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9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a:xfrm>
            <a:off x="2692397" y="5037663"/>
            <a:ext cx="5214635" cy="279400"/>
          </a:xfrm>
        </p:spPr>
        <p:txBody>
          <a:bodyPr/>
          <a:lstStyle/>
          <a:p>
            <a:endParaRPr lang="en-PH"/>
          </a:p>
        </p:txBody>
      </p:sp>
      <p:sp>
        <p:nvSpPr>
          <p:cNvPr id="6" name="Slide Number Placeholder 5"/>
          <p:cNvSpPr>
            <a:spLocks noGrp="1"/>
          </p:cNvSpPr>
          <p:nvPr>
            <p:ph type="sldNum" sz="quarter" idx="12"/>
          </p:nvPr>
        </p:nvSpPr>
        <p:spPr>
          <a:xfrm>
            <a:off x="8956900" y="5037663"/>
            <a:ext cx="551167" cy="279400"/>
          </a:xfrm>
        </p:spPr>
        <p:txBody>
          <a:bodyPr/>
          <a:lstStyle/>
          <a:p>
            <a:fld id="{5377A621-E94B-4786-B437-CAA1B47FEAB4}" type="slidenum">
              <a:rPr lang="en-PH" smtClean="0"/>
              <a:t>‹#›</a:t>
            </a:fld>
            <a:endParaRPr lang="en-PH"/>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930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4074B-B4BC-4808-92A2-C9BE05FE7C7B}" type="datetimeFigureOut">
              <a:rPr lang="en-PH" smtClean="0"/>
              <a:t>03/05/2021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377A621-E94B-4786-B437-CAA1B47FEAB4}" type="slidenum">
              <a:rPr lang="en-PH" smtClean="0"/>
              <a:t>‹#›</a:t>
            </a:fld>
            <a:endParaRPr lang="en-PH"/>
          </a:p>
        </p:txBody>
      </p:sp>
    </p:spTree>
    <p:extLst>
      <p:ext uri="{BB962C8B-B14F-4D97-AF65-F5344CB8AC3E}">
        <p14:creationId xmlns:p14="http://schemas.microsoft.com/office/powerpoint/2010/main" val="414576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459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14476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spTree>
    <p:extLst>
      <p:ext uri="{BB962C8B-B14F-4D97-AF65-F5344CB8AC3E}">
        <p14:creationId xmlns:p14="http://schemas.microsoft.com/office/powerpoint/2010/main" val="4043664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1710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9801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5354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012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spTree>
    <p:extLst>
      <p:ext uri="{BB962C8B-B14F-4D97-AF65-F5344CB8AC3E}">
        <p14:creationId xmlns:p14="http://schemas.microsoft.com/office/powerpoint/2010/main" val="352771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4074B-B4BC-4808-92A2-C9BE05FE7C7B}" type="datetimeFigureOut">
              <a:rPr lang="en-PH" smtClean="0"/>
              <a:t>03/05/2021</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5377A621-E94B-4786-B437-CAA1B47FEAB4}" type="slidenum">
              <a:rPr lang="en-PH" smtClean="0"/>
              <a:t>‹#›</a:t>
            </a:fld>
            <a:endParaRPr lang="en-PH"/>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5390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4074B-B4BC-4808-92A2-C9BE05FE7C7B}" type="datetimeFigureOut">
              <a:rPr lang="en-PH" smtClean="0"/>
              <a:t>03/05/2021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377A621-E94B-4786-B437-CAA1B47FEAB4}" type="slidenum">
              <a:rPr lang="en-PH" smtClean="0"/>
              <a:t>‹#›</a:t>
            </a:fld>
            <a:endParaRPr lang="en-PH"/>
          </a:p>
        </p:txBody>
      </p:sp>
    </p:spTree>
    <p:extLst>
      <p:ext uri="{BB962C8B-B14F-4D97-AF65-F5344CB8AC3E}">
        <p14:creationId xmlns:p14="http://schemas.microsoft.com/office/powerpoint/2010/main" val="70468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4074B-B4BC-4808-92A2-C9BE05FE7C7B}" type="datetimeFigureOut">
              <a:rPr lang="en-PH" smtClean="0"/>
              <a:t>03/05/2021</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5377A621-E94B-4786-B437-CAA1B47FEAB4}" type="slidenum">
              <a:rPr lang="en-PH" smtClean="0"/>
              <a:t>‹#›</a:t>
            </a:fld>
            <a:endParaRPr lang="en-PH"/>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586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4074B-B4BC-4808-92A2-C9BE05FE7C7B}" type="datetimeFigureOut">
              <a:rPr lang="en-PH" smtClean="0"/>
              <a:t>03/05/2021</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5377A621-E94B-4786-B437-CAA1B47FEAB4}" type="slidenum">
              <a:rPr lang="en-PH" smtClean="0"/>
              <a:t>‹#›</a:t>
            </a:fld>
            <a:endParaRPr lang="en-PH"/>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76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4074B-B4BC-4808-92A2-C9BE05FE7C7B}" type="datetimeFigureOut">
              <a:rPr lang="en-PH" smtClean="0"/>
              <a:t>03/05/2021</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5377A621-E94B-4786-B437-CAA1B47FEAB4}" type="slidenum">
              <a:rPr lang="en-PH" smtClean="0"/>
              <a:t>‹#›</a:t>
            </a:fld>
            <a:endParaRPr lang="en-PH"/>
          </a:p>
        </p:txBody>
      </p:sp>
    </p:spTree>
    <p:extLst>
      <p:ext uri="{BB962C8B-B14F-4D97-AF65-F5344CB8AC3E}">
        <p14:creationId xmlns:p14="http://schemas.microsoft.com/office/powerpoint/2010/main" val="3337925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4074B-B4BC-4808-92A2-C9BE05FE7C7B}" type="datetimeFigureOut">
              <a:rPr lang="en-PH" smtClean="0"/>
              <a:t>03/05/2021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377A621-E94B-4786-B437-CAA1B47FEAB4}" type="slidenum">
              <a:rPr lang="en-PH" smtClean="0"/>
              <a:t>‹#›</a:t>
            </a:fld>
            <a:endParaRPr lang="en-PH"/>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6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4074B-B4BC-4808-92A2-C9BE05FE7C7B}" type="datetimeFigureOut">
              <a:rPr lang="en-PH" smtClean="0"/>
              <a:t>03/05/2021</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5377A621-E94B-4786-B437-CAA1B47FEAB4}" type="slidenum">
              <a:rPr lang="en-PH" smtClean="0"/>
              <a:t>‹#›</a:t>
            </a:fld>
            <a:endParaRPr lang="en-PH"/>
          </a:p>
        </p:txBody>
      </p:sp>
    </p:spTree>
    <p:extLst>
      <p:ext uri="{BB962C8B-B14F-4D97-AF65-F5344CB8AC3E}">
        <p14:creationId xmlns:p14="http://schemas.microsoft.com/office/powerpoint/2010/main" val="61469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64074B-B4BC-4808-92A2-C9BE05FE7C7B}" type="datetimeFigureOut">
              <a:rPr lang="en-PH" smtClean="0"/>
              <a:t>03/05/2021</a:t>
            </a:fld>
            <a:endParaRPr lang="en-PH"/>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PH"/>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77A621-E94B-4786-B437-CAA1B47FEAB4}" type="slidenum">
              <a:rPr lang="en-PH" smtClean="0"/>
              <a:t>‹#›</a:t>
            </a:fld>
            <a:endParaRPr lang="en-PH"/>
          </a:p>
        </p:txBody>
      </p:sp>
    </p:spTree>
    <p:extLst>
      <p:ext uri="{BB962C8B-B14F-4D97-AF65-F5344CB8AC3E}">
        <p14:creationId xmlns:p14="http://schemas.microsoft.com/office/powerpoint/2010/main" val="30382276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9A7D-6DD1-43C4-AA8D-E127246DEB9D}"/>
              </a:ext>
            </a:extLst>
          </p:cNvPr>
          <p:cNvSpPr>
            <a:spLocks noGrp="1"/>
          </p:cNvSpPr>
          <p:nvPr>
            <p:ph type="ctrTitle"/>
          </p:nvPr>
        </p:nvSpPr>
        <p:spPr>
          <a:xfrm>
            <a:off x="1603513" y="1285462"/>
            <a:ext cx="8984974" cy="3909391"/>
          </a:xfrm>
        </p:spPr>
        <p:txBody>
          <a:bodyPr/>
          <a:lstStyle/>
          <a:p>
            <a:r>
              <a:rPr lang="en-PH" sz="9600" dirty="0"/>
              <a:t>RAID</a:t>
            </a:r>
            <a:r>
              <a:rPr lang="en-PH" dirty="0"/>
              <a:t/>
            </a:r>
            <a:br>
              <a:rPr lang="en-PH" dirty="0"/>
            </a:br>
            <a:r>
              <a:rPr lang="en-PH" dirty="0"/>
              <a:t>(Redundant array of independent disks)</a:t>
            </a:r>
          </a:p>
        </p:txBody>
      </p:sp>
      <p:sp>
        <p:nvSpPr>
          <p:cNvPr id="3" name="Subtitle 2">
            <a:extLst>
              <a:ext uri="{FF2B5EF4-FFF2-40B4-BE49-F238E27FC236}">
                <a16:creationId xmlns:a16="http://schemas.microsoft.com/office/drawing/2014/main" id="{B1CC3F35-E240-4C75-9296-69DD3BB49279}"/>
              </a:ext>
            </a:extLst>
          </p:cNvPr>
          <p:cNvSpPr>
            <a:spLocks noGrp="1"/>
          </p:cNvSpPr>
          <p:nvPr>
            <p:ph type="subTitle" idx="1"/>
          </p:nvPr>
        </p:nvSpPr>
        <p:spPr>
          <a:xfrm>
            <a:off x="-92765" y="4366972"/>
            <a:ext cx="2358887" cy="1655762"/>
          </a:xfrm>
        </p:spPr>
        <p:txBody>
          <a:bodyPr>
            <a:noAutofit/>
          </a:bodyPr>
          <a:lstStyle/>
          <a:p>
            <a:r>
              <a:rPr lang="en-PH" sz="2800" dirty="0"/>
              <a:t>Team </a:t>
            </a:r>
            <a:r>
              <a:rPr lang="en-PH" sz="2800" dirty="0" err="1"/>
              <a:t>Albera</a:t>
            </a:r>
            <a:r>
              <a:rPr lang="en-PH" sz="2800" dirty="0"/>
              <a:t>:</a:t>
            </a:r>
          </a:p>
          <a:p>
            <a:r>
              <a:rPr lang="en-PH" sz="2800" dirty="0"/>
              <a:t>Karl Escobar</a:t>
            </a:r>
          </a:p>
          <a:p>
            <a:r>
              <a:rPr lang="en-PH" sz="2800" dirty="0"/>
              <a:t>JC </a:t>
            </a:r>
            <a:r>
              <a:rPr lang="en-PH" sz="2800" dirty="0" err="1"/>
              <a:t>Viray</a:t>
            </a:r>
            <a:endParaRPr lang="en-PH" sz="2800" dirty="0"/>
          </a:p>
          <a:p>
            <a:r>
              <a:rPr lang="en-PH" sz="2800" dirty="0"/>
              <a:t>Sofia Lopez</a:t>
            </a:r>
          </a:p>
        </p:txBody>
      </p:sp>
    </p:spTree>
    <p:extLst>
      <p:ext uri="{BB962C8B-B14F-4D97-AF65-F5344CB8AC3E}">
        <p14:creationId xmlns:p14="http://schemas.microsoft.com/office/powerpoint/2010/main" val="387485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04BC-1EE2-4562-BC01-08912AA0297E}"/>
              </a:ext>
            </a:extLst>
          </p:cNvPr>
          <p:cNvSpPr>
            <a:spLocks noGrp="1"/>
          </p:cNvSpPr>
          <p:nvPr>
            <p:ph type="title"/>
          </p:nvPr>
        </p:nvSpPr>
        <p:spPr/>
        <p:txBody>
          <a:bodyPr/>
          <a:lstStyle/>
          <a:p>
            <a:r>
              <a:rPr lang="en-PH" dirty="0"/>
              <a:t>RAID 10</a:t>
            </a:r>
          </a:p>
        </p:txBody>
      </p:sp>
      <p:sp>
        <p:nvSpPr>
          <p:cNvPr id="3" name="Content Placeholder 2">
            <a:extLst>
              <a:ext uri="{FF2B5EF4-FFF2-40B4-BE49-F238E27FC236}">
                <a16:creationId xmlns:a16="http://schemas.microsoft.com/office/drawing/2014/main" id="{0F2E0D60-9FFA-4FCA-9BB4-B77F6CD01837}"/>
              </a:ext>
            </a:extLst>
          </p:cNvPr>
          <p:cNvSpPr>
            <a:spLocks noGrp="1"/>
          </p:cNvSpPr>
          <p:nvPr>
            <p:ph sz="half" idx="1"/>
          </p:nvPr>
        </p:nvSpPr>
        <p:spPr/>
        <p:txBody>
          <a:bodyPr/>
          <a:lstStyle/>
          <a:p>
            <a:pPr algn="just"/>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It consists of striping and mirroring. Good for Highly utilized database servers, has high write performance and strong fault tolerance. Better than RAID 5 in backing up a disk. Downside is limited scalability and storage is reduced by 1/2. </a:t>
            </a:r>
            <a:endParaRPr lang="en-PH"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PH" dirty="0"/>
          </a:p>
        </p:txBody>
      </p:sp>
      <p:pic>
        <p:nvPicPr>
          <p:cNvPr id="6" name="Content Placeholder 5">
            <a:extLst>
              <a:ext uri="{FF2B5EF4-FFF2-40B4-BE49-F238E27FC236}">
                <a16:creationId xmlns:a16="http://schemas.microsoft.com/office/drawing/2014/main" id="{0B093892-300D-46A6-AF56-24EDEC0C8AC1}"/>
              </a:ext>
            </a:extLst>
          </p:cNvPr>
          <p:cNvPicPr>
            <a:picLocks noGrp="1" noChangeAspect="1"/>
          </p:cNvPicPr>
          <p:nvPr>
            <p:ph sz="half" idx="2"/>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63160" y="2560638"/>
            <a:ext cx="4355180" cy="3309937"/>
          </a:xfrm>
        </p:spPr>
      </p:pic>
    </p:spTree>
    <p:extLst>
      <p:ext uri="{BB962C8B-B14F-4D97-AF65-F5344CB8AC3E}">
        <p14:creationId xmlns:p14="http://schemas.microsoft.com/office/powerpoint/2010/main" val="228062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78C1-F907-442E-BA61-53F9D46F92A7}"/>
              </a:ext>
            </a:extLst>
          </p:cNvPr>
          <p:cNvSpPr>
            <a:spLocks noGrp="1"/>
          </p:cNvSpPr>
          <p:nvPr>
            <p:ph type="title"/>
          </p:nvPr>
        </p:nvSpPr>
        <p:spPr/>
        <p:txBody>
          <a:bodyPr/>
          <a:lstStyle/>
          <a:p>
            <a:r>
              <a:rPr lang="en-PH" dirty="0"/>
              <a:t>Conclusion</a:t>
            </a:r>
          </a:p>
        </p:txBody>
      </p:sp>
      <p:sp>
        <p:nvSpPr>
          <p:cNvPr id="3" name="Content Placeholder 2">
            <a:extLst>
              <a:ext uri="{FF2B5EF4-FFF2-40B4-BE49-F238E27FC236}">
                <a16:creationId xmlns:a16="http://schemas.microsoft.com/office/drawing/2014/main" id="{EA36256F-BD96-4453-800D-3B104C619E57}"/>
              </a:ext>
            </a:extLst>
          </p:cNvPr>
          <p:cNvSpPr>
            <a:spLocks noGrp="1"/>
          </p:cNvSpPr>
          <p:nvPr>
            <p:ph idx="1"/>
          </p:nvPr>
        </p:nvSpPr>
        <p:spPr/>
        <p:txBody>
          <a:bodyPr>
            <a:normAutofit fontScale="92500" lnSpcReduction="10000"/>
          </a:bodyPr>
          <a:lstStyle/>
          <a:p>
            <a:pPr algn="just"/>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While RAID may seem like a good idea for backing up your data, it does not. </a:t>
            </a:r>
            <a:r>
              <a:rPr lang="en-PH"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What it does is, it </a:t>
            </a:r>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protects your hard drive or gives you the possibility of swapping </a:t>
            </a:r>
            <a:r>
              <a:rPr lang="en-PH"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your hard drive and recover from complete failure. </a:t>
            </a:r>
          </a:p>
          <a:p>
            <a:pPr algn="just"/>
            <a:r>
              <a:rPr lang="en-PH"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A </a:t>
            </a:r>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corrupted </a:t>
            </a:r>
            <a:r>
              <a:rPr lang="en-PH"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data stored in the hard drive </a:t>
            </a:r>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will still be corrupted no matter what your RAID configuration will be</a:t>
            </a:r>
            <a:r>
              <a:rPr lang="en-PH"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Redundancy is not the same as a backup. Even with a RAID you are still susceptible to viruses, accidental deletion, corrupted files or even human error.</a:t>
            </a:r>
          </a:p>
          <a:p>
            <a:pPr algn="just"/>
            <a:r>
              <a:rPr lang="en-PH" dirty="0" smtClean="0">
                <a:solidFill>
                  <a:srgbClr val="202122"/>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RAID is perfect if you want to achieve better performance and/or better reliability. </a:t>
            </a:r>
            <a:endParaRPr lang="en-PH"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PH" dirty="0"/>
          </a:p>
        </p:txBody>
      </p:sp>
    </p:spTree>
    <p:extLst>
      <p:ext uri="{BB962C8B-B14F-4D97-AF65-F5344CB8AC3E}">
        <p14:creationId xmlns:p14="http://schemas.microsoft.com/office/powerpoint/2010/main" val="91077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3519-65B3-425E-A3F0-8DFE88CDCD19}"/>
              </a:ext>
            </a:extLst>
          </p:cNvPr>
          <p:cNvSpPr>
            <a:spLocks noGrp="1"/>
          </p:cNvSpPr>
          <p:nvPr>
            <p:ph type="title"/>
          </p:nvPr>
        </p:nvSpPr>
        <p:spPr/>
        <p:txBody>
          <a:bodyPr/>
          <a:lstStyle/>
          <a:p>
            <a:r>
              <a:rPr lang="en-PH" dirty="0"/>
              <a:t>What is RAID?</a:t>
            </a:r>
          </a:p>
        </p:txBody>
      </p:sp>
      <p:sp>
        <p:nvSpPr>
          <p:cNvPr id="3" name="Content Placeholder 2">
            <a:extLst>
              <a:ext uri="{FF2B5EF4-FFF2-40B4-BE49-F238E27FC236}">
                <a16:creationId xmlns:a16="http://schemas.microsoft.com/office/drawing/2014/main" id="{7927426F-C6F7-4BCA-990F-7063F716A580}"/>
              </a:ext>
            </a:extLst>
          </p:cNvPr>
          <p:cNvSpPr>
            <a:spLocks noGrp="1"/>
          </p:cNvSpPr>
          <p:nvPr>
            <p:ph idx="1"/>
          </p:nvPr>
        </p:nvSpPr>
        <p:spPr/>
        <p:txBody>
          <a:bodyPr/>
          <a:lstStyle/>
          <a:p>
            <a:r>
              <a:rPr lang="en-PH" dirty="0"/>
              <a:t>RAID stands for Redundant array of independent disks</a:t>
            </a:r>
          </a:p>
          <a:p>
            <a:r>
              <a:rPr lang="en-PH" dirty="0"/>
              <a:t> It is a way of storing data in different places on multiple hard disks to protect data in case of a drive failure. </a:t>
            </a:r>
            <a:endParaRPr lang="en-PH" dirty="0" smtClean="0"/>
          </a:p>
          <a:p>
            <a:r>
              <a:rPr lang="en-PH" dirty="0" smtClean="0"/>
              <a:t>It is also a way to improve data transfer speeds/throughput</a:t>
            </a:r>
            <a:endParaRPr lang="en-PH" dirty="0"/>
          </a:p>
          <a:p>
            <a:endParaRPr lang="en-PH" dirty="0"/>
          </a:p>
        </p:txBody>
      </p:sp>
    </p:spTree>
    <p:extLst>
      <p:ext uri="{BB962C8B-B14F-4D97-AF65-F5344CB8AC3E}">
        <p14:creationId xmlns:p14="http://schemas.microsoft.com/office/powerpoint/2010/main" val="344974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F83E1-62D8-47AE-842B-83CD12C68A47}"/>
              </a:ext>
            </a:extLst>
          </p:cNvPr>
          <p:cNvSpPr>
            <a:spLocks noGrp="1"/>
          </p:cNvSpPr>
          <p:nvPr>
            <p:ph type="title"/>
          </p:nvPr>
        </p:nvSpPr>
        <p:spPr/>
        <p:txBody>
          <a:bodyPr/>
          <a:lstStyle/>
          <a:p>
            <a:r>
              <a:rPr lang="en-PH" dirty="0"/>
              <a:t>Hardware vs. Software RAID</a:t>
            </a:r>
          </a:p>
        </p:txBody>
      </p:sp>
      <p:sp>
        <p:nvSpPr>
          <p:cNvPr id="4" name="Content Placeholder 3">
            <a:extLst>
              <a:ext uri="{FF2B5EF4-FFF2-40B4-BE49-F238E27FC236}">
                <a16:creationId xmlns:a16="http://schemas.microsoft.com/office/drawing/2014/main" id="{E73B1435-5BA2-4168-8ECB-749870F7C094}"/>
              </a:ext>
            </a:extLst>
          </p:cNvPr>
          <p:cNvSpPr>
            <a:spLocks noGrp="1"/>
          </p:cNvSpPr>
          <p:nvPr>
            <p:ph sz="half" idx="1"/>
          </p:nvPr>
        </p:nvSpPr>
        <p:spPr>
          <a:xfrm>
            <a:off x="689113" y="2507312"/>
            <a:ext cx="6970643" cy="3827228"/>
          </a:xfrm>
        </p:spPr>
        <p:txBody>
          <a:bodyPr>
            <a:normAutofit/>
          </a:bodyPr>
          <a:lstStyle/>
          <a:p>
            <a:r>
              <a:rPr lang="en-PH" dirty="0"/>
              <a:t>Hardware RAID</a:t>
            </a:r>
          </a:p>
          <a:p>
            <a:pPr>
              <a:buFontTx/>
              <a:buChar char="-"/>
            </a:pP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It does all the management of the RAID arrays, providing logical disks to the system and it can provide many different types of RAID levels simultaneously to the system. </a:t>
            </a:r>
            <a:endParaRPr lang="en-PH"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just">
              <a:buFontTx/>
              <a:buChar char="-"/>
            </a:pPr>
            <a:r>
              <a:rPr lang="en-PH" sz="1800" dirty="0" smtClean="0">
                <a:latin typeface="Times New Roman" panose="02020603050405020304" pitchFamily="18" charset="0"/>
                <a:cs typeface="Times New Roman" panose="02020603050405020304" pitchFamily="18" charset="0"/>
              </a:rPr>
              <a:t>It </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has a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dedicated </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RAID controller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which works independently from the operating system. This means more speed and reliability is possible for this configuration</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endPar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algn="just">
              <a:buFontTx/>
              <a:buChar char="-"/>
            </a:pPr>
            <a:r>
              <a:rPr lang="en-PH" sz="1800" dirty="0" smtClean="0">
                <a:solidFill>
                  <a:srgbClr val="202122"/>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In an event of a failure, s</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wapping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hard drives out is made easier as well, just pull it out and replace with a new </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one</a:t>
            </a:r>
            <a:endPar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algn="just">
              <a:buFontTx/>
              <a:buChar char="-"/>
            </a:pPr>
            <a:r>
              <a:rPr lang="en-PH" sz="1800" dirty="0">
                <a:solidFill>
                  <a:srgbClr val="202122"/>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I</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ncurs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additional cost due to needed hardware</a:t>
            </a:r>
          </a:p>
          <a:p>
            <a:pPr algn="just">
              <a:buFontTx/>
              <a:buChar char="-"/>
            </a:pPr>
            <a:endParaRPr lang="en-PH"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endPar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endParaRPr lang="en-PH"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buNone/>
            </a:pPr>
            <a:endParaRPr lang="en-PH" dirty="0"/>
          </a:p>
          <a:p>
            <a:endParaRPr lang="en-PH" dirty="0"/>
          </a:p>
        </p:txBody>
      </p:sp>
      <p:pic>
        <p:nvPicPr>
          <p:cNvPr id="13" name="Content Placeholder 12">
            <a:extLst>
              <a:ext uri="{FF2B5EF4-FFF2-40B4-BE49-F238E27FC236}">
                <a16:creationId xmlns:a16="http://schemas.microsoft.com/office/drawing/2014/main" id="{DFD78DE0-61FF-4A4A-A922-506E5F6768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65774" y="2890166"/>
            <a:ext cx="3538606" cy="2729947"/>
          </a:xfrm>
        </p:spPr>
      </p:pic>
    </p:spTree>
    <p:extLst>
      <p:ext uri="{BB962C8B-B14F-4D97-AF65-F5344CB8AC3E}">
        <p14:creationId xmlns:p14="http://schemas.microsoft.com/office/powerpoint/2010/main" val="44539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BD0DF-3DE8-4269-90B4-643DD2810961}"/>
              </a:ext>
            </a:extLst>
          </p:cNvPr>
          <p:cNvSpPr>
            <a:spLocks noGrp="1"/>
          </p:cNvSpPr>
          <p:nvPr>
            <p:ph type="title"/>
          </p:nvPr>
        </p:nvSpPr>
        <p:spPr/>
        <p:txBody>
          <a:bodyPr/>
          <a:lstStyle/>
          <a:p>
            <a:r>
              <a:rPr lang="en-PH" dirty="0"/>
              <a:t>Hardware vs. Software RAID</a:t>
            </a:r>
          </a:p>
        </p:txBody>
      </p:sp>
      <p:sp>
        <p:nvSpPr>
          <p:cNvPr id="5" name="Content Placeholder 4">
            <a:extLst>
              <a:ext uri="{FF2B5EF4-FFF2-40B4-BE49-F238E27FC236}">
                <a16:creationId xmlns:a16="http://schemas.microsoft.com/office/drawing/2014/main" id="{A0BC05CF-3F90-4712-82CD-12A248F0CECB}"/>
              </a:ext>
            </a:extLst>
          </p:cNvPr>
          <p:cNvSpPr>
            <a:spLocks noGrp="1"/>
          </p:cNvSpPr>
          <p:nvPr>
            <p:ph sz="half" idx="1"/>
          </p:nvPr>
        </p:nvSpPr>
        <p:spPr>
          <a:xfrm>
            <a:off x="649091" y="2454302"/>
            <a:ext cx="6874891" cy="3800723"/>
          </a:xfrm>
        </p:spPr>
        <p:txBody>
          <a:bodyPr>
            <a:normAutofit fontScale="85000" lnSpcReduction="10000"/>
          </a:bodyPr>
          <a:lstStyle/>
          <a:p>
            <a:r>
              <a:rPr lang="en-PH" dirty="0"/>
              <a:t>Software RAID</a:t>
            </a:r>
          </a:p>
          <a:p>
            <a:pPr algn="just">
              <a:buFontTx/>
              <a:buChar char="-"/>
            </a:pP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Implements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various RAID levels in the kernel disk code (block device) and offers a much cheaper solution.</a:t>
            </a:r>
          </a:p>
          <a:p>
            <a:pPr algn="just">
              <a:buFontTx/>
              <a:buChar char="-"/>
            </a:pP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Cost is lower because no additional hardware is needed. </a:t>
            </a:r>
          </a:p>
          <a:p>
            <a:pPr algn="just">
              <a:buFontTx/>
              <a:buChar char="-"/>
            </a:pP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This gives better freedom with how you can setup your RAID arrays unlike with the hardware based where you are </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dependent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with the type of controller that you have.</a:t>
            </a:r>
          </a:p>
          <a:p>
            <a:pPr algn="just">
              <a:buFontTx/>
              <a:buChar char="-"/>
            </a:pPr>
            <a:r>
              <a:rPr lang="en-PH" sz="1800" dirty="0">
                <a:solidFill>
                  <a:srgbClr val="202122"/>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Since this </a:t>
            </a:r>
            <a:r>
              <a:rPr lang="en-PH" sz="1800" dirty="0" smtClean="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is software </a:t>
            </a:r>
            <a:r>
              <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based and relies entirely with the stability of your operating system, this is less reliable and can be a bit slower compared to hardware based. This is also specific to the operating system that you have and cannot be setup with other computer.</a:t>
            </a:r>
          </a:p>
          <a:p>
            <a:pPr algn="just">
              <a:buFontTx/>
              <a:buChar char="-"/>
            </a:pPr>
            <a:r>
              <a:rPr lang="en-PH" sz="1900" dirty="0">
                <a:solidFill>
                  <a:srgbClr val="202122"/>
                </a:solidFill>
                <a:highlight>
                  <a:srgbClr val="FFFFFF"/>
                </a:highlight>
                <a:latin typeface="Times New Roman" panose="02020603050405020304" pitchFamily="18" charset="0"/>
                <a:ea typeface="Arial" panose="020B0604020202020204" pitchFamily="34" charset="0"/>
                <a:cs typeface="Times New Roman" panose="02020603050405020304" pitchFamily="18" charset="0"/>
              </a:rPr>
              <a:t> </a:t>
            </a:r>
            <a:r>
              <a:rPr lang="en-PH" sz="19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Disk replacement is a bit of a hassle too, as you have to set certain parameters to the software before you can pull out the erring hard drive.</a:t>
            </a:r>
            <a:endParaRPr lang="en-PH" sz="19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endParaRPr lang="en-PH" sz="18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endParaRPr>
          </a:p>
          <a:p>
            <a:pPr>
              <a:buFontTx/>
              <a:buChar char="-"/>
            </a:pPr>
            <a:endParaRPr lang="en-PH" sz="1800" dirty="0">
              <a:effectLst/>
              <a:latin typeface="Arial" panose="020B0604020202020204" pitchFamily="34" charset="0"/>
              <a:ea typeface="Arial" panose="020B0604020202020204" pitchFamily="34" charset="0"/>
            </a:endParaRPr>
          </a:p>
          <a:p>
            <a:pPr marL="0" indent="0">
              <a:buNone/>
            </a:pPr>
            <a:endParaRPr lang="en-PH" dirty="0"/>
          </a:p>
          <a:p>
            <a:pPr marL="0" indent="0">
              <a:buNone/>
            </a:pPr>
            <a:endParaRPr lang="en-PH" dirty="0"/>
          </a:p>
        </p:txBody>
      </p:sp>
      <p:pic>
        <p:nvPicPr>
          <p:cNvPr id="8" name="Content Placeholder 7">
            <a:extLst>
              <a:ext uri="{FF2B5EF4-FFF2-40B4-BE49-F238E27FC236}">
                <a16:creationId xmlns:a16="http://schemas.microsoft.com/office/drawing/2014/main" id="{0943EBA7-EB63-4333-8D3B-68DCC8B7843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23982" y="3079207"/>
            <a:ext cx="3826367" cy="2550911"/>
          </a:xfrm>
        </p:spPr>
      </p:pic>
    </p:spTree>
    <p:extLst>
      <p:ext uri="{BB962C8B-B14F-4D97-AF65-F5344CB8AC3E}">
        <p14:creationId xmlns:p14="http://schemas.microsoft.com/office/powerpoint/2010/main" val="178593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4C78-E75D-4EA6-A426-487CF732AF7B}"/>
              </a:ext>
            </a:extLst>
          </p:cNvPr>
          <p:cNvSpPr>
            <a:spLocks noGrp="1"/>
          </p:cNvSpPr>
          <p:nvPr>
            <p:ph type="title"/>
          </p:nvPr>
        </p:nvSpPr>
        <p:spPr/>
        <p:txBody>
          <a:bodyPr/>
          <a:lstStyle/>
          <a:p>
            <a:r>
              <a:rPr lang="en-PH" dirty="0"/>
              <a:t>Levels of RAID</a:t>
            </a:r>
          </a:p>
        </p:txBody>
      </p:sp>
      <p:sp>
        <p:nvSpPr>
          <p:cNvPr id="3" name="Content Placeholder 2">
            <a:extLst>
              <a:ext uri="{FF2B5EF4-FFF2-40B4-BE49-F238E27FC236}">
                <a16:creationId xmlns:a16="http://schemas.microsoft.com/office/drawing/2014/main" id="{3AEE22A4-AE52-4CB2-AE68-3892A1CD9951}"/>
              </a:ext>
            </a:extLst>
          </p:cNvPr>
          <p:cNvSpPr>
            <a:spLocks noGrp="1"/>
          </p:cNvSpPr>
          <p:nvPr>
            <p:ph idx="1"/>
          </p:nvPr>
        </p:nvSpPr>
        <p:spPr>
          <a:xfrm>
            <a:off x="1295401" y="2556931"/>
            <a:ext cx="9601196" cy="3631833"/>
          </a:xfrm>
        </p:spPr>
        <p:txBody>
          <a:bodyPr>
            <a:normAutofit/>
          </a:bodyPr>
          <a:lstStyle/>
          <a:p>
            <a:r>
              <a:rPr lang="en-PH" sz="2000" dirty="0"/>
              <a:t>Some of the common types of RAID used are:</a:t>
            </a:r>
          </a:p>
          <a:p>
            <a:pPr marL="0" indent="0">
              <a:buNone/>
            </a:pPr>
            <a:r>
              <a:rPr lang="en-PH" sz="2000" dirty="0"/>
              <a:t>	-  RAID 0</a:t>
            </a:r>
          </a:p>
          <a:p>
            <a:pPr marL="0" indent="0">
              <a:buNone/>
            </a:pPr>
            <a:r>
              <a:rPr lang="en-PH" sz="2000" dirty="0"/>
              <a:t>	-  RAID 1</a:t>
            </a:r>
          </a:p>
          <a:p>
            <a:pPr marL="0" indent="0">
              <a:buNone/>
            </a:pPr>
            <a:r>
              <a:rPr lang="en-PH" sz="2000" dirty="0"/>
              <a:t>	-  RAID 5</a:t>
            </a:r>
          </a:p>
          <a:p>
            <a:pPr marL="0" indent="0">
              <a:buNone/>
            </a:pPr>
            <a:r>
              <a:rPr lang="en-PH" sz="2000" dirty="0"/>
              <a:t>	-  RAID 6</a:t>
            </a:r>
          </a:p>
          <a:p>
            <a:pPr marL="0" indent="0">
              <a:buNone/>
            </a:pPr>
            <a:r>
              <a:rPr lang="en-PH" sz="2000" dirty="0"/>
              <a:t>	-  RAID 10</a:t>
            </a:r>
          </a:p>
          <a:p>
            <a:pPr marL="0" indent="0">
              <a:buNone/>
            </a:pPr>
            <a:r>
              <a:rPr lang="en-PH" sz="2000" dirty="0"/>
              <a:t>* There are many more types of RAID but are rarely used.</a:t>
            </a:r>
          </a:p>
        </p:txBody>
      </p:sp>
    </p:spTree>
    <p:extLst>
      <p:ext uri="{BB962C8B-B14F-4D97-AF65-F5344CB8AC3E}">
        <p14:creationId xmlns:p14="http://schemas.microsoft.com/office/powerpoint/2010/main" val="462431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CC85-E271-43A5-9113-F487F88CF60C}"/>
              </a:ext>
            </a:extLst>
          </p:cNvPr>
          <p:cNvSpPr>
            <a:spLocks noGrp="1"/>
          </p:cNvSpPr>
          <p:nvPr>
            <p:ph type="title"/>
          </p:nvPr>
        </p:nvSpPr>
        <p:spPr/>
        <p:txBody>
          <a:bodyPr/>
          <a:lstStyle/>
          <a:p>
            <a:r>
              <a:rPr lang="en-PH" dirty="0"/>
              <a:t>RAID 0</a:t>
            </a:r>
          </a:p>
        </p:txBody>
      </p:sp>
      <p:sp>
        <p:nvSpPr>
          <p:cNvPr id="3" name="Content Placeholder 2">
            <a:extLst>
              <a:ext uri="{FF2B5EF4-FFF2-40B4-BE49-F238E27FC236}">
                <a16:creationId xmlns:a16="http://schemas.microsoft.com/office/drawing/2014/main" id="{75AD7A86-CE59-496B-9945-4457B3F8F6A6}"/>
              </a:ext>
            </a:extLst>
          </p:cNvPr>
          <p:cNvSpPr>
            <a:spLocks noGrp="1"/>
          </p:cNvSpPr>
          <p:nvPr>
            <p:ph sz="half" idx="1"/>
          </p:nvPr>
        </p:nvSpPr>
        <p:spPr/>
        <p:txBody>
          <a:bodyPr>
            <a:normAutofit/>
          </a:bodyPr>
          <a:lstStyle/>
          <a:p>
            <a:pPr algn="just"/>
            <a:r>
              <a:rPr lang="en-PH" sz="2000"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It consists of striping but not mirroring or parity. Good for Heavy read operations and has a high-performance speed. You get combined storage space off all hard drives that are in this array. Downside is data is divided amongst all hard drives and if one disk fails data can be lost. </a:t>
            </a:r>
            <a:endParaRPr lang="en-PH" sz="20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9D69E13-C493-4F4E-810B-B7B1609A4F8A}"/>
              </a:ext>
            </a:extLst>
          </p:cNvPr>
          <p:cNvPicPr>
            <a:picLocks noGrp="1" noChangeAspect="1"/>
          </p:cNvPicPr>
          <p:nvPr>
            <p:ph sz="half" idx="2"/>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62740" y="2560320"/>
            <a:ext cx="4355599" cy="3310255"/>
          </a:xfrm>
        </p:spPr>
      </p:pic>
    </p:spTree>
    <p:extLst>
      <p:ext uri="{BB962C8B-B14F-4D97-AF65-F5344CB8AC3E}">
        <p14:creationId xmlns:p14="http://schemas.microsoft.com/office/powerpoint/2010/main" val="211231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66F78-C2D2-4B78-B079-9704AAC16A2B}"/>
              </a:ext>
            </a:extLst>
          </p:cNvPr>
          <p:cNvSpPr>
            <a:spLocks noGrp="1"/>
          </p:cNvSpPr>
          <p:nvPr>
            <p:ph type="title"/>
          </p:nvPr>
        </p:nvSpPr>
        <p:spPr/>
        <p:txBody>
          <a:bodyPr/>
          <a:lstStyle/>
          <a:p>
            <a:r>
              <a:rPr lang="en-PH" dirty="0"/>
              <a:t>RAID 1</a:t>
            </a:r>
          </a:p>
        </p:txBody>
      </p:sp>
      <p:sp>
        <p:nvSpPr>
          <p:cNvPr id="3" name="Content Placeholder 2">
            <a:extLst>
              <a:ext uri="{FF2B5EF4-FFF2-40B4-BE49-F238E27FC236}">
                <a16:creationId xmlns:a16="http://schemas.microsoft.com/office/drawing/2014/main" id="{6F8D1080-AA52-44A2-9D7F-F7E5086C684D}"/>
              </a:ext>
            </a:extLst>
          </p:cNvPr>
          <p:cNvSpPr>
            <a:spLocks noGrp="1"/>
          </p:cNvSpPr>
          <p:nvPr>
            <p:ph sz="half" idx="1"/>
          </p:nvPr>
        </p:nvSpPr>
        <p:spPr/>
        <p:txBody>
          <a:bodyPr/>
          <a:lstStyle/>
          <a:p>
            <a:pPr algn="just">
              <a:lnSpc>
                <a:spcPct val="115000"/>
              </a:lnSpc>
            </a:pPr>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It consists of Mirroring. A literal 1:1 copy of your hard drive. Good for standard app servers, has a high fault tolerance and high read performance. Downside is lag for write ops, and storage is reduced by 1/2</a:t>
            </a:r>
            <a:endParaRPr lang="en-PH"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endParaRPr lang="en-PH" sz="1800" dirty="0">
              <a:effectLst/>
              <a:latin typeface="Arial" panose="020B0604020202020204" pitchFamily="34" charset="0"/>
              <a:ea typeface="Arial" panose="020B0604020202020204" pitchFamily="34" charset="0"/>
            </a:endParaRPr>
          </a:p>
        </p:txBody>
      </p:sp>
      <p:pic>
        <p:nvPicPr>
          <p:cNvPr id="8" name="Content Placeholder 7">
            <a:extLst>
              <a:ext uri="{FF2B5EF4-FFF2-40B4-BE49-F238E27FC236}">
                <a16:creationId xmlns:a16="http://schemas.microsoft.com/office/drawing/2014/main" id="{F0A51CBD-37A0-4B6B-8B2B-8CB9EBCEF8D9}"/>
              </a:ext>
            </a:extLst>
          </p:cNvPr>
          <p:cNvPicPr>
            <a:picLocks noGrp="1" noChangeAspect="1"/>
          </p:cNvPicPr>
          <p:nvPr>
            <p:ph sz="half" idx="2"/>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63160" y="2560638"/>
            <a:ext cx="4355180" cy="3309937"/>
          </a:xfrm>
        </p:spPr>
      </p:pic>
    </p:spTree>
    <p:extLst>
      <p:ext uri="{BB962C8B-B14F-4D97-AF65-F5344CB8AC3E}">
        <p14:creationId xmlns:p14="http://schemas.microsoft.com/office/powerpoint/2010/main" val="1843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62B9-C094-4C21-A77C-AD27A314F973}"/>
              </a:ext>
            </a:extLst>
          </p:cNvPr>
          <p:cNvSpPr>
            <a:spLocks noGrp="1"/>
          </p:cNvSpPr>
          <p:nvPr>
            <p:ph type="title"/>
          </p:nvPr>
        </p:nvSpPr>
        <p:spPr/>
        <p:txBody>
          <a:bodyPr/>
          <a:lstStyle/>
          <a:p>
            <a:r>
              <a:rPr lang="en-PH" dirty="0"/>
              <a:t>RAID 5</a:t>
            </a:r>
          </a:p>
        </p:txBody>
      </p:sp>
      <p:sp>
        <p:nvSpPr>
          <p:cNvPr id="3" name="Content Placeholder 2">
            <a:extLst>
              <a:ext uri="{FF2B5EF4-FFF2-40B4-BE49-F238E27FC236}">
                <a16:creationId xmlns:a16="http://schemas.microsoft.com/office/drawing/2014/main" id="{D1FBD813-22DC-456F-BC15-42321244DB01}"/>
              </a:ext>
            </a:extLst>
          </p:cNvPr>
          <p:cNvSpPr>
            <a:spLocks noGrp="1"/>
          </p:cNvSpPr>
          <p:nvPr>
            <p:ph sz="half" idx="1"/>
          </p:nvPr>
        </p:nvSpPr>
        <p:spPr/>
        <p:txBody>
          <a:bodyPr/>
          <a:lstStyle/>
          <a:p>
            <a:pPr algn="just"/>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It consists of striping and parity. Good for normal file storage and App servers, has high speed and fault tolerance. A combination of the above raids. Downside is lag for write ops and storage is reduced by 1/3. </a:t>
            </a:r>
            <a:endParaRPr lang="en-PH"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PH" dirty="0"/>
          </a:p>
        </p:txBody>
      </p:sp>
      <p:pic>
        <p:nvPicPr>
          <p:cNvPr id="6" name="Content Placeholder 5">
            <a:extLst>
              <a:ext uri="{FF2B5EF4-FFF2-40B4-BE49-F238E27FC236}">
                <a16:creationId xmlns:a16="http://schemas.microsoft.com/office/drawing/2014/main" id="{AB56C8F1-7A97-4E6F-8A0A-6BB11202EA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4296" y="2560320"/>
            <a:ext cx="4280451" cy="3310128"/>
          </a:xfrm>
        </p:spPr>
      </p:pic>
    </p:spTree>
    <p:extLst>
      <p:ext uri="{BB962C8B-B14F-4D97-AF65-F5344CB8AC3E}">
        <p14:creationId xmlns:p14="http://schemas.microsoft.com/office/powerpoint/2010/main" val="166425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3664F-0C8F-4BAF-9E3F-2B768D351B7C}"/>
              </a:ext>
            </a:extLst>
          </p:cNvPr>
          <p:cNvSpPr>
            <a:spLocks noGrp="1"/>
          </p:cNvSpPr>
          <p:nvPr>
            <p:ph type="title"/>
          </p:nvPr>
        </p:nvSpPr>
        <p:spPr/>
        <p:txBody>
          <a:bodyPr/>
          <a:lstStyle/>
          <a:p>
            <a:r>
              <a:rPr lang="en-PH" dirty="0"/>
              <a:t>RAID 6</a:t>
            </a:r>
          </a:p>
        </p:txBody>
      </p:sp>
      <p:sp>
        <p:nvSpPr>
          <p:cNvPr id="3" name="Content Placeholder 2">
            <a:extLst>
              <a:ext uri="{FF2B5EF4-FFF2-40B4-BE49-F238E27FC236}">
                <a16:creationId xmlns:a16="http://schemas.microsoft.com/office/drawing/2014/main" id="{7E1EB44E-2723-4935-8427-CE3985C493E7}"/>
              </a:ext>
            </a:extLst>
          </p:cNvPr>
          <p:cNvSpPr>
            <a:spLocks noGrp="1"/>
          </p:cNvSpPr>
          <p:nvPr>
            <p:ph sz="half" idx="1"/>
          </p:nvPr>
        </p:nvSpPr>
        <p:spPr/>
        <p:txBody>
          <a:bodyPr>
            <a:normAutofit/>
          </a:bodyPr>
          <a:lstStyle/>
          <a:p>
            <a:pPr algn="just"/>
            <a:r>
              <a:rPr lang="en-PH" dirty="0">
                <a:solidFill>
                  <a:srgbClr val="202122"/>
                </a:solidFill>
                <a:effectLst/>
                <a:highlight>
                  <a:srgbClr val="FFFFFF"/>
                </a:highlight>
                <a:latin typeface="Times New Roman" panose="02020603050405020304" pitchFamily="18" charset="0"/>
                <a:ea typeface="Arial" panose="020B0604020202020204" pitchFamily="34" charset="0"/>
                <a:cs typeface="Times New Roman" panose="02020603050405020304" pitchFamily="18" charset="0"/>
              </a:rPr>
              <a:t>It consists of striping and double parity. Good for Large file storage and app servers, has extra level of redundancy and high read performance. Downside is low write performance and reduced storage by 2/5.</a:t>
            </a:r>
            <a:endParaRPr lang="en-PH"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1D3954C-8076-4C25-8284-10A9DB64F707}"/>
              </a:ext>
            </a:extLst>
          </p:cNvPr>
          <p:cNvPicPr>
            <a:picLocks noGrp="1" noChangeAspect="1"/>
          </p:cNvPicPr>
          <p:nvPr>
            <p:ph sz="half" idx="2"/>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63160" y="2560638"/>
            <a:ext cx="4355180" cy="3309937"/>
          </a:xfrm>
        </p:spPr>
      </p:pic>
    </p:spTree>
    <p:extLst>
      <p:ext uri="{BB962C8B-B14F-4D97-AF65-F5344CB8AC3E}">
        <p14:creationId xmlns:p14="http://schemas.microsoft.com/office/powerpoint/2010/main" val="27810980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466</TotalTime>
  <Words>660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Times New Roman</vt:lpstr>
      <vt:lpstr>Organic</vt:lpstr>
      <vt:lpstr>RAID (Redundant array of independent disks)</vt:lpstr>
      <vt:lpstr>What is RAID?</vt:lpstr>
      <vt:lpstr>Hardware vs. Software RAID</vt:lpstr>
      <vt:lpstr>Hardware vs. Software RAID</vt:lpstr>
      <vt:lpstr>Levels of RAID</vt:lpstr>
      <vt:lpstr>RAID 0</vt:lpstr>
      <vt:lpstr>RAID 1</vt:lpstr>
      <vt:lpstr>RAID 5</vt:lpstr>
      <vt:lpstr>RAID 6</vt:lpstr>
      <vt:lpstr>RAID 10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RAID (Redundant array of independent disks)</dc:title>
  <dc:creator>Angel Lopez</dc:creator>
  <cp:lastModifiedBy>Karl Escobar</cp:lastModifiedBy>
  <cp:revision>10</cp:revision>
  <dcterms:created xsi:type="dcterms:W3CDTF">2021-05-03T08:32:25Z</dcterms:created>
  <dcterms:modified xsi:type="dcterms:W3CDTF">2021-05-03T16:23:37Z</dcterms:modified>
</cp:coreProperties>
</file>