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366" r:id="rId2"/>
    <p:sldId id="355" r:id="rId3"/>
    <p:sldId id="360" r:id="rId4"/>
    <p:sldId id="361" r:id="rId5"/>
    <p:sldId id="374" r:id="rId6"/>
    <p:sldId id="373" r:id="rId7"/>
    <p:sldId id="362" r:id="rId8"/>
    <p:sldId id="375" r:id="rId9"/>
    <p:sldId id="376" r:id="rId10"/>
    <p:sldId id="377" r:id="rId11"/>
    <p:sldId id="378" r:id="rId12"/>
    <p:sldId id="379" r:id="rId13"/>
    <p:sldId id="380" r:id="rId14"/>
    <p:sldId id="371" r:id="rId15"/>
    <p:sldId id="3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5470686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14664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04383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36477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44092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426133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521188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8369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0040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30809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44683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0773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401129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15-08-2024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06785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34BEEA2-6FC0-41FD-B909-4E3A76313034}" type="datetimeFigureOut">
              <a:rPr lang="en-IN" smtClean="0"/>
              <a:t>15-08-2024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12244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88701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87472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4BEEA2-6FC0-41FD-B909-4E3A76313034}" type="datetimeFigureOut">
              <a:rPr lang="en-IN" smtClean="0"/>
              <a:t>15-08-2024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6EC0FD-31EC-4256-8110-C1EB9C67215C}" type="slidenum">
              <a:rPr lang="en-IN" smtClean="0"/>
              <a:t>‹#›</a:t>
            </a:fld>
            <a:endParaRPr lang="en-IN"/>
          </a:p>
        </p:txBody>
      </p:sp>
    </p:spTree>
    <p:extLst>
      <p:ext uri="{BB962C8B-B14F-4D97-AF65-F5344CB8AC3E}">
        <p14:creationId xmlns:p14="http://schemas.microsoft.com/office/powerpoint/2010/main" val="2911878492"/>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C5A9929-7422-4977-BBA7-12885F0C7CB8}"/>
              </a:ext>
            </a:extLst>
          </p:cNvPr>
          <p:cNvSpPr>
            <a:spLocks noGrp="1"/>
          </p:cNvSpPr>
          <p:nvPr>
            <p:ph type="dt" sz="half" idx="10"/>
          </p:nvPr>
        </p:nvSpPr>
        <p:spPr>
          <a:xfrm>
            <a:off x="9524" y="6576975"/>
            <a:ext cx="2743200" cy="236169"/>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xmlns=""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dirty="0"/>
          </a:p>
        </p:txBody>
      </p:sp>
      <p:sp>
        <p:nvSpPr>
          <p:cNvPr id="3" name="Title 1">
            <a:extLst>
              <a:ext uri="{FF2B5EF4-FFF2-40B4-BE49-F238E27FC236}">
                <a16:creationId xmlns:a16="http://schemas.microsoft.com/office/drawing/2014/main" xmlns="" id="{CC76A40F-F019-138A-43E4-F65627E18B82}"/>
              </a:ext>
            </a:extLst>
          </p:cNvPr>
          <p:cNvSpPr txBox="1">
            <a:spLocks/>
          </p:cNvSpPr>
          <p:nvPr/>
        </p:nvSpPr>
        <p:spPr>
          <a:xfrm>
            <a:off x="192803" y="1963885"/>
            <a:ext cx="11806389" cy="2827055"/>
          </a:xfrm>
          <a:prstGeom prst="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b="0" cap="none" dirty="0">
                <a:ln w="0"/>
                <a:solidFill>
                  <a:schemeClr val="accent2">
                    <a:lumMod val="20000"/>
                    <a:lumOff val="80000"/>
                  </a:schemeClr>
                </a:solidFill>
                <a:effectLst>
                  <a:outerShdw blurRad="38100" dist="19050" dir="2700000" algn="tl" rotWithShape="0">
                    <a:schemeClr val="dk1">
                      <a:alpha val="40000"/>
                    </a:schemeClr>
                  </a:outerShdw>
                </a:effectLst>
                <a:latin typeface="Cambria"/>
                <a:ea typeface="Cambria"/>
              </a:rPr>
              <a:t>Superstore Sales Analysis</a:t>
            </a:r>
            <a:endParaRPr lang="en-IN" sz="5400" b="0" cap="none"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9" name="Title 1">
            <a:extLst>
              <a:ext uri="{FF2B5EF4-FFF2-40B4-BE49-F238E27FC236}">
                <a16:creationId xmlns:a16="http://schemas.microsoft.com/office/drawing/2014/main" xmlns=""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 3</a:t>
            </a:r>
            <a:endParaRPr lang="en-GB"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12159" y="1600200"/>
            <a:ext cx="5627041" cy="3889419"/>
          </a:xfrm>
        </p:spPr>
      </p:pic>
      <p:sp>
        <p:nvSpPr>
          <p:cNvPr id="4" name="Text Placeholder 3"/>
          <p:cNvSpPr>
            <a:spLocks noGrp="1"/>
          </p:cNvSpPr>
          <p:nvPr>
            <p:ph type="body" sz="half" idx="2"/>
          </p:nvPr>
        </p:nvSpPr>
        <p:spPr>
          <a:xfrm>
            <a:off x="685801" y="2971799"/>
            <a:ext cx="4504386" cy="2295659"/>
          </a:xfrm>
        </p:spPr>
        <p:txBody>
          <a:bodyPr>
            <a:normAutofit/>
          </a:bodyPr>
          <a:lstStyle/>
          <a:p>
            <a:pPr marL="285750" indent="-285750">
              <a:buFont typeface="Wingdings" panose="05000000000000000000" pitchFamily="2" charset="2"/>
              <a:buChar char="Ø"/>
            </a:pPr>
            <a:r>
              <a:rPr lang="en-GB" dirty="0"/>
              <a:t>Thirdly: Sales are greater for customers that are </a:t>
            </a:r>
            <a:r>
              <a:rPr lang="en-GB" dirty="0" smtClean="0"/>
              <a:t>members</a:t>
            </a:r>
          </a:p>
          <a:p>
            <a:pPr marL="285750" indent="-285750">
              <a:buFont typeface="Wingdings" panose="05000000000000000000" pitchFamily="2" charset="2"/>
              <a:buChar char="ü"/>
            </a:pPr>
            <a:r>
              <a:rPr lang="en-US" dirty="0" smtClean="0"/>
              <a:t>Data analysis supports this hypothesis, members have a sense of loyalty to the business and it reflects in terms of overall sales.</a:t>
            </a:r>
            <a:endParaRPr lang="en-GB" dirty="0"/>
          </a:p>
        </p:txBody>
      </p:sp>
    </p:spTree>
    <p:extLst>
      <p:ext uri="{BB962C8B-B14F-4D97-AF65-F5344CB8AC3E}">
        <p14:creationId xmlns:p14="http://schemas.microsoft.com/office/powerpoint/2010/main" val="422400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14400"/>
            <a:ext cx="6164653" cy="1371600"/>
          </a:xfrm>
        </p:spPr>
        <p:txBody>
          <a:bodyPr/>
          <a:lstStyle/>
          <a:p>
            <a:r>
              <a:rPr lang="en-US" b="1" dirty="0" smtClean="0"/>
              <a:t>Hypothesis 4</a:t>
            </a:r>
            <a:endParaRPr lang="en-GB"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68213" y="1600200"/>
            <a:ext cx="7040452" cy="4009777"/>
          </a:xfrm>
        </p:spPr>
      </p:pic>
      <p:sp>
        <p:nvSpPr>
          <p:cNvPr id="4" name="Text Placeholder 3"/>
          <p:cNvSpPr>
            <a:spLocks noGrp="1"/>
          </p:cNvSpPr>
          <p:nvPr>
            <p:ph type="body" sz="half" idx="2"/>
          </p:nvPr>
        </p:nvSpPr>
        <p:spPr>
          <a:xfrm>
            <a:off x="453981" y="2773405"/>
            <a:ext cx="3474076" cy="2836572"/>
          </a:xfrm>
        </p:spPr>
        <p:txBody>
          <a:bodyPr>
            <a:normAutofit/>
          </a:bodyPr>
          <a:lstStyle/>
          <a:p>
            <a:pPr marL="285750" indent="-285750">
              <a:buFont typeface="Wingdings" panose="05000000000000000000" pitchFamily="2" charset="2"/>
              <a:buChar char="Ø"/>
            </a:pPr>
            <a:r>
              <a:rPr lang="en-GB" dirty="0"/>
              <a:t>Fourthly: The business generates less money at the beginning of the year or first quarter.</a:t>
            </a:r>
          </a:p>
          <a:p>
            <a:pPr marL="285750" indent="-285750">
              <a:buFont typeface="Wingdings" panose="05000000000000000000" pitchFamily="2" charset="2"/>
              <a:buChar char="ü"/>
            </a:pPr>
            <a:r>
              <a:rPr lang="en-US" dirty="0" smtClean="0"/>
              <a:t>This hypothesis is true, analysis shows an increase in sales from the beginning of the quarter/year as the year progresses.</a:t>
            </a:r>
            <a:endParaRPr lang="en-GB" dirty="0"/>
          </a:p>
        </p:txBody>
      </p:sp>
    </p:spTree>
    <p:extLst>
      <p:ext uri="{BB962C8B-B14F-4D97-AF65-F5344CB8AC3E}">
        <p14:creationId xmlns:p14="http://schemas.microsoft.com/office/powerpoint/2010/main" val="61077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32" y="813424"/>
            <a:ext cx="3319530" cy="1371600"/>
          </a:xfrm>
        </p:spPr>
        <p:txBody>
          <a:bodyPr/>
          <a:lstStyle/>
          <a:p>
            <a:r>
              <a:rPr lang="en-ZA" b="1" dirty="0" smtClean="0"/>
              <a:t>Hypothesis  5</a:t>
            </a:r>
            <a:endParaRPr lang="en-GB"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07608" y="1499224"/>
            <a:ext cx="7237926" cy="3891749"/>
          </a:xfrm>
        </p:spPr>
      </p:pic>
      <p:sp>
        <p:nvSpPr>
          <p:cNvPr id="4" name="Text Placeholder 3"/>
          <p:cNvSpPr>
            <a:spLocks noGrp="1"/>
          </p:cNvSpPr>
          <p:nvPr>
            <p:ph type="body" sz="half" idx="2"/>
          </p:nvPr>
        </p:nvSpPr>
        <p:spPr>
          <a:xfrm>
            <a:off x="286554" y="2508160"/>
            <a:ext cx="3834685" cy="2978239"/>
          </a:xfrm>
        </p:spPr>
        <p:txBody>
          <a:bodyPr>
            <a:normAutofit/>
          </a:bodyPr>
          <a:lstStyle/>
          <a:p>
            <a:pPr marL="285750" indent="-285750">
              <a:buFont typeface="Wingdings" panose="05000000000000000000" pitchFamily="2" charset="2"/>
              <a:buChar char="Ø"/>
            </a:pPr>
            <a:r>
              <a:rPr lang="en-US" altLang="en-US" dirty="0" smtClean="0">
                <a:latin typeface="Arial" panose="020B0604020202020204" pitchFamily="34" charset="0"/>
              </a:rPr>
              <a:t> Electronic </a:t>
            </a:r>
            <a:r>
              <a:rPr lang="en-US" altLang="en-US" dirty="0">
                <a:latin typeface="Arial" panose="020B0604020202020204" pitchFamily="34" charset="0"/>
              </a:rPr>
              <a:t>products generate more revenue compared to other </a:t>
            </a:r>
            <a:r>
              <a:rPr lang="en-US" altLang="en-US" dirty="0" smtClean="0">
                <a:latin typeface="Arial" panose="020B0604020202020204" pitchFamily="34" charset="0"/>
              </a:rPr>
              <a:t>products.</a:t>
            </a:r>
          </a:p>
          <a:p>
            <a:pPr marL="285750" indent="-285750">
              <a:buFont typeface="Wingdings" panose="05000000000000000000" pitchFamily="2" charset="2"/>
              <a:buChar char="ü"/>
            </a:pPr>
            <a:r>
              <a:rPr lang="en-US" dirty="0" smtClean="0">
                <a:latin typeface="Arial" panose="020B0604020202020204" pitchFamily="34" charset="0"/>
              </a:rPr>
              <a:t>This hypothesis has proven false. The food and beverages category generates more revenue for the business</a:t>
            </a:r>
            <a:endParaRPr lang="en-GB" dirty="0"/>
          </a:p>
        </p:txBody>
      </p:sp>
    </p:spTree>
    <p:extLst>
      <p:ext uri="{BB962C8B-B14F-4D97-AF65-F5344CB8AC3E}">
        <p14:creationId xmlns:p14="http://schemas.microsoft.com/office/powerpoint/2010/main" val="371722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18" y="-103030"/>
            <a:ext cx="10131425" cy="1456267"/>
          </a:xfrm>
        </p:spPr>
        <p:txBody>
          <a:bodyPr/>
          <a:lstStyle/>
          <a:p>
            <a:r>
              <a:rPr lang="en-ZA" b="1" dirty="0" smtClean="0"/>
              <a:t>Results conclusion</a:t>
            </a:r>
            <a:endParaRPr lang="en-GB" b="1" dirty="0"/>
          </a:p>
        </p:txBody>
      </p:sp>
      <p:sp>
        <p:nvSpPr>
          <p:cNvPr id="4" name="Rectangle 1"/>
          <p:cNvSpPr>
            <a:spLocks noGrp="1" noChangeArrowheads="1"/>
          </p:cNvSpPr>
          <p:nvPr>
            <p:ph idx="1"/>
          </p:nvPr>
        </p:nvSpPr>
        <p:spPr bwMode="auto">
          <a:xfrm>
            <a:off x="492618" y="1322383"/>
            <a:ext cx="1022270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smtClean="0">
                <a:ln>
                  <a:noFill/>
                </a:ln>
                <a:solidFill>
                  <a:schemeClr val="accent1">
                    <a:lumMod val="40000"/>
                    <a:lumOff val="60000"/>
                  </a:schemeClr>
                </a:solidFill>
                <a:effectLst/>
                <a:latin typeface="Arial" panose="020B0604020202020204" pitchFamily="34" charset="0"/>
              </a:rPr>
              <a:t>First Hypothesis- </a:t>
            </a:r>
            <a:r>
              <a:rPr lang="en-GB" altLang="en-US" dirty="0">
                <a:solidFill>
                  <a:schemeClr val="accent1">
                    <a:lumMod val="40000"/>
                    <a:lumOff val="60000"/>
                  </a:schemeClr>
                </a:solidFill>
                <a:latin typeface="Arial" panose="020B0604020202020204" pitchFamily="34" charset="0"/>
              </a:rPr>
              <a:t>When compared to other methods of payment, cash is the most </a:t>
            </a:r>
            <a:r>
              <a:rPr lang="en-GB" altLang="en-US" dirty="0" smtClean="0">
                <a:solidFill>
                  <a:schemeClr val="accent1">
                    <a:lumMod val="40000"/>
                    <a:lumOff val="60000"/>
                  </a:schemeClr>
                </a:solidFill>
                <a:latin typeface="Arial" panose="020B0604020202020204" pitchFamily="34" charset="0"/>
              </a:rPr>
              <a:t>popular… </a:t>
            </a:r>
            <a:endParaRPr lang="en-GB" altLang="en-US" dirty="0">
              <a:solidFill>
                <a:schemeClr val="accent1">
                  <a:lumMod val="40000"/>
                  <a:lumOff val="60000"/>
                </a:schemeClr>
              </a:solidFill>
              <a:latin typeface="Arial" panose="020B0604020202020204" pitchFamily="34" charset="0"/>
            </a:endParaRPr>
          </a:p>
          <a:p>
            <a:pPr marL="0" lvl="0" indent="0" defTabSz="914400" eaLnBrk="0" fontAlgn="base" hangingPunct="0">
              <a:spcBef>
                <a:spcPct val="0"/>
              </a:spcBef>
              <a:spcAft>
                <a:spcPct val="0"/>
              </a:spcAft>
              <a:buClrTx/>
              <a:buSz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This theory is not supported by the evidence. Analysis demonstrated that consumers' preferred mode of payment was an e-wallet.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smtClean="0">
                <a:ln>
                  <a:noFill/>
                </a:ln>
                <a:solidFill>
                  <a:schemeClr val="accent1">
                    <a:lumMod val="40000"/>
                    <a:lumOff val="60000"/>
                  </a:schemeClr>
                </a:solidFill>
                <a:effectLst/>
                <a:latin typeface="Arial" panose="020B0604020202020204" pitchFamily="34" charset="0"/>
              </a:rPr>
              <a:t>Second Hypothesis- </a:t>
            </a:r>
            <a:r>
              <a:rPr lang="en-GB" altLang="en-US" dirty="0">
                <a:solidFill>
                  <a:schemeClr val="accent1">
                    <a:lumMod val="40000"/>
                    <a:lumOff val="60000"/>
                  </a:schemeClr>
                </a:solidFill>
                <a:latin typeface="Arial" panose="020B0604020202020204" pitchFamily="34" charset="0"/>
              </a:rPr>
              <a:t>In comparison  to the other states, Naypyidaw has the greatest </a:t>
            </a:r>
            <a:r>
              <a:rPr lang="en-GB" altLang="en-US" dirty="0" smtClean="0">
                <a:solidFill>
                  <a:schemeClr val="accent1">
                    <a:lumMod val="40000"/>
                    <a:lumOff val="60000"/>
                  </a:schemeClr>
                </a:solidFill>
                <a:latin typeface="Arial" panose="020B0604020202020204" pitchFamily="34" charset="0"/>
              </a:rPr>
              <a:t>sales…</a:t>
            </a:r>
            <a:endParaRPr lang="en-GB" altLang="en-US" dirty="0" smtClean="0">
              <a:solidFill>
                <a:schemeClr val="accent1">
                  <a:lumMod val="40000"/>
                  <a:lumOff val="6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According to the data, Naypyidaw does, in fact, have the highest sales when compared to the other states.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smtClean="0">
                <a:ln>
                  <a:noFill/>
                </a:ln>
                <a:solidFill>
                  <a:schemeClr val="accent1">
                    <a:lumMod val="40000"/>
                    <a:lumOff val="60000"/>
                  </a:schemeClr>
                </a:solidFill>
                <a:effectLst/>
                <a:latin typeface="Arial" panose="020B0604020202020204" pitchFamily="34" charset="0"/>
              </a:rPr>
              <a:t>Third Hypothesis- </a:t>
            </a:r>
            <a:r>
              <a:rPr lang="en-GB" altLang="en-US" dirty="0">
                <a:solidFill>
                  <a:schemeClr val="accent1">
                    <a:lumMod val="40000"/>
                    <a:lumOff val="60000"/>
                  </a:schemeClr>
                </a:solidFill>
                <a:latin typeface="Arial" panose="020B0604020202020204" pitchFamily="34" charset="0"/>
              </a:rPr>
              <a:t>Sales are greater from customers that are </a:t>
            </a:r>
            <a:r>
              <a:rPr lang="en-GB" altLang="en-US" dirty="0" smtClean="0">
                <a:solidFill>
                  <a:schemeClr val="accent1">
                    <a:lumMod val="40000"/>
                    <a:lumOff val="60000"/>
                  </a:schemeClr>
                </a:solidFill>
                <a:latin typeface="Arial" panose="020B0604020202020204" pitchFamily="34" charset="0"/>
              </a:rPr>
              <a:t>members…</a:t>
            </a:r>
            <a:endParaRPr lang="en-GB" altLang="en-US" dirty="0" smtClean="0">
              <a:solidFill>
                <a:schemeClr val="accent1">
                  <a:lumMod val="40000"/>
                  <a:lumOff val="60000"/>
                </a:schemeClr>
              </a:solidFill>
              <a:latin typeface="Arial" panose="020B0604020202020204" pitchFamily="34" charset="0"/>
            </a:endParaRPr>
          </a:p>
          <a:p>
            <a:pPr marL="0" lvl="0" indent="0" defTabSz="914400" eaLnBrk="0" fontAlgn="base" hangingPunct="0">
              <a:spcBef>
                <a:spcPct val="0"/>
              </a:spcBef>
              <a:spcAft>
                <a:spcPct val="0"/>
              </a:spcAft>
              <a:buClrTx/>
              <a:buSzTx/>
              <a:buNone/>
            </a:pPr>
            <a:r>
              <a:rPr lang="en-GB" altLang="en-US" dirty="0" smtClean="0">
                <a:latin typeface="Arial" panose="020B0604020202020204" pitchFamily="34" charset="0"/>
              </a:rPr>
              <a:t>This </a:t>
            </a:r>
            <a:r>
              <a:rPr lang="en-GB" altLang="en-US" dirty="0">
                <a:latin typeface="Arial" panose="020B0604020202020204" pitchFamily="34" charset="0"/>
              </a:rPr>
              <a:t>theory is supported by data analysis; members' sense of loyalty to the company is reflected in total </a:t>
            </a:r>
            <a:r>
              <a:rPr lang="en-GB" altLang="en-US" dirty="0" smtClean="0">
                <a:latin typeface="Arial" panose="020B0604020202020204" pitchFamily="34" charset="0"/>
              </a:rPr>
              <a:t>sales</a:t>
            </a:r>
          </a:p>
          <a:p>
            <a:pPr marL="0" lvl="0" indent="0" defTabSz="914400" eaLnBrk="0" fontAlgn="base" hangingPunct="0">
              <a:spcBef>
                <a:spcPct val="0"/>
              </a:spcBef>
              <a:spcAft>
                <a:spcPct val="0"/>
              </a:spcAft>
              <a:buClrTx/>
              <a:buSzTx/>
              <a:buNone/>
            </a:pPr>
            <a:endParaRPr kumimoji="0" lang="en-ZA"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ZA" altLang="en-US" dirty="0" smtClean="0">
                <a:solidFill>
                  <a:schemeClr val="accent1">
                    <a:lumMod val="40000"/>
                    <a:lumOff val="60000"/>
                  </a:schemeClr>
                </a:solidFill>
                <a:latin typeface="Arial" panose="020B0604020202020204" pitchFamily="34" charset="0"/>
              </a:rPr>
              <a:t>Fourth Hypothesis- </a:t>
            </a:r>
            <a:r>
              <a:rPr lang="en-GB" altLang="en-US" dirty="0">
                <a:solidFill>
                  <a:schemeClr val="accent1">
                    <a:lumMod val="40000"/>
                    <a:lumOff val="60000"/>
                  </a:schemeClr>
                </a:solidFill>
                <a:latin typeface="Arial" panose="020B0604020202020204" pitchFamily="34" charset="0"/>
              </a:rPr>
              <a:t>The business generates less money at the beginning of the year or first </a:t>
            </a:r>
            <a:r>
              <a:rPr lang="en-GB" altLang="en-US" dirty="0" smtClean="0">
                <a:solidFill>
                  <a:schemeClr val="accent1">
                    <a:lumMod val="40000"/>
                    <a:lumOff val="60000"/>
                  </a:schemeClr>
                </a:solidFill>
                <a:latin typeface="Arial" panose="020B0604020202020204" pitchFamily="34" charset="0"/>
              </a:rPr>
              <a:t>quarter…</a:t>
            </a:r>
            <a:endParaRPr lang="en-GB" altLang="en-US" dirty="0">
              <a:solidFill>
                <a:schemeClr val="accent1">
                  <a:lumMod val="40000"/>
                  <a:lumOff val="60000"/>
                </a:schemeClr>
              </a:solidFill>
              <a:latin typeface="Arial" panose="020B0604020202020204" pitchFamily="34" charset="0"/>
            </a:endParaRPr>
          </a:p>
          <a:p>
            <a:pPr marL="0" lvl="0" indent="0" defTabSz="914400" eaLnBrk="0" fontAlgn="base" hangingPunct="0">
              <a:spcBef>
                <a:spcPct val="0"/>
              </a:spcBef>
              <a:spcAft>
                <a:spcPct val="0"/>
              </a:spcAft>
              <a:buClrTx/>
              <a:buSzTx/>
              <a:buNone/>
            </a:pPr>
            <a:r>
              <a:rPr lang="en-GB" altLang="en-US" dirty="0" smtClean="0">
                <a:latin typeface="Arial" panose="020B0604020202020204" pitchFamily="34" charset="0"/>
              </a:rPr>
              <a:t>The </a:t>
            </a:r>
            <a:r>
              <a:rPr lang="en-GB" altLang="en-US" dirty="0">
                <a:latin typeface="Arial" panose="020B0604020202020204" pitchFamily="34" charset="0"/>
              </a:rPr>
              <a:t>first quarter or start of the year saw lower revenue for the </a:t>
            </a:r>
            <a:r>
              <a:rPr lang="en-GB" altLang="en-US" dirty="0" smtClean="0">
                <a:latin typeface="Arial" panose="020B0604020202020204" pitchFamily="34" charset="0"/>
              </a:rPr>
              <a:t>company</a:t>
            </a:r>
          </a:p>
          <a:p>
            <a:pPr marL="0" lvl="0" indent="0" defTabSz="914400" eaLnBrk="0" fontAlgn="base" hangingPunct="0">
              <a:spcBef>
                <a:spcPct val="0"/>
              </a:spcBef>
              <a:spcAft>
                <a:spcPct val="0"/>
              </a:spcAft>
              <a:buClrTx/>
              <a:buSzTx/>
              <a:buNone/>
            </a:pPr>
            <a:endParaRPr kumimoji="0" lang="en-ZA"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ZA" altLang="en-US" dirty="0" smtClean="0">
                <a:solidFill>
                  <a:schemeClr val="accent1">
                    <a:lumMod val="40000"/>
                    <a:lumOff val="60000"/>
                  </a:schemeClr>
                </a:solidFill>
                <a:latin typeface="Arial" panose="020B0604020202020204" pitchFamily="34" charset="0"/>
              </a:rPr>
              <a:t>Fifth </a:t>
            </a:r>
            <a:r>
              <a:rPr lang="en-ZA" altLang="en-US" dirty="0" smtClean="0">
                <a:solidFill>
                  <a:schemeClr val="accent1">
                    <a:lumMod val="40000"/>
                    <a:lumOff val="60000"/>
                  </a:schemeClr>
                </a:solidFill>
                <a:latin typeface="Arial" panose="020B0604020202020204" pitchFamily="34" charset="0"/>
              </a:rPr>
              <a:t>Hypothesis-</a:t>
            </a:r>
            <a:r>
              <a:rPr lang="en-GB" altLang="en-US" dirty="0" smtClean="0">
                <a:solidFill>
                  <a:schemeClr val="accent1">
                    <a:lumMod val="40000"/>
                    <a:lumOff val="60000"/>
                  </a:schemeClr>
                </a:solidFill>
                <a:latin typeface="Arial" panose="020B0604020202020204" pitchFamily="34" charset="0"/>
              </a:rPr>
              <a:t>Electronic</a:t>
            </a:r>
            <a:r>
              <a:rPr lang="en-GB" altLang="en-US" dirty="0" smtClean="0">
                <a:solidFill>
                  <a:schemeClr val="accent1">
                    <a:lumMod val="40000"/>
                    <a:lumOff val="60000"/>
                  </a:schemeClr>
                </a:solidFill>
                <a:latin typeface="Arial" panose="020B0604020202020204" pitchFamily="34" charset="0"/>
              </a:rPr>
              <a:t> </a:t>
            </a:r>
            <a:r>
              <a:rPr lang="en-GB" altLang="en-US" dirty="0">
                <a:solidFill>
                  <a:schemeClr val="accent1">
                    <a:lumMod val="40000"/>
                    <a:lumOff val="60000"/>
                  </a:schemeClr>
                </a:solidFill>
                <a:latin typeface="Arial" panose="020B0604020202020204" pitchFamily="34" charset="0"/>
              </a:rPr>
              <a:t>products generate more revenue compared to other </a:t>
            </a:r>
            <a:r>
              <a:rPr lang="en-GB" altLang="en-US" dirty="0" smtClean="0">
                <a:solidFill>
                  <a:schemeClr val="accent1">
                    <a:lumMod val="40000"/>
                    <a:lumOff val="60000"/>
                  </a:schemeClr>
                </a:solidFill>
                <a:latin typeface="Arial" panose="020B0604020202020204" pitchFamily="34" charset="0"/>
              </a:rPr>
              <a:t>products…</a:t>
            </a:r>
            <a:endParaRPr lang="en-ZA" altLang="en-US" dirty="0" smtClean="0">
              <a:solidFill>
                <a:schemeClr val="accent1">
                  <a:lumMod val="40000"/>
                  <a:lumOff val="60000"/>
                </a:schemeClr>
              </a:solidFill>
              <a:latin typeface="Arial" panose="020B0604020202020204" pitchFamily="34" charset="0"/>
            </a:endParaRPr>
          </a:p>
          <a:p>
            <a:pPr marL="0" lvl="0" indent="0" defTabSz="914400" eaLnBrk="0" fontAlgn="base" hangingPunct="0">
              <a:spcBef>
                <a:spcPct val="0"/>
              </a:spcBef>
              <a:spcAft>
                <a:spcPct val="0"/>
              </a:spcAft>
              <a:buClrTx/>
              <a:buSzTx/>
              <a:buNone/>
            </a:pPr>
            <a:r>
              <a:rPr lang="en-ZA" altLang="en-US" dirty="0" smtClean="0">
                <a:latin typeface="Arial" panose="020B0604020202020204" pitchFamily="34" charset="0"/>
              </a:rPr>
              <a:t> In terms of revenue, the food and beverages products outperform all the other products.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46166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72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1ABD0-9664-B7C1-03B3-346DBC721922}"/>
              </a:ext>
            </a:extLst>
          </p:cNvPr>
          <p:cNvSpPr>
            <a:spLocks noGrp="1"/>
          </p:cNvSpPr>
          <p:nvPr>
            <p:ph type="title"/>
          </p:nvPr>
        </p:nvSpPr>
        <p:spPr/>
        <p:txBody>
          <a:bodyPr/>
          <a:lstStyle/>
          <a:p>
            <a:r>
              <a:rPr lang="en-IN" b="1" dirty="0" smtClean="0">
                <a:solidFill>
                  <a:schemeClr val="accent2"/>
                </a:solidFill>
              </a:rPr>
              <a:t>recommendations</a:t>
            </a:r>
            <a:endParaRPr lang="en-IN" b="1" i="1" dirty="0">
              <a:solidFill>
                <a:schemeClr val="accent2"/>
              </a:solidFill>
            </a:endParaRPr>
          </a:p>
        </p:txBody>
      </p:sp>
      <p:sp>
        <p:nvSpPr>
          <p:cNvPr id="3" name="Content Placeholder 2">
            <a:extLst>
              <a:ext uri="{FF2B5EF4-FFF2-40B4-BE49-F238E27FC236}">
                <a16:creationId xmlns:a16="http://schemas.microsoft.com/office/drawing/2014/main" xmlns="" id="{BB19DAF7-5F3E-736D-9733-83895A57873B}"/>
              </a:ext>
            </a:extLst>
          </p:cNvPr>
          <p:cNvSpPr>
            <a:spLocks noGrp="1"/>
          </p:cNvSpPr>
          <p:nvPr>
            <p:ph idx="1"/>
          </p:nvPr>
        </p:nvSpPr>
        <p:spPr>
          <a:xfrm>
            <a:off x="1451579" y="2015732"/>
            <a:ext cx="9603275" cy="3838658"/>
          </a:xfrm>
        </p:spPr>
        <p:txBody>
          <a:bodyPr>
            <a:normAutofit/>
          </a:bodyPr>
          <a:lstStyle/>
          <a:p>
            <a:pPr algn="just">
              <a:buFont typeface="Wingdings" panose="05000000000000000000" pitchFamily="2" charset="2"/>
              <a:buChar char="Ø"/>
            </a:pPr>
            <a:r>
              <a:rPr lang="en-GB" dirty="0"/>
              <a:t>The business should keep accepting all available payment options. Although data indicates that </a:t>
            </a:r>
            <a:r>
              <a:rPr lang="en-GB" dirty="0" err="1"/>
              <a:t>Ewallet</a:t>
            </a:r>
            <a:r>
              <a:rPr lang="en-GB" dirty="0"/>
              <a:t> payments are the most favoured option, the study also indicates that cash payments are also very frequently used. Additionally, it is crucial to maintain the availability of all payment methods in the event of network, cash, or IT malfunctions. </a:t>
            </a:r>
          </a:p>
          <a:p>
            <a:pPr algn="just">
              <a:buFont typeface="Wingdings" panose="05000000000000000000" pitchFamily="2" charset="2"/>
              <a:buChar char="Ø"/>
            </a:pPr>
            <a:r>
              <a:rPr lang="en-GB" dirty="0" smtClean="0"/>
              <a:t>Given </a:t>
            </a:r>
            <a:r>
              <a:rPr lang="en-GB" dirty="0"/>
              <a:t>that the Naypyidaw region has the largest sales in comparison to other locations, the corporation may choose to concentrate more of its efforts there. </a:t>
            </a:r>
            <a:r>
              <a:rPr lang="en-GB" dirty="0" smtClean="0"/>
              <a:t>There after, </a:t>
            </a:r>
            <a:r>
              <a:rPr lang="en-GB" dirty="0"/>
              <a:t>the business has to review its sales and marketing plans for other areas. </a:t>
            </a:r>
            <a:endParaRPr lang="en-GB" dirty="0" smtClean="0"/>
          </a:p>
          <a:p>
            <a:pPr algn="just">
              <a:buFont typeface="Wingdings" panose="05000000000000000000" pitchFamily="2" charset="2"/>
              <a:buChar char="Ø"/>
            </a:pPr>
            <a:r>
              <a:rPr lang="en-GB" dirty="0" smtClean="0"/>
              <a:t> </a:t>
            </a:r>
            <a:r>
              <a:rPr lang="en-GB" dirty="0"/>
              <a:t>The company could consider offering more benefits with the membership. This might include special tills for members who are buying in larger quantities, discounts on certain products &amp; giving members a preview for upcoming sales and products.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xmlns="" id="{3EFE23DB-B3A1-95F8-BB71-88604A7D7BA4}"/>
              </a:ext>
            </a:extLst>
          </p:cNvPr>
          <p:cNvSpPr>
            <a:spLocks noGrp="1"/>
          </p:cNvSpPr>
          <p:nvPr>
            <p:ph idx="1"/>
          </p:nvPr>
        </p:nvSpPr>
        <p:spPr/>
        <p:txBody>
          <a:bodyPr>
            <a:normAutofit/>
          </a:bodyPr>
          <a:lstStyle/>
          <a:p>
            <a:pPr>
              <a:buFont typeface="Wingdings" panose="05000000000000000000" pitchFamily="2" charset="2"/>
              <a:buChar char="Ø"/>
            </a:pPr>
            <a:r>
              <a:rPr lang="en-GB" dirty="0"/>
              <a:t>The latter two quarters of the year are when the corporation should concentrate on increasing revenue. This could entail boosting the stock of well-liked items during this period, launching focused advertising efforts, and providing clients with special offers or discounts. But the business should also think about ways to keep sales going in other months, such as launching new goods or services or running specials and discounts in slower </a:t>
            </a:r>
            <a:r>
              <a:rPr lang="en-GB" dirty="0" smtClean="0"/>
              <a:t>months.</a:t>
            </a:r>
          </a:p>
          <a:p>
            <a:pPr>
              <a:buFont typeface="Wingdings" panose="05000000000000000000" pitchFamily="2" charset="2"/>
              <a:buChar char="Ø"/>
            </a:pPr>
            <a:r>
              <a:rPr lang="en-GB" dirty="0" smtClean="0"/>
              <a:t>To </a:t>
            </a:r>
            <a:r>
              <a:rPr lang="en-GB" dirty="0"/>
              <a:t>boost profitability, the corporation ought to concentrate on creating and marketing food and beverage goods. They could also think about marketing and producing fewer goods with smaller profit margins.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81D05-C154-D2FD-91F9-0B6C40182ABE}"/>
              </a:ext>
            </a:extLst>
          </p:cNvPr>
          <p:cNvSpPr>
            <a:spLocks noGrp="1"/>
          </p:cNvSpPr>
          <p:nvPr>
            <p:ph type="title"/>
          </p:nvPr>
        </p:nvSpPr>
        <p:spPr/>
        <p:txBody>
          <a:bodyPr/>
          <a:lstStyle/>
          <a:p>
            <a:r>
              <a:rPr lang="en-IN" b="1" dirty="0">
                <a:solidFill>
                  <a:schemeClr val="accent2">
                    <a:lumMod val="75000"/>
                  </a:schemeClr>
                </a:solidFill>
              </a:rPr>
              <a:t>problem statement</a:t>
            </a:r>
          </a:p>
        </p:txBody>
      </p:sp>
      <p:sp>
        <p:nvSpPr>
          <p:cNvPr id="4" name="Rectangle 1"/>
          <p:cNvSpPr>
            <a:spLocks noGrp="1" noChangeArrowheads="1"/>
          </p:cNvSpPr>
          <p:nvPr>
            <p:ph idx="1"/>
          </p:nvPr>
        </p:nvSpPr>
        <p:spPr bwMode="auto">
          <a:xfrm>
            <a:off x="376708" y="2419563"/>
            <a:ext cx="115989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Superstore dataset provides sales data for a variety of products across different categories and regions.</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goal of this project is to analyze the data and identify insights that can help the company improve its business performance.</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Specifically, we aim to answer questions such as: which product categories are the most profitable? Which regions have the highest sales and profit? What are the most profitable products?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By answering these questions, we hope to provide recommendations for the company on how to optimize its product offerings and improve its revenue and profitability.</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B11CB-5282-FDD9-757D-3A587DAA6C98}"/>
              </a:ext>
            </a:extLst>
          </p:cNvPr>
          <p:cNvSpPr>
            <a:spLocks noGrp="1"/>
          </p:cNvSpPr>
          <p:nvPr>
            <p:ph type="title"/>
          </p:nvPr>
        </p:nvSpPr>
        <p:spPr/>
        <p:txBody>
          <a:bodyPr/>
          <a:lstStyle/>
          <a:p>
            <a:r>
              <a:rPr lang="en-US" b="1" dirty="0">
                <a:solidFill>
                  <a:schemeClr val="accent2"/>
                </a:solidFill>
              </a:rPr>
              <a:t>Gather and clean the data</a:t>
            </a:r>
            <a:endParaRPr lang="en-IN" b="1" dirty="0">
              <a:solidFill>
                <a:schemeClr val="accent2"/>
              </a:solidFill>
            </a:endParaRPr>
          </a:p>
        </p:txBody>
      </p:sp>
      <p:sp>
        <p:nvSpPr>
          <p:cNvPr id="4" name="Rectangle 1"/>
          <p:cNvSpPr>
            <a:spLocks noGrp="1" noChangeArrowheads="1"/>
          </p:cNvSpPr>
          <p:nvPr>
            <p:ph idx="1"/>
          </p:nvPr>
        </p:nvSpPr>
        <p:spPr bwMode="auto">
          <a:xfrm>
            <a:off x="389588" y="2738573"/>
            <a:ext cx="109567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After defining the core</a:t>
            </a:r>
            <a:r>
              <a:rPr kumimoji="0" lang="en-US" altLang="en-US" sz="1800" b="0" i="0" u="none" strike="noStrike" cap="none" normalizeH="0" dirty="0" smtClean="0">
                <a:ln>
                  <a:noFill/>
                </a:ln>
                <a:solidFill>
                  <a:schemeClr val="tx1"/>
                </a:solidFill>
                <a:effectLst/>
                <a:latin typeface="Arial" panose="020B0604020202020204" pitchFamily="34" charset="0"/>
              </a:rPr>
              <a:t> problem</a:t>
            </a:r>
            <a:r>
              <a:rPr kumimoji="0" lang="en-US" altLang="en-US" sz="1800" b="0" i="0" u="none" strike="noStrike" cap="none" normalizeH="0" baseline="0" dirty="0" smtClean="0">
                <a:ln>
                  <a:noFill/>
                </a:ln>
                <a:solidFill>
                  <a:schemeClr val="tx1"/>
                </a:solidFill>
                <a:effectLst/>
                <a:latin typeface="Arial" panose="020B0604020202020204" pitchFamily="34" charset="0"/>
              </a:rPr>
              <a:t>, we collect relevant information required for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This can entail accessing pre-existing data sets or gathering information from many 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make sure the data is correct, comprehensive, and consistent, cleaning</a:t>
            </a:r>
            <a:r>
              <a:rPr kumimoji="0" lang="en-US" altLang="en-US" sz="1800" b="0" i="0" u="none" strike="noStrike" cap="none" normalizeH="0" dirty="0" smtClean="0">
                <a:ln>
                  <a:noFill/>
                </a:ln>
                <a:solidFill>
                  <a:schemeClr val="tx1"/>
                </a:solidFill>
                <a:effectLst/>
                <a:latin typeface="Arial" panose="020B0604020202020204" pitchFamily="34" charset="0"/>
              </a:rPr>
              <a:t> it is imperative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3C00C-B097-08E1-FA3D-800D46703B15}"/>
              </a:ext>
            </a:extLst>
          </p:cNvPr>
          <p:cNvSpPr>
            <a:spLocks noGrp="1"/>
          </p:cNvSpPr>
          <p:nvPr>
            <p:ph type="title"/>
          </p:nvPr>
        </p:nvSpPr>
        <p:spPr/>
        <p:txBody>
          <a:bodyPr/>
          <a:lstStyle/>
          <a:p>
            <a:r>
              <a:rPr lang="en-IN" b="1" dirty="0">
                <a:solidFill>
                  <a:schemeClr val="accent2"/>
                </a:solidFill>
              </a:rPr>
              <a:t>Explore the data</a:t>
            </a:r>
          </a:p>
        </p:txBody>
      </p:sp>
      <p:sp>
        <p:nvSpPr>
          <p:cNvPr id="3" name="Content Placeholder 2">
            <a:extLst>
              <a:ext uri="{FF2B5EF4-FFF2-40B4-BE49-F238E27FC236}">
                <a16:creationId xmlns:a16="http://schemas.microsoft.com/office/drawing/2014/main" xmlns="" id="{A46C8B06-42BF-B396-4FA4-C77EFD401570}"/>
              </a:ext>
            </a:extLst>
          </p:cNvPr>
          <p:cNvSpPr>
            <a:spLocks noGrp="1"/>
          </p:cNvSpPr>
          <p:nvPr>
            <p:ph idx="1"/>
          </p:nvPr>
        </p:nvSpPr>
        <p:spPr/>
        <p:txBody>
          <a:bodyPr/>
          <a:lstStyle/>
          <a:p>
            <a:pPr>
              <a:buFont typeface="Wingdings" panose="05000000000000000000" pitchFamily="2" charset="2"/>
              <a:buChar char="Ø"/>
            </a:pPr>
            <a:r>
              <a:rPr lang="en-US" dirty="0" smtClean="0"/>
              <a:t>Exploration is very important, for efficient analysis we familiarize ourselves with the structure of data.  </a:t>
            </a:r>
            <a:endParaRPr lang="en-US" dirty="0"/>
          </a:p>
          <a:p>
            <a:pPr marL="0" indent="0">
              <a:buNone/>
            </a:pPr>
            <a:r>
              <a:rPr lang="en-US" dirty="0"/>
              <a:t> </a:t>
            </a:r>
            <a:r>
              <a:rPr lang="en-US" dirty="0" smtClean="0"/>
              <a:t>     There are many </a:t>
            </a:r>
            <a:r>
              <a:rPr lang="en-US" dirty="0"/>
              <a:t>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5F4E1-48AC-5452-BF2A-4C8E7AA2625B}"/>
              </a:ext>
            </a:extLst>
          </p:cNvPr>
          <p:cNvSpPr>
            <a:spLocks noGrp="1"/>
          </p:cNvSpPr>
          <p:nvPr>
            <p:ph type="title"/>
          </p:nvPr>
        </p:nvSpPr>
        <p:spPr/>
        <p:txBody>
          <a:bodyPr/>
          <a:lstStyle/>
          <a:p>
            <a:r>
              <a:rPr lang="en-IN" b="1" dirty="0">
                <a:solidFill>
                  <a:schemeClr val="accent2"/>
                </a:solidFill>
              </a:rPr>
              <a:t>assumptions</a:t>
            </a:r>
          </a:p>
        </p:txBody>
      </p:sp>
      <p:sp>
        <p:nvSpPr>
          <p:cNvPr id="3" name="Content Placeholder 2">
            <a:extLst>
              <a:ext uri="{FF2B5EF4-FFF2-40B4-BE49-F238E27FC236}">
                <a16:creationId xmlns:a16="http://schemas.microsoft.com/office/drawing/2014/main" xmlns="" id="{38F3A2AC-CE1F-5DD3-3395-C5FE6B0BEF19}"/>
              </a:ext>
            </a:extLst>
          </p:cNvPr>
          <p:cNvSpPr>
            <a:spLocks noGrp="1"/>
          </p:cNvSpPr>
          <p:nvPr>
            <p:ph idx="1"/>
          </p:nvPr>
        </p:nvSpPr>
        <p:spPr>
          <a:xfrm>
            <a:off x="685801" y="1509275"/>
            <a:ext cx="10131425" cy="3649133"/>
          </a:xfrm>
        </p:spPr>
        <p:txBody>
          <a:bodyPr/>
          <a:lstStyle/>
          <a:p>
            <a:r>
              <a:rPr lang="en-US" dirty="0" smtClean="0"/>
              <a:t>. </a:t>
            </a:r>
            <a:endParaRPr lang="en-IN" dirty="0"/>
          </a:p>
        </p:txBody>
      </p:sp>
      <p:sp>
        <p:nvSpPr>
          <p:cNvPr id="4" name="Rectangle 1"/>
          <p:cNvSpPr>
            <a:spLocks noChangeArrowheads="1"/>
          </p:cNvSpPr>
          <p:nvPr/>
        </p:nvSpPr>
        <p:spPr bwMode="auto">
          <a:xfrm>
            <a:off x="0" y="-323166"/>
            <a:ext cx="139449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sample of all transactions made by the store throughout the time period covered by the dataset is included in the superstore dataset.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71989" y="1897145"/>
            <a:ext cx="1099715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sample of all transactions made by the store throughout the time period covered by the dataset is included in the superstore dataset.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The length of the superstore dataset makes it possible to spot trends or patterns in sales and profitability.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There are no notable outliers or abnormalities affecting the Super Store dataset that might distort the findings of any study done on the data.</a:t>
            </a:r>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B6CA4-B07A-EB44-13DC-5C83F1A810B0}"/>
              </a:ext>
            </a:extLst>
          </p:cNvPr>
          <p:cNvSpPr>
            <a:spLocks noGrp="1"/>
          </p:cNvSpPr>
          <p:nvPr>
            <p:ph type="title"/>
          </p:nvPr>
        </p:nvSpPr>
        <p:spPr/>
        <p:txBody>
          <a:bodyPr/>
          <a:lstStyle/>
          <a:p>
            <a:r>
              <a:rPr lang="en-IN" b="1" dirty="0">
                <a:solidFill>
                  <a:schemeClr val="accent2"/>
                </a:solidFill>
              </a:rPr>
              <a:t>research questions</a:t>
            </a:r>
          </a:p>
        </p:txBody>
      </p:sp>
      <p:sp>
        <p:nvSpPr>
          <p:cNvPr id="3" name="Content Placeholder 2">
            <a:extLst>
              <a:ext uri="{FF2B5EF4-FFF2-40B4-BE49-F238E27FC236}">
                <a16:creationId xmlns:a16="http://schemas.microsoft.com/office/drawing/2014/main" xmlns="" id="{90BC59F1-9FD7-8437-DBBF-9895D438E7A0}"/>
              </a:ext>
            </a:extLst>
          </p:cNvPr>
          <p:cNvSpPr>
            <a:spLocks noGrp="1"/>
          </p:cNvSpPr>
          <p:nvPr>
            <p:ph idx="1"/>
          </p:nvPr>
        </p:nvSpPr>
        <p:spPr/>
        <p:txBody>
          <a:bodyPr>
            <a:normAutofit/>
          </a:bodyPr>
          <a:lstStyle/>
          <a:p>
            <a:endParaRPr lang="en-US" dirty="0"/>
          </a:p>
          <a:p>
            <a:endParaRPr lang="en-IN" dirty="0"/>
          </a:p>
        </p:txBody>
      </p:sp>
      <p:sp>
        <p:nvSpPr>
          <p:cNvPr id="4" name="Rectangle 1"/>
          <p:cNvSpPr>
            <a:spLocks noChangeArrowheads="1"/>
          </p:cNvSpPr>
          <p:nvPr/>
        </p:nvSpPr>
        <p:spPr bwMode="auto">
          <a:xfrm>
            <a:off x="492618" y="2003568"/>
            <a:ext cx="7466525" cy="1338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We are curious as to what elements of the superstore's excellent sales are attributed to.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Which Super Store product categories have the biggest profit margins?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Do the East region's sales differ significantly from those of other areas?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What seasonal variations exist in product category sales over the course of the year?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When compared to alternative delivery choices, what is the rate of product returns for orders shipped the same day?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What differences exist between weekdays and weekends in terms of product category sales and profit?</a:t>
            </a:r>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C707F-818F-4872-BB05-EA0049B8D37E}"/>
              </a:ext>
            </a:extLst>
          </p:cNvPr>
          <p:cNvSpPr>
            <a:spLocks noGrp="1"/>
          </p:cNvSpPr>
          <p:nvPr>
            <p:ph type="title"/>
          </p:nvPr>
        </p:nvSpPr>
        <p:spPr/>
        <p:txBody>
          <a:bodyPr/>
          <a:lstStyle/>
          <a:p>
            <a:r>
              <a:rPr lang="en-IN" dirty="0" smtClean="0">
                <a:solidFill>
                  <a:schemeClr val="accent2"/>
                </a:solidFill>
              </a:rPr>
              <a:t> </a:t>
            </a:r>
            <a:r>
              <a:rPr lang="en-IN" b="1" dirty="0">
                <a:solidFill>
                  <a:schemeClr val="accent2"/>
                </a:solidFill>
              </a:rPr>
              <a:t>hypotheses</a:t>
            </a:r>
          </a:p>
        </p:txBody>
      </p:sp>
      <p:sp>
        <p:nvSpPr>
          <p:cNvPr id="4" name="Rectangle 1"/>
          <p:cNvSpPr>
            <a:spLocks noGrp="1" noChangeArrowheads="1"/>
          </p:cNvSpPr>
          <p:nvPr>
            <p:ph idx="1"/>
          </p:nvPr>
        </p:nvSpPr>
        <p:spPr bwMode="auto">
          <a:xfrm>
            <a:off x="685801" y="2532307"/>
            <a:ext cx="854182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1</a:t>
            </a:r>
            <a:r>
              <a:rPr kumimoji="0" lang="en-US" altLang="en-US" sz="1800" b="0" i="0" u="none" strike="noStrike" cap="none" normalizeH="0" baseline="0" dirty="0" smtClean="0">
                <a:ln>
                  <a:noFill/>
                </a:ln>
                <a:solidFill>
                  <a:schemeClr val="tx1"/>
                </a:solidFill>
                <a:effectLst/>
                <a:latin typeface="Arial" panose="020B0604020202020204" pitchFamily="34" charset="0"/>
              </a:rPr>
              <a:t>:  When compared to other </a:t>
            </a:r>
            <a:r>
              <a:rPr lang="en-US" altLang="en-US" dirty="0" smtClean="0">
                <a:latin typeface="Arial" panose="020B0604020202020204" pitchFamily="34" charset="0"/>
              </a:rPr>
              <a:t>methods of payment, cash is the most popular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lang="en-US" altLang="en-US" dirty="0">
                <a:latin typeface="Arial" panose="020B0604020202020204" pitchFamily="34" charset="0"/>
              </a:rPr>
              <a:t>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dirty="0" smtClean="0">
                <a:latin typeface="Arial" panose="020B0604020202020204" pitchFamily="34" charset="0"/>
              </a:rPr>
              <a:t>In </a:t>
            </a:r>
            <a:r>
              <a:rPr kumimoji="0" lang="en-US" altLang="en-US" sz="1800" b="0" i="0" u="none" strike="noStrike" cap="none" normalizeH="0" baseline="0" dirty="0" smtClean="0">
                <a:ln>
                  <a:noFill/>
                </a:ln>
                <a:solidFill>
                  <a:schemeClr val="tx1"/>
                </a:solidFill>
                <a:effectLst/>
                <a:latin typeface="Arial" panose="020B0604020202020204" pitchFamily="34" charset="0"/>
              </a:rPr>
              <a:t>comparison</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to the other states, </a:t>
            </a:r>
            <a:r>
              <a:rPr lang="en-US" altLang="en-US" dirty="0" smtClean="0">
                <a:latin typeface="Arial" panose="020B0604020202020204" pitchFamily="34" charset="0"/>
              </a:rPr>
              <a:t>Naypyidaw </a:t>
            </a:r>
            <a:r>
              <a:rPr kumimoji="0" lang="en-US" altLang="en-US" sz="1800" b="0" i="0" u="none" strike="noStrike" cap="none" normalizeH="0" baseline="0" dirty="0" smtClean="0">
                <a:ln>
                  <a:noFill/>
                </a:ln>
                <a:solidFill>
                  <a:schemeClr val="tx1"/>
                </a:solidFill>
                <a:effectLst/>
                <a:latin typeface="Arial" panose="020B0604020202020204" pitchFamily="34" charset="0"/>
              </a:rPr>
              <a:t>has the greatest sales.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lang="en-US" altLang="en-US" dirty="0">
                <a:latin typeface="Arial" panose="020B0604020202020204" pitchFamily="34" charset="0"/>
              </a:rPr>
              <a:t>3</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dirty="0">
                <a:latin typeface="Arial" panose="020B0604020202020204" pitchFamily="34" charset="0"/>
              </a:rPr>
              <a:t>S</a:t>
            </a:r>
            <a:r>
              <a:rPr kumimoji="0" lang="en-US" altLang="en-US" sz="1800" b="0" i="0" u="none" strike="noStrike" cap="none" normalizeH="0" baseline="0" dirty="0" smtClean="0">
                <a:ln>
                  <a:noFill/>
                </a:ln>
                <a:solidFill>
                  <a:schemeClr val="tx1"/>
                </a:solidFill>
                <a:effectLst/>
                <a:latin typeface="Arial" panose="020B0604020202020204" pitchFamily="34" charset="0"/>
              </a:rPr>
              <a:t>ales are greater from customers</a:t>
            </a:r>
            <a:r>
              <a:rPr kumimoji="0" lang="en-US" altLang="en-US" sz="1800" b="0" i="0" u="none" strike="noStrike" cap="none" normalizeH="0" dirty="0" smtClean="0">
                <a:ln>
                  <a:noFill/>
                </a:ln>
                <a:solidFill>
                  <a:schemeClr val="tx1"/>
                </a:solidFill>
                <a:effectLst/>
                <a:latin typeface="Arial" panose="020B0604020202020204" pitchFamily="34" charset="0"/>
              </a:rPr>
              <a:t> that are members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lang="en-US" altLang="en-US" dirty="0">
                <a:latin typeface="Arial" panose="020B0604020202020204" pitchFamily="34" charset="0"/>
              </a:rPr>
              <a:t>4</a:t>
            </a:r>
            <a:r>
              <a:rPr kumimoji="0" lang="en-US" altLang="en-US" sz="1800" b="0" i="0" u="none" strike="noStrike" cap="none" normalizeH="0" baseline="0" dirty="0" smtClean="0">
                <a:ln>
                  <a:noFill/>
                </a:ln>
                <a:solidFill>
                  <a:schemeClr val="tx1"/>
                </a:solidFill>
                <a:effectLst/>
                <a:latin typeface="Arial" panose="020B0604020202020204" pitchFamily="34" charset="0"/>
              </a:rPr>
              <a:t>: The business generates </a:t>
            </a:r>
            <a:r>
              <a:rPr lang="en-US" altLang="en-US" dirty="0" smtClean="0">
                <a:latin typeface="Arial" panose="020B0604020202020204" pitchFamily="34" charset="0"/>
              </a:rPr>
              <a:t>less money at the beginning of the year or first quarter.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5:</a:t>
            </a:r>
            <a:r>
              <a:rPr kumimoji="0" lang="en-US" altLang="en-US" sz="1800" b="0" i="0" u="none" strike="noStrike" cap="none" normalizeH="0" dirty="0" smtClean="0">
                <a:ln>
                  <a:noFill/>
                </a:ln>
                <a:solidFill>
                  <a:schemeClr val="tx1"/>
                </a:solidFill>
                <a:effectLst/>
                <a:latin typeface="Arial" panose="020B0604020202020204" pitchFamily="34" charset="0"/>
              </a:rPr>
              <a:t> Technology products generate more revenue compared to other products.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 1</a:t>
            </a:r>
            <a:endParaRPr lang="en-GB"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63673" y="978793"/>
            <a:ext cx="6130345" cy="4906851"/>
          </a:xfrm>
        </p:spPr>
      </p:pic>
      <p:sp>
        <p:nvSpPr>
          <p:cNvPr id="4" name="Text Placeholder 3"/>
          <p:cNvSpPr>
            <a:spLocks noGrp="1"/>
          </p:cNvSpPr>
          <p:nvPr>
            <p:ph type="body" sz="half" idx="2"/>
          </p:nvPr>
        </p:nvSpPr>
        <p:spPr>
          <a:xfrm>
            <a:off x="685800" y="2971799"/>
            <a:ext cx="4877873" cy="2501721"/>
          </a:xfrm>
        </p:spPr>
        <p:txBody>
          <a:bodyPr>
            <a:normAutofit/>
          </a:bodyPr>
          <a:lstStyle/>
          <a:p>
            <a:pPr marL="285750" indent="-285750">
              <a:buFont typeface="Wingdings" panose="05000000000000000000" pitchFamily="2" charset="2"/>
              <a:buChar char="Ø"/>
            </a:pPr>
            <a:r>
              <a:rPr lang="en-US" altLang="en-US" dirty="0" smtClean="0">
                <a:latin typeface="Arial" panose="020B0604020202020204" pitchFamily="34" charset="0"/>
              </a:rPr>
              <a:t>First </a:t>
            </a:r>
            <a:r>
              <a:rPr lang="en-US" altLang="en-US" dirty="0">
                <a:latin typeface="Arial" panose="020B0604020202020204" pitchFamily="34" charset="0"/>
              </a:rPr>
              <a:t>hypothesis: When compared to other methods of payment, cash is the most popular. </a:t>
            </a:r>
            <a:br>
              <a:rPr lang="en-US" altLang="en-US" dirty="0">
                <a:latin typeface="Arial" panose="020B0604020202020204" pitchFamily="34" charset="0"/>
              </a:rPr>
            </a:br>
            <a:endParaRPr lang="en-US" altLang="en-US" dirty="0" smtClean="0">
              <a:latin typeface="Arial" panose="020B0604020202020204" pitchFamily="34" charset="0"/>
            </a:endParaRPr>
          </a:p>
          <a:p>
            <a:pPr marL="285750" indent="-285750">
              <a:buFont typeface="Wingdings" panose="05000000000000000000" pitchFamily="2" charset="2"/>
              <a:buChar char="ü"/>
            </a:pPr>
            <a:r>
              <a:rPr lang="en-US" dirty="0" smtClean="0"/>
              <a:t>The data does not support this hypothesis. Analysis proved that </a:t>
            </a:r>
            <a:r>
              <a:rPr lang="en-US" dirty="0" err="1"/>
              <a:t>E</a:t>
            </a:r>
            <a:r>
              <a:rPr lang="en-US" dirty="0" err="1" smtClean="0"/>
              <a:t>wallet</a:t>
            </a:r>
            <a:r>
              <a:rPr lang="en-US" dirty="0" smtClean="0"/>
              <a:t> was the most preferred payment method for customers.</a:t>
            </a:r>
            <a:endParaRPr lang="en-GB" dirty="0"/>
          </a:p>
        </p:txBody>
      </p:sp>
    </p:spTree>
    <p:extLst>
      <p:ext uri="{BB962C8B-B14F-4D97-AF65-F5344CB8AC3E}">
        <p14:creationId xmlns:p14="http://schemas.microsoft.com/office/powerpoint/2010/main" val="278244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 2</a:t>
            </a:r>
            <a:endParaRPr lang="en-GB"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76553" y="1803043"/>
            <a:ext cx="5885644" cy="3438658"/>
          </a:xfrm>
        </p:spPr>
      </p:pic>
      <p:sp>
        <p:nvSpPr>
          <p:cNvPr id="4" name="Text Placeholder 3"/>
          <p:cNvSpPr>
            <a:spLocks noGrp="1"/>
          </p:cNvSpPr>
          <p:nvPr>
            <p:ph type="body" sz="half" idx="2"/>
          </p:nvPr>
        </p:nvSpPr>
        <p:spPr>
          <a:xfrm>
            <a:off x="685801" y="2971799"/>
            <a:ext cx="4890752" cy="2385811"/>
          </a:xfrm>
        </p:spPr>
        <p:txBody>
          <a:bodyPr/>
          <a:lstStyle/>
          <a:p>
            <a:pPr marL="285750" indent="-285750">
              <a:buFont typeface="Wingdings" panose="05000000000000000000" pitchFamily="2" charset="2"/>
              <a:buChar char="Ø"/>
            </a:pPr>
            <a:r>
              <a:rPr lang="en-GB" dirty="0"/>
              <a:t>Second hypothesis: In comparison  to the other states, </a:t>
            </a:r>
            <a:r>
              <a:rPr lang="en-GB" dirty="0" smtClean="0"/>
              <a:t>Naypyidaw </a:t>
            </a:r>
            <a:r>
              <a:rPr lang="en-GB" dirty="0"/>
              <a:t>has the greatest sales. </a:t>
            </a:r>
            <a:endParaRPr lang="en-GB" dirty="0" smtClean="0"/>
          </a:p>
          <a:p>
            <a:pPr marL="285750" indent="-285750">
              <a:buFont typeface="Wingdings" panose="05000000000000000000" pitchFamily="2" charset="2"/>
              <a:buChar char="ü"/>
            </a:pPr>
            <a:r>
              <a:rPr lang="en-US" dirty="0" smtClean="0"/>
              <a:t>Findings from the data show that Naypyidaw does indeed have the greatest sales in comparison to the other states.</a:t>
            </a:r>
            <a:endParaRPr lang="en-GB" dirty="0"/>
          </a:p>
        </p:txBody>
      </p:sp>
    </p:spTree>
    <p:extLst>
      <p:ext uri="{BB962C8B-B14F-4D97-AF65-F5344CB8AC3E}">
        <p14:creationId xmlns:p14="http://schemas.microsoft.com/office/powerpoint/2010/main" val="1411468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3575</TotalTime>
  <Words>758</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Wingdings</vt:lpstr>
      <vt:lpstr>Celestial</vt:lpstr>
      <vt:lpstr>PowerPoint Presentation</vt:lpstr>
      <vt:lpstr>problem statement</vt:lpstr>
      <vt:lpstr>Gather and clean the data</vt:lpstr>
      <vt:lpstr>Explore the data</vt:lpstr>
      <vt:lpstr>assumptions</vt:lpstr>
      <vt:lpstr>research questions</vt:lpstr>
      <vt:lpstr> hypotheses</vt:lpstr>
      <vt:lpstr>Hypothesis 1</vt:lpstr>
      <vt:lpstr>Hypothesis 2</vt:lpstr>
      <vt:lpstr>Hypothesis 3</vt:lpstr>
      <vt:lpstr>Hypothesis 4</vt:lpstr>
      <vt:lpstr>Hypothesis  5</vt:lpstr>
      <vt:lpstr>Results conclusion</vt:lpstr>
      <vt:lpstr>recommendations</vt:lpstr>
      <vt:lpstr>Suggestions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HP</cp:lastModifiedBy>
  <cp:revision>158</cp:revision>
  <dcterms:created xsi:type="dcterms:W3CDTF">2023-03-31T09:54:37Z</dcterms:created>
  <dcterms:modified xsi:type="dcterms:W3CDTF">2024-08-15T19:03:35Z</dcterms:modified>
</cp:coreProperties>
</file>