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7"/>
  </p:notesMasterIdLst>
  <p:handoutMasterIdLst>
    <p:handoutMasterId r:id="rId18"/>
  </p:handoutMasterIdLst>
  <p:sldIdLst>
    <p:sldId id="306" r:id="rId5"/>
    <p:sldId id="313" r:id="rId6"/>
    <p:sldId id="324" r:id="rId7"/>
    <p:sldId id="295" r:id="rId8"/>
    <p:sldId id="319" r:id="rId9"/>
    <p:sldId id="318" r:id="rId10"/>
    <p:sldId id="325" r:id="rId11"/>
    <p:sldId id="320" r:id="rId12"/>
    <p:sldId id="321" r:id="rId13"/>
    <p:sldId id="322" r:id="rId14"/>
    <p:sldId id="323" r:id="rId15"/>
    <p:sldId id="312" r:id="rId16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CAC"/>
    <a:srgbClr val="ACFEE9"/>
    <a:srgbClr val="03B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7B01D-D6E5-41A0-AE9C-CC8297FA76B9}" v="341" dt="2024-03-24T09:29:58.850"/>
    <p1510:client id="{79B93AE3-5096-4728-B121-7FDEFC7656FE}" v="248" dt="2024-03-24T09:39:39.220"/>
    <p1510:client id="{DD6F7856-FF4B-4791-8B37-72AE54289765}" v="79" dt="2024-03-24T17:31:20.6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Orta Stil 4 - Vurgu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Koyu Stil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Orta Stil 4 - Vurgu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Orta Stil 4 - Vurgu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ema Uygulanmış Stil 1 - Vurgu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ema Uygulanmış Stil 2 - Vurgu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6"/>
      </p:cViewPr>
      <p:guideLst>
        <p:guide orient="horz" pos="1392"/>
        <p:guide pos="7056"/>
        <p:guide orient="horz" pos="31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1E293C9C-50F7-4DF0-A45F-EF6AA41E15B2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tr-TR" sz="2000" b="0" noProof="0">
              <a:solidFill>
                <a:schemeClr val="bg1">
                  <a:lumMod val="95000"/>
                </a:schemeClr>
              </a:solidFill>
            </a:rPr>
            <a:t>Bünyamin Kalkan</a:t>
          </a: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tr-TR" sz="1600" b="0" noProof="0">
              <a:solidFill>
                <a:schemeClr val="bg1">
                  <a:lumMod val="95000"/>
                </a:schemeClr>
              </a:solidFill>
            </a:rPr>
            <a:t>Test/Kalite Kontrol</a:t>
          </a: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endParaRPr lang="tr-TR" sz="2000" b="0" noProof="0">
            <a:solidFill>
              <a:schemeClr val="bg1">
                <a:lumMod val="95000"/>
              </a:schemeClr>
            </a:solidFill>
          </a:endParaRPr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tr-TR" noProof="0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tr-TR" noProof="0"/>
        </a:p>
      </dgm:t>
    </dgm:pt>
    <dgm:pt modelId="{DA3F2F2F-B5A8-4CFD-ABCE-1BC48CD913AF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tr-TR" sz="2000" b="0" noProof="0">
              <a:solidFill>
                <a:schemeClr val="bg1">
                  <a:lumMod val="95000"/>
                </a:schemeClr>
              </a:solidFill>
            </a:rPr>
            <a:t>Barış Keskin</a:t>
          </a: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endParaRPr lang="tr-TR" sz="800" b="0" noProof="0">
            <a:solidFill>
              <a:schemeClr val="bg1">
                <a:lumMod val="95000"/>
              </a:schemeClr>
            </a:solidFill>
          </a:endParaRP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tr-TR" sz="1600" b="0" noProof="0">
              <a:solidFill>
                <a:schemeClr val="bg1">
                  <a:lumMod val="95000"/>
                </a:schemeClr>
              </a:solidFill>
            </a:rPr>
            <a:t>UI/UX Designer</a:t>
          </a:r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tr-TR" noProof="0"/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tr-TR" noProof="0"/>
        </a:p>
      </dgm:t>
    </dgm:pt>
    <dgm:pt modelId="{23CA95F9-8BCF-40C1-B842-BCFFD43632F6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tr-TR" sz="2000" b="0" noProof="0">
              <a:solidFill>
                <a:schemeClr val="bg1">
                  <a:lumMod val="95000"/>
                </a:schemeClr>
              </a:solidFill>
              <a:latin typeface="+mj-lt"/>
            </a:rPr>
            <a:t>Hilal Dedek</a:t>
          </a: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tr-TR" sz="1600" b="0" noProof="0">
              <a:solidFill>
                <a:schemeClr val="bg1">
                  <a:lumMod val="95000"/>
                </a:schemeClr>
              </a:solidFill>
              <a:latin typeface="+mj-lt"/>
            </a:rPr>
            <a:t>Yazılım Geliştirici</a:t>
          </a: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endParaRPr lang="tr-TR" sz="2000" b="0" noProof="0">
            <a:solidFill>
              <a:schemeClr val="bg1">
                <a:lumMod val="95000"/>
              </a:schemeClr>
            </a:solidFill>
            <a:latin typeface="+mj-lt"/>
          </a:endParaRP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endParaRPr lang="tr-TR" sz="2000" b="0" noProof="0">
            <a:solidFill>
              <a:schemeClr val="bg1">
                <a:lumMod val="95000"/>
              </a:schemeClr>
            </a:solidFill>
            <a:latin typeface="+mj-lt"/>
          </a:endParaRPr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tr-TR" noProof="0"/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tr-TR" noProof="0"/>
        </a:p>
      </dgm:t>
    </dgm:pt>
    <dgm:pt modelId="{082BA997-F2E7-4F0B-A1B1-D48DCCD07C1C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endParaRPr lang="tr-TR"/>
        </a:p>
      </dgm:t>
    </dgm:pt>
    <dgm:pt modelId="{0FCC6432-C5E8-4C32-8A2A-8A677B702CFC}" type="parTrans" cxnId="{3CE0F4B0-4522-432C-9FD0-9E543D97AC75}">
      <dgm:prSet/>
      <dgm:spPr/>
      <dgm:t>
        <a:bodyPr/>
        <a:lstStyle/>
        <a:p>
          <a:endParaRPr lang="tr-TR"/>
        </a:p>
      </dgm:t>
    </dgm:pt>
    <dgm:pt modelId="{00636D62-FC57-4E94-B6E0-FAEC08A3EE77}" type="sibTrans" cxnId="{3CE0F4B0-4522-432C-9FD0-9E543D97AC75}">
      <dgm:prSet/>
      <dgm:spPr/>
      <dgm:t>
        <a:bodyPr/>
        <a:lstStyle/>
        <a:p>
          <a:endParaRPr lang="tr-TR"/>
        </a:p>
      </dgm:t>
    </dgm:pt>
    <dgm:pt modelId="{8A8EBD36-2718-4493-93C3-9A62EEA31684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endParaRPr lang="tr-TR"/>
        </a:p>
      </dgm:t>
    </dgm:pt>
    <dgm:pt modelId="{9E91E14E-A2DB-4093-BDF6-488E5C0C515E}" type="parTrans" cxnId="{CE33F966-DAFD-49F1-9EED-19AEFB81BFB7}">
      <dgm:prSet/>
      <dgm:spPr/>
      <dgm:t>
        <a:bodyPr/>
        <a:lstStyle/>
        <a:p>
          <a:endParaRPr lang="tr-TR"/>
        </a:p>
      </dgm:t>
    </dgm:pt>
    <dgm:pt modelId="{00BFE368-1232-410C-ACD4-83F42F350783}" type="sibTrans" cxnId="{CE33F966-DAFD-49F1-9EED-19AEFB81BFB7}">
      <dgm:prSet/>
      <dgm:spPr/>
      <dgm:t>
        <a:bodyPr/>
        <a:lstStyle/>
        <a:p>
          <a:endParaRPr lang="tr-TR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5" custScaleX="130326" custScaleY="146617" custLinFactNeighborX="474" custLinFactNeighborY="-49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10" custLinFactX="300000" custLinFactNeighborX="332605" custLinFactNeighborY="48555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10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5" custScaleX="130326" custScaleY="146617" custLinFactNeighborX="4083" custLinFactNeighborY="554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10" custScaleY="212631" custLinFactNeighborX="582" custLinFactNeighborY="94875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10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5" custScaleX="130326" custScaleY="146617" custLinFactNeighborX="2475" custLinFactNeighborY="2266"/>
      <dgm:spPr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10" custLinFactX="-100000" custLinFactNeighborX="-198029" custLinFactNeighborY="53064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10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  <dgm:pt modelId="{E22652B6-058F-4450-8A74-847361A4FB8C}" type="pres">
      <dgm:prSet presAssocID="{038FE749-6004-418E-86C7-7C1B1D7930F4}" presName="sibTrans" presStyleCnt="0"/>
      <dgm:spPr/>
    </dgm:pt>
    <dgm:pt modelId="{16E98387-6163-44F9-AB37-BC4FA4B5C831}" type="pres">
      <dgm:prSet presAssocID="{082BA997-F2E7-4F0B-A1B1-D48DCCD07C1C}" presName="compNode" presStyleCnt="0"/>
      <dgm:spPr/>
    </dgm:pt>
    <dgm:pt modelId="{D27CE158-FC1B-4874-9FD4-D2BDAB9375AE}" type="pres">
      <dgm:prSet presAssocID="{082BA997-F2E7-4F0B-A1B1-D48DCCD07C1C}" presName="topSpace" presStyleCnt="0"/>
      <dgm:spPr/>
    </dgm:pt>
    <dgm:pt modelId="{6DDEABAD-65AD-4100-8D77-366B02CB7075}" type="pres">
      <dgm:prSet presAssocID="{082BA997-F2E7-4F0B-A1B1-D48DCCD07C1C}" presName="photoElip" presStyleLbl="node1" presStyleIdx="3" presStyleCnt="5" custScaleX="133380" custScaleY="146660" custLinFactNeighborX="1130" custLinFactNeighborY="2379"/>
      <dgm:spPr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</dgm:pt>
    <dgm:pt modelId="{73996049-4F28-41D9-BDCC-84AA266E1673}" type="pres">
      <dgm:prSet presAssocID="{082BA997-F2E7-4F0B-A1B1-D48DCCD07C1C}" presName="iconSpace" presStyleCnt="0"/>
      <dgm:spPr/>
    </dgm:pt>
    <dgm:pt modelId="{D604221C-5889-484F-BD85-82E201BE60C7}" type="pres">
      <dgm:prSet presAssocID="{082BA997-F2E7-4F0B-A1B1-D48DCCD07C1C}" presName="nameTx" presStyleLbl="revTx" presStyleIdx="6" presStyleCnt="10">
        <dgm:presLayoutVars>
          <dgm:chMax val="0"/>
          <dgm:chPref val="0"/>
        </dgm:presLayoutVars>
      </dgm:prSet>
      <dgm:spPr/>
    </dgm:pt>
    <dgm:pt modelId="{AC71A4B0-A884-47CB-B270-7C07F921A660}" type="pres">
      <dgm:prSet presAssocID="{082BA997-F2E7-4F0B-A1B1-D48DCCD07C1C}" presName="txSpace" presStyleCnt="0"/>
      <dgm:spPr/>
    </dgm:pt>
    <dgm:pt modelId="{63D3EAED-B66C-49BD-AFD9-06CFEB84602A}" type="pres">
      <dgm:prSet presAssocID="{082BA997-F2E7-4F0B-A1B1-D48DCCD07C1C}" presName="desTx" presStyleLbl="revTx" presStyleIdx="7" presStyleCnt="10">
        <dgm:presLayoutVars/>
      </dgm:prSet>
      <dgm:spPr/>
    </dgm:pt>
    <dgm:pt modelId="{843CD3F1-D523-4C82-A0CF-B1B8565E3551}" type="pres">
      <dgm:prSet presAssocID="{082BA997-F2E7-4F0B-A1B1-D48DCCD07C1C}" presName="bottSpace" presStyleCnt="0"/>
      <dgm:spPr/>
    </dgm:pt>
    <dgm:pt modelId="{BFECE7DE-8BDD-49D2-8011-F252840D224D}" type="pres">
      <dgm:prSet presAssocID="{00636D62-FC57-4E94-B6E0-FAEC08A3EE77}" presName="sibTrans" presStyleCnt="0"/>
      <dgm:spPr/>
    </dgm:pt>
    <dgm:pt modelId="{0A24F885-2AAF-4F9E-B9F2-EFE88537CA10}" type="pres">
      <dgm:prSet presAssocID="{8A8EBD36-2718-4493-93C3-9A62EEA31684}" presName="compNode" presStyleCnt="0"/>
      <dgm:spPr/>
    </dgm:pt>
    <dgm:pt modelId="{A5B0A75B-09A8-4EC5-ADC2-F57039AEAA6D}" type="pres">
      <dgm:prSet presAssocID="{8A8EBD36-2718-4493-93C3-9A62EEA31684}" presName="topSpace" presStyleCnt="0"/>
      <dgm:spPr/>
    </dgm:pt>
    <dgm:pt modelId="{5AB70118-9015-4D45-BA6F-02E459D382D2}" type="pres">
      <dgm:prSet presAssocID="{8A8EBD36-2718-4493-93C3-9A62EEA31684}" presName="photoElip" presStyleLbl="node1" presStyleIdx="4" presStyleCnt="5" custScaleX="131219" custScaleY="146660" custLinFactNeighborX="9169" custLinFactNeighborY="2413"/>
      <dgm:spPr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44934966-3F0A-42E8-A4E2-1CB4DB703C73}" type="pres">
      <dgm:prSet presAssocID="{8A8EBD36-2718-4493-93C3-9A62EEA31684}" presName="iconSpace" presStyleCnt="0"/>
      <dgm:spPr/>
    </dgm:pt>
    <dgm:pt modelId="{C0EC89C1-C2CC-42F5-8E71-DFE2D578B92E}" type="pres">
      <dgm:prSet presAssocID="{8A8EBD36-2718-4493-93C3-9A62EEA31684}" presName="nameTx" presStyleLbl="revTx" presStyleIdx="8" presStyleCnt="10">
        <dgm:presLayoutVars>
          <dgm:chMax val="0"/>
          <dgm:chPref val="0"/>
        </dgm:presLayoutVars>
      </dgm:prSet>
      <dgm:spPr/>
    </dgm:pt>
    <dgm:pt modelId="{129F0E86-F22E-4859-8F4A-084902276FD1}" type="pres">
      <dgm:prSet presAssocID="{8A8EBD36-2718-4493-93C3-9A62EEA31684}" presName="txSpace" presStyleCnt="0"/>
      <dgm:spPr/>
    </dgm:pt>
    <dgm:pt modelId="{21FA75F0-A4B3-4F19-8792-FB8C8C184D48}" type="pres">
      <dgm:prSet presAssocID="{8A8EBD36-2718-4493-93C3-9A62EEA31684}" presName="desTx" presStyleLbl="revTx" presStyleIdx="9" presStyleCnt="10">
        <dgm:presLayoutVars/>
      </dgm:prSet>
      <dgm:spPr/>
    </dgm:pt>
    <dgm:pt modelId="{50B84B26-2BCC-4871-90CE-53B9F63B95F3}" type="pres">
      <dgm:prSet presAssocID="{8A8EBD36-2718-4493-93C3-9A62EEA31684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DA71AA66-AFD0-477D-B858-5341842BB70B}" type="presOf" srcId="{8A8EBD36-2718-4493-93C3-9A62EEA31684}" destId="{C0EC89C1-C2CC-42F5-8E71-DFE2D578B92E}" srcOrd="0" destOrd="0" presId="urn:microsoft.com/office/officeart/2019/1/layout/PeoplePortraitsList"/>
    <dgm:cxn modelId="{CE33F966-DAFD-49F1-9EED-19AEFB81BFB7}" srcId="{5C72703F-EB58-4B0C-8B2A-EDF2A51B2C6C}" destId="{8A8EBD36-2718-4493-93C3-9A62EEA31684}" srcOrd="4" destOrd="0" parTransId="{9E91E14E-A2DB-4093-BDF6-488E5C0C515E}" sibTransId="{00BFE368-1232-410C-ACD4-83F42F350783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F181C58A-45F1-4F82-95F9-D6D2B298BC85}" type="presOf" srcId="{082BA997-F2E7-4F0B-A1B1-D48DCCD07C1C}" destId="{D604221C-5889-484F-BD85-82E201BE60C7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3CE0F4B0-4522-432C-9FD0-9E543D97AC75}" srcId="{5C72703F-EB58-4B0C-8B2A-EDF2A51B2C6C}" destId="{082BA997-F2E7-4F0B-A1B1-D48DCCD07C1C}" srcOrd="3" destOrd="0" parTransId="{0FCC6432-C5E8-4C32-8A2A-8A677B702CFC}" sibTransId="{00636D62-FC57-4E94-B6E0-FAEC08A3EE77}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  <dgm:cxn modelId="{2FF5BF10-D037-4AFD-B516-79B7C38B4D2E}" type="presParOf" srcId="{BF30E86D-EAFC-44CE-B56C-D7C5EC7742F3}" destId="{E22652B6-058F-4450-8A74-847361A4FB8C}" srcOrd="5" destOrd="0" presId="urn:microsoft.com/office/officeart/2019/1/layout/PeoplePortraitsList"/>
    <dgm:cxn modelId="{244A7493-51A7-4B86-B100-1F9D2760A962}" type="presParOf" srcId="{BF30E86D-EAFC-44CE-B56C-D7C5EC7742F3}" destId="{16E98387-6163-44F9-AB37-BC4FA4B5C831}" srcOrd="6" destOrd="0" presId="urn:microsoft.com/office/officeart/2019/1/layout/PeoplePortraitsList"/>
    <dgm:cxn modelId="{B516C47B-33CC-4373-8DA8-B22B0F617988}" type="presParOf" srcId="{16E98387-6163-44F9-AB37-BC4FA4B5C831}" destId="{D27CE158-FC1B-4874-9FD4-D2BDAB9375AE}" srcOrd="0" destOrd="0" presId="urn:microsoft.com/office/officeart/2019/1/layout/PeoplePortraitsList"/>
    <dgm:cxn modelId="{DD4961C6-76C9-48C6-B484-054D545FBEE3}" type="presParOf" srcId="{16E98387-6163-44F9-AB37-BC4FA4B5C831}" destId="{6DDEABAD-65AD-4100-8D77-366B02CB7075}" srcOrd="1" destOrd="0" presId="urn:microsoft.com/office/officeart/2019/1/layout/PeoplePortraitsList"/>
    <dgm:cxn modelId="{8C1D8C32-1A5D-4CC5-A5F9-C5D96123EE44}" type="presParOf" srcId="{16E98387-6163-44F9-AB37-BC4FA4B5C831}" destId="{73996049-4F28-41D9-BDCC-84AA266E1673}" srcOrd="2" destOrd="0" presId="urn:microsoft.com/office/officeart/2019/1/layout/PeoplePortraitsList"/>
    <dgm:cxn modelId="{53F4E927-E1E7-4BEB-A34B-C3E328841BD3}" type="presParOf" srcId="{16E98387-6163-44F9-AB37-BC4FA4B5C831}" destId="{D604221C-5889-484F-BD85-82E201BE60C7}" srcOrd="3" destOrd="0" presId="urn:microsoft.com/office/officeart/2019/1/layout/PeoplePortraitsList"/>
    <dgm:cxn modelId="{AF2FDADC-3981-444F-BD53-E317D2141F7A}" type="presParOf" srcId="{16E98387-6163-44F9-AB37-BC4FA4B5C831}" destId="{AC71A4B0-A884-47CB-B270-7C07F921A660}" srcOrd="4" destOrd="0" presId="urn:microsoft.com/office/officeart/2019/1/layout/PeoplePortraitsList"/>
    <dgm:cxn modelId="{65FDBFA4-9156-441B-A888-A7A0B5CF71B6}" type="presParOf" srcId="{16E98387-6163-44F9-AB37-BC4FA4B5C831}" destId="{63D3EAED-B66C-49BD-AFD9-06CFEB84602A}" srcOrd="5" destOrd="0" presId="urn:microsoft.com/office/officeart/2019/1/layout/PeoplePortraitsList"/>
    <dgm:cxn modelId="{8B84A50F-4079-4183-AC1D-B19CE28E63EF}" type="presParOf" srcId="{16E98387-6163-44F9-AB37-BC4FA4B5C831}" destId="{843CD3F1-D523-4C82-A0CF-B1B8565E3551}" srcOrd="6" destOrd="0" presId="urn:microsoft.com/office/officeart/2019/1/layout/PeoplePortraitsList"/>
    <dgm:cxn modelId="{D49858CB-CC3C-4A8A-9C9C-66A647F445FB}" type="presParOf" srcId="{BF30E86D-EAFC-44CE-B56C-D7C5EC7742F3}" destId="{BFECE7DE-8BDD-49D2-8011-F252840D224D}" srcOrd="7" destOrd="0" presId="urn:microsoft.com/office/officeart/2019/1/layout/PeoplePortraitsList"/>
    <dgm:cxn modelId="{AB1FD380-231F-4B1A-83BB-0F60976B7A7B}" type="presParOf" srcId="{BF30E86D-EAFC-44CE-B56C-D7C5EC7742F3}" destId="{0A24F885-2AAF-4F9E-B9F2-EFE88537CA10}" srcOrd="8" destOrd="0" presId="urn:microsoft.com/office/officeart/2019/1/layout/PeoplePortraitsList"/>
    <dgm:cxn modelId="{AF4127FF-AB46-42C8-B199-418B1AA1DF02}" type="presParOf" srcId="{0A24F885-2AAF-4F9E-B9F2-EFE88537CA10}" destId="{A5B0A75B-09A8-4EC5-ADC2-F57039AEAA6D}" srcOrd="0" destOrd="0" presId="urn:microsoft.com/office/officeart/2019/1/layout/PeoplePortraitsList"/>
    <dgm:cxn modelId="{429F6F6B-B401-4751-9024-3C271BE689EE}" type="presParOf" srcId="{0A24F885-2AAF-4F9E-B9F2-EFE88537CA10}" destId="{5AB70118-9015-4D45-BA6F-02E459D382D2}" srcOrd="1" destOrd="0" presId="urn:microsoft.com/office/officeart/2019/1/layout/PeoplePortraitsList"/>
    <dgm:cxn modelId="{20B04121-0482-4114-AE98-98DDB1D07147}" type="presParOf" srcId="{0A24F885-2AAF-4F9E-B9F2-EFE88537CA10}" destId="{44934966-3F0A-42E8-A4E2-1CB4DB703C73}" srcOrd="2" destOrd="0" presId="urn:microsoft.com/office/officeart/2019/1/layout/PeoplePortraitsList"/>
    <dgm:cxn modelId="{E82D4CE6-EB04-4155-9978-AB040D8E34AD}" type="presParOf" srcId="{0A24F885-2AAF-4F9E-B9F2-EFE88537CA10}" destId="{C0EC89C1-C2CC-42F5-8E71-DFE2D578B92E}" srcOrd="3" destOrd="0" presId="urn:microsoft.com/office/officeart/2019/1/layout/PeoplePortraitsList"/>
    <dgm:cxn modelId="{58D4AAE9-57DA-4A00-B0A8-94011797834C}" type="presParOf" srcId="{0A24F885-2AAF-4F9E-B9F2-EFE88537CA10}" destId="{129F0E86-F22E-4859-8F4A-084902276FD1}" srcOrd="4" destOrd="0" presId="urn:microsoft.com/office/officeart/2019/1/layout/PeoplePortraitsList"/>
    <dgm:cxn modelId="{06E7399F-9414-463F-BDE6-1E1268FFBBA2}" type="presParOf" srcId="{0A24F885-2AAF-4F9E-B9F2-EFE88537CA10}" destId="{21FA75F0-A4B3-4F19-8792-FB8C8C184D48}" srcOrd="5" destOrd="0" presId="urn:microsoft.com/office/officeart/2019/1/layout/PeoplePortraitsList"/>
    <dgm:cxn modelId="{A73AC55D-4629-41D1-BF73-1E0075F05A50}" type="presParOf" srcId="{0A24F885-2AAF-4F9E-B9F2-EFE88537CA10}" destId="{50B84B26-2BCC-4871-90CE-53B9F63B95F3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10165" y="460123"/>
          <a:ext cx="2021845" cy="24688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9525003" y="3100323"/>
          <a:ext cx="1468049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tr-TR" sz="2000" b="0" kern="1200" noProof="0">
              <a:solidFill>
                <a:schemeClr val="bg1">
                  <a:lumMod val="95000"/>
                </a:schemeClr>
              </a:solidFill>
              <a:latin typeface="+mj-lt"/>
            </a:rPr>
            <a:t>Hilal Dedek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tr-TR" sz="1600" b="0" kern="1200" noProof="0">
              <a:solidFill>
                <a:schemeClr val="bg1">
                  <a:lumMod val="95000"/>
                </a:schemeClr>
              </a:solidFill>
              <a:latin typeface="+mj-lt"/>
            </a:rPr>
            <a:t>Yazılım Geliştirici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endParaRPr lang="tr-TR" sz="2000" b="0" kern="1200" noProof="0">
            <a:solidFill>
              <a:schemeClr val="bg1">
                <a:lumMod val="95000"/>
              </a:schemeClr>
            </a:solidFill>
            <a:latin typeface="+mj-lt"/>
          </a:endParaRP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endParaRPr lang="tr-TR" sz="2000" b="0" kern="1200" noProof="0">
            <a:solidFill>
              <a:schemeClr val="bg1">
                <a:lumMod val="95000"/>
              </a:schemeClr>
            </a:solidFill>
            <a:latin typeface="+mj-lt"/>
          </a:endParaRPr>
        </a:p>
      </dsp:txBody>
      <dsp:txXfrm>
        <a:off x="9525003" y="3100323"/>
        <a:ext cx="1468049" cy="487349"/>
      </dsp:txXfrm>
    </dsp:sp>
    <dsp:sp modelId="{7D166BBB-55AF-452C-B9A0-94A1EE55FF4F}">
      <dsp:nvSpPr>
        <dsp:cNvPr id="0" name=""/>
        <dsp:cNvSpPr/>
      </dsp:nvSpPr>
      <dsp:spPr>
        <a:xfrm>
          <a:off x="238046" y="3416310"/>
          <a:ext cx="1468049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2359491" y="470277"/>
          <a:ext cx="2021845" cy="246888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2540412" y="3051610"/>
          <a:ext cx="1551375" cy="1036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tr-TR" sz="2000" b="0" kern="1200" noProof="0">
              <a:solidFill>
                <a:schemeClr val="bg1">
                  <a:lumMod val="95000"/>
                </a:schemeClr>
              </a:solidFill>
            </a:rPr>
            <a:t>Bünyamin Kalkan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tr-TR" sz="1600" b="0" kern="1200" noProof="0">
              <a:solidFill>
                <a:schemeClr val="bg1">
                  <a:lumMod val="95000"/>
                </a:schemeClr>
              </a:solidFill>
            </a:rPr>
            <a:t>Test/Kalite Kontrol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endParaRPr lang="tr-TR" sz="2000" b="0" kern="1200" noProof="0">
            <a:solidFill>
              <a:schemeClr val="bg1">
                <a:lumMod val="95000"/>
              </a:schemeClr>
            </a:solidFill>
          </a:endParaRPr>
        </a:p>
      </dsp:txBody>
      <dsp:txXfrm>
        <a:off x="2540412" y="3051610"/>
        <a:ext cx="1551375" cy="1036256"/>
      </dsp:txXfrm>
    </dsp:sp>
    <dsp:sp modelId="{1223E777-77CB-4A9A-BF21-12B513842696}">
      <dsp:nvSpPr>
        <dsp:cNvPr id="0" name=""/>
        <dsp:cNvSpPr/>
      </dsp:nvSpPr>
      <dsp:spPr>
        <a:xfrm>
          <a:off x="2531383" y="3416310"/>
          <a:ext cx="155137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4627881" y="499105"/>
          <a:ext cx="2021845" cy="24688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201170" y="3122297"/>
          <a:ext cx="155137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tr-TR" sz="2000" b="0" kern="1200" noProof="0">
              <a:solidFill>
                <a:schemeClr val="bg1">
                  <a:lumMod val="95000"/>
                </a:schemeClr>
              </a:solidFill>
            </a:rPr>
            <a:t>Barış Keskin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endParaRPr lang="tr-TR" sz="800" b="0" kern="1200" noProof="0">
            <a:solidFill>
              <a:schemeClr val="bg1">
                <a:lumMod val="95000"/>
              </a:schemeClr>
            </a:solidFill>
          </a:endParaRP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tr-TR" sz="1600" b="0" kern="1200" noProof="0">
              <a:solidFill>
                <a:schemeClr val="bg1">
                  <a:lumMod val="95000"/>
                </a:schemeClr>
              </a:solidFill>
            </a:rPr>
            <a:t>UI/UX Designer</a:t>
          </a:r>
        </a:p>
      </dsp:txBody>
      <dsp:txXfrm>
        <a:off x="201170" y="3122297"/>
        <a:ext cx="1551375" cy="487349"/>
      </dsp:txXfrm>
    </dsp:sp>
    <dsp:sp modelId="{EE420F84-477D-4635-BEF8-66426E9A259D}">
      <dsp:nvSpPr>
        <dsp:cNvPr id="0" name=""/>
        <dsp:cNvSpPr/>
      </dsp:nvSpPr>
      <dsp:spPr>
        <a:xfrm>
          <a:off x="4824720" y="3416310"/>
          <a:ext cx="155137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EABAD-65AD-4100-8D77-366B02CB7075}">
      <dsp:nvSpPr>
        <dsp:cNvPr id="0" name=""/>
        <dsp:cNvSpPr/>
      </dsp:nvSpPr>
      <dsp:spPr>
        <a:xfrm>
          <a:off x="6900352" y="500646"/>
          <a:ext cx="2069224" cy="246960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4221C-5889-484F-BD85-82E201BE60C7}">
      <dsp:nvSpPr>
        <dsp:cNvPr id="0" name=""/>
        <dsp:cNvSpPr/>
      </dsp:nvSpPr>
      <dsp:spPr>
        <a:xfrm>
          <a:off x="7141746" y="2863690"/>
          <a:ext cx="155137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endParaRPr lang="tr-TR" sz="1800" kern="1200"/>
        </a:p>
      </dsp:txBody>
      <dsp:txXfrm>
        <a:off x="7141746" y="2863690"/>
        <a:ext cx="1551375" cy="487349"/>
      </dsp:txXfrm>
    </dsp:sp>
    <dsp:sp modelId="{63D3EAED-B66C-49BD-AFD9-06CFEB84602A}">
      <dsp:nvSpPr>
        <dsp:cNvPr id="0" name=""/>
        <dsp:cNvSpPr/>
      </dsp:nvSpPr>
      <dsp:spPr>
        <a:xfrm>
          <a:off x="7141746" y="3416310"/>
          <a:ext cx="155137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70118-9015-4D45-BA6F-02E459D382D2}">
      <dsp:nvSpPr>
        <dsp:cNvPr id="0" name=""/>
        <dsp:cNvSpPr/>
      </dsp:nvSpPr>
      <dsp:spPr>
        <a:xfrm>
          <a:off x="9226349" y="501218"/>
          <a:ext cx="2035699" cy="24696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C89C1-C2CC-42F5-8E71-DFE2D578B92E}">
      <dsp:nvSpPr>
        <dsp:cNvPr id="0" name=""/>
        <dsp:cNvSpPr/>
      </dsp:nvSpPr>
      <dsp:spPr>
        <a:xfrm>
          <a:off x="9465699" y="2863690"/>
          <a:ext cx="155137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endParaRPr lang="tr-TR" sz="1800" kern="1200"/>
        </a:p>
      </dsp:txBody>
      <dsp:txXfrm>
        <a:off x="9465699" y="2863690"/>
        <a:ext cx="1551375" cy="487349"/>
      </dsp:txXfrm>
    </dsp:sp>
    <dsp:sp modelId="{21FA75F0-A4B3-4F19-8792-FB8C8C184D48}">
      <dsp:nvSpPr>
        <dsp:cNvPr id="0" name=""/>
        <dsp:cNvSpPr/>
      </dsp:nvSpPr>
      <dsp:spPr>
        <a:xfrm>
          <a:off x="9465699" y="3416310"/>
          <a:ext cx="155137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İnsan Portresi Listesi"/>
  <dgm:desc val="İnsan Portresi Listesi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D540216-9055-4C93-87A4-D0531F063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AA5119-4B0E-448B-AC3C-D056BBBC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6ADF-3EC2-4D6F-9F7F-1F88E3288139}" type="datetime1">
              <a:rPr lang="tr-TR" smtClean="0"/>
              <a:t>24.03.2024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87CF48-2790-4843-BDF8-2D1DCCB4B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CE5D44-D9F9-426F-84AB-A62A927CA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0FA1-7FBD-4C37-BCAF-01F3D049D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6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09:50:30.3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1380 1 24575,'-1'6'0,"0"-1"0,0 1 0,0-1 0,-1 1 0,0-1 0,0 0 0,0 0 0,-1 0 0,-3 6 0,-14 31 0,8 11 0,2 1 0,-4 84 0,12-110 0,0 1 0,-2-1 0,-1 0 0,-2-1 0,0 1 0,-14 30 0,11-28 0,0 1 0,2 0 0,2 0 0,-4 37 0,5-33 0,-24 135 0,23-111 0,2-1 0,7 75 0,-1-26 0,-2-80 0,0 0 0,2 0 0,1 0 0,12 50 0,-9-55 0,-4-14 0,0 1 0,0-1 0,1 0 0,0 0 0,5 8 0,-4-16 0,-2-10 0,0-10 0,-1-464 0,-3 230 0,2 767 0,-2-492 0,-1 0 0,0 0 0,-2 0 0,0 0 0,-1-1 0,-15 34 0,4-11 0,-9 19 0,17-45 0,2 0 0,0 0 0,1 1 0,-6 33 0,-16 204 0,25-232 0,-1-1 0,-1 1 0,-1-1 0,-1 0 0,-1 0 0,-1-1 0,0 0 0,-17 26 0,17-29 0,1 1 0,0-1 0,1 2 0,2-1 0,0 1 0,1 0 0,-3 31 0,5-39 0,-1 1 0,0 0 0,-1-1 0,-1 1 0,0-1 0,0 0 0,-1-1 0,-1 1 0,0-1 0,0-1 0,-1 1 0,0-1 0,-1-1 0,0 1 0,-1-1 0,-14 10 0,23-18 0,0 0 0,-1-1 0,1 1 0,0 0 0,0-1 0,0 1 0,-1 0 0,1-1 0,0 1 0,-1-1 0,1 0 0,0 0 0,-1 1 0,1-1 0,0 0 0,-1 0 0,1 0 0,0 0 0,-1 0 0,1-1 0,-1 1 0,1 0 0,0-1 0,0 1 0,-1-1 0,1 1 0,0-1 0,0 1 0,-1-1 0,1 0 0,0 0 0,0 0 0,0 1 0,0-1 0,0 0 0,0 0 0,0-1 0,1 1 0,-1 0 0,0 0 0,0 0 0,1 0 0,-1-1 0,1 1 0,-1-3 0,-3-7 0,1 0 0,1 0 0,0-1 0,-1-17 0,2 14 0,-38-380 0,36 353 0,3 33 0,0-1 0,0 1 0,-1 0 0,-1-1 0,0 1 0,0 0 0,0 0 0,-1 0 0,-8-15 0,3 9 0,0-1 0,1 0 0,0 0 0,1-1 0,1 0 0,1 0 0,-3-28 0,3-6 0,3-65 0,1 83 0,1 30 0,-1-1 0,0 0 0,0 0 0,-1 1 0,1-1 0,-1 0 0,0 0 0,0 1 0,0-1 0,0 1 0,-1-1 0,0 1 0,1 0 0,-5-6 0,4 7 0,0 1 0,0-1 0,0 1 0,0 0 0,0 0 0,0 0 0,0 0 0,-1 0 0,1 0 0,0 0 0,-1 1 0,1-1 0,-1 1 0,1 0 0,-1-1 0,1 1 0,-1 0 0,1 1 0,-1-1 0,1 0 0,0 1 0,-1-1 0,1 1 0,-4 1 0,-38 14 0,1 1 0,0 3 0,-71 44 0,-6 3 0,-58 13 0,170-74 342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09:50:46.4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314 0 24575,'1'1'0,"1"-1"0,-1 0 0,0 1 0,0 0 0,0-1 0,0 1 0,0 0 0,0-1 0,0 1 0,0 0 0,0 0 0,0 0 0,0 0 0,0 0 0,0 0 0,-1 0 0,1 0 0,0 0 0,-1 0 0,1 1 0,-1-1 0,0 0 0,1 0 0,-1 0 0,0 1 0,0-1 0,1 0 0,-1 2 0,4 42 0,-3-40 0,1 411 0,-4-214 0,3-127 0,1-28 0,-2 0 0,-13 93 0,2-63 0,4 0 0,3 0 0,7 81 0,-1-27 0,-1-33 0,-3 115 0,0-198 0,0-1 0,-2 0 0,0 0 0,0-1 0,-1 1 0,-10 18 0,7-15 0,0 1 0,1 0 0,-4 22 0,8-28 0,1 1 0,0 1 0,1-1 0,1 0 0,0 0 0,1 0 0,0 1 0,1-1 0,1 0 0,0-1 0,0 1 0,10 21 0,-6-16 0,-2 0 0,1-1 0,-2 2 0,-1-1 0,3 36 0,-7 97 0,-1-65 0,2 1448 0,-3-1508 0,-1 1 0,0-1 0,-2 0 0,-1-1 0,-12 30 0,4-12 0,2 0 0,1 1 0,-9 72 0,17-86 0,-19 282 0,21-181 0,6 128 0,-2-239 0,2-1 0,1 0 0,0 0 0,9 19 0,-5-12 0,-8-24 0,-1 1 0,1-1 0,0 0 0,0 0 0,0 0 0,0 0 0,0 0 0,0 0 0,0 0 0,1-1 0,-1 1 0,1 0 0,-1-1 0,1 1 0,0-1 0,-1 1 0,1-1 0,0 0 0,0 0 0,0 1 0,0-2 0,0 1 0,0 0 0,1 0 0,2 0 0,-2-1 0,0 0 0,1-1 0,-1 1 0,0-1 0,0 0 0,0 0 0,0 0 0,-1 0 0,1 0 0,0-1 0,0 1 0,-1-1 0,1 0 0,-1 0 0,1 0 0,-1 0 0,0 0 0,4-5 0,14-19 0,-1-2 0,-1 0 0,24-52 0,-15 26 0,-18 37 0,-2 0 0,0-1 0,-1 1 0,-1-1 0,0 0 0,-2-1 0,3-21 0,-3-16 0,-5-59 0,0 37 0,2 67 0,1 7 0,-1-1 0,0 0 0,0 0 0,0 1 0,-1-1 0,1 0 0,-1 1 0,0-1 0,0 0 0,-1 1 0,0-1 0,-2-4 0,4 9 0,0 0 0,0 0 0,-1 0 0,1 0 0,0 0 0,0 0 0,-1 0 0,1 0 0,0 1 0,0-1 0,0 0 0,-1 0 0,1 0 0,0 0 0,0 0 0,0 0 0,-1 0 0,1 1 0,0-1 0,0 0 0,0 0 0,-1 0 0,1 0 0,0 1 0,0-1 0,0 0 0,0 0 0,0 1 0,0-1 0,-1 0 0,1 0 0,0 0 0,0 1 0,0-1 0,0 0 0,0 0 0,0 1 0,0-1 0,0 0 0,0 0 0,0 1 0,-15 46 0,-16 94 0,22-96 0,-5 35 0,-5 140 0,19 83 0,2-126 0,-1-157 0,2 0 0,0-1 0,1 1 0,12 35 0,3 11 0,30 188 0,-42-192 0,-3 1 0,-5 93 0,-1-47 0,3-11 0,-3 110 0,-2-180 0,-1-1 0,-1 1 0,-17 47 0,12-41 0,-13 59 0,6 1 0,-37 109 0,29-140 0,20-52 0,0 0 0,1 1 0,1 0 0,0 0 0,1 0 0,-3 15 0,-19 193 0,20-191 0,-2 1 0,-20 55 0,17-57 0,2-1 0,0 1 0,-6 44 0,-12 186 0,13-161 0,-39 135 0,-7 49 0,51-193 0,8 152 0,2-100 0,-2-90 0,1 60 0,-1-108 0,0 0 0,0-1 0,0 1 0,0 0 0,0 0 0,1-1 0,-1 1 0,0 0 0,1-1 0,0 1 0,-1-1 0,1 1 0,0-1 0,0 1 0,0-1 0,0 1 0,0-1 0,0 0 0,2 2 0,-3-2 0,1-1 0,0 0 0,0 0 0,0 0 0,0 0 0,0 0 0,0 0 0,0 0 0,0 0 0,0 0 0,0-1 0,0 1 0,0 0 0,0-1 0,-1 1 0,1 0 0,0-1 0,0 1 0,0-1 0,0 1 0,-1-1 0,1 0 0,0 1 0,0-2 0,7-5 0,-1-1 0,0-1 0,0 1 0,8-16 0,90-134 0,27-48 0,-119 182 0,-2-1 0,-2-1 0,0 0 0,-1 0 0,-2-1 0,-1 0 0,3-33 0,-3-197 0,-6 168 0,2 8 0,-3-83 0,2 162 0,0-1 0,0 1 0,-1-1 0,1 0 0,0 1 0,-1-1 0,0 1 0,0-1 0,1 1 0,-2 0 0,1-1 0,0 1 0,0 0 0,-1 0 0,1-1 0,-1 1 0,0 1 0,-2-4 0,4 5 0,-1-1 0,0 1 0,0 0 0,0-1 0,0 1 0,0 0 0,0 0 0,0-1 0,0 1 0,0 0 0,0 0 0,0 0 0,0 0 0,0 0 0,0 1 0,0-1 0,0 0 0,0 0 0,-1 1 0,-1 0 0,0 1 0,0-1 0,1 1 0,-1 0 0,0 0 0,1 0 0,-1 0 0,-2 4 0,-9 10 0,1 1 0,0 0 0,2 1 0,0 0 0,-12 30 0,-35 102 0,30-62 0,4 1 0,5 1 0,-16 166 0,12-111 0,14-106 0,3 0 0,-4 67 0,12 677 0,0-744 0,2 0 0,1 0 0,2-1 0,2 0 0,1 0 0,26 60 0,-33-90 0,0-1 0,1 1 0,0-1 0,1 0 0,-1 0 0,1-1 0,0 1 0,1-1 0,7 6 0,-11-10 0,1 1 0,0-1 0,1 0 0,-1-1 0,0 1 0,1 0 0,-1-1 0,0 0 0,1 0 0,0 0 0,-1 0 0,1-1 0,0 1 0,-1-1 0,1 0 0,0 0 0,-1 0 0,1-1 0,0 1 0,-1-1 0,1 0 0,5-2 0,12-7 0,0-1 0,-1 0 0,-1-2 0,0 0 0,0-1 0,-2-1 0,0-1 0,24-27 0,-31 32 0,0-1 0,-1 0 0,0-1 0,-1 0 0,12-23 0,-18 31 0,0-1 0,0 1 0,-1-1 0,1 0 0,-1 0 0,-1 1 0,1-1 0,-1 0 0,0 0 0,0 0 0,-1 0 0,1 0 0,-1 0 0,-1 1 0,1-1 0,-1 0 0,-4-8 0,-7-13 0,-32-43 0,29 46 0,-21-41 0,33 55 0,0-1 0,0 0 0,1 1 0,0-1 0,0 0 0,2 0 0,-2-19 0,6-212 0,-1 111 0,-2 1625 0,-13-1282 0,-1 7 0,15 608 0,-3-798 0,-1 0 0,-1 0 0,-11 40 0,-7 42 0,19-82 0,-2 19 0,-2 0 0,-1 0 0,-17 50 0,8-39 0,2 2 0,4 0 0,1 0 0,4 1 0,2 100 0,3-136 0,-1 0 0,-7 32 0,-2 25 0,6 401 0,8-268 0,-3-29 0,2-219 0,2-1 0,11-46 0,-4 20 0,3-2 0,3 1 0,28-66 0,22-76 0,-63 179 0,-2 0 0,0 0 0,-1 0 0,-2-31 0,-1 34 0,1 0 0,2 0 0,0 0 0,1 0 0,7-29 0,-9 50 0,0-1 0,0 0 0,0 0 0,0 0 0,0 0 0,0 0 0,0 0 0,0 0 0,1 0 0,-1 0 0,0 0 0,0 0 0,0 0 0,0 0 0,0 0 0,0 0 0,0 0 0,1 0 0,-1 0 0,0 0 0,0 0 0,0 0 0,0 0 0,0 0 0,0 0 0,0 0 0,1 0 0,-1 0 0,0 0 0,0 0 0,0 0 0,0 0 0,0 0 0,0 0 0,0 0 0,0 0 0,0 0 0,1 0 0,-1-1 0,0 1 0,0 0 0,0 0 0,0 0 0,0 0 0,0 0 0,0 0 0,0 0 0,0 0 0,0-1 0,0 1 0,0 0 0,0 0 0,0 0 0,0 0 0,0 0 0,0 0 0,0 0 0,0-1 0,4 18 0,0 28 0,-6 44 0,-4 0 0,-4-1 0,-4 0 0,-3-1 0,-47 140 0,53-194 0,2 1 0,2 0 0,0 0 0,3 0 0,1 1 0,3 65 0,4 625 0,-7-390 0,4-323 0,-1-1 0,2 1 0,-1-1 0,2 0 0,0 0 0,0 0 0,1 0 0,6 15 0,-6-19 0,0 0 0,0 0 0,1 0 0,-1-1 0,1 1 0,1-1 0,-1-1 0,1 1 0,0-1 0,1 0 0,-1 0 0,13 7 0,-12-10-105,-1 2 0,1-1 0,-1 1 0,0-1 0,0 2 0,0-1 0,0 1 0,-1 0 0,0 0 0,0 0 0,0 1 0,6 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4-03-24T13:42:26.316"/>
    </inkml:context>
    <inkml:brush xml:id="br0">
      <inkml:brushProperty name="width" value="0.05" units="cm"/>
      <inkml:brushProperty name="height" value="0.05" units="cm"/>
      <inkml:brushProperty name="color" value="#F3F2F1"/>
    </inkml:brush>
    <inkml:context xml:id="ctx1">
      <inkml:inkSource xml:id="inkSrc4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4-03-24T13:42:26.316"/>
    </inkml:context>
  </inkml:definitions>
  <inkml:trace contextRef="#ctx0" brushRef="#br0">2724 20753,'2689'-8</inkml:trace>
  <inkml:trace contextRef="#ctx0" brushRef="#br0">4931 20507,'482'238,"-962"4</inkml:trace>
  <inkml:trace contextRef="#ctx0" brushRef="#br0">7137 20682,'2274'111</inkml:trace>
  <inkml:trace contextRef="#ctx0" brushRef="#br0">8942 20530,'469'263,"-961"-46</inkml:trace>
  <inkml:trace contextRef="#ctx1" brushRef="#br0">11058 20830 24468,'0'28'0,"-3"-2"0,1 2 0,-1-2 0,-2 2 0,0-3 0,-3 3 0,1-2 0,-4 0 0,1-1 0,0-2 0,-3 3 0,0-3 0,1 3 0,-4-3 0,1-3 0,-1 3 0,-1-2 0,-1-1 0,0 1 0,-3-3 0,1 0 0,-1-1 0,-2-1 0,3-1 0,-3 1 0,-3-4 0,3 1 0,-3 0 0,3-3 0,-2 0 0,-1 1 0,0-4 0,-2 1 0,3-3 0,-3 0 0,2-2 0,-2-1 0,2 1 0,-2-3 0,0 0 0,2-3 0,-2 1 0,2-1 0,-2-2 0,3 0 0,-3-3 0,2 1 0,0-4 0,1 1 0,2 0 0,-3-3 0,3 0 0,-3 1 0,3-4 0,3 1 0,-3-1 0,2-1 0,1-1 0,-1 0 0,3-3 0,0 1 0,1-1 0,1-2 0,1 3 0,-1-3 0,4-3 0,-1 3 0,0-3 0,3 3 0,0-2 0,-1-1 0,4 0 0,-1-2 0,3 3 0,0-3 0,2 2 0,1-2 0,-1 2 0,3-2 0,0 0 0,3 2 0,-1-2 0,1 2 0,2-2 0,0 3 0,3-3 0,-1 2 0,4 0 0,-1 1 0,0 2 0,3-3 0,0 3 0,-1-3 0,4 3 0,-1 3 0,1-3 0,1 2 0,1 1 0,0-1 0,3 3 0,-1 0 0,1 1 0,2 1 0,-3 1 0,3-1 0,3 4 0,-3-1 0,3 0 0,-3 3 0,2 0 0,1-1 0,0 4 0,2-1 0,-3 3 0,3 0 0,-2 2 0,2 1 0,-2-1 0,2 3 0,0 0 0,-2 3 0,2-1 0,-2 1 0,2 2 0,-3 0 0,3 3 0,-2-1 0,0 4 0,-1-1 0,-2 0 0,3 3 0,-3 0 0,3-1 0,-3 4 0,-3-1 0,3 1 0,-2 1 0,-1 1 0,1 0 0,-3 3 0,0-1 0,-1 1 0,-1 2 0,-1-3 0,1 3 0,-4 3 0,1-3 0,0 3 0,-3-3 0,0 2 0,1 1 0,-4 0 0,1 2 0,-3-3 0,0 3 0,-2-2 0,-1 2 0,1-2 0,-3 2 0</inkml:trace>
  <inkml:trace contextRef="#ctx0" brushRef="#br0">11328 20589,'1856'-2090</inkml:trace>
  <inkml:trace contextRef="#ctx0" brushRef="#br0">12684 18699,'500'-200,"-640"719</inkml:trace>
  <inkml:trace contextRef="#ctx0" brushRef="#br0">11098 21640,'1614'1905</inkml:trace>
  <inkml:trace contextRef="#ctx0" brushRef="#br0">12614 23144,'98'401,"-478"-564</inkml:trace>
  <inkml:trace contextRef="#ctx1" brushRef="#br0">14432 17821 24468,'0'28'0,"-2"-2"0,-1 2 0,1-2 0,-3 3 0,-1-3 0,-1 2 0,-1-2 0,-3 0 0,1 0 0,0-3 0,-3 3 0,0-3 0,0 3 0,-3-2 0,1-4 0,-1 4 0,-2-4 0,0 1 0,0 0 0,-3-3 0,0 0 0,1 0 0,-4-2 0,4-1 0,-4 1 0,-2-3 0,3 0 0,-3 0 0,3-3 0,-3 0 0,0 1 0,0-3 0,-2-1 0,2-1 0,-3-1 0,3-3 0,-2 1 0,2-1 0,-2-2 0,-1 0 0,3-2 0,-2-1 0,2 1 0,-3-3 0,3-1 0,-2-1 0,2-1 0,0-3 0,0 1 0,3 0 0,-3-3 0,3 0 0,-3 0 0,2-3 0,4 1 0,-4-1 0,4-2 0,-1 0 0,0 0 0,3-3 0,0 0 0,0 1 0,2-4 0,1 4 0,-1-4 0,3-2 0,0 3 0,0-3 0,3 3 0,0-3 0,-1 0 0,3 0 0,1-2 0,1 2 0,1-3 0,3 3 0,-1-2 0,1 2 0,2-2 0,0-1 0,2 3 0,1-2 0,-1 2 0,3-3 0,1 3 0,1-2 0,1 2 0,3 0 0,-1 0 0,0 3 0,3-3 0,0 3 0,0-3 0,3 2 0,-1 4 0,1-4 0,2 4 0,0-1 0,0 0 0,3 3 0,0 0 0,-1 0 0,4 2 0,-4 1 0,4-1 0,2 3 0,-3 0 0,3 0 0,-3 3 0,3 0 0,0-1 0,0 3 0,2 1 0,-2 1 0,3 1 0,-3 3 0,2-1 0,-2 1 0,3 2 0,-1 0 0,-2 2 0,2 1 0,-2-1 0,3 3 0,-3 1 0,2 1 0,-2 1 0,0 3 0,0-1 0,-3 0 0,3 3 0,-3 0 0,3 0 0,-2 3 0,-4-1 0,4 1 0,-4 2 0,1 0 0,0 0 0,-3 3 0,0 0 0,0-1 0,-2 4 0,-1-4 0,1 4 0,-3 2 0,0-3 0,0 3 0,-3-3 0,0 3 0,1 0 0,-3 0 0,-1 2 0,-1-2 0,-1 3 0,-3-3 0,1 2 0,-1-2 0,-2 3 0</inkml:trace>
  <inkml:trace contextRef="#ctx1" brushRef="#br0">6968 20748 24468,'0'27'0,"-3"-3"0,1 3 0,-1-2 0,-2 2 0,1-3 0,-4 3 0,1-3 0,-3 1 0,0-1 0,1-2 0,-4 3 0,1-3 0,0 2 0,-3-2 0,1-2 0,-1 2 0,-2-3 0,0 1 0,0 0 0,-3-3 0,0 0 0,1 0 0,-3-2 0,2-1 0,-2 1 0,-2-3 0,2 0 0,-3 1 0,3-4 0,-2 1 0,-1 0 0,1-3 0,-3 1 0,3-3 0,-3-1 0,2-1 0,-2-1 0,3 1 0,-3-3 0,0 0 0,3-3 0,-3 1 0,2-1 0,-2-1 0,3-1 0,-3-3 0,3 1 0,-1-3 0,1 0 0,2 1 0,-3-4 0,3 1 0,-2 0 0,2-3 0,2 1 0,-2-1 0,3-2 0,-1 0 0,0 0 0,3-3 0,0 0 0,0 1 0,2-3 0,1 2 0,-1-2 0,3-2 0,0 2 0,-1-3 0,4 3 0,-1-2 0,0-1 0,3 1 0,-1-3 0,4 3 0,-1-3 0,2 2 0,1-2 0,-1 3 0,3-3 0,0 0 0,3 3 0,-1-3 0,1 2 0,2-2 0,-1 3 0,4-3 0,-1 3 0,3-1 0,0 1 0,-1 2 0,4-3 0,-1 3 0,0-2 0,3 2 0,-1 2 0,1-2 0,2 3 0,0-1 0,0 0 0,3 3 0,0 0 0,-1 0 0,3 2 0,-2 1 0,2-1 0,2 3 0,-2 0 0,3-1 0,-3 4 0,2-1 0,1 0 0,-1 3 0,3-1 0,-3 4 0,3-1 0,-2 2 0,2 1 0,-3-1 0,3 3 0,0 0 0,-3 3 0,3-1 0,-2 1 0,2 2 0,-3-1 0,3 4 0,-3-1 0,1 3 0,-1 0 0,-2-1 0,3 4 0,-3-1 0,2 0 0,-2 3 0,-2-1 0,2 1 0,-3 2 0,1 0 0,0 0 0,-3 3 0,0 0 0,0-1 0,-2 3 0,-1-2 0,1 2 0,-3 2 0,0-2 0,1 3 0,-4-3 0,1 2 0,0 1 0,-3-1 0,1 3 0,-4-3 0,1 3 0,-2-2 0,-1 2 0,1-3 0,-3 3 0</inkml:trace>
  <inkml:trace contextRef="#ctx1" brushRef="#br0">2580 20785 24468,'0'26'0,"-2"-2"0,-1 3 0,1-3 0,-3 3 0,0-3 0,-2 2 0,0-2 0,-3 1 0,0-1 0,1-3 0,-3 4 0,0-4 0,0 4 0,-3-4 0,1-1 0,-1 1 0,-2-1 0,0-1 0,0 0 0,-2-2 0,0 0 0,-1 0 0,-1-2 0,1-1 0,-1 1 0,-4-3 0,4 0 0,-4 0 0,4-3 0,-3 1 0,-1 0 0,1-3 0,-2 0 0,2-2 0,-3 0 0,3-3 0,-3 1 0,3-1 0,-2-2 0,-1 0 0,3-2 0,-3-1 0,3 1 0,-3-3 0,3 0 0,-2-2 0,2 0 0,-1-3 0,1 0 0,3 1 0,-4-3 0,4 0 0,-4 0 0,4-3 0,1 1 0,-1-1 0,1-2 0,1 0 0,0 0 0,2-2 0,0 0 0,0-1 0,2-1 0,1 1 0,-1-1 0,3-4 0,0 4 0,0-4 0,3 4 0,-1-3 0,0-1 0,3 1 0,0-2 0,2 2 0,0-3 0,3 3 0,-1-3 0,1 3 0,2-2 0,0-1 0,2 3 0,1-3 0,-1 3 0,3-3 0,0 3 0,2-2 0,0 2 0,3-1 0,0 1 0,-1 3 0,3-4 0,0 4 0,0-4 0,3 4 0,-1 1 0,1-1 0,2 1 0,0 1 0,0 0 0,2 2 0,0 0 0,1 0 0,1 2 0,-1 1 0,1-1 0,4 3 0,-4 0 0,4 0 0,-4 3 0,3-1 0,1 0 0,-1 3 0,2 0 0,-2 2 0,3 0 0,-3 3 0,3-1 0,-3 1 0,3 2 0,-1 0 0,-2 2 0,3 1 0,-3-1 0,3 3 0,-3 0 0,2 2 0,-2 0 0,1 3 0,-1 0 0,-3-1 0,4 3 0,-4 0 0,4 0 0,-4 3 0,-1-1 0,1 1 0,-1 2 0,-1 0 0,0 0 0,-2 2 0,0 0 0,0 1 0,-2 1 0,-1-1 0,1 1 0,-3 4 0,0-4 0,0 4 0,-3-4 0,1 3 0,0 1 0,-3-1 0,0 2 0,-2-2 0,0 3 0,-3-3 0,1 3 0,-1-3 0,-2 3 0</inkml:trace>
  <inkml:trace contextRef="#ctx1" brushRef="#br0">13815 24094 24468,'0'23'0,"-2"-1"0,0 1 0,-1-2 0,-1 3 0,0-3 0,-2 2 0,-1-2 0,-1 1 0,-1-1 0,1-2 0,-3 2 0,0-2 0,1 3 0,-3-3 0,0-2 0,1 2 0,-3-2 0,0 0 0,0 0 0,-2-2 0,0 0 0,0 0 0,-2-3 0,2 1 0,-2 0 0,-3-3 0,3 1 0,-2 0 0,2-3 0,-2 1 0,-1-1 0,1-1 0,-2-1 0,2-2 0,-3 0 0,3-1 0,-2-1 0,1 0 0,-1-2 0,0 0 0,1-2 0,-1 0 0,2-1 0,-3-1 0,3 0 0,-2-2 0,2-1 0,-1-1 0,1-1 0,2 1 0,-2-3 0,2 0 0,-3 1 0,3-3 0,2 0 0,-2 1 0,2-3 0,0 0 0,0 0 0,2-2 0,0 0 0,0 0 0,3-2 0,-1 2 0,0-2 0,3-3 0,-1 3 0,0-2 0,3 2 0,-1-2 0,1-1 0,1 1 0,1-2 0,2 2 0,0-3 0,1 3 0,1-2 0,0 1 0,2-1 0,0 0 0,2 1 0,0-1 0,1 2 0,1-3 0,0 3 0,2-2 0,1 2 0,1-1 0,1 1 0,-1 2 0,3-2 0,0 2 0,-1-3 0,3 3 0,0 2 0,-1-2 0,3 2 0,0 0 0,0 0 0,2 2 0,0 0 0,0 0 0,2 3 0,-2-1 0,2 0 0,3 3 0,-3-1 0,2 0 0,-2 3 0,2-1 0,1 1 0,-1 1 0,2 1 0,-2 2 0,3 0 0,-3 1 0,2 1 0,-1 0 0,1 2 0,0 0 0,-1 2 0,1 0 0,-2 1 0,3 1 0,-3 0 0,2 2 0,-2 1 0,1 1 0,-1 1 0,-2-1 0,2 3 0,-2 0 0,3-1 0,-3 3 0,-2 0 0,2-1 0,-2 3 0,0 0 0,0 0 0,-2 2 0,0 0 0,0 0 0,-3 2 0,1-2 0,0 2 0,-3 3 0,1-3 0,0 2 0,-3-2 0,1 2 0,-1 1 0,-1-1 0,-1 2 0,-2-2 0,0 3 0,-1-3 0,-1 2 0,0-1 0,-2 1 0</inkml:trace>
  <inkml:trace contextRef="#ctx0" brushRef="#br0">14488 18307,'1698'2357</inkml:trace>
  <inkml:trace contextRef="#ctx0" brushRef="#br0">16071 19954,'115'710,"-753"-1044</inkml:trace>
  <inkml:trace contextRef="#ctx0" brushRef="#br0">14464 17500,'3162'-35</inkml:trace>
  <inkml:trace contextRef="#ctx0" brushRef="#br0">17144 17231,'482'234,"-960"12</inkml:trace>
  <inkml:trace contextRef="#ctx1" brushRef="#br0">19180 17504 24468,'0'26'0,"-2"-2"0,-1 1 0,1-1 0,-3 2 0,1-2 0,-3 2 0,-1-3 0,-1 1 0,0-1 0,-1-2 0,-2 3 0,1-3 0,-1 3 0,-2-3 0,-1-2 0,1 2 0,-2-2 0,-1 0 0,1 0 0,-3-3 0,0 1 0,0-1 0,-2-2 0,2 1 0,-2-1 0,-3-2 0,3-1 0,-3 1 0,3-2 0,-2-1 0,-1 0 0,1-1 0,-3-1 0,2-3 0,-2 1 0,2-3 0,-1 1 0,1-1 0,-2-2 0,0 0 0,2-2 0,-1-1 0,1 1 0,-2-3 0,2 1 0,-2-3 0,3-1 0,-1-1 0,1 0 0,2-1 0,-3-2 0,3 1 0,-3-1 0,3-2 0,2-1 0,-2 1 0,2-2 0,0-1 0,0 1 0,3-3 0,-1 0 0,1 0 0,2-2 0,-1 2 0,1-2 0,2-3 0,1 3 0,-1-3 0,2 3 0,1-2 0,0-1 0,1 1 0,1-3 0,3 2 0,-1-2 0,3 2 0,-1-1 0,1 1 0,2-2 0,0 0 0,2 2 0,1-1 0,-1 1 0,3-2 0,-1 2 0,3-2 0,1 3 0,1-1 0,0 1 0,1 2 0,2-3 0,-1 3 0,1-3 0,2 3 0,1 2 0,-1-2 0,2 2 0,1 0 0,-1 0 0,3 3 0,0-1 0,0 1 0,2 2 0,-2-1 0,2 1 0,3 2 0,-3 1 0,3-1 0,-3 2 0,2 1 0,1 0 0,-1 1 0,3 1 0,-2 3 0,2-1 0,-2 3 0,1-1 0,-1 1 0,2 2 0,0 0 0,-2 2 0,1 1 0,-1-1 0,2 3 0,-2-1 0,2 3 0,-3 1 0,1 1 0,-1 0 0,-2 1 0,3 2 0,-3-1 0,3 1 0,-3 2 0,-2 1 0,2-1 0,-2 2 0,0 1 0,0-1 0,-3 3 0,1 0 0,-1 0 0,-2 2 0,1-2 0,-1 2 0,-2 3 0,-1-3 0,1 3 0,-2-3 0,-1 2 0,0 1 0,-1-1 0,-1 3 0,-3-2 0,1 2 0,-3-2 0,1 1 0,-1-1 0,-2 2 0</inkml:trace>
  <inkml:trace contextRef="#ctx1" brushRef="#br0">17558 21277 24468,'0'27'0,"-5"-2"0,0 3 0,3-3 0,-6 2 0,1-4 0,-3 4 0,2-2 0,-4 0 0,-1-2 0,3-1 0,-5 3 0,3-5 0,-3 5 0,-3-2 0,3-5 0,-2 4 0,-1-4 0,-2 2 0,3-3 0,-6 1 0,3-3 0,-3 2 0,1-4 0,2 2 0,-5-3 0,0-2 0,2 3 0,-4-3 0,4-3 0,-2 3 0,0-2 0,-2-3 0,-1 2 0,3-4 0,-2-1 0,2 1 0,-3-3 0,3 0 0,-3-3 0,1 3 0,2-5 0,-3 0 0,3 3 0,-2-6 0,4 1 0,-4-3 0,2 2 0,0-4 0,2-1 0,1 3 0,-3-5 0,5 3 0,-5-3 0,2-3 0,5 3 0,-4-2 0,4-1 0,-2-2 0,3 3 0,-1-6 0,3 3 0,-2-3 0,4 1 0,-2 2 0,3-5 0,2 0 0,-3 2 0,3-4 0,3 4 0,-3-2 0,2 0 0,3-2 0,-2-1 0,4 3 0,1-2 0,-1 2 0,3-3 0,0 3 0,3-3 0,-3 1 0,5 2 0,0-3 0,-3 3 0,6-2 0,-1 4 0,3-4 0,-2 2 0,4 0 0,-2 2 0,3 1 0,2-3 0,-3 5 0,3-5 0,3 2 0,-3 5 0,2-4 0,1 4 0,2-2 0,-3 3 0,6-1 0,-3 3 0,3-2 0,-1 4 0,-2-2 0,5 3 0,0 2 0,-2-3 0,4 3 0,-4 3 0,2-3 0,0 2 0,2 3 0,1-2 0,-3 4 0,2 1 0,-2-1 0,3 3 0,-3 0 0,3 3 0,-1-3 0,-2 5 0,3 0 0,-3-3 0,2 6 0,-4-1 0,4 3 0,-2-2 0,0 4 0,-2-2 0,-1 3 0,3 2 0,-5-3 0,5 3 0,-2 3 0,-5-3 0,4 2 0,-4 1 0,2 2 0,-3-3 0,1 6 0,-3-3 0,2 3 0,-4-1 0,2-2 0,-3 5 0,-2 0 0,3-2 0,-3 4 0,-3-4 0,3 2 0,-2 0 0,-3 2 0,2 1 0,-4-3 0,-1 2 0,1-2 0,-3 3 0,0-3 0,-3 3 0</inkml:trace>
  <inkml:trace contextRef="#ctx0" brushRef="#br0">19238 17925,'1867'2034</inkml:trace>
  <inkml:trace contextRef="#ctx0" brushRef="#br0">20999 19591,'106'368,"-463"-505</inkml:trace>
  <inkml:trace contextRef="#ctx1" brushRef="#br0">22504 20710 24468,'0'29'0,"-3"-3"0,0 3 0,1-2 0,-4 2 0,1-3 0,-3 4 0,0-4 0,-3 1 0,1-1 0,-1-2 0,-2 2 0,0-2 0,0 3 0,-3-3 0,0-3 0,0 3 0,-3-3 0,1 0 0,-1 0 0,-2-2 0,0-1 0,0 1 0,-3-3 0,3 0 0,-3 0 0,-3-3 0,3 0 0,-2 0 0,2-2 0,-2-1 0,-1 1 0,1-3 0,-4 0 0,4-3 0,-3 1 0,2-4 0,-2 1 0,3 0 0,-3-3 0,-1 0 0,4-3 0,-3 0 0,2 1 0,-2-4 0,3 1 0,-4-3 0,4 0 0,-1-3 0,1 1 0,2-1 0,-2-2 0,2 0 0,-3 0 0,3-3 0,3 0 0,-3 0 0,3-3 0,0 1 0,0-1 0,2-2 0,1 0 0,-1 0 0,3-3 0,0 3 0,0-3 0,3-3 0,0 3 0,0-2 0,2 2 0,1-2 0,-1-1 0,3 1 0,0-4 0,3 4 0,-1-3 0,4 2 0,-1-2 0,0 3 0,3-3 0,0-1 0,3 4 0,0-3 0,-1 2 0,4-2 0,-1 3 0,3-4 0,0 4 0,3-1 0,-1 1 0,1 2 0,2-2 0,0 2 0,0-3 0,3 3 0,0 3 0,0-3 0,3 3 0,-1 0 0,1 0 0,2 2 0,0 1 0,0-1 0,3 3 0,-3 0 0,3 0 0,3 3 0,-3 0 0,2 0 0,-2 2 0,2 1 0,1-1 0,-1 3 0,4 0 0,-4 3 0,3-1 0,-2 4 0,2-1 0,-3 0 0,4 3 0,-1 0 0,-3 3 0,3 0 0,-2-1 0,2 4 0,-3-1 0,4 3 0,-4 0 0,1 3 0,-1-1 0,-2 1 0,2 2 0,-2 0 0,3 0 0,-3 3 0,-3 0 0,3 0 0,-3 3 0,0-1 0,0 1 0,-2 2 0,-1 0 0,1 0 0,-3 3 0,0-3 0,0 3 0,-3 3 0,0-3 0,0 2 0,-2-2 0,-1 2 0,1 1 0,-3-1 0,0 4 0,-3-4 0,1 3 0,-4-2 0,1 2 0,0-3 0,-3 4 0</inkml:trace>
  <inkml:trace contextRef="#ctx0" brushRef="#br0">14099 24092,'353'-129</inkml:trace>
  <inkml:trace contextRef="#ctx0" brushRef="#br0">20284 21599,'534'61,"-905"329</inkml:trace>
  <inkml:trace contextRef="#ctx0" brushRef="#br0">14835 23825,'576'-207</inkml:trace>
  <inkml:trace contextRef="#ctx0" brushRef="#br0">15793 23479,'592'-215</inkml:trace>
  <inkml:trace contextRef="#ctx0" brushRef="#br0">16767 23126,'394'-142</inkml:trace>
  <inkml:trace contextRef="#ctx0" brushRef="#br0">17543 22846,'328'-120</inkml:trace>
  <inkml:trace contextRef="#ctx0" brushRef="#br0">18254 22588,'428'-155</inkml:trace>
  <inkml:trace contextRef="#ctx0" brushRef="#br0">19064 22294,'384'-138</inkml:trace>
  <inkml:trace contextRef="#ctx0" brushRef="#br0">19831 22018,'987'-358</inkml:trace>
  <inkml:trace contextRef="#ctx0" brushRef="#br0">17249 20323,'48'-121</inkml:trace>
  <inkml:trace contextRef="#ctx0" brushRef="#br0">17639 18694,'402'-357,"-356"893</inkml:trace>
  <inkml:trace contextRef="#ctx0" brushRef="#br0">17449 19820,'79'-196</inkml:trace>
  <inkml:trace contextRef="#ctx0" brushRef="#br0">17680 19242,'38'-98</inkml:trace>
  <inkml:trace contextRef="#ctx0" brushRef="#br0">17872 18761,'169'-424</inkml:trace>
  <inkml:trace contextRef="#ctx0" brushRef="#br0">2739 20420,'2689'-8</inkml:trace>
  <inkml:trace contextRef="#ctx0" brushRef="#br0">4946 20174,'482'238,"-962"4</inkml:trace>
  <inkml:trace contextRef="#ctx0" brushRef="#br0">7186 20519,'2274'111</inkml:trace>
  <inkml:trace contextRef="#ctx0" brushRef="#br0">8991 20367,'469'263,"-961"-46</inkml:trace>
  <inkml:trace contextRef="#ctx0" brushRef="#br0">11161 20448,'1856'-2090</inkml:trace>
  <inkml:trace contextRef="#ctx0" brushRef="#br0">12517 18558,'500'-200,"-640"719</inkml:trace>
  <inkml:trace contextRef="#ctx0" brushRef="#br0">14364 18458,'1698'2357</inkml:trace>
  <inkml:trace contextRef="#ctx0" brushRef="#br0">15947 20105,'115'710,"-753"-1044</inkml:trace>
  <inkml:trace contextRef="#ctx0" brushRef="#br0">19085 18126,'1867'2034</inkml:trace>
  <inkml:trace contextRef="#ctx0" brushRef="#br0">20846 19792,'106'368,"-463"-505</inkml:trace>
  <inkml:trace contextRef="#ctx0" brushRef="#br0">10955 21772,'1614'1905</inkml:trace>
  <inkml:trace contextRef="#ctx0" brushRef="#br0">12471 23276,'98'401,"-478"-564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14D3A-912A-4866-90B4-0232CEDB2416}" type="datetime1">
              <a:rPr lang="tr-TR" noProof="0" smtClean="0"/>
              <a:t>24.03.2024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26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1550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1403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18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7" name="İçerik Yer Tutucus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 rtl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Resim Yer Tutucusu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 rtl="0"/>
              <a:t>‹#›</a:t>
            </a:fld>
            <a:endParaRPr lang="tr-TR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2 Slay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 rtl="0"/>
              <a:t>‹#›</a:t>
            </a:fld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tr-TR" noProof="0"/>
              <a:t>Esas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 rtl="0"/>
              <a:t>‹#›</a:t>
            </a:fld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ölüm Üst Bilgis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 rtl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aşlık ve İçe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 rtl="0"/>
              <a:t>‹#›</a:t>
            </a:fld>
            <a:endParaRPr lang="tr-TR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273" y="2810847"/>
            <a:ext cx="4161453" cy="1236306"/>
          </a:xfrm>
        </p:spPr>
        <p:txBody>
          <a:bodyPr rtlCol="0">
            <a:normAutofit/>
          </a:bodyPr>
          <a:lstStyle/>
          <a:p>
            <a:pPr rtl="0"/>
            <a:r>
              <a:rPr lang="tr-TR" sz="7200" err="1"/>
              <a:t>EHotel</a:t>
            </a:r>
            <a:endParaRPr lang="tr-TR" sz="720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E5AF562-AAC3-EB12-0411-539A7045C177}"/>
              </a:ext>
            </a:extLst>
          </p:cNvPr>
          <p:cNvSpPr txBox="1"/>
          <p:nvPr/>
        </p:nvSpPr>
        <p:spPr>
          <a:xfrm>
            <a:off x="7315201" y="4404049"/>
            <a:ext cx="3067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>
                <a:solidFill>
                  <a:schemeClr val="accent5">
                    <a:lumMod val="20000"/>
                    <a:lumOff val="80000"/>
                  </a:schemeClr>
                </a:solidFill>
              </a:rPr>
              <a:t>Gururla sunar…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7E3FAA-0AE4-CD68-3EAC-CEEB3B23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Yönetim fizibilitesi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EE81828-84C6-15BB-A36B-62467E296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663" y="2376564"/>
            <a:ext cx="2541176" cy="2541176"/>
          </a:xfrm>
        </p:spPr>
      </p:pic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21A9CF-E5D6-2052-2F90-26D68875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pPr rtl="0"/>
              <a:t>10</a:t>
            </a:fld>
            <a:endParaRPr lang="tr-TR" noProof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16AFD6-ECDE-8EAD-2879-41824BC8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953243" y="1792956"/>
            <a:ext cx="278892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tr-TR"/>
              <a:t>Hilal </a:t>
            </a:r>
            <a:r>
              <a:rPr lang="tr-TR" err="1"/>
              <a:t>dedek</a:t>
            </a:r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CB614C5-2158-8D41-32FA-2562ABC946AA}"/>
              </a:ext>
            </a:extLst>
          </p:cNvPr>
          <p:cNvCxnSpPr>
            <a:cxnSpLocks/>
          </p:cNvCxnSpPr>
          <p:nvPr/>
        </p:nvCxnSpPr>
        <p:spPr>
          <a:xfrm>
            <a:off x="11347704" y="3174124"/>
            <a:ext cx="0" cy="368387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etin kutusu 9">
            <a:extLst>
              <a:ext uri="{FF2B5EF4-FFF2-40B4-BE49-F238E27FC236}">
                <a16:creationId xmlns:a16="http://schemas.microsoft.com/office/drawing/2014/main" id="{A8F52026-EB47-7264-0DDE-AC0D2916DB0E}"/>
              </a:ext>
            </a:extLst>
          </p:cNvPr>
          <p:cNvSpPr txBox="1"/>
          <p:nvPr/>
        </p:nvSpPr>
        <p:spPr>
          <a:xfrm>
            <a:off x="4983766" y="2579261"/>
            <a:ext cx="5637451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tr-TR" sz="2200">
                <a:solidFill>
                  <a:schemeClr val="bg1"/>
                </a:solidFill>
              </a:rPr>
              <a:t>Önerilen sistem 1’de;</a:t>
            </a:r>
            <a:endParaRPr lang="tr-TR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tr-TR" sz="2200">
                <a:solidFill>
                  <a:srgbClr val="FFFFFF"/>
                </a:solidFill>
                <a:ea typeface="+mn-lt"/>
                <a:cs typeface="+mn-lt"/>
              </a:rPr>
              <a:t>Yeterli teknik ekibe sahip olunması,</a:t>
            </a:r>
            <a:endParaRPr lang="tr-TR" sz="220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tr-TR" sz="2200">
                <a:solidFill>
                  <a:srgbClr val="FFFFFF"/>
                </a:solidFill>
                <a:ea typeface="+mn-lt"/>
                <a:cs typeface="+mn-lt"/>
              </a:rPr>
              <a:t>Projenin diğer iki sisteme göre daha hızlı bitiyor olması,</a:t>
            </a:r>
            <a:endParaRPr lang="tr-TR" sz="2200">
              <a:solidFill>
                <a:srgbClr val="FFFFFF"/>
              </a:solidFill>
            </a:endParaRPr>
          </a:p>
          <a:p>
            <a:r>
              <a:rPr lang="tr-TR" sz="2200">
                <a:solidFill>
                  <a:schemeClr val="bg1"/>
                </a:solidFill>
              </a:rPr>
              <a:t>sebebiyle yönetim bu sisteme daha sıcak bakıyor ve destekliyor.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519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7E3FAA-0AE4-CD68-3EAC-CEEB3B23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Yasal fizibilite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79CEBA9-43A8-9C6F-E645-ADF545B1E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8831" y="2118438"/>
            <a:ext cx="2954132" cy="2954132"/>
          </a:xfrm>
        </p:spPr>
      </p:pic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21A9CF-E5D6-2052-2F90-26D68875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pPr rtl="0"/>
              <a:t>11</a:t>
            </a:fld>
            <a:endParaRPr lang="tr-TR" noProof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16AFD6-ECDE-8EAD-2879-41824BC8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953243" y="1792956"/>
            <a:ext cx="278892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tr-TR"/>
              <a:t>Hilal </a:t>
            </a:r>
            <a:r>
              <a:rPr lang="tr-TR" err="1"/>
              <a:t>dedek</a:t>
            </a:r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CB614C5-2158-8D41-32FA-2562ABC946AA}"/>
              </a:ext>
            </a:extLst>
          </p:cNvPr>
          <p:cNvCxnSpPr>
            <a:cxnSpLocks/>
          </p:cNvCxnSpPr>
          <p:nvPr/>
        </p:nvCxnSpPr>
        <p:spPr>
          <a:xfrm>
            <a:off x="11347704" y="3174124"/>
            <a:ext cx="0" cy="368387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in kutusu 8">
            <a:extLst>
              <a:ext uri="{FF2B5EF4-FFF2-40B4-BE49-F238E27FC236}">
                <a16:creationId xmlns:a16="http://schemas.microsoft.com/office/drawing/2014/main" id="{D242D024-B407-BEF0-D0AB-52D682D3B630}"/>
              </a:ext>
            </a:extLst>
          </p:cNvPr>
          <p:cNvSpPr txBox="1"/>
          <p:nvPr/>
        </p:nvSpPr>
        <p:spPr>
          <a:xfrm>
            <a:off x="1317641" y="2366661"/>
            <a:ext cx="5102942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tr-TR" sz="2200">
                <a:solidFill>
                  <a:srgbClr val="ECECEC"/>
                </a:solidFill>
                <a:latin typeface="Söhne"/>
              </a:rPr>
              <a:t>Bu proje yasal</a:t>
            </a:r>
            <a:r>
              <a:rPr lang="tr-TR" sz="2200" b="0" i="0">
                <a:solidFill>
                  <a:srgbClr val="ECECEC"/>
                </a:solidFill>
                <a:effectLst/>
                <a:latin typeface="Söhne"/>
              </a:rPr>
              <a:t> düzenlemelere, yönetmeliklere, yerel ve ulusal yasalara uygundur.</a:t>
            </a:r>
            <a:endParaRPr lang="tr-TR" sz="2200">
              <a:solidFill>
                <a:srgbClr val="000000"/>
              </a:solidFill>
              <a:latin typeface="Univers"/>
            </a:endParaRPr>
          </a:p>
          <a:p>
            <a:pPr marL="342900" indent="-342900">
              <a:buFont typeface="Arial"/>
              <a:buChar char="•"/>
            </a:pPr>
            <a:r>
              <a:rPr lang="tr-TR" sz="2200">
                <a:solidFill>
                  <a:srgbClr val="ECECEC"/>
                </a:solidFill>
                <a:latin typeface="Söhne"/>
              </a:rPr>
              <a:t> </a:t>
            </a:r>
            <a:r>
              <a:rPr lang="tr-TR" sz="2200" b="0" i="0">
                <a:solidFill>
                  <a:srgbClr val="ECECEC"/>
                </a:solidFill>
                <a:effectLst/>
                <a:latin typeface="Söhne"/>
              </a:rPr>
              <a:t>Projemiz için gerekli olan izinler, lisanslar, sözleşmeler ve diğer yasal belgelerin elde edilmesinde hiçbir sıkıntı çıkmamıştır.</a:t>
            </a:r>
            <a:endParaRPr lang="tr-TR" sz="2200"/>
          </a:p>
        </p:txBody>
      </p:sp>
    </p:spTree>
    <p:extLst>
      <p:ext uri="{BB962C8B-B14F-4D97-AF65-F5344CB8AC3E}">
        <p14:creationId xmlns:p14="http://schemas.microsoft.com/office/powerpoint/2010/main" val="126312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ayt Numarası Yer Tutucusu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12</a:t>
            </a:fld>
            <a:endParaRPr lang="tr-TR"/>
          </a:p>
        </p:txBody>
      </p:sp>
      <p:sp>
        <p:nvSpPr>
          <p:cNvPr id="23" name="Alt Bilgi Yer Tutucusu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dirty="0"/>
              <a:t>EHOTEL</a:t>
            </a:r>
          </a:p>
        </p:txBody>
      </p:sp>
      <p:sp>
        <p:nvSpPr>
          <p:cNvPr id="6" name="Başlık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Teşekkürler</a:t>
            </a:r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Ekip</a:t>
            </a:r>
          </a:p>
        </p:txBody>
      </p:sp>
      <p:graphicFrame>
        <p:nvGraphicFramePr>
          <p:cNvPr id="7" name="İçerik Yer Tutucusu 2" descr="Ekip SmartArt grafiği">
            <a:extLst>
              <a:ext uri="{FF2B5EF4-FFF2-40B4-BE49-F238E27FC236}">
                <a16:creationId xmlns:a16="http://schemas.microsoft.com/office/drawing/2014/main" id="{03C6056F-38E4-47B4-87B7-F1F7D129B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903972"/>
              </p:ext>
            </p:extLst>
          </p:nvPr>
        </p:nvGraphicFramePr>
        <p:xfrm>
          <a:off x="457200" y="1825625"/>
          <a:ext cx="1126204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</a:t>
            </a:fld>
            <a:endParaRPr lang="tr-TR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579E99F-6C47-D715-5952-7501DD39C5F1}"/>
              </a:ext>
            </a:extLst>
          </p:cNvPr>
          <p:cNvSpPr txBox="1"/>
          <p:nvPr/>
        </p:nvSpPr>
        <p:spPr>
          <a:xfrm>
            <a:off x="5186680" y="4815679"/>
            <a:ext cx="1818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>
                <a:solidFill>
                  <a:schemeClr val="bg1">
                    <a:lumMod val="95000"/>
                  </a:schemeClr>
                </a:solidFill>
                <a:latin typeface="+mj-lt"/>
              </a:rPr>
              <a:t>Ferhat Yenilmez</a:t>
            </a:r>
            <a:endParaRPr lang="tr-TR" sz="800">
              <a:solidFill>
                <a:schemeClr val="bg1">
                  <a:lumMod val="95000"/>
                </a:schemeClr>
              </a:solidFill>
              <a:latin typeface="+mj-lt"/>
            </a:endParaRPr>
          </a:p>
          <a:p>
            <a:pPr algn="ctr"/>
            <a:endParaRPr lang="tr-TR" sz="800">
              <a:solidFill>
                <a:schemeClr val="bg1">
                  <a:lumMod val="95000"/>
                </a:schemeClr>
              </a:solidFill>
              <a:latin typeface="+mj-lt"/>
            </a:endParaRPr>
          </a:p>
          <a:p>
            <a:pPr algn="ctr"/>
            <a:r>
              <a:rPr lang="tr-TR" sz="1600">
                <a:solidFill>
                  <a:schemeClr val="bg1">
                    <a:lumMod val="95000"/>
                  </a:schemeClr>
                </a:solidFill>
                <a:latin typeface="+mj-lt"/>
              </a:rPr>
              <a:t>Proje Yöneticisi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A7D55BF-2BA5-2F0D-50E7-E06C4C05D089}"/>
              </a:ext>
            </a:extLst>
          </p:cNvPr>
          <p:cNvSpPr txBox="1"/>
          <p:nvPr/>
        </p:nvSpPr>
        <p:spPr>
          <a:xfrm>
            <a:off x="7639490" y="4877234"/>
            <a:ext cx="155489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>
                <a:solidFill>
                  <a:schemeClr val="bg1">
                    <a:lumMod val="95000"/>
                  </a:schemeClr>
                </a:solidFill>
              </a:rPr>
              <a:t>Hamit Burak Koçtaş</a:t>
            </a:r>
          </a:p>
          <a:p>
            <a:pPr algn="ctr"/>
            <a:endParaRPr lang="tr-TR" sz="80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tr-TR" sz="1600">
                <a:solidFill>
                  <a:schemeClr val="bg1">
                    <a:lumMod val="95000"/>
                  </a:schemeClr>
                </a:solidFill>
              </a:rPr>
              <a:t>Yazılım Geliştirici</a:t>
            </a:r>
          </a:p>
        </p:txBody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374C31-2297-AD69-989F-4ADBFDEAF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315" y="1078304"/>
            <a:ext cx="6272784" cy="1057459"/>
          </a:xfrm>
        </p:spPr>
        <p:txBody>
          <a:bodyPr/>
          <a:lstStyle/>
          <a:p>
            <a:r>
              <a:rPr lang="tr-TR" sz="5400"/>
              <a:t>Problem</a:t>
            </a:r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07EEE0A-60B9-4F28-38DA-C09C7055F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705" y="2231136"/>
            <a:ext cx="5093208" cy="1197864"/>
          </a:xfrm>
        </p:spPr>
        <p:txBody>
          <a:bodyPr/>
          <a:lstStyle/>
          <a:p>
            <a:pPr algn="l"/>
            <a:r>
              <a:rPr lang="en-US" sz="2000"/>
              <a:t>Kamu </a:t>
            </a:r>
            <a:r>
              <a:rPr lang="en-US" sz="2000" err="1"/>
              <a:t>kuruluşunun</a:t>
            </a:r>
            <a:r>
              <a:rPr lang="en-US" sz="2000"/>
              <a:t> yeni </a:t>
            </a:r>
            <a:r>
              <a:rPr lang="en-US" sz="2000" err="1"/>
              <a:t>açılacak</a:t>
            </a:r>
            <a:r>
              <a:rPr lang="en-US" sz="2000"/>
              <a:t> </a:t>
            </a:r>
            <a:r>
              <a:rPr lang="en-US" sz="2000" err="1"/>
              <a:t>otel</a:t>
            </a:r>
            <a:r>
              <a:rPr lang="en-US" sz="2000"/>
              <a:t> </a:t>
            </a:r>
            <a:r>
              <a:rPr lang="en-US" sz="2000" err="1"/>
              <a:t>sistemileri</a:t>
            </a:r>
            <a:r>
              <a:rPr lang="en-US" sz="2000"/>
              <a:t> </a:t>
            </a:r>
            <a:r>
              <a:rPr lang="en-US" sz="2000" err="1"/>
              <a:t>için</a:t>
            </a:r>
            <a:r>
              <a:rPr lang="en-US" sz="2000"/>
              <a:t> </a:t>
            </a:r>
            <a:r>
              <a:rPr lang="en-US" sz="2000" err="1"/>
              <a:t>tanıtım</a:t>
            </a:r>
            <a:r>
              <a:rPr lang="en-US" sz="2000"/>
              <a:t>, </a:t>
            </a:r>
            <a:r>
              <a:rPr lang="en-US" sz="2000" err="1"/>
              <a:t>reklam</a:t>
            </a:r>
            <a:r>
              <a:rPr lang="en-US" sz="2000"/>
              <a:t> </a:t>
            </a:r>
            <a:r>
              <a:rPr lang="en-US" sz="2000" err="1"/>
              <a:t>ve</a:t>
            </a:r>
            <a:r>
              <a:rPr lang="en-US" sz="2000"/>
              <a:t> </a:t>
            </a:r>
            <a:r>
              <a:rPr lang="en-US" sz="2000" err="1"/>
              <a:t>iletişim</a:t>
            </a:r>
            <a:r>
              <a:rPr lang="en-US" sz="2000"/>
              <a:t> </a:t>
            </a:r>
            <a:r>
              <a:rPr lang="en-US" sz="2000" err="1"/>
              <a:t>ihtiyacı</a:t>
            </a:r>
            <a:r>
              <a:rPr lang="en-US" sz="2000"/>
              <a:t>.</a:t>
            </a:r>
            <a:endParaRPr lang="tr-TR" sz="2000"/>
          </a:p>
          <a:p>
            <a:endParaRPr lang="tr-TR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17D4CDE2-C0CF-FE5F-DC23-61AD27987E68}"/>
              </a:ext>
            </a:extLst>
          </p:cNvPr>
          <p:cNvSpPr txBox="1">
            <a:spLocks/>
          </p:cNvSpPr>
          <p:nvPr/>
        </p:nvSpPr>
        <p:spPr>
          <a:xfrm>
            <a:off x="1707123" y="3662565"/>
            <a:ext cx="3051887" cy="1057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Çözüm</a:t>
            </a:r>
          </a:p>
        </p:txBody>
      </p:sp>
      <p:sp>
        <p:nvSpPr>
          <p:cNvPr id="5" name="Alt Başlık 2">
            <a:extLst>
              <a:ext uri="{FF2B5EF4-FFF2-40B4-BE49-F238E27FC236}">
                <a16:creationId xmlns:a16="http://schemas.microsoft.com/office/drawing/2014/main" id="{A7F4681D-ED2F-43A2-1C9B-071D78271F5E}"/>
              </a:ext>
            </a:extLst>
          </p:cNvPr>
          <p:cNvSpPr txBox="1">
            <a:spLocks/>
          </p:cNvSpPr>
          <p:nvPr/>
        </p:nvSpPr>
        <p:spPr>
          <a:xfrm>
            <a:off x="5792427" y="4910377"/>
            <a:ext cx="5093208" cy="119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10966067-CB86-055F-3ED0-4FD53BD027CF}"/>
              </a:ext>
            </a:extLst>
          </p:cNvPr>
          <p:cNvSpPr txBox="1">
            <a:spLocks/>
          </p:cNvSpPr>
          <p:nvPr/>
        </p:nvSpPr>
        <p:spPr>
          <a:xfrm>
            <a:off x="1707123" y="4904996"/>
            <a:ext cx="5093208" cy="119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err="1"/>
              <a:t>Bütün</a:t>
            </a:r>
            <a:r>
              <a:rPr lang="en-US" sz="2000"/>
              <a:t> </a:t>
            </a:r>
            <a:r>
              <a:rPr lang="en-US" sz="2000" err="1"/>
              <a:t>gereksinimleri</a:t>
            </a:r>
            <a:r>
              <a:rPr lang="en-US" sz="2000"/>
              <a:t> </a:t>
            </a:r>
            <a:r>
              <a:rPr lang="en-US" sz="2000" err="1"/>
              <a:t>karşılayacak</a:t>
            </a:r>
            <a:r>
              <a:rPr lang="en-US" sz="2000"/>
              <a:t> </a:t>
            </a:r>
            <a:r>
              <a:rPr lang="en-US" sz="2000" err="1"/>
              <a:t>bir</a:t>
            </a:r>
            <a:r>
              <a:rPr lang="en-US" sz="2000"/>
              <a:t> web </a:t>
            </a:r>
            <a:r>
              <a:rPr lang="en-US" sz="2000" err="1"/>
              <a:t>sitesi</a:t>
            </a:r>
            <a:r>
              <a:rPr lang="en-US" sz="2000"/>
              <a:t> </a:t>
            </a:r>
            <a:r>
              <a:rPr lang="en-US" sz="2000" err="1"/>
              <a:t>tasarlamak</a:t>
            </a:r>
            <a:r>
              <a:rPr lang="en-US" sz="2000"/>
              <a:t>.</a:t>
            </a:r>
            <a:endParaRPr lang="tr-TR" sz="200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38889D9-5C0E-549F-B5E6-580283086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314" y="2231136"/>
            <a:ext cx="3051887" cy="30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5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ayt Numarası Yer Tutucusu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4</a:t>
            </a:fld>
            <a:endParaRPr lang="tr-TR" b="1" cap="all" spc="10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Mürekkep 13">
                <a:extLst>
                  <a:ext uri="{FF2B5EF4-FFF2-40B4-BE49-F238E27FC236}">
                    <a16:creationId xmlns:a16="http://schemas.microsoft.com/office/drawing/2014/main" id="{2EA251E7-D44F-C1A3-55FC-AAB6EEB0367A}"/>
                  </a:ext>
                </a:extLst>
              </p14:cNvPr>
              <p14:cNvContentPartPr/>
              <p14:nvPr/>
            </p14:nvContentPartPr>
            <p14:xfrm>
              <a:off x="212488" y="382070"/>
              <a:ext cx="497160" cy="939240"/>
            </p14:xfrm>
          </p:contentPart>
        </mc:Choice>
        <mc:Fallback xmlns="">
          <p:pic>
            <p:nvPicPr>
              <p:cNvPr id="14" name="Mürekkep 13">
                <a:extLst>
                  <a:ext uri="{FF2B5EF4-FFF2-40B4-BE49-F238E27FC236}">
                    <a16:creationId xmlns:a16="http://schemas.microsoft.com/office/drawing/2014/main" id="{2EA251E7-D44F-C1A3-55FC-AAB6EEB036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488" y="319070"/>
                <a:ext cx="622800" cy="10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Mürekkep 14">
                <a:extLst>
                  <a:ext uri="{FF2B5EF4-FFF2-40B4-BE49-F238E27FC236}">
                    <a16:creationId xmlns:a16="http://schemas.microsoft.com/office/drawing/2014/main" id="{BA1DBAEA-36EB-F773-3984-28A83CB0A23B}"/>
                  </a:ext>
                </a:extLst>
              </p14:cNvPr>
              <p14:cNvContentPartPr/>
              <p14:nvPr/>
            </p14:nvContentPartPr>
            <p14:xfrm>
              <a:off x="586528" y="1017110"/>
              <a:ext cx="184320" cy="5760720"/>
            </p14:xfrm>
          </p:contentPart>
        </mc:Choice>
        <mc:Fallback xmlns="">
          <p:pic>
            <p:nvPicPr>
              <p:cNvPr id="15" name="Mürekkep 14">
                <a:extLst>
                  <a:ext uri="{FF2B5EF4-FFF2-40B4-BE49-F238E27FC236}">
                    <a16:creationId xmlns:a16="http://schemas.microsoft.com/office/drawing/2014/main" id="{BA1DBAEA-36EB-F773-3984-28A83CB0A2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3405" y="954110"/>
                <a:ext cx="310206" cy="58863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709A0DA2-E530-420B-ACE1-7D645AE7D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964944"/>
              </p:ext>
            </p:extLst>
          </p:nvPr>
        </p:nvGraphicFramePr>
        <p:xfrm>
          <a:off x="147000" y="113178"/>
          <a:ext cx="11897999" cy="659184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03533">
                  <a:extLst>
                    <a:ext uri="{9D8B030D-6E8A-4147-A177-3AD203B41FA5}">
                      <a16:colId xmlns:a16="http://schemas.microsoft.com/office/drawing/2014/main" val="3715394682"/>
                    </a:ext>
                  </a:extLst>
                </a:gridCol>
                <a:gridCol w="956796">
                  <a:extLst>
                    <a:ext uri="{9D8B030D-6E8A-4147-A177-3AD203B41FA5}">
                      <a16:colId xmlns:a16="http://schemas.microsoft.com/office/drawing/2014/main" val="1081470221"/>
                    </a:ext>
                  </a:extLst>
                </a:gridCol>
                <a:gridCol w="3114652">
                  <a:extLst>
                    <a:ext uri="{9D8B030D-6E8A-4147-A177-3AD203B41FA5}">
                      <a16:colId xmlns:a16="http://schemas.microsoft.com/office/drawing/2014/main" val="4203886316"/>
                    </a:ext>
                  </a:extLst>
                </a:gridCol>
                <a:gridCol w="3192988">
                  <a:extLst>
                    <a:ext uri="{9D8B030D-6E8A-4147-A177-3AD203B41FA5}">
                      <a16:colId xmlns:a16="http://schemas.microsoft.com/office/drawing/2014/main" val="538162733"/>
                    </a:ext>
                  </a:extLst>
                </a:gridCol>
                <a:gridCol w="3130030">
                  <a:extLst>
                    <a:ext uri="{9D8B030D-6E8A-4147-A177-3AD203B41FA5}">
                      <a16:colId xmlns:a16="http://schemas.microsoft.com/office/drawing/2014/main" val="2004813969"/>
                    </a:ext>
                  </a:extLst>
                </a:gridCol>
              </a:tblGrid>
              <a:tr h="672263">
                <a:tc>
                  <a:txBody>
                    <a:bodyPr/>
                    <a:lstStyle/>
                    <a:p>
                      <a:pPr algn="ctr" rtl="0"/>
                      <a:r>
                        <a:rPr lang="tr-TR" noProof="0">
                          <a:solidFill>
                            <a:schemeClr val="bg1"/>
                          </a:solidFill>
                        </a:rPr>
                        <a:t>Fizibilite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>
                          <a:solidFill>
                            <a:schemeClr val="bg1"/>
                          </a:solidFill>
                        </a:rPr>
                        <a:t>Ağırlık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>
                          <a:solidFill>
                            <a:schemeClr val="bg1"/>
                          </a:solidFill>
                        </a:rPr>
                        <a:t>Önerilen Sistem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>
                          <a:solidFill>
                            <a:schemeClr val="bg1"/>
                          </a:solidFill>
                        </a:rPr>
                        <a:t>Önerilen Sistem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noProof="0">
                          <a:solidFill>
                            <a:schemeClr val="bg1"/>
                          </a:solidFill>
                        </a:rPr>
                        <a:t>Önerilen Sistem 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9846"/>
                  </a:ext>
                </a:extLst>
              </a:tr>
              <a:tr h="1345322"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0" noProof="0"/>
                        <a:t>Teknik Fizibilite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%30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/>
                        <a:t>Yeterli teknik elemana sahip olup React kütüphanesine yetkiniz. Eğer dışarıdan eleman desteği gerekirse React bilen birisini bulmak diğer Js kütüphanelerini bilen birisini bulmaktan daha kolay. </a:t>
                      </a:r>
                    </a:p>
                    <a:p>
                      <a:pPr algn="l" rtl="0"/>
                      <a:r>
                        <a:rPr lang="tr-TR" sz="1200" b="1"/>
                        <a:t>Puan: 85</a:t>
                      </a:r>
                      <a:endParaRPr lang="tr-TR" sz="1200" b="1" noProof="0"/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/>
                        <a:t>Vue küçük boyutlu ve modüler yapısı ile kolayca özelleştirilebilir. Ekipte yeterli sayıda bilen olmadığı için ekip üyelerinin eğitimi için fazladan gider oluyor.</a:t>
                      </a:r>
                    </a:p>
                    <a:p>
                      <a:pPr algn="l" rtl="0"/>
                      <a:r>
                        <a:rPr lang="tr-TR" sz="1200" b="1" noProof="0"/>
                        <a:t>Puan:65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/>
                        <a:t>Büyük ve karışık kod tabanlarında Angular kodunu okumak ve anlamak diğerlerine göre daha kolaydır. Ancak projenin kod tabanı ufak olacağından gerekli değildir. 4 puan</a:t>
                      </a:r>
                    </a:p>
                    <a:p>
                      <a:pPr algn="l" rtl="0"/>
                      <a:r>
                        <a:rPr lang="tr-TR" sz="1200" b="1" noProof="0"/>
                        <a:t>Puan: 60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059026"/>
                  </a:ext>
                </a:extLst>
              </a:tr>
              <a:tr h="1165946"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0" noProof="0"/>
                        <a:t>Ekonomik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%30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/>
                        <a:t>Proje bitiminden elde edilecek net gelir 602.748₺. İnternet sitesinin yıllık bakım net geliri 310.902₺. 1 Yılın sonunda elde edilecek net gelir 913.650₺.</a:t>
                      </a:r>
                    </a:p>
                    <a:p>
                      <a:pPr algn="l" rtl="0"/>
                      <a:r>
                        <a:rPr lang="tr-TR" sz="1200" b="1" noProof="0"/>
                        <a:t>Puan: 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/>
                        <a:t>Proje bitiminden elde edilecek net gelir 262.410₺. İnternet sitesinin yıllık bakım net geliri 310.902₺. 1 Yılın sonunda elde edilecek net gelir 573.312₺</a:t>
                      </a:r>
                    </a:p>
                    <a:p>
                      <a:pPr algn="l" rtl="0"/>
                      <a:r>
                        <a:rPr lang="tr-TR" sz="1200" b="1" noProof="0"/>
                        <a:t>Puan: 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/>
                        <a:t>Giderler ve maaliyetler Önerilen sistem 2 ile aynıdır.</a:t>
                      </a:r>
                    </a:p>
                    <a:p>
                      <a:pPr algn="ctr" rtl="0"/>
                      <a:endParaRPr lang="tr-TR" sz="1200"/>
                    </a:p>
                    <a:p>
                      <a:pPr algn="ctr" rtl="0"/>
                      <a:endParaRPr lang="tr-TR" sz="1200"/>
                    </a:p>
                    <a:p>
                      <a:pPr algn="ctr" rtl="0"/>
                      <a:endParaRPr lang="tr-TR" sz="1200"/>
                    </a:p>
                    <a:p>
                      <a:pPr algn="l" rtl="0"/>
                      <a:r>
                        <a:rPr lang="tr-TR" sz="1200" b="1"/>
                        <a:t>Puan: 50</a:t>
                      </a:r>
                      <a:endParaRPr lang="tr-TR" sz="1200" b="1" noProof="0"/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805585"/>
                  </a:ext>
                </a:extLst>
              </a:tr>
              <a:tr h="541728"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0" noProof="0"/>
                        <a:t>Zaman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%10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1.5 Ay</a:t>
                      </a:r>
                    </a:p>
                    <a:p>
                      <a:pPr algn="l" rtl="0"/>
                      <a:r>
                        <a:rPr lang="tr-TR" sz="1200" b="1" noProof="0"/>
                        <a:t>Puan: 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/>
                        <a:t>2 Ay</a:t>
                      </a:r>
                    </a:p>
                    <a:p>
                      <a:pPr algn="l" rtl="0"/>
                      <a:r>
                        <a:rPr lang="tr-TR" sz="1200" b="1" noProof="0"/>
                        <a:t>Puan: 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2 Ay</a:t>
                      </a:r>
                    </a:p>
                    <a:p>
                      <a:pPr algn="l" rtl="0"/>
                      <a:r>
                        <a:rPr lang="tr-TR" sz="1200" b="1" noProof="0"/>
                        <a:t>Puan: 50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69940"/>
                  </a:ext>
                </a:extLst>
              </a:tr>
              <a:tr h="721790"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0" noProof="0"/>
                        <a:t>Sosyal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%10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Sosyal açıdan sıkıntı bulunmamaktadır.</a:t>
                      </a:r>
                    </a:p>
                    <a:p>
                      <a:pPr algn="l" rtl="0"/>
                      <a:r>
                        <a:rPr lang="tr-TR" sz="1200" b="1" noProof="0"/>
                        <a:t>Puan: 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Sosyal açıdan sıkıntı bulunmamaktadır.</a:t>
                      </a:r>
                    </a:p>
                    <a:p>
                      <a:pPr algn="l" rtl="0"/>
                      <a:r>
                        <a:rPr lang="tr-TR" sz="1200" b="1" noProof="0"/>
                        <a:t>Puan: 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noProof="0"/>
                        <a:t>Sosyal açıdan sıkıntı bulunmamaktadır.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noProof="0"/>
                        <a:t>Puan: 100</a:t>
                      </a:r>
                    </a:p>
                    <a:p>
                      <a:pPr algn="ctr" rtl="0"/>
                      <a:endParaRPr lang="tr-TR" sz="1200" noProof="0"/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559721"/>
                  </a:ext>
                </a:extLst>
              </a:tr>
              <a:tr h="807193"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0" noProof="0"/>
                        <a:t>Yönetim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%10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0" noProof="0"/>
                        <a:t>Zamanın daha az olması ve daha az maliyetli olduğundan yönetim bu sisteme daha çok destek veriyor.</a:t>
                      </a:r>
                    </a:p>
                    <a:p>
                      <a:pPr algn="l" rtl="0"/>
                      <a:r>
                        <a:rPr lang="tr-TR" sz="1200" b="1" noProof="0"/>
                        <a:t>Puan: 95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Yönetimin sürecin uzun olması ve daha maliyetli olmasından dolayısıyla bu sisteme destekleri daha az.</a:t>
                      </a:r>
                    </a:p>
                    <a:p>
                      <a:pPr algn="l" rtl="0"/>
                      <a:r>
                        <a:rPr lang="tr-TR" sz="1200" b="1" noProof="0"/>
                        <a:t>Puan: 55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noProof="0"/>
                        <a:t>Yönetimin sürecin uzun olması ve daha maliyetli olmasından dolayısıyla bu sisteme destekleri daha az.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noProof="0"/>
                        <a:t>Puan: 55</a:t>
                      </a:r>
                    </a:p>
                    <a:p>
                      <a:pPr algn="ctr" rtl="0"/>
                      <a:endParaRPr lang="tr-TR" sz="1200" noProof="0"/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588351"/>
                  </a:ext>
                </a:extLst>
              </a:tr>
              <a:tr h="747670"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0" noProof="0"/>
                        <a:t>Yasal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noProof="0"/>
                        <a:t>%10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noProof="0"/>
                        <a:t>Yasal açıdan sıkıntı bulunmamaktadır.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noProof="0"/>
                        <a:t>Puan: 100</a:t>
                      </a:r>
                    </a:p>
                    <a:p>
                      <a:pPr algn="ctr" rtl="0"/>
                      <a:endParaRPr lang="tr-TR" sz="1100" noProof="0"/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noProof="0"/>
                        <a:t>Yasal açıdan sıkıntı bulunmamaktadır.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noProof="0"/>
                        <a:t>Puan: 100</a:t>
                      </a:r>
                    </a:p>
                    <a:p>
                      <a:pPr algn="ctr" rtl="0"/>
                      <a:endParaRPr lang="tr-TR" sz="1200" noProof="0"/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noProof="0"/>
                        <a:t>Yasal açıdan sıkıntı bulunmamaktadır.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noProof="0"/>
                        <a:t>Puan: 100</a:t>
                      </a:r>
                    </a:p>
                    <a:p>
                      <a:pPr algn="ctr" rtl="0"/>
                      <a:endParaRPr lang="tr-TR" sz="1200" noProof="0"/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086946"/>
                  </a:ext>
                </a:extLst>
              </a:tr>
              <a:tr h="368516"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0" noProof="0"/>
                        <a:t>Sistem Uygunluk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tr-TR" sz="1200" noProof="0"/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100" b="1" noProof="0"/>
                        <a:t>91 Puan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1" noProof="0"/>
                        <a:t>65 Puan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200" b="1" noProof="0"/>
                        <a:t>63.5 Puan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68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7E3FAA-0AE4-CD68-3EAC-CEEB3B23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Teknik fizibilite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9C2B2D-D993-AFC9-7DEF-FA73BEBC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15115"/>
            <a:ext cx="1077163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b="1"/>
              <a:t>Yazılım Geliştirmekte Kullanılacak Teknolojiler:</a:t>
            </a:r>
          </a:p>
          <a:p>
            <a:pPr lvl="1"/>
            <a:r>
              <a:rPr lang="tr-TR"/>
              <a:t>HTML, CSS, JavaScript, </a:t>
            </a:r>
            <a:r>
              <a:rPr lang="tr-TR" err="1"/>
              <a:t>React</a:t>
            </a:r>
            <a:endParaRPr lang="tr-TR"/>
          </a:p>
          <a:p>
            <a:pPr lvl="1"/>
            <a:r>
              <a:rPr lang="tr-TR"/>
              <a:t>Git</a:t>
            </a:r>
          </a:p>
          <a:p>
            <a:pPr lvl="1"/>
            <a:r>
              <a:rPr lang="tr-TR" err="1"/>
              <a:t>GitHub</a:t>
            </a:r>
            <a:r>
              <a:rPr lang="tr-TR"/>
              <a:t>/</a:t>
            </a:r>
            <a:r>
              <a:rPr lang="tr-TR" err="1"/>
              <a:t>GitLab</a:t>
            </a:r>
            <a:r>
              <a:rPr lang="tr-TR"/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b="1" err="1"/>
              <a:t>Hosting</a:t>
            </a:r>
            <a:r>
              <a:rPr lang="tr-TR" b="1"/>
              <a:t> Servisi:</a:t>
            </a:r>
          </a:p>
          <a:p>
            <a:pPr lvl="1"/>
            <a:r>
              <a:rPr lang="tr-TR"/>
              <a:t>Geleneksel </a:t>
            </a:r>
            <a:r>
              <a:rPr lang="tr-TR" err="1"/>
              <a:t>hosting</a:t>
            </a:r>
            <a:r>
              <a:rPr lang="tr-TR"/>
              <a:t>, Cloud servisleri. VPS?</a:t>
            </a:r>
          </a:p>
          <a:p>
            <a:pPr lvl="1"/>
            <a:r>
              <a:rPr lang="tr-TR" err="1"/>
              <a:t>CloudFlare</a:t>
            </a:r>
            <a:r>
              <a:rPr lang="tr-TR"/>
              <a:t>, AWS, GCP, Azure?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b="1"/>
              <a:t>Domain:</a:t>
            </a:r>
          </a:p>
          <a:p>
            <a:pPr lvl="1"/>
            <a:r>
              <a:rPr lang="tr-TR" err="1"/>
              <a:t>CloudFlare</a:t>
            </a:r>
            <a:r>
              <a:rPr lang="tr-TR"/>
              <a:t>, </a:t>
            </a:r>
            <a:r>
              <a:rPr lang="tr-TR" err="1"/>
              <a:t>GoDaddy</a:t>
            </a:r>
            <a:r>
              <a:rPr lang="tr-TR"/>
              <a:t>, </a:t>
            </a:r>
            <a:r>
              <a:rPr lang="tr-TR" err="1"/>
              <a:t>Hostinger</a:t>
            </a:r>
            <a:r>
              <a:rPr lang="tr-TR"/>
              <a:t>?</a:t>
            </a:r>
          </a:p>
          <a:p>
            <a:pPr marL="0" indent="0">
              <a:buNone/>
            </a:pPr>
            <a:r>
              <a:rPr lang="tr-TR" sz="1600" b="1"/>
              <a:t>Peki </a:t>
            </a:r>
            <a:r>
              <a:rPr lang="tr-TR" sz="1600" b="1" err="1"/>
              <a:t>Konteynerleştirme</a:t>
            </a:r>
            <a:r>
              <a:rPr lang="tr-TR" sz="1600" b="1"/>
              <a:t>?</a:t>
            </a:r>
          </a:p>
          <a:p>
            <a:pPr marL="457200" lvl="1" indent="0">
              <a:buNone/>
            </a:pPr>
            <a:endParaRPr lang="tr-TR" b="1"/>
          </a:p>
          <a:p>
            <a:pPr lvl="1">
              <a:buFont typeface="Wingdings" panose="05000000000000000000" pitchFamily="2" charset="2"/>
              <a:buChar char="v"/>
            </a:pPr>
            <a:endParaRPr lang="tr-TR" b="1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21A9CF-E5D6-2052-2F90-26D68875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pPr rtl="0"/>
              <a:t>5</a:t>
            </a:fld>
            <a:endParaRPr lang="tr-TR" noProof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16AFD6-ECDE-8EAD-2879-41824BC8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953243" y="1792956"/>
            <a:ext cx="278892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tr-TR" noProof="0"/>
              <a:t>Ferhat yenilmez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CB614C5-2158-8D41-32FA-2562ABC946AA}"/>
              </a:ext>
            </a:extLst>
          </p:cNvPr>
          <p:cNvCxnSpPr>
            <a:cxnSpLocks/>
          </p:cNvCxnSpPr>
          <p:nvPr/>
        </p:nvCxnSpPr>
        <p:spPr>
          <a:xfrm>
            <a:off x="11347704" y="3174124"/>
            <a:ext cx="0" cy="368387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60F5795D-B9C4-540A-B75D-57350EB5A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502" y="3686238"/>
            <a:ext cx="2480215" cy="248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3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7E3FAA-0AE4-CD68-3EAC-CEEB3B23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986" y="729558"/>
            <a:ext cx="9144630" cy="988830"/>
          </a:xfrm>
        </p:spPr>
        <p:txBody>
          <a:bodyPr anchor="b">
            <a:normAutofit/>
          </a:bodyPr>
          <a:lstStyle/>
          <a:p>
            <a:pPr algn="ctr"/>
            <a:r>
              <a:rPr lang="tr-TR"/>
              <a:t>Ekonomik fizibilite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7351C7F-218E-1464-8905-453A332A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tr-TR" noProof="0"/>
              <a:t>Bünyamin Kalkan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21A9CF-E5D6-2052-2F90-26D68875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tr-TR" noProof="0" smtClean="0"/>
              <a:pPr rtl="0">
                <a:spcAft>
                  <a:spcPts val="600"/>
                </a:spcAft>
              </a:pPr>
              <a:t>6</a:t>
            </a:fld>
            <a:endParaRPr lang="tr-TR" noProof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9C2B2D-D993-AFC9-7DEF-FA73BEBCCE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22587" y="2276857"/>
            <a:ext cx="7254394" cy="3968496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tr-TR" sz="1500" b="1"/>
              <a:t> Gelir:</a:t>
            </a:r>
          </a:p>
          <a:p>
            <a:pPr lvl="1"/>
            <a:r>
              <a:rPr lang="tr-TR" sz="1500">
                <a:solidFill>
                  <a:schemeClr val="bg1"/>
                </a:solidFill>
              </a:rPr>
              <a:t>Teklif edilecek fiyat 1.623.984₺.</a:t>
            </a:r>
          </a:p>
          <a:p>
            <a:pPr lvl="1"/>
            <a:r>
              <a:rPr lang="tr-TR" sz="1500">
                <a:solidFill>
                  <a:schemeClr val="bg1"/>
                </a:solidFill>
              </a:rPr>
              <a:t>Proje bitiminden elde edilecek net gelir 777.297₺.</a:t>
            </a:r>
          </a:p>
          <a:p>
            <a:pPr lvl="1"/>
            <a:r>
              <a:rPr lang="tr-TR" sz="1500">
                <a:solidFill>
                  <a:schemeClr val="bg1"/>
                </a:solidFill>
              </a:rPr>
              <a:t>İnternet sitesinin yıllık bakımından gelen net geliri 310.902₺.</a:t>
            </a:r>
          </a:p>
          <a:p>
            <a:pPr lvl="1"/>
            <a:r>
              <a:rPr lang="tr-TR" sz="1500">
                <a:solidFill>
                  <a:schemeClr val="bg1"/>
                </a:solidFill>
              </a:rPr>
              <a:t>İşi bitirme süresi kısa olduğu için anlaşılacak ve alınacak para miktarının enflasyon karşısında erimesi de çok daha az olur.</a:t>
            </a:r>
          </a:p>
          <a:p>
            <a:pPr lvl="1"/>
            <a:endParaRPr lang="tr-TR" sz="1500" b="1"/>
          </a:p>
          <a:p>
            <a:pPr algn="l">
              <a:buFont typeface="Wingdings" panose="05000000000000000000" pitchFamily="2" charset="2"/>
              <a:buChar char="v"/>
            </a:pPr>
            <a:r>
              <a:rPr lang="tr-TR" sz="1500" b="1"/>
              <a:t> Gider:</a:t>
            </a:r>
          </a:p>
          <a:p>
            <a:pPr lvl="1"/>
            <a:r>
              <a:rPr lang="tr-TR" sz="1500">
                <a:solidFill>
                  <a:schemeClr val="bg1"/>
                </a:solidFill>
              </a:rPr>
              <a:t>Personel maliyeti 648.422₺. </a:t>
            </a:r>
          </a:p>
          <a:p>
            <a:pPr lvl="1"/>
            <a:r>
              <a:rPr lang="tr-TR" sz="1500">
                <a:solidFill>
                  <a:schemeClr val="bg1"/>
                </a:solidFill>
              </a:rPr>
              <a:t>Ofis maliyeti 32.387₺.</a:t>
            </a:r>
          </a:p>
          <a:p>
            <a:pPr lvl="1"/>
            <a:r>
              <a:rPr lang="tr-TR" sz="1500">
                <a:solidFill>
                  <a:schemeClr val="bg1"/>
                </a:solidFill>
              </a:rPr>
              <a:t>İnternet sitesinin aylık bakım, </a:t>
            </a:r>
            <a:r>
              <a:rPr lang="tr-TR" sz="1500" err="1">
                <a:solidFill>
                  <a:schemeClr val="bg1"/>
                </a:solidFill>
              </a:rPr>
              <a:t>hosting</a:t>
            </a:r>
            <a:r>
              <a:rPr lang="tr-TR" sz="1500">
                <a:solidFill>
                  <a:schemeClr val="bg1"/>
                </a:solidFill>
              </a:rPr>
              <a:t> ve düzenleme maliyeti 4.858₺. </a:t>
            </a:r>
          </a:p>
          <a:p>
            <a:pPr lvl="1"/>
            <a:r>
              <a:rPr lang="tr-TR" sz="1500">
                <a:solidFill>
                  <a:schemeClr val="bg1"/>
                </a:solidFill>
              </a:rPr>
              <a:t>Proje maliyeti 680.809₺</a:t>
            </a:r>
          </a:p>
          <a:p>
            <a:pPr lvl="1"/>
            <a:r>
              <a:rPr lang="tr-TR" sz="1500">
                <a:solidFill>
                  <a:schemeClr val="bg1"/>
                </a:solidFill>
              </a:rPr>
              <a:t>Yıllık maliyet: 58.296₺</a:t>
            </a:r>
          </a:p>
          <a:p>
            <a:pPr lvl="1"/>
            <a:endParaRPr lang="tr-TR" sz="1500">
              <a:solidFill>
                <a:schemeClr val="bg1"/>
              </a:solidFill>
            </a:endParaRPr>
          </a:p>
        </p:txBody>
      </p:sp>
      <p:pic>
        <p:nvPicPr>
          <p:cNvPr id="11" name="Resim Yer Tutucusu 10">
            <a:extLst>
              <a:ext uri="{FF2B5EF4-FFF2-40B4-BE49-F238E27FC236}">
                <a16:creationId xmlns:a16="http://schemas.microsoft.com/office/drawing/2014/main" id="{006DD129-BA1D-068B-3FAF-2B5DDE712A0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88" b="388"/>
          <a:stretch>
            <a:fillRect/>
          </a:stretch>
        </p:blipFill>
        <p:spPr>
          <a:xfrm>
            <a:off x="1469782" y="2805403"/>
            <a:ext cx="2911405" cy="2911404"/>
          </a:xfrm>
        </p:spPr>
      </p:pic>
    </p:spTree>
    <p:extLst>
      <p:ext uri="{BB962C8B-B14F-4D97-AF65-F5344CB8AC3E}">
        <p14:creationId xmlns:p14="http://schemas.microsoft.com/office/powerpoint/2010/main" val="286553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21A9CF-E5D6-2052-2F90-26D68875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2016" y="6488718"/>
            <a:ext cx="2743200" cy="365125"/>
          </a:xfrm>
        </p:spPr>
        <p:txBody>
          <a:bodyPr/>
          <a:lstStyle/>
          <a:p>
            <a:pPr rtl="0"/>
            <a:fld id="{D8DA9DAA-006C-4F4B-980E-E3DF019B24E2}" type="slidenum">
              <a:rPr lang="tr-TR" noProof="0" smtClean="0"/>
              <a:pPr rtl="0"/>
              <a:t>7</a:t>
            </a:fld>
            <a:endParaRPr lang="tr-TR" noProof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16AFD6-ECDE-8EAD-2879-41824BC8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526370" y="1847821"/>
            <a:ext cx="278892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tr-TR" noProof="0" dirty="0"/>
              <a:t>Barış Keskin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CB614C5-2158-8D41-32FA-2562ABC946AA}"/>
              </a:ext>
            </a:extLst>
          </p:cNvPr>
          <p:cNvCxnSpPr>
            <a:cxnSpLocks/>
          </p:cNvCxnSpPr>
          <p:nvPr/>
        </p:nvCxnSpPr>
        <p:spPr>
          <a:xfrm>
            <a:off x="11939118" y="3169967"/>
            <a:ext cx="0" cy="368387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İçerik Yer Tutucusu 18">
            <a:extLst>
              <a:ext uri="{FF2B5EF4-FFF2-40B4-BE49-F238E27FC236}">
                <a16:creationId xmlns:a16="http://schemas.microsoft.com/office/drawing/2014/main" id="{CF022C9B-AA17-BFE0-0141-1D15AF26C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1" name="Resim 20">
            <a:extLst>
              <a:ext uri="{FF2B5EF4-FFF2-40B4-BE49-F238E27FC236}">
                <a16:creationId xmlns:a16="http://schemas.microsoft.com/office/drawing/2014/main" id="{FC173DE7-5645-1253-FAE2-727EF8A2C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" y="-4157"/>
            <a:ext cx="11647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7E3FAA-0AE4-CD68-3EAC-CEEB3B23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Zaman Fizibilitesi</a:t>
            </a:r>
            <a:r>
              <a:rPr lang="en-US" dirty="0"/>
              <a:t> – CPM</a:t>
            </a:r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21A9CF-E5D6-2052-2F90-26D68875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pPr rtl="0"/>
              <a:t>8</a:t>
            </a:fld>
            <a:endParaRPr lang="tr-TR" noProof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16AFD6-ECDE-8EAD-2879-41824BC8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953243" y="1792956"/>
            <a:ext cx="278892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tr-TR" noProof="0" dirty="0"/>
              <a:t>Barış Keskin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CB614C5-2158-8D41-32FA-2562ABC946AA}"/>
              </a:ext>
            </a:extLst>
          </p:cNvPr>
          <p:cNvCxnSpPr>
            <a:cxnSpLocks/>
          </p:cNvCxnSpPr>
          <p:nvPr/>
        </p:nvCxnSpPr>
        <p:spPr>
          <a:xfrm>
            <a:off x="11347704" y="3174124"/>
            <a:ext cx="0" cy="368387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İçerik Yer Tutucusu 23">
            <a:extLst>
              <a:ext uri="{FF2B5EF4-FFF2-40B4-BE49-F238E27FC236}">
                <a16:creationId xmlns:a16="http://schemas.microsoft.com/office/drawing/2014/main" id="{37F41D76-DE24-1EC7-700D-FD795AA9C2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054411"/>
              </p:ext>
            </p:extLst>
          </p:nvPr>
        </p:nvGraphicFramePr>
        <p:xfrm>
          <a:off x="661734" y="1400556"/>
          <a:ext cx="8408616" cy="19694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52340">
                  <a:extLst>
                    <a:ext uri="{9D8B030D-6E8A-4147-A177-3AD203B41FA5}">
                      <a16:colId xmlns:a16="http://schemas.microsoft.com/office/drawing/2014/main" val="3288226570"/>
                    </a:ext>
                  </a:extLst>
                </a:gridCol>
                <a:gridCol w="1752340">
                  <a:extLst>
                    <a:ext uri="{9D8B030D-6E8A-4147-A177-3AD203B41FA5}">
                      <a16:colId xmlns:a16="http://schemas.microsoft.com/office/drawing/2014/main" val="2003916309"/>
                    </a:ext>
                  </a:extLst>
                </a:gridCol>
                <a:gridCol w="1752340">
                  <a:extLst>
                    <a:ext uri="{9D8B030D-6E8A-4147-A177-3AD203B41FA5}">
                      <a16:colId xmlns:a16="http://schemas.microsoft.com/office/drawing/2014/main" val="4104658731"/>
                    </a:ext>
                  </a:extLst>
                </a:gridCol>
                <a:gridCol w="967710">
                  <a:extLst>
                    <a:ext uri="{9D8B030D-6E8A-4147-A177-3AD203B41FA5}">
                      <a16:colId xmlns:a16="http://schemas.microsoft.com/office/drawing/2014/main" val="2661997036"/>
                    </a:ext>
                  </a:extLst>
                </a:gridCol>
                <a:gridCol w="1111559">
                  <a:extLst>
                    <a:ext uri="{9D8B030D-6E8A-4147-A177-3AD203B41FA5}">
                      <a16:colId xmlns:a16="http://schemas.microsoft.com/office/drawing/2014/main" val="2040400250"/>
                    </a:ext>
                  </a:extLst>
                </a:gridCol>
                <a:gridCol w="1072327">
                  <a:extLst>
                    <a:ext uri="{9D8B030D-6E8A-4147-A177-3AD203B41FA5}">
                      <a16:colId xmlns:a16="http://schemas.microsoft.com/office/drawing/2014/main" val="766312783"/>
                    </a:ext>
                  </a:extLst>
                </a:gridCol>
              </a:tblGrid>
              <a:tr h="23538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Faaliyetler</a:t>
                      </a:r>
                      <a:endParaRPr lang="tr-TR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Kısaltılmış Gösterim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Önceki Faaliyetler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Normal Süre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Serbest Bolluk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Toplam Bolluk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extLst>
                  <a:ext uri="{0D108BD9-81ED-4DB2-BD59-A6C34878D82A}">
                    <a16:rowId xmlns:a16="http://schemas.microsoft.com/office/drawing/2014/main" val="4256546705"/>
                  </a:ext>
                </a:extLst>
              </a:tr>
              <a:tr h="235389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Proje Tanıtım ve Planlaması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extLst>
                  <a:ext uri="{0D108BD9-81ED-4DB2-BD59-A6C34878D82A}">
                    <a16:rowId xmlns:a16="http://schemas.microsoft.com/office/drawing/2014/main" val="3825653547"/>
                  </a:ext>
                </a:extLst>
              </a:tr>
              <a:tr h="321698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Proje Oluşturma ve Başlatma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extLst>
                  <a:ext uri="{0D108BD9-81ED-4DB2-BD59-A6C34878D82A}">
                    <a16:rowId xmlns:a16="http://schemas.microsoft.com/office/drawing/2014/main" val="336123835"/>
                  </a:ext>
                </a:extLst>
              </a:tr>
              <a:tr h="235389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İçerik Oluşturma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extLst>
                  <a:ext uri="{0D108BD9-81ED-4DB2-BD59-A6C34878D82A}">
                    <a16:rowId xmlns:a16="http://schemas.microsoft.com/office/drawing/2014/main" val="2471523744"/>
                  </a:ext>
                </a:extLst>
              </a:tr>
              <a:tr h="235389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Proje Performansı/İzleme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</a:t>
                      </a:r>
                      <a:endParaRPr lang="tr-TR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extLst>
                  <a:ext uri="{0D108BD9-81ED-4DB2-BD59-A6C34878D82A}">
                    <a16:rowId xmlns:a16="http://schemas.microsoft.com/office/drawing/2014/main" val="3594331512"/>
                  </a:ext>
                </a:extLst>
              </a:tr>
              <a:tr h="235389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Web Sitesinin Kodlanmadı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extLst>
                  <a:ext uri="{0D108BD9-81ED-4DB2-BD59-A6C34878D82A}">
                    <a16:rowId xmlns:a16="http://schemas.microsoft.com/office/drawing/2014/main" val="189053729"/>
                  </a:ext>
                </a:extLst>
              </a:tr>
              <a:tr h="235389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Teknik Geliştirme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extLst>
                  <a:ext uri="{0D108BD9-81ED-4DB2-BD59-A6C34878D82A}">
                    <a16:rowId xmlns:a16="http://schemas.microsoft.com/office/drawing/2014/main" val="2598240519"/>
                  </a:ext>
                </a:extLst>
              </a:tr>
              <a:tr h="235389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Yayınlama ve Tanıtım </a:t>
                      </a:r>
                      <a:endParaRPr lang="tr-TR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0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tr-TR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46" marR="7846" marT="7846" marB="0" anchor="ctr"/>
                </a:tc>
                <a:extLst>
                  <a:ext uri="{0D108BD9-81ED-4DB2-BD59-A6C34878D82A}">
                    <a16:rowId xmlns:a16="http://schemas.microsoft.com/office/drawing/2014/main" val="714306333"/>
                  </a:ext>
                </a:extLst>
              </a:tr>
            </a:tbl>
          </a:graphicData>
        </a:graphic>
      </p:graphicFrame>
      <p:sp>
        <p:nvSpPr>
          <p:cNvPr id="29" name="Metin kutusu 28">
            <a:extLst>
              <a:ext uri="{FF2B5EF4-FFF2-40B4-BE49-F238E27FC236}">
                <a16:creationId xmlns:a16="http://schemas.microsoft.com/office/drawing/2014/main" id="{79F57D55-0ADE-158F-1418-949B647043A3}"/>
              </a:ext>
            </a:extLst>
          </p:cNvPr>
          <p:cNvSpPr txBox="1"/>
          <p:nvPr/>
        </p:nvSpPr>
        <p:spPr>
          <a:xfrm>
            <a:off x="1817088" y="4619809"/>
            <a:ext cx="136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 = 4</a:t>
            </a:r>
            <a:endParaRPr lang="tr-TR">
              <a:solidFill>
                <a:schemeClr val="bg1"/>
              </a:solidFill>
            </a:endParaRPr>
          </a:p>
        </p:txBody>
      </p:sp>
      <p:graphicFrame>
        <p:nvGraphicFramePr>
          <p:cNvPr id="30" name="Tablo 29">
            <a:extLst>
              <a:ext uri="{FF2B5EF4-FFF2-40B4-BE49-F238E27FC236}">
                <a16:creationId xmlns:a16="http://schemas.microsoft.com/office/drawing/2014/main" id="{3A00A3D5-8B11-5237-F05C-FF1365159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938984"/>
              </p:ext>
            </p:extLst>
          </p:nvPr>
        </p:nvGraphicFramePr>
        <p:xfrm>
          <a:off x="1092200" y="4446552"/>
          <a:ext cx="63008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040">
                  <a:extLst>
                    <a:ext uri="{9D8B030D-6E8A-4147-A177-3AD203B41FA5}">
                      <a16:colId xmlns:a16="http://schemas.microsoft.com/office/drawing/2014/main" val="3392497328"/>
                    </a:ext>
                  </a:extLst>
                </a:gridCol>
                <a:gridCol w="315040">
                  <a:extLst>
                    <a:ext uri="{9D8B030D-6E8A-4147-A177-3AD203B41FA5}">
                      <a16:colId xmlns:a16="http://schemas.microsoft.com/office/drawing/2014/main" val="41444432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88918"/>
                  </a:ext>
                </a:extLst>
              </a:tr>
            </a:tbl>
          </a:graphicData>
        </a:graphic>
      </p:graphicFrame>
      <p:graphicFrame>
        <p:nvGraphicFramePr>
          <p:cNvPr id="31" name="Tablo 30">
            <a:extLst>
              <a:ext uri="{FF2B5EF4-FFF2-40B4-BE49-F238E27FC236}">
                <a16:creationId xmlns:a16="http://schemas.microsoft.com/office/drawing/2014/main" id="{4D2771E6-A63D-319F-FE00-506D44293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315231"/>
              </p:ext>
            </p:extLst>
          </p:nvPr>
        </p:nvGraphicFramePr>
        <p:xfrm>
          <a:off x="2702244" y="4397414"/>
          <a:ext cx="630080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040">
                  <a:extLst>
                    <a:ext uri="{9D8B030D-6E8A-4147-A177-3AD203B41FA5}">
                      <a16:colId xmlns:a16="http://schemas.microsoft.com/office/drawing/2014/main" val="3392497328"/>
                    </a:ext>
                  </a:extLst>
                </a:gridCol>
                <a:gridCol w="315040">
                  <a:extLst>
                    <a:ext uri="{9D8B030D-6E8A-4147-A177-3AD203B41FA5}">
                      <a16:colId xmlns:a16="http://schemas.microsoft.com/office/drawing/2014/main" val="41444432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88918"/>
                  </a:ext>
                </a:extLst>
              </a:tr>
            </a:tbl>
          </a:graphicData>
        </a:graphic>
      </p:graphicFrame>
      <p:graphicFrame>
        <p:nvGraphicFramePr>
          <p:cNvPr id="32" name="Tablo 31">
            <a:extLst>
              <a:ext uri="{FF2B5EF4-FFF2-40B4-BE49-F238E27FC236}">
                <a16:creationId xmlns:a16="http://schemas.microsoft.com/office/drawing/2014/main" id="{10F3CADC-3D75-F468-E011-A8E8E0E02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271184"/>
              </p:ext>
            </p:extLst>
          </p:nvPr>
        </p:nvGraphicFramePr>
        <p:xfrm>
          <a:off x="4024357" y="4397414"/>
          <a:ext cx="934122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61">
                  <a:extLst>
                    <a:ext uri="{9D8B030D-6E8A-4147-A177-3AD203B41FA5}">
                      <a16:colId xmlns:a16="http://schemas.microsoft.com/office/drawing/2014/main" val="3392497328"/>
                    </a:ext>
                  </a:extLst>
                </a:gridCol>
                <a:gridCol w="467061">
                  <a:extLst>
                    <a:ext uri="{9D8B030D-6E8A-4147-A177-3AD203B41FA5}">
                      <a16:colId xmlns:a16="http://schemas.microsoft.com/office/drawing/2014/main" val="41444432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12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12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88918"/>
                  </a:ext>
                </a:extLst>
              </a:tr>
            </a:tbl>
          </a:graphicData>
        </a:graphic>
      </p:graphicFrame>
      <p:graphicFrame>
        <p:nvGraphicFramePr>
          <p:cNvPr id="34" name="Tablo 33">
            <a:extLst>
              <a:ext uri="{FF2B5EF4-FFF2-40B4-BE49-F238E27FC236}">
                <a16:creationId xmlns:a16="http://schemas.microsoft.com/office/drawing/2014/main" id="{4657B3BA-C7AC-93A2-504C-78B89157D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332471"/>
              </p:ext>
            </p:extLst>
          </p:nvPr>
        </p:nvGraphicFramePr>
        <p:xfrm>
          <a:off x="4643818" y="3506223"/>
          <a:ext cx="934122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61">
                  <a:extLst>
                    <a:ext uri="{9D8B030D-6E8A-4147-A177-3AD203B41FA5}">
                      <a16:colId xmlns:a16="http://schemas.microsoft.com/office/drawing/2014/main" val="3392497328"/>
                    </a:ext>
                  </a:extLst>
                </a:gridCol>
                <a:gridCol w="467061">
                  <a:extLst>
                    <a:ext uri="{9D8B030D-6E8A-4147-A177-3AD203B41FA5}">
                      <a16:colId xmlns:a16="http://schemas.microsoft.com/office/drawing/2014/main" val="41444432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24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88918"/>
                  </a:ext>
                </a:extLst>
              </a:tr>
            </a:tbl>
          </a:graphicData>
        </a:graphic>
      </p:graphicFrame>
      <p:graphicFrame>
        <p:nvGraphicFramePr>
          <p:cNvPr id="35" name="Tablo 34">
            <a:extLst>
              <a:ext uri="{FF2B5EF4-FFF2-40B4-BE49-F238E27FC236}">
                <a16:creationId xmlns:a16="http://schemas.microsoft.com/office/drawing/2014/main" id="{091C5F20-91CF-9D5D-B4F9-30774899A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884814"/>
              </p:ext>
            </p:extLst>
          </p:nvPr>
        </p:nvGraphicFramePr>
        <p:xfrm>
          <a:off x="4334237" y="6260862"/>
          <a:ext cx="934122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61">
                  <a:extLst>
                    <a:ext uri="{9D8B030D-6E8A-4147-A177-3AD203B41FA5}">
                      <a16:colId xmlns:a16="http://schemas.microsoft.com/office/drawing/2014/main" val="3392497328"/>
                    </a:ext>
                  </a:extLst>
                </a:gridCol>
                <a:gridCol w="467061">
                  <a:extLst>
                    <a:ext uri="{9D8B030D-6E8A-4147-A177-3AD203B41FA5}">
                      <a16:colId xmlns:a16="http://schemas.microsoft.com/office/drawing/2014/main" val="41444432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37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37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88918"/>
                  </a:ext>
                </a:extLst>
              </a:tr>
            </a:tbl>
          </a:graphicData>
        </a:graphic>
      </p:graphicFrame>
      <p:graphicFrame>
        <p:nvGraphicFramePr>
          <p:cNvPr id="36" name="Tablo 35">
            <a:extLst>
              <a:ext uri="{FF2B5EF4-FFF2-40B4-BE49-F238E27FC236}">
                <a16:creationId xmlns:a16="http://schemas.microsoft.com/office/drawing/2014/main" id="{0F2E2784-DE25-AB1C-34EF-F3BE2F0C2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605555"/>
              </p:ext>
            </p:extLst>
          </p:nvPr>
        </p:nvGraphicFramePr>
        <p:xfrm>
          <a:off x="5726157" y="5205134"/>
          <a:ext cx="934122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61">
                  <a:extLst>
                    <a:ext uri="{9D8B030D-6E8A-4147-A177-3AD203B41FA5}">
                      <a16:colId xmlns:a16="http://schemas.microsoft.com/office/drawing/2014/main" val="3392497328"/>
                    </a:ext>
                  </a:extLst>
                </a:gridCol>
                <a:gridCol w="467061">
                  <a:extLst>
                    <a:ext uri="{9D8B030D-6E8A-4147-A177-3AD203B41FA5}">
                      <a16:colId xmlns:a16="http://schemas.microsoft.com/office/drawing/2014/main" val="41444432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34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34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88918"/>
                  </a:ext>
                </a:extLst>
              </a:tr>
            </a:tbl>
          </a:graphicData>
        </a:graphic>
      </p:graphicFrame>
      <p:graphicFrame>
        <p:nvGraphicFramePr>
          <p:cNvPr id="37" name="Tablo 36">
            <a:extLst>
              <a:ext uri="{FF2B5EF4-FFF2-40B4-BE49-F238E27FC236}">
                <a16:creationId xmlns:a16="http://schemas.microsoft.com/office/drawing/2014/main" id="{B1526F81-FA29-3D86-583D-F82A07864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88025"/>
              </p:ext>
            </p:extLst>
          </p:nvPr>
        </p:nvGraphicFramePr>
        <p:xfrm>
          <a:off x="7910557" y="3548032"/>
          <a:ext cx="934122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61">
                  <a:extLst>
                    <a:ext uri="{9D8B030D-6E8A-4147-A177-3AD203B41FA5}">
                      <a16:colId xmlns:a16="http://schemas.microsoft.com/office/drawing/2014/main" val="3392497328"/>
                    </a:ext>
                  </a:extLst>
                </a:gridCol>
                <a:gridCol w="467061">
                  <a:extLst>
                    <a:ext uri="{9D8B030D-6E8A-4147-A177-3AD203B41FA5}">
                      <a16:colId xmlns:a16="http://schemas.microsoft.com/office/drawing/2014/main" val="41444432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34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34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88918"/>
                  </a:ext>
                </a:extLst>
              </a:tr>
            </a:tbl>
          </a:graphicData>
        </a:graphic>
      </p:graphicFrame>
      <p:graphicFrame>
        <p:nvGraphicFramePr>
          <p:cNvPr id="38" name="Tablo 37">
            <a:extLst>
              <a:ext uri="{FF2B5EF4-FFF2-40B4-BE49-F238E27FC236}">
                <a16:creationId xmlns:a16="http://schemas.microsoft.com/office/drawing/2014/main" id="{605F4E45-FE6A-F8AB-0A24-99A77EC79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6152"/>
              </p:ext>
            </p:extLst>
          </p:nvPr>
        </p:nvGraphicFramePr>
        <p:xfrm>
          <a:off x="9188674" y="4764642"/>
          <a:ext cx="934122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61">
                  <a:extLst>
                    <a:ext uri="{9D8B030D-6E8A-4147-A177-3AD203B41FA5}">
                      <a16:colId xmlns:a16="http://schemas.microsoft.com/office/drawing/2014/main" val="3392497328"/>
                    </a:ext>
                  </a:extLst>
                </a:gridCol>
                <a:gridCol w="467061">
                  <a:extLst>
                    <a:ext uri="{9D8B030D-6E8A-4147-A177-3AD203B41FA5}">
                      <a16:colId xmlns:a16="http://schemas.microsoft.com/office/drawing/2014/main" val="41444432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37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37</a:t>
                      </a:r>
                      <a:endParaRPr lang="tr-TR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88918"/>
                  </a:ext>
                </a:extLst>
              </a:tr>
            </a:tbl>
          </a:graphicData>
        </a:graphic>
      </p:graphicFrame>
      <p:sp>
        <p:nvSpPr>
          <p:cNvPr id="39" name="Metin kutusu 38">
            <a:extLst>
              <a:ext uri="{FF2B5EF4-FFF2-40B4-BE49-F238E27FC236}">
                <a16:creationId xmlns:a16="http://schemas.microsoft.com/office/drawing/2014/main" id="{C1E40FBB-6AEA-DF9B-ADBA-9B0D11E880B9}"/>
              </a:ext>
            </a:extLst>
          </p:cNvPr>
          <p:cNvSpPr txBox="1"/>
          <p:nvPr/>
        </p:nvSpPr>
        <p:spPr>
          <a:xfrm>
            <a:off x="3424239" y="5110978"/>
            <a:ext cx="93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 = 8</a:t>
            </a:r>
            <a:endParaRPr lang="tr-TR">
              <a:solidFill>
                <a:schemeClr val="bg1"/>
              </a:solidFill>
            </a:endParaRP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1F422D2E-E16D-D2DD-C5D2-6C3B49A3D76B}"/>
              </a:ext>
            </a:extLst>
          </p:cNvPr>
          <p:cNvSpPr txBox="1"/>
          <p:nvPr/>
        </p:nvSpPr>
        <p:spPr>
          <a:xfrm>
            <a:off x="4185322" y="5593587"/>
            <a:ext cx="136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 = 25</a:t>
            </a:r>
            <a:endParaRPr lang="tr-TR">
              <a:solidFill>
                <a:schemeClr val="bg1"/>
              </a:solidFill>
            </a:endParaRP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99559259-0125-CC1D-5FF6-DFD91EB122EF}"/>
              </a:ext>
            </a:extLst>
          </p:cNvPr>
          <p:cNvSpPr txBox="1"/>
          <p:nvPr/>
        </p:nvSpPr>
        <p:spPr>
          <a:xfrm>
            <a:off x="5182652" y="4626169"/>
            <a:ext cx="136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 = 12</a:t>
            </a:r>
            <a:endParaRPr lang="tr-TR">
              <a:solidFill>
                <a:schemeClr val="bg1"/>
              </a:solidFill>
            </a:endParaRP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D1CBF583-1644-145D-5020-0209E972558B}"/>
              </a:ext>
            </a:extLst>
          </p:cNvPr>
          <p:cNvSpPr txBox="1"/>
          <p:nvPr/>
        </p:nvSpPr>
        <p:spPr>
          <a:xfrm>
            <a:off x="6193218" y="3534883"/>
            <a:ext cx="136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 = 8</a:t>
            </a:r>
            <a:endParaRPr lang="tr-TR">
              <a:solidFill>
                <a:schemeClr val="bg1"/>
              </a:solidFill>
            </a:endParaRP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9B3FC707-DACA-1956-9EC1-3F8AFBF3446B}"/>
              </a:ext>
            </a:extLst>
          </p:cNvPr>
          <p:cNvSpPr txBox="1"/>
          <p:nvPr/>
        </p:nvSpPr>
        <p:spPr>
          <a:xfrm>
            <a:off x="8178958" y="4148448"/>
            <a:ext cx="136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G = 3</a:t>
            </a:r>
            <a:endParaRPr lang="tr-TR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Mürekkep 46">
                <a:extLst>
                  <a:ext uri="{FF2B5EF4-FFF2-40B4-BE49-F238E27FC236}">
                    <a16:creationId xmlns:a16="http://schemas.microsoft.com/office/drawing/2014/main" id="{AB3E8BF9-1642-4B0D-D241-C12663C9BBA2}"/>
                  </a:ext>
                </a:extLst>
              </p14:cNvPr>
              <p14:cNvContentPartPr/>
              <p14:nvPr/>
            </p14:nvContentPartPr>
            <p14:xfrm>
              <a:off x="1360178" y="3706040"/>
              <a:ext cx="7643813" cy="2809875"/>
            </p14:xfrm>
          </p:contentPart>
        </mc:Choice>
        <mc:Fallback xmlns="">
          <p:pic>
            <p:nvPicPr>
              <p:cNvPr id="47" name="Mürekkep 46">
                <a:extLst>
                  <a:ext uri="{FF2B5EF4-FFF2-40B4-BE49-F238E27FC236}">
                    <a16:creationId xmlns:a16="http://schemas.microsoft.com/office/drawing/2014/main" id="{AB3E8BF9-1642-4B0D-D241-C12663C9BB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1179" y="3697041"/>
                <a:ext cx="7661452" cy="28275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189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7E3FAA-0AE4-CD68-3EAC-CEEB3B23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Sosyal fizibilite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9C2B2D-D993-AFC9-7DEF-FA73BEBC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20" y="2190896"/>
            <a:ext cx="6886611" cy="31822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tr-TR"/>
              <a:t>Kullanıcılar:</a:t>
            </a:r>
          </a:p>
          <a:p>
            <a:pPr lvl="1"/>
            <a:r>
              <a:rPr lang="tr-TR"/>
              <a:t>Sade ve anlaşılır yapısıyla sitemizi kolaylıkla kullanılabilecek,</a:t>
            </a:r>
          </a:p>
          <a:p>
            <a:pPr lvl="1"/>
            <a:r>
              <a:rPr lang="tr-TR"/>
              <a:t>İnteraktif kullanıcı arayüzü sayesinde </a:t>
            </a:r>
            <a:r>
              <a:rPr lang="tr-TR">
                <a:ea typeface="+mn-lt"/>
                <a:cs typeface="+mn-lt"/>
              </a:rPr>
              <a:t>bilgisayar veya diğer dijital cihazlarda kullanabileceklerdir.</a:t>
            </a:r>
            <a:endParaRPr lang="tr-TR"/>
          </a:p>
          <a:p>
            <a:pPr marL="457200" lvl="1" indent="0">
              <a:buNone/>
            </a:pPr>
            <a:r>
              <a:rPr lang="tr-TR"/>
              <a:t>Bu sebeple kullanıcılarımızın herhangi bir zorluk yaşayacaklarını düşünmüyoruz.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21A9CF-E5D6-2052-2F90-26D68875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pPr rtl="0"/>
              <a:t>9</a:t>
            </a:fld>
            <a:endParaRPr lang="tr-TR" noProof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16AFD6-ECDE-8EAD-2879-41824BC8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953243" y="1792956"/>
            <a:ext cx="278892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tr-TR"/>
              <a:t>Hilal </a:t>
            </a:r>
            <a:r>
              <a:rPr lang="tr-TR" err="1"/>
              <a:t>dedek</a:t>
            </a:r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5CB614C5-2158-8D41-32FA-2562ABC946AA}"/>
              </a:ext>
            </a:extLst>
          </p:cNvPr>
          <p:cNvCxnSpPr>
            <a:cxnSpLocks/>
          </p:cNvCxnSpPr>
          <p:nvPr/>
        </p:nvCxnSpPr>
        <p:spPr>
          <a:xfrm>
            <a:off x="11347704" y="3174124"/>
            <a:ext cx="0" cy="368387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6295BA7D-781F-212B-5026-14A739A95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456" y="2548253"/>
            <a:ext cx="2458864" cy="245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8693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5_TF89338750_Win32.potx" id="{7F167A53-1BFB-47B1-B18D-80965C855A21}" vid="{3E5DCE5D-3C45-4BA8-AE8E-27C7B8135B92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Galaksi sunusu</Template>
  <TotalTime>17</TotalTime>
  <Words>726</Words>
  <Application>Microsoft Office PowerPoint</Application>
  <PresentationFormat>Geniş ekran</PresentationFormat>
  <Paragraphs>199</Paragraphs>
  <Slides>12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8" baseType="lpstr">
      <vt:lpstr>Arial</vt:lpstr>
      <vt:lpstr>Calibri</vt:lpstr>
      <vt:lpstr>Söhne</vt:lpstr>
      <vt:lpstr>Univers</vt:lpstr>
      <vt:lpstr>Wingdings</vt:lpstr>
      <vt:lpstr>GradientUnivers</vt:lpstr>
      <vt:lpstr>EHotel</vt:lpstr>
      <vt:lpstr>Ekip</vt:lpstr>
      <vt:lpstr>Problem</vt:lpstr>
      <vt:lpstr>PowerPoint Sunusu</vt:lpstr>
      <vt:lpstr>Teknik fizibilite</vt:lpstr>
      <vt:lpstr>Ekonomik fizibilite</vt:lpstr>
      <vt:lpstr>PowerPoint Sunusu</vt:lpstr>
      <vt:lpstr>Zaman Fizibilitesi – CPM</vt:lpstr>
      <vt:lpstr>Sosyal fizibilite</vt:lpstr>
      <vt:lpstr>Yönetim fizibilitesi</vt:lpstr>
      <vt:lpstr>Yasal fizibilite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EHotel</dc:title>
  <dc:creator>hilal dedek</dc:creator>
  <cp:lastModifiedBy>Barış Keskin</cp:lastModifiedBy>
  <cp:revision>2</cp:revision>
  <dcterms:created xsi:type="dcterms:W3CDTF">2024-03-20T11:00:59Z</dcterms:created>
  <dcterms:modified xsi:type="dcterms:W3CDTF">2024-03-24T17:37:13Z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