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13" r:id="rId6"/>
    <p:sldId id="324" r:id="rId7"/>
    <p:sldId id="319" r:id="rId8"/>
    <p:sldId id="318" r:id="rId9"/>
    <p:sldId id="329" r:id="rId10"/>
    <p:sldId id="328" r:id="rId11"/>
    <p:sldId id="320" r:id="rId12"/>
    <p:sldId id="321" r:id="rId13"/>
    <p:sldId id="323" r:id="rId14"/>
    <p:sldId id="295" r:id="rId15"/>
    <p:sldId id="326" r:id="rId16"/>
    <p:sldId id="312" r:id="rId1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CAC"/>
    <a:srgbClr val="ACFEE9"/>
    <a:srgbClr val="03B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F913C-B950-4021-A1CB-4E2DBAB69586}" v="264" dt="2024-03-25T10:27:06.270"/>
    <p1510:client id="{34355DC7-1BAA-459F-972A-ED1364E576A0}" v="74" dt="2024-03-25T10:14:45.334"/>
    <p1510:client id="{3F4992A3-B2EA-42CF-907F-B3E883456614}" v="129" dt="2024-03-25T13:43:02.727"/>
    <p1510:client id="{72A5B2A6-1F92-472D-B37B-AB03748A402D}" v="403" dt="2024-03-25T13:49:58.913"/>
    <p1510:client id="{A8F09ED3-A51A-470A-AA82-0E5C9098925A}" v="927" dt="2024-03-25T12:38:44.841"/>
    <p1510:client id="{C571DC71-9106-4B42-B114-AB5A84B66DD6}" v="236" dt="2024-03-25T10:42:29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Orta Stil 4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Univers"/>
            </a:rPr>
            <a:t>Yazılım Geliştirici</a:t>
          </a:r>
          <a:endParaRPr lang="tr-TR" sz="2000" b="0" noProof="0">
            <a:solidFill>
              <a:schemeClr val="bg1">
                <a:lumMod val="95000"/>
              </a:schemeClr>
            </a:solidFill>
            <a:latin typeface="Univers"/>
          </a:endParaRPr>
        </a:p>
        <a:p>
          <a:pPr algn="ctr" rtl="0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Univers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Barış Keskin</a:t>
          </a:r>
          <a:endParaRPr lang="tr-TR" sz="1600" b="0" noProof="0">
            <a:solidFill>
              <a:schemeClr val="bg1">
                <a:lumMod val="95000"/>
              </a:schemeClr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/>
              </a:solidFill>
            </a:rPr>
            <a:t>Analiz ve Tasarım Uzmanı</a:t>
          </a:r>
          <a:endParaRPr lang="tr-TR" sz="1600" b="0">
            <a:solidFill>
              <a:schemeClr val="bg1"/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1600" b="0" noProof="0">
            <a:solidFill>
              <a:schemeClr val="bg1">
                <a:lumMod val="95000"/>
              </a:schemeClr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  <a:latin typeface="+mj-lt"/>
            </a:rPr>
            <a:t>Hilal </a:t>
          </a:r>
          <a:r>
            <a:rPr lang="tr-TR" sz="2000" b="0" noProof="0" err="1">
              <a:solidFill>
                <a:schemeClr val="bg1">
                  <a:lumMod val="95000"/>
                </a:schemeClr>
              </a:solidFill>
              <a:latin typeface="+mj-lt"/>
            </a:rPr>
            <a:t>Dedek</a:t>
          </a:r>
          <a:endParaRPr lang="tr-TR" sz="1600" b="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+mj-lt"/>
            </a:rPr>
            <a:t>İş Analisti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  <a:endParaRPr lang="tr-TR" sz="1600"/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082BA997-F2E7-4F0B-A1B1-D48DCCD07C1C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0FCC6432-C5E8-4C32-8A2A-8A677B702CFC}" type="parTrans" cxnId="{3CE0F4B0-4522-432C-9FD0-9E543D97AC75}">
      <dgm:prSet/>
      <dgm:spPr/>
      <dgm:t>
        <a:bodyPr/>
        <a:lstStyle/>
        <a:p>
          <a:endParaRPr lang="tr-TR"/>
        </a:p>
      </dgm:t>
    </dgm:pt>
    <dgm:pt modelId="{00636D62-FC57-4E94-B6E0-FAEC08A3EE77}" type="sibTrans" cxnId="{3CE0F4B0-4522-432C-9FD0-9E543D97AC75}">
      <dgm:prSet/>
      <dgm:spPr/>
      <dgm:t>
        <a:bodyPr/>
        <a:lstStyle/>
        <a:p>
          <a:endParaRPr lang="tr-TR"/>
        </a:p>
      </dgm:t>
    </dgm:pt>
    <dgm:pt modelId="{8A8EBD36-2718-4493-93C3-9A62EEA31684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9E91E14E-A2DB-4093-BDF6-488E5C0C515E}" type="parTrans" cxnId="{CE33F966-DAFD-49F1-9EED-19AEFB81BFB7}">
      <dgm:prSet/>
      <dgm:spPr/>
      <dgm:t>
        <a:bodyPr/>
        <a:lstStyle/>
        <a:p>
          <a:endParaRPr lang="tr-TR"/>
        </a:p>
      </dgm:t>
    </dgm:pt>
    <dgm:pt modelId="{00BFE368-1232-410C-ACD4-83F42F350783}" type="sibTrans" cxnId="{CE33F966-DAFD-49F1-9EED-19AEFB81BFB7}">
      <dgm:prSet/>
      <dgm:spPr/>
      <dgm:t>
        <a:bodyPr/>
        <a:lstStyle/>
        <a:p>
          <a:endParaRPr lang="tr-TR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5" custScaleX="130326" custScaleY="146617" custLinFactNeighborX="474" custLinFactNeighborY="-49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0" custLinFactX="300000" custLinFactNeighborX="332605" custLinFactNeighborY="48555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0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5" custScaleX="130326" custScaleY="146617" custLinFactNeighborX="4083" custLinFactNeighborY="554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0" custScaleY="212631" custLinFactNeighborX="582" custLinFactNeighborY="94875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0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5" custScaleX="130326" custScaleY="146617" custLinFactNeighborX="2475" custLinFactNeighborY="2266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0" custLinFactX="-100000" custLinFactNeighborX="-198029" custLinFactNeighborY="53064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E22652B6-058F-4450-8A74-847361A4FB8C}" type="pres">
      <dgm:prSet presAssocID="{038FE749-6004-418E-86C7-7C1B1D7930F4}" presName="sibTrans" presStyleCnt="0"/>
      <dgm:spPr/>
    </dgm:pt>
    <dgm:pt modelId="{16E98387-6163-44F9-AB37-BC4FA4B5C831}" type="pres">
      <dgm:prSet presAssocID="{082BA997-F2E7-4F0B-A1B1-D48DCCD07C1C}" presName="compNode" presStyleCnt="0"/>
      <dgm:spPr/>
    </dgm:pt>
    <dgm:pt modelId="{D27CE158-FC1B-4874-9FD4-D2BDAB9375AE}" type="pres">
      <dgm:prSet presAssocID="{082BA997-F2E7-4F0B-A1B1-D48DCCD07C1C}" presName="topSpace" presStyleCnt="0"/>
      <dgm:spPr/>
    </dgm:pt>
    <dgm:pt modelId="{6DDEABAD-65AD-4100-8D77-366B02CB7075}" type="pres">
      <dgm:prSet presAssocID="{082BA997-F2E7-4F0B-A1B1-D48DCCD07C1C}" presName="photoElip" presStyleLbl="node1" presStyleIdx="3" presStyleCnt="5" custScaleX="133380" custScaleY="146660" custLinFactNeighborX="1130" custLinFactNeighborY="2379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73996049-4F28-41D9-BDCC-84AA266E1673}" type="pres">
      <dgm:prSet presAssocID="{082BA997-F2E7-4F0B-A1B1-D48DCCD07C1C}" presName="iconSpace" presStyleCnt="0"/>
      <dgm:spPr/>
    </dgm:pt>
    <dgm:pt modelId="{D604221C-5889-484F-BD85-82E201BE60C7}" type="pres">
      <dgm:prSet presAssocID="{082BA997-F2E7-4F0B-A1B1-D48DCCD07C1C}" presName="nameTx" presStyleLbl="revTx" presStyleIdx="6" presStyleCnt="10">
        <dgm:presLayoutVars>
          <dgm:chMax val="0"/>
          <dgm:chPref val="0"/>
        </dgm:presLayoutVars>
      </dgm:prSet>
      <dgm:spPr/>
    </dgm:pt>
    <dgm:pt modelId="{AC71A4B0-A884-47CB-B270-7C07F921A660}" type="pres">
      <dgm:prSet presAssocID="{082BA997-F2E7-4F0B-A1B1-D48DCCD07C1C}" presName="txSpace" presStyleCnt="0"/>
      <dgm:spPr/>
    </dgm:pt>
    <dgm:pt modelId="{63D3EAED-B66C-49BD-AFD9-06CFEB84602A}" type="pres">
      <dgm:prSet presAssocID="{082BA997-F2E7-4F0B-A1B1-D48DCCD07C1C}" presName="desTx" presStyleLbl="revTx" presStyleIdx="7" presStyleCnt="10">
        <dgm:presLayoutVars/>
      </dgm:prSet>
      <dgm:spPr/>
    </dgm:pt>
    <dgm:pt modelId="{843CD3F1-D523-4C82-A0CF-B1B8565E3551}" type="pres">
      <dgm:prSet presAssocID="{082BA997-F2E7-4F0B-A1B1-D48DCCD07C1C}" presName="bottSpace" presStyleCnt="0"/>
      <dgm:spPr/>
    </dgm:pt>
    <dgm:pt modelId="{BFECE7DE-8BDD-49D2-8011-F252840D224D}" type="pres">
      <dgm:prSet presAssocID="{00636D62-FC57-4E94-B6E0-FAEC08A3EE77}" presName="sibTrans" presStyleCnt="0"/>
      <dgm:spPr/>
    </dgm:pt>
    <dgm:pt modelId="{0A24F885-2AAF-4F9E-B9F2-EFE88537CA10}" type="pres">
      <dgm:prSet presAssocID="{8A8EBD36-2718-4493-93C3-9A62EEA31684}" presName="compNode" presStyleCnt="0"/>
      <dgm:spPr/>
    </dgm:pt>
    <dgm:pt modelId="{A5B0A75B-09A8-4EC5-ADC2-F57039AEAA6D}" type="pres">
      <dgm:prSet presAssocID="{8A8EBD36-2718-4493-93C3-9A62EEA31684}" presName="topSpace" presStyleCnt="0"/>
      <dgm:spPr/>
    </dgm:pt>
    <dgm:pt modelId="{5AB70118-9015-4D45-BA6F-02E459D382D2}" type="pres">
      <dgm:prSet presAssocID="{8A8EBD36-2718-4493-93C3-9A62EEA31684}" presName="photoElip" presStyleLbl="node1" presStyleIdx="4" presStyleCnt="5" custScaleX="131219" custScaleY="146660" custLinFactNeighborX="9169" custLinFactNeighborY="2413"/>
      <dgm:spPr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4934966-3F0A-42E8-A4E2-1CB4DB703C73}" type="pres">
      <dgm:prSet presAssocID="{8A8EBD36-2718-4493-93C3-9A62EEA31684}" presName="iconSpace" presStyleCnt="0"/>
      <dgm:spPr/>
    </dgm:pt>
    <dgm:pt modelId="{C0EC89C1-C2CC-42F5-8E71-DFE2D578B92E}" type="pres">
      <dgm:prSet presAssocID="{8A8EBD36-2718-4493-93C3-9A62EEA31684}" presName="nameTx" presStyleLbl="revTx" presStyleIdx="8" presStyleCnt="10">
        <dgm:presLayoutVars>
          <dgm:chMax val="0"/>
          <dgm:chPref val="0"/>
        </dgm:presLayoutVars>
      </dgm:prSet>
      <dgm:spPr/>
    </dgm:pt>
    <dgm:pt modelId="{129F0E86-F22E-4859-8F4A-084902276FD1}" type="pres">
      <dgm:prSet presAssocID="{8A8EBD36-2718-4493-93C3-9A62EEA31684}" presName="txSpace" presStyleCnt="0"/>
      <dgm:spPr/>
    </dgm:pt>
    <dgm:pt modelId="{21FA75F0-A4B3-4F19-8792-FB8C8C184D48}" type="pres">
      <dgm:prSet presAssocID="{8A8EBD36-2718-4493-93C3-9A62EEA31684}" presName="desTx" presStyleLbl="revTx" presStyleIdx="9" presStyleCnt="10">
        <dgm:presLayoutVars/>
      </dgm:prSet>
      <dgm:spPr/>
    </dgm:pt>
    <dgm:pt modelId="{50B84B26-2BCC-4871-90CE-53B9F63B95F3}" type="pres">
      <dgm:prSet presAssocID="{8A8EBD36-2718-4493-93C3-9A62EEA31684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A71AA66-AFD0-477D-B858-5341842BB70B}" type="presOf" srcId="{8A8EBD36-2718-4493-93C3-9A62EEA31684}" destId="{C0EC89C1-C2CC-42F5-8E71-DFE2D578B92E}" srcOrd="0" destOrd="0" presId="urn:microsoft.com/office/officeart/2019/1/layout/PeoplePortraitsList"/>
    <dgm:cxn modelId="{CE33F966-DAFD-49F1-9EED-19AEFB81BFB7}" srcId="{5C72703F-EB58-4B0C-8B2A-EDF2A51B2C6C}" destId="{8A8EBD36-2718-4493-93C3-9A62EEA31684}" srcOrd="4" destOrd="0" parTransId="{9E91E14E-A2DB-4093-BDF6-488E5C0C515E}" sibTransId="{00BFE368-1232-410C-ACD4-83F42F350783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F181C58A-45F1-4F82-95F9-D6D2B298BC85}" type="presOf" srcId="{082BA997-F2E7-4F0B-A1B1-D48DCCD07C1C}" destId="{D604221C-5889-484F-BD85-82E201BE60C7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3CE0F4B0-4522-432C-9FD0-9E543D97AC75}" srcId="{5C72703F-EB58-4B0C-8B2A-EDF2A51B2C6C}" destId="{082BA997-F2E7-4F0B-A1B1-D48DCCD07C1C}" srcOrd="3" destOrd="0" parTransId="{0FCC6432-C5E8-4C32-8A2A-8A677B702CFC}" sibTransId="{00636D62-FC57-4E94-B6E0-FAEC08A3EE77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2FF5BF10-D037-4AFD-B516-79B7C38B4D2E}" type="presParOf" srcId="{BF30E86D-EAFC-44CE-B56C-D7C5EC7742F3}" destId="{E22652B6-058F-4450-8A74-847361A4FB8C}" srcOrd="5" destOrd="0" presId="urn:microsoft.com/office/officeart/2019/1/layout/PeoplePortraitsList"/>
    <dgm:cxn modelId="{244A7493-51A7-4B86-B100-1F9D2760A962}" type="presParOf" srcId="{BF30E86D-EAFC-44CE-B56C-D7C5EC7742F3}" destId="{16E98387-6163-44F9-AB37-BC4FA4B5C831}" srcOrd="6" destOrd="0" presId="urn:microsoft.com/office/officeart/2019/1/layout/PeoplePortraitsList"/>
    <dgm:cxn modelId="{B516C47B-33CC-4373-8DA8-B22B0F617988}" type="presParOf" srcId="{16E98387-6163-44F9-AB37-BC4FA4B5C831}" destId="{D27CE158-FC1B-4874-9FD4-D2BDAB9375AE}" srcOrd="0" destOrd="0" presId="urn:microsoft.com/office/officeart/2019/1/layout/PeoplePortraitsList"/>
    <dgm:cxn modelId="{DD4961C6-76C9-48C6-B484-054D545FBEE3}" type="presParOf" srcId="{16E98387-6163-44F9-AB37-BC4FA4B5C831}" destId="{6DDEABAD-65AD-4100-8D77-366B02CB7075}" srcOrd="1" destOrd="0" presId="urn:microsoft.com/office/officeart/2019/1/layout/PeoplePortraitsList"/>
    <dgm:cxn modelId="{8C1D8C32-1A5D-4CC5-A5F9-C5D96123EE44}" type="presParOf" srcId="{16E98387-6163-44F9-AB37-BC4FA4B5C831}" destId="{73996049-4F28-41D9-BDCC-84AA266E1673}" srcOrd="2" destOrd="0" presId="urn:microsoft.com/office/officeart/2019/1/layout/PeoplePortraitsList"/>
    <dgm:cxn modelId="{53F4E927-E1E7-4BEB-A34B-C3E328841BD3}" type="presParOf" srcId="{16E98387-6163-44F9-AB37-BC4FA4B5C831}" destId="{D604221C-5889-484F-BD85-82E201BE60C7}" srcOrd="3" destOrd="0" presId="urn:microsoft.com/office/officeart/2019/1/layout/PeoplePortraitsList"/>
    <dgm:cxn modelId="{AF2FDADC-3981-444F-BD53-E317D2141F7A}" type="presParOf" srcId="{16E98387-6163-44F9-AB37-BC4FA4B5C831}" destId="{AC71A4B0-A884-47CB-B270-7C07F921A660}" srcOrd="4" destOrd="0" presId="urn:microsoft.com/office/officeart/2019/1/layout/PeoplePortraitsList"/>
    <dgm:cxn modelId="{65FDBFA4-9156-441B-A888-A7A0B5CF71B6}" type="presParOf" srcId="{16E98387-6163-44F9-AB37-BC4FA4B5C831}" destId="{63D3EAED-B66C-49BD-AFD9-06CFEB84602A}" srcOrd="5" destOrd="0" presId="urn:microsoft.com/office/officeart/2019/1/layout/PeoplePortraitsList"/>
    <dgm:cxn modelId="{8B84A50F-4079-4183-AC1D-B19CE28E63EF}" type="presParOf" srcId="{16E98387-6163-44F9-AB37-BC4FA4B5C831}" destId="{843CD3F1-D523-4C82-A0CF-B1B8565E3551}" srcOrd="6" destOrd="0" presId="urn:microsoft.com/office/officeart/2019/1/layout/PeoplePortraitsList"/>
    <dgm:cxn modelId="{D49858CB-CC3C-4A8A-9C9C-66A647F445FB}" type="presParOf" srcId="{BF30E86D-EAFC-44CE-B56C-D7C5EC7742F3}" destId="{BFECE7DE-8BDD-49D2-8011-F252840D224D}" srcOrd="7" destOrd="0" presId="urn:microsoft.com/office/officeart/2019/1/layout/PeoplePortraitsList"/>
    <dgm:cxn modelId="{AB1FD380-231F-4B1A-83BB-0F60976B7A7B}" type="presParOf" srcId="{BF30E86D-EAFC-44CE-B56C-D7C5EC7742F3}" destId="{0A24F885-2AAF-4F9E-B9F2-EFE88537CA10}" srcOrd="8" destOrd="0" presId="urn:microsoft.com/office/officeart/2019/1/layout/PeoplePortraitsList"/>
    <dgm:cxn modelId="{AF4127FF-AB46-42C8-B199-418B1AA1DF02}" type="presParOf" srcId="{0A24F885-2AAF-4F9E-B9F2-EFE88537CA10}" destId="{A5B0A75B-09A8-4EC5-ADC2-F57039AEAA6D}" srcOrd="0" destOrd="0" presId="urn:microsoft.com/office/officeart/2019/1/layout/PeoplePortraitsList"/>
    <dgm:cxn modelId="{429F6F6B-B401-4751-9024-3C271BE689EE}" type="presParOf" srcId="{0A24F885-2AAF-4F9E-B9F2-EFE88537CA10}" destId="{5AB70118-9015-4D45-BA6F-02E459D382D2}" srcOrd="1" destOrd="0" presId="urn:microsoft.com/office/officeart/2019/1/layout/PeoplePortraitsList"/>
    <dgm:cxn modelId="{20B04121-0482-4114-AE98-98DDB1D07147}" type="presParOf" srcId="{0A24F885-2AAF-4F9E-B9F2-EFE88537CA10}" destId="{44934966-3F0A-42E8-A4E2-1CB4DB703C73}" srcOrd="2" destOrd="0" presId="urn:microsoft.com/office/officeart/2019/1/layout/PeoplePortraitsList"/>
    <dgm:cxn modelId="{E82D4CE6-EB04-4155-9978-AB040D8E34AD}" type="presParOf" srcId="{0A24F885-2AAF-4F9E-B9F2-EFE88537CA10}" destId="{C0EC89C1-C2CC-42F5-8E71-DFE2D578B92E}" srcOrd="3" destOrd="0" presId="urn:microsoft.com/office/officeart/2019/1/layout/PeoplePortraitsList"/>
    <dgm:cxn modelId="{58D4AAE9-57DA-4A00-B0A8-94011797834C}" type="presParOf" srcId="{0A24F885-2AAF-4F9E-B9F2-EFE88537CA10}" destId="{129F0E86-F22E-4859-8F4A-084902276FD1}" srcOrd="4" destOrd="0" presId="urn:microsoft.com/office/officeart/2019/1/layout/PeoplePortraitsList"/>
    <dgm:cxn modelId="{06E7399F-9414-463F-BDE6-1E1268FFBBA2}" type="presParOf" srcId="{0A24F885-2AAF-4F9E-B9F2-EFE88537CA10}" destId="{21FA75F0-A4B3-4F19-8792-FB8C8C184D48}" srcOrd="5" destOrd="0" presId="urn:microsoft.com/office/officeart/2019/1/layout/PeoplePortraitsList"/>
    <dgm:cxn modelId="{A73AC55D-4629-41D1-BF73-1E0075F05A50}" type="presParOf" srcId="{0A24F885-2AAF-4F9E-B9F2-EFE88537CA10}" destId="{50B84B26-2BCC-4871-90CE-53B9F63B95F3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165" y="460123"/>
          <a:ext cx="2021845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525003" y="3100323"/>
          <a:ext cx="1468049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Hilal </a:t>
          </a:r>
          <a:r>
            <a:rPr lang="tr-TR" sz="2000" b="0" kern="1200" noProof="0" err="1">
              <a:solidFill>
                <a:schemeClr val="bg1">
                  <a:lumMod val="95000"/>
                </a:schemeClr>
              </a:solidFill>
              <a:latin typeface="+mj-lt"/>
            </a:rPr>
            <a:t>Dedek</a:t>
          </a:r>
          <a:endParaRPr lang="tr-TR" sz="16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İş Analisti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  <a:endParaRPr lang="tr-TR" sz="1600" kern="120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</dsp:txBody>
      <dsp:txXfrm>
        <a:off x="9525003" y="3100323"/>
        <a:ext cx="1468049" cy="487349"/>
      </dsp:txXfrm>
    </dsp:sp>
    <dsp:sp modelId="{7D166BBB-55AF-452C-B9A0-94A1EE55FF4F}">
      <dsp:nvSpPr>
        <dsp:cNvPr id="0" name=""/>
        <dsp:cNvSpPr/>
      </dsp:nvSpPr>
      <dsp:spPr>
        <a:xfrm>
          <a:off x="238046" y="3416310"/>
          <a:ext cx="1468049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359491" y="470277"/>
          <a:ext cx="2021845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540412" y="3051610"/>
          <a:ext cx="1551375" cy="1036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Univers"/>
            </a:rPr>
            <a:t>Yazılım Geliştirici</a:t>
          </a:r>
          <a:endParaRPr lang="tr-TR" sz="2000" b="0" kern="1200" noProof="0">
            <a:solidFill>
              <a:schemeClr val="bg1">
                <a:lumMod val="95000"/>
              </a:schemeClr>
            </a:solidFill>
            <a:latin typeface="Univers"/>
          </a:endParaRPr>
        </a:p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Univers"/>
          </a:endParaRPr>
        </a:p>
      </dsp:txBody>
      <dsp:txXfrm>
        <a:off x="2540412" y="3051610"/>
        <a:ext cx="1551375" cy="1036256"/>
      </dsp:txXfrm>
    </dsp:sp>
    <dsp:sp modelId="{1223E777-77CB-4A9A-BF21-12B513842696}">
      <dsp:nvSpPr>
        <dsp:cNvPr id="0" name=""/>
        <dsp:cNvSpPr/>
      </dsp:nvSpPr>
      <dsp:spPr>
        <a:xfrm>
          <a:off x="2531383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4627881" y="499105"/>
          <a:ext cx="2021845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201170" y="3122297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Barış Keskin</a:t>
          </a:r>
          <a:endParaRPr lang="tr-TR" sz="1600" b="0" kern="1200" noProof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/>
              </a:solidFill>
            </a:rPr>
            <a:t>Analiz ve Tasarım Uzmanı</a:t>
          </a:r>
          <a:endParaRPr lang="tr-TR" sz="1600" b="0" kern="1200">
            <a:solidFill>
              <a:schemeClr val="bg1"/>
            </a:solidFill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600" b="0" kern="1200" noProof="0">
            <a:solidFill>
              <a:schemeClr val="bg1">
                <a:lumMod val="95000"/>
              </a:schemeClr>
            </a:solidFill>
          </a:endParaRPr>
        </a:p>
      </dsp:txBody>
      <dsp:txXfrm>
        <a:off x="201170" y="3122297"/>
        <a:ext cx="1551375" cy="487349"/>
      </dsp:txXfrm>
    </dsp:sp>
    <dsp:sp modelId="{EE420F84-477D-4635-BEF8-66426E9A259D}">
      <dsp:nvSpPr>
        <dsp:cNvPr id="0" name=""/>
        <dsp:cNvSpPr/>
      </dsp:nvSpPr>
      <dsp:spPr>
        <a:xfrm>
          <a:off x="4824720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EABAD-65AD-4100-8D77-366B02CB7075}">
      <dsp:nvSpPr>
        <dsp:cNvPr id="0" name=""/>
        <dsp:cNvSpPr/>
      </dsp:nvSpPr>
      <dsp:spPr>
        <a:xfrm>
          <a:off x="6900352" y="500646"/>
          <a:ext cx="2069224" cy="246960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4221C-5889-484F-BD85-82E201BE60C7}">
      <dsp:nvSpPr>
        <dsp:cNvPr id="0" name=""/>
        <dsp:cNvSpPr/>
      </dsp:nvSpPr>
      <dsp:spPr>
        <a:xfrm>
          <a:off x="7141746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7141746" y="2863690"/>
        <a:ext cx="1551375" cy="487349"/>
      </dsp:txXfrm>
    </dsp:sp>
    <dsp:sp modelId="{63D3EAED-B66C-49BD-AFD9-06CFEB84602A}">
      <dsp:nvSpPr>
        <dsp:cNvPr id="0" name=""/>
        <dsp:cNvSpPr/>
      </dsp:nvSpPr>
      <dsp:spPr>
        <a:xfrm>
          <a:off x="7141746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0118-9015-4D45-BA6F-02E459D382D2}">
      <dsp:nvSpPr>
        <dsp:cNvPr id="0" name=""/>
        <dsp:cNvSpPr/>
      </dsp:nvSpPr>
      <dsp:spPr>
        <a:xfrm>
          <a:off x="9226349" y="501218"/>
          <a:ext cx="2035699" cy="2469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C89C1-C2CC-42F5-8E71-DFE2D578B92E}">
      <dsp:nvSpPr>
        <dsp:cNvPr id="0" name=""/>
        <dsp:cNvSpPr/>
      </dsp:nvSpPr>
      <dsp:spPr>
        <a:xfrm>
          <a:off x="9465699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9465699" y="2863690"/>
        <a:ext cx="1551375" cy="487349"/>
      </dsp:txXfrm>
    </dsp:sp>
    <dsp:sp modelId="{21FA75F0-A4B3-4F19-8792-FB8C8C184D48}">
      <dsp:nvSpPr>
        <dsp:cNvPr id="0" name=""/>
        <dsp:cNvSpPr/>
      </dsp:nvSpPr>
      <dsp:spPr>
        <a:xfrm>
          <a:off x="9465699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İnsan Portresi Listesi"/>
  <dgm:desc val="İnsan Portresi Listesi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25.03.2024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4-03-24T13:42:26.316"/>
    </inkml:context>
    <inkml:brush xml:id="br0">
      <inkml:brushProperty name="width" value="0.05" units="cm"/>
      <inkml:brushProperty name="height" value="0.05" units="cm"/>
      <inkml:brushProperty name="color" value="#F3F2F1"/>
    </inkml:brush>
    <inkml:context xml:id="ctx1">
      <inkml:inkSource xml:id="inkSrc4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4-03-24T13:42:26.316"/>
    </inkml:context>
  </inkml:definitions>
  <inkml:trace contextRef="#ctx0" brushRef="#br0">2724 20753,'2689'-8</inkml:trace>
  <inkml:trace contextRef="#ctx0" brushRef="#br0">4931 20507,'482'238,"-962"4</inkml:trace>
  <inkml:trace contextRef="#ctx0" brushRef="#br0">7137 20682,'2274'111</inkml:trace>
  <inkml:trace contextRef="#ctx0" brushRef="#br0">8942 20530,'469'263,"-961"-46</inkml:trace>
  <inkml:trace contextRef="#ctx1" brushRef="#br0">11058 20830 24468,'0'28'0,"-3"-2"0,1 2 0,-1-2 0,-2 2 0,0-3 0,-3 3 0,1-2 0,-4 0 0,1-1 0,0-2 0,-3 3 0,0-3 0,1 3 0,-4-3 0,1-3 0,-1 3 0,-1-2 0,-1-1 0,0 1 0,-3-3 0,1 0 0,-1-1 0,-2-1 0,3-1 0,-3 1 0,-3-4 0,3 1 0,-3 0 0,3-3 0,-2 0 0,-1 1 0,0-4 0,-2 1 0,3-3 0,-3 0 0,2-2 0,-2-1 0,2 1 0,-2-3 0,0 0 0,2-3 0,-2 1 0,2-1 0,-2-2 0,3 0 0,-3-3 0,2 1 0,0-4 0,1 1 0,2 0 0,-3-3 0,3 0 0,-3 1 0,3-4 0,3 1 0,-3-1 0,2-1 0,1-1 0,-1 0 0,3-3 0,0 1 0,1-1 0,1-2 0,1 3 0,-1-3 0,4-3 0,-1 3 0,0-3 0,3 3 0,0-2 0,-1-1 0,4 0 0,-1-2 0,3 3 0,0-3 0,2 2 0,1-2 0,-1 2 0,3-2 0,0 0 0,3 2 0,-1-2 0,1 2 0,2-2 0,0 3 0,3-3 0,-1 2 0,4 0 0,-1 1 0,0 2 0,3-3 0,0 3 0,-1-3 0,4 3 0,-1 3 0,1-3 0,1 2 0,1 1 0,0-1 0,3 3 0,-1 0 0,1 1 0,2 1 0,-3 1 0,3-1 0,3 4 0,-3-1 0,3 0 0,-3 3 0,2 0 0,1-1 0,0 4 0,2-1 0,-3 3 0,3 0 0,-2 2 0,2 1 0,-2-1 0,2 3 0,0 0 0,-2 3 0,2-1 0,-2 1 0,2 2 0,-3 0 0,3 3 0,-2-1 0,0 4 0,-1-1 0,-2 0 0,3 3 0,-3 0 0,3-1 0,-3 4 0,-3-1 0,3 1 0,-2 1 0,-1 1 0,1 0 0,-3 3 0,0-1 0,-1 1 0,-1 2 0,-1-3 0,1 3 0,-4 3 0,1-3 0,0 3 0,-3-3 0,0 2 0,1 1 0,-4 0 0,1 2 0,-3-3 0,0 3 0,-2-2 0,-1 2 0,1-2 0,-3 2 0</inkml:trace>
  <inkml:trace contextRef="#ctx0" brushRef="#br0">11328 20589,'1856'-2090</inkml:trace>
  <inkml:trace contextRef="#ctx0" brushRef="#br0">12684 18699,'500'-200,"-640"719</inkml:trace>
  <inkml:trace contextRef="#ctx0" brushRef="#br0">11098 21640,'1614'1905</inkml:trace>
  <inkml:trace contextRef="#ctx0" brushRef="#br0">12614 23144,'98'401,"-478"-564</inkml:trace>
  <inkml:trace contextRef="#ctx1" brushRef="#br0">14432 17821 24468,'0'28'0,"-2"-2"0,-1 2 0,1-2 0,-3 3 0,-1-3 0,-1 2 0,-1-2 0,-3 0 0,1 0 0,0-3 0,-3 3 0,0-3 0,0 3 0,-3-2 0,1-4 0,-1 4 0,-2-4 0,0 1 0,0 0 0,-3-3 0,0 0 0,1 0 0,-4-2 0,4-1 0,-4 1 0,-2-3 0,3 0 0,-3 0 0,3-3 0,-3 0 0,0 1 0,0-3 0,-2-1 0,2-1 0,-3-1 0,3-3 0,-2 1 0,2-1 0,-2-2 0,-1 0 0,3-2 0,-2-1 0,2 1 0,-3-3 0,3-1 0,-2-1 0,2-1 0,0-3 0,0 1 0,3 0 0,-3-3 0,3 0 0,-3 0 0,2-3 0,4 1 0,-4-1 0,4-2 0,-1 0 0,0 0 0,3-3 0,0 0 0,0 1 0,2-4 0,1 4 0,-1-4 0,3-2 0,0 3 0,0-3 0,3 3 0,0-3 0,-1 0 0,3 0 0,1-2 0,1 2 0,1-3 0,3 3 0,-1-2 0,1 2 0,2-2 0,0-1 0,2 3 0,1-2 0,-1 2 0,3-3 0,1 3 0,1-2 0,1 2 0,3 0 0,-1 0 0,0 3 0,3-3 0,0 3 0,0-3 0,3 2 0,-1 4 0,1-4 0,2 4 0,0-1 0,0 0 0,3 3 0,0 0 0,-1 0 0,4 2 0,-4 1 0,4-1 0,2 3 0,-3 0 0,3 0 0,-3 3 0,3 0 0,0-1 0,0 3 0,2 1 0,-2 1 0,3 1 0,-3 3 0,2-1 0,-2 1 0,3 2 0,-1 0 0,-2 2 0,2 1 0,-2-1 0,3 3 0,-3 1 0,2 1 0,-2 1 0,0 3 0,0-1 0,-3 0 0,3 3 0,-3 0 0,3 0 0,-2 3 0,-4-1 0,4 1 0,-4 2 0,1 0 0,0 0 0,-3 3 0,0 0 0,0-1 0,-2 4 0,-1-4 0,1 4 0,-3 2 0,0-3 0,0 3 0,-3-3 0,0 3 0,1 0 0,-3 0 0,-1 2 0,-1-2 0,-1 3 0,-3-3 0,1 2 0,-1-2 0,-2 3 0</inkml:trace>
  <inkml:trace contextRef="#ctx1" brushRef="#br0">6968 20748 24468,'0'27'0,"-3"-3"0,1 3 0,-1-2 0,-2 2 0,1-3 0,-4 3 0,1-3 0,-3 1 0,0-1 0,1-2 0,-4 3 0,1-3 0,0 2 0,-3-2 0,1-2 0,-1 2 0,-2-3 0,0 1 0,0 0 0,-3-3 0,0 0 0,1 0 0,-3-2 0,2-1 0,-2 1 0,-2-3 0,2 0 0,-3 1 0,3-4 0,-2 1 0,-1 0 0,1-3 0,-3 1 0,3-3 0,-3-1 0,2-1 0,-2-1 0,3 1 0,-3-3 0,0 0 0,3-3 0,-3 1 0,2-1 0,-2-1 0,3-1 0,-3-3 0,3 1 0,-1-3 0,1 0 0,2 1 0,-3-4 0,3 1 0,-2 0 0,2-3 0,2 1 0,-2-1 0,3-2 0,-1 0 0,0 0 0,3-3 0,0 0 0,0 1 0,2-3 0,1 2 0,-1-2 0,3-2 0,0 2 0,-1-3 0,4 3 0,-1-2 0,0-1 0,3 1 0,-1-3 0,4 3 0,-1-3 0,2 2 0,1-2 0,-1 3 0,3-3 0,0 0 0,3 3 0,-1-3 0,1 2 0,2-2 0,-1 3 0,4-3 0,-1 3 0,3-1 0,0 1 0,-1 2 0,4-3 0,-1 3 0,0-2 0,3 2 0,-1 2 0,1-2 0,2 3 0,0-1 0,0 0 0,3 3 0,0 0 0,-1 0 0,3 2 0,-2 1 0,2-1 0,2 3 0,-2 0 0,3-1 0,-3 4 0,2-1 0,1 0 0,-1 3 0,3-1 0,-3 4 0,3-1 0,-2 2 0,2 1 0,-3-1 0,3 3 0,0 0 0,-3 3 0,3-1 0,-2 1 0,2 2 0,-3-1 0,3 4 0,-3-1 0,1 3 0,-1 0 0,-2-1 0,3 4 0,-3-1 0,2 0 0,-2 3 0,-2-1 0,2 1 0,-3 2 0,1 0 0,0 0 0,-3 3 0,0 0 0,0-1 0,-2 3 0,-1-2 0,1 2 0,-3 2 0,0-2 0,1 3 0,-4-3 0,1 2 0,0 1 0,-3-1 0,1 3 0,-4-3 0,1 3 0,-2-2 0,-1 2 0,1-3 0,-3 3 0</inkml:trace>
  <inkml:trace contextRef="#ctx1" brushRef="#br0">2580 20785 24468,'0'26'0,"-2"-2"0,-1 3 0,1-3 0,-3 3 0,0-3 0,-2 2 0,0-2 0,-3 1 0,0-1 0,1-3 0,-3 4 0,0-4 0,0 4 0,-3-4 0,1-1 0,-1 1 0,-2-1 0,0-1 0,0 0 0,-2-2 0,0 0 0,-1 0 0,-1-2 0,1-1 0,-1 1 0,-4-3 0,4 0 0,-4 0 0,4-3 0,-3 1 0,-1 0 0,1-3 0,-2 0 0,2-2 0,-3 0 0,3-3 0,-3 1 0,3-1 0,-2-2 0,-1 0 0,3-2 0,-3-1 0,3 1 0,-3-3 0,3 0 0,-2-2 0,2 0 0,-1-3 0,1 0 0,3 1 0,-4-3 0,4 0 0,-4 0 0,4-3 0,1 1 0,-1-1 0,1-2 0,1 0 0,0 0 0,2-2 0,0 0 0,0-1 0,2-1 0,1 1 0,-1-1 0,3-4 0,0 4 0,0-4 0,3 4 0,-1-3 0,0-1 0,3 1 0,0-2 0,2 2 0,0-3 0,3 3 0,-1-3 0,1 3 0,2-2 0,0-1 0,2 3 0,1-3 0,-1 3 0,3-3 0,0 3 0,2-2 0,0 2 0,3-1 0,0 1 0,-1 3 0,3-4 0,0 4 0,0-4 0,3 4 0,-1 1 0,1-1 0,2 1 0,0 1 0,0 0 0,2 2 0,0 0 0,1 0 0,1 2 0,-1 1 0,1-1 0,4 3 0,-4 0 0,4 0 0,-4 3 0,3-1 0,1 0 0,-1 3 0,2 0 0,-2 2 0,3 0 0,-3 3 0,3-1 0,-3 1 0,3 2 0,-1 0 0,-2 2 0,3 1 0,-3-1 0,3 3 0,-3 0 0,2 2 0,-2 0 0,1 3 0,-1 0 0,-3-1 0,4 3 0,-4 0 0,4 0 0,-4 3 0,-1-1 0,1 1 0,-1 2 0,-1 0 0,0 0 0,-2 2 0,0 0 0,0 1 0,-2 1 0,-1-1 0,1 1 0,-3 4 0,0-4 0,0 4 0,-3-4 0,1 3 0,0 1 0,-3-1 0,0 2 0,-2-2 0,0 3 0,-3-3 0,1 3 0,-1-3 0,-2 3 0</inkml:trace>
  <inkml:trace contextRef="#ctx1" brushRef="#br0">13815 24094 24468,'0'23'0,"-2"-1"0,0 1 0,-1-2 0,-1 3 0,0-3 0,-2 2 0,-1-2 0,-1 1 0,-1-1 0,1-2 0,-3 2 0,0-2 0,1 3 0,-3-3 0,0-2 0,1 2 0,-3-2 0,0 0 0,0 0 0,-2-2 0,0 0 0,0 0 0,-2-3 0,2 1 0,-2 0 0,-3-3 0,3 1 0,-2 0 0,2-3 0,-2 1 0,-1-1 0,1-1 0,-2-1 0,2-2 0,-3 0 0,3-1 0,-2-1 0,1 0 0,-1-2 0,0 0 0,1-2 0,-1 0 0,2-1 0,-3-1 0,3 0 0,-2-2 0,2-1 0,-1-1 0,1-1 0,2 1 0,-2-3 0,2 0 0,-3 1 0,3-3 0,2 0 0,-2 1 0,2-3 0,0 0 0,0 0 0,2-2 0,0 0 0,0 0 0,3-2 0,-1 2 0,0-2 0,3-3 0,-1 3 0,0-2 0,3 2 0,-1-2 0,1-1 0,1 1 0,1-2 0,2 2 0,0-3 0,1 3 0,1-2 0,0 1 0,2-1 0,0 0 0,2 1 0,0-1 0,1 2 0,1-3 0,0 3 0,2-2 0,1 2 0,1-1 0,1 1 0,-1 2 0,3-2 0,0 2 0,-1-3 0,3 3 0,0 2 0,-1-2 0,3 2 0,0 0 0,0 0 0,2 2 0,0 0 0,0 0 0,2 3 0,-2-1 0,2 0 0,3 3 0,-3-1 0,2 0 0,-2 3 0,2-1 0,1 1 0,-1 1 0,2 1 0,-2 2 0,3 0 0,-3 1 0,2 1 0,-1 0 0,1 2 0,0 0 0,-1 2 0,1 0 0,-2 1 0,3 1 0,-3 0 0,2 2 0,-2 1 0,1 1 0,-1 1 0,-2-1 0,2 3 0,-2 0 0,3-1 0,-3 3 0,-2 0 0,2-1 0,-2 3 0,0 0 0,0 0 0,-2 2 0,0 0 0,0 0 0,-3 2 0,1-2 0,0 2 0,-3 3 0,1-3 0,0 2 0,-3-2 0,1 2 0,-1 1 0,-1-1 0,-1 2 0,-2-2 0,0 3 0,-1-3 0,-1 2 0,0-1 0,-2 1 0</inkml:trace>
  <inkml:trace contextRef="#ctx0" brushRef="#br0">14488 18307,'1698'2357</inkml:trace>
  <inkml:trace contextRef="#ctx0" brushRef="#br0">16071 19954,'115'710,"-753"-1044</inkml:trace>
  <inkml:trace contextRef="#ctx0" brushRef="#br0">14464 17500,'3162'-35</inkml:trace>
  <inkml:trace contextRef="#ctx0" brushRef="#br0">17144 17231,'482'234,"-960"12</inkml:trace>
  <inkml:trace contextRef="#ctx1" brushRef="#br0">19180 17504 24468,'0'26'0,"-2"-2"0,-1 1 0,1-1 0,-3 2 0,1-2 0,-3 2 0,-1-3 0,-1 1 0,0-1 0,-1-2 0,-2 3 0,1-3 0,-1 3 0,-2-3 0,-1-2 0,1 2 0,-2-2 0,-1 0 0,1 0 0,-3-3 0,0 1 0,0-1 0,-2-2 0,2 1 0,-2-1 0,-3-2 0,3-1 0,-3 1 0,3-2 0,-2-1 0,-1 0 0,1-1 0,-3-1 0,2-3 0,-2 1 0,2-3 0,-1 1 0,1-1 0,-2-2 0,0 0 0,2-2 0,-1-1 0,1 1 0,-2-3 0,2 1 0,-2-3 0,3-1 0,-1-1 0,1 0 0,2-1 0,-3-2 0,3 1 0,-3-1 0,3-2 0,2-1 0,-2 1 0,2-2 0,0-1 0,0 1 0,3-3 0,-1 0 0,1 0 0,2-2 0,-1 2 0,1-2 0,2-3 0,1 3 0,-1-3 0,2 3 0,1-2 0,0-1 0,1 1 0,1-3 0,3 2 0,-1-2 0,3 2 0,-1-1 0,1 1 0,2-2 0,0 0 0,2 2 0,1-1 0,-1 1 0,3-2 0,-1 2 0,3-2 0,1 3 0,1-1 0,0 1 0,1 2 0,2-3 0,-1 3 0,1-3 0,2 3 0,1 2 0,-1-2 0,2 2 0,1 0 0,-1 0 0,3 3 0,0-1 0,0 1 0,2 2 0,-2-1 0,2 1 0,3 2 0,-3 1 0,3-1 0,-3 2 0,2 1 0,1 0 0,-1 1 0,3 1 0,-2 3 0,2-1 0,-2 3 0,1-1 0,-1 1 0,2 2 0,0 0 0,-2 2 0,1 1 0,-1-1 0,2 3 0,-2-1 0,2 3 0,-3 1 0,1 1 0,-1 0 0,-2 1 0,3 2 0,-3-1 0,3 1 0,-3 2 0,-2 1 0,2-1 0,-2 2 0,0 1 0,0-1 0,-3 3 0,1 0 0,-1 0 0,-2 2 0,1-2 0,-1 2 0,-2 3 0,-1-3 0,1 3 0,-2-3 0,-1 2 0,0 1 0,-1-1 0,-1 3 0,-3-2 0,1 2 0,-3-2 0,1 1 0,-1-1 0,-2 2 0</inkml:trace>
  <inkml:trace contextRef="#ctx1" brushRef="#br0">17558 21277 24468,'0'27'0,"-5"-2"0,0 3 0,3-3 0,-6 2 0,1-4 0,-3 4 0,2-2 0,-4 0 0,-1-2 0,3-1 0,-5 3 0,3-5 0,-3 5 0,-3-2 0,3-5 0,-2 4 0,-1-4 0,-2 2 0,3-3 0,-6 1 0,3-3 0,-3 2 0,1-4 0,2 2 0,-5-3 0,0-2 0,2 3 0,-4-3 0,4-3 0,-2 3 0,0-2 0,-2-3 0,-1 2 0,3-4 0,-2-1 0,2 1 0,-3-3 0,3 0 0,-3-3 0,1 3 0,2-5 0,-3 0 0,3 3 0,-2-6 0,4 1 0,-4-3 0,2 2 0,0-4 0,2-1 0,1 3 0,-3-5 0,5 3 0,-5-3 0,2-3 0,5 3 0,-4-2 0,4-1 0,-2-2 0,3 3 0,-1-6 0,3 3 0,-2-3 0,4 1 0,-2 2 0,3-5 0,2 0 0,-3 2 0,3-4 0,3 4 0,-3-2 0,2 0 0,3-2 0,-2-1 0,4 3 0,1-2 0,-1 2 0,3-3 0,0 3 0,3-3 0,-3 1 0,5 2 0,0-3 0,-3 3 0,6-2 0,-1 4 0,3-4 0,-2 2 0,4 0 0,-2 2 0,3 1 0,2-3 0,-3 5 0,3-5 0,3 2 0,-3 5 0,2-4 0,1 4 0,2-2 0,-3 3 0,6-1 0,-3 3 0,3-2 0,-1 4 0,-2-2 0,5 3 0,0 2 0,-2-3 0,4 3 0,-4 3 0,2-3 0,0 2 0,2 3 0,1-2 0,-3 4 0,2 1 0,-2-1 0,3 3 0,-3 0 0,3 3 0,-1-3 0,-2 5 0,3 0 0,-3-3 0,2 6 0,-4-1 0,4 3 0,-2-2 0,0 4 0,-2-2 0,-1 3 0,3 2 0,-5-3 0,5 3 0,-2 3 0,-5-3 0,4 2 0,-4 1 0,2 2 0,-3-3 0,1 6 0,-3-3 0,2 3 0,-4-1 0,2-2 0,-3 5 0,-2 0 0,3-2 0,-3 4 0,-3-4 0,3 2 0,-2 0 0,-3 2 0,2 1 0,-4-3 0,-1 2 0,1-2 0,-3 3 0,0-3 0,-3 3 0</inkml:trace>
  <inkml:trace contextRef="#ctx0" brushRef="#br0">19238 17925,'1867'2034</inkml:trace>
  <inkml:trace contextRef="#ctx0" brushRef="#br0">20999 19591,'106'368,"-463"-505</inkml:trace>
  <inkml:trace contextRef="#ctx1" brushRef="#br0">22504 20710 24468,'0'29'0,"-3"-3"0,0 3 0,1-2 0,-4 2 0,1-3 0,-3 4 0,0-4 0,-3 1 0,1-1 0,-1-2 0,-2 2 0,0-2 0,0 3 0,-3-3 0,0-3 0,0 3 0,-3-3 0,1 0 0,-1 0 0,-2-2 0,0-1 0,0 1 0,-3-3 0,3 0 0,-3 0 0,-3-3 0,3 0 0,-2 0 0,2-2 0,-2-1 0,-1 1 0,1-3 0,-4 0 0,4-3 0,-3 1 0,2-4 0,-2 1 0,3 0 0,-3-3 0,-1 0 0,4-3 0,-3 0 0,2 1 0,-2-4 0,3 1 0,-4-3 0,4 0 0,-1-3 0,1 1 0,2-1 0,-2-2 0,2 0 0,-3 0 0,3-3 0,3 0 0,-3 0 0,3-3 0,0 1 0,0-1 0,2-2 0,1 0 0,-1 0 0,3-3 0,0 3 0,0-3 0,3-3 0,0 3 0,0-2 0,2 2 0,1-2 0,-1-1 0,3 1 0,0-4 0,3 4 0,-1-3 0,4 2 0,-1-2 0,0 3 0,3-3 0,0-1 0,3 4 0,0-3 0,-1 2 0,4-2 0,-1 3 0,3-4 0,0 4 0,3-1 0,-1 1 0,1 2 0,2-2 0,0 2 0,0-3 0,3 3 0,0 3 0,0-3 0,3 3 0,-1 0 0,1 0 0,2 2 0,0 1 0,0-1 0,3 3 0,-3 0 0,3 0 0,3 3 0,-3 0 0,2 0 0,-2 2 0,2 1 0,1-1 0,-1 3 0,4 0 0,-4 3 0,3-1 0,-2 4 0,2-1 0,-3 0 0,4 3 0,-1 0 0,-3 3 0,3 0 0,-2-1 0,2 4 0,-3-1 0,4 3 0,-4 0 0,1 3 0,-1-1 0,-2 1 0,2 2 0,-2 0 0,3 0 0,-3 3 0,-3 0 0,3 0 0,-3 3 0,0-1 0,0 1 0,-2 2 0,-1 0 0,1 0 0,-3 3 0,0-3 0,0 3 0,-3 3 0,0-3 0,0 2 0,-2-2 0,-1 2 0,1 1 0,-3-1 0,0 4 0,-3-4 0,1 3 0,-4-2 0,1 2 0,0-3 0,-3 4 0</inkml:trace>
  <inkml:trace contextRef="#ctx0" brushRef="#br0">14099 24092,'353'-129</inkml:trace>
  <inkml:trace contextRef="#ctx0" brushRef="#br0">20284 21599,'534'61,"-905"329</inkml:trace>
  <inkml:trace contextRef="#ctx0" brushRef="#br0">14835 23825,'576'-207</inkml:trace>
  <inkml:trace contextRef="#ctx0" brushRef="#br0">15793 23479,'592'-215</inkml:trace>
  <inkml:trace contextRef="#ctx0" brushRef="#br0">16767 23126,'394'-142</inkml:trace>
  <inkml:trace contextRef="#ctx0" brushRef="#br0">17543 22846,'328'-120</inkml:trace>
  <inkml:trace contextRef="#ctx0" brushRef="#br0">18254 22588,'428'-155</inkml:trace>
  <inkml:trace contextRef="#ctx0" brushRef="#br0">19064 22294,'384'-138</inkml:trace>
  <inkml:trace contextRef="#ctx0" brushRef="#br0">19831 22018,'987'-358</inkml:trace>
  <inkml:trace contextRef="#ctx0" brushRef="#br0">17249 20323,'48'-121</inkml:trace>
  <inkml:trace contextRef="#ctx0" brushRef="#br0">17639 18694,'402'-357,"-356"893</inkml:trace>
  <inkml:trace contextRef="#ctx0" brushRef="#br0">17449 19820,'79'-196</inkml:trace>
  <inkml:trace contextRef="#ctx0" brushRef="#br0">17680 19242,'38'-98</inkml:trace>
  <inkml:trace contextRef="#ctx0" brushRef="#br0">17872 18761,'169'-424</inkml:trace>
  <inkml:trace contextRef="#ctx0" brushRef="#br0">2739 20420,'2689'-8</inkml:trace>
  <inkml:trace contextRef="#ctx0" brushRef="#br0">4946 20174,'482'238,"-962"4</inkml:trace>
  <inkml:trace contextRef="#ctx0" brushRef="#br0">7186 20519,'2274'111</inkml:trace>
  <inkml:trace contextRef="#ctx0" brushRef="#br0">8991 20367,'469'263,"-961"-46</inkml:trace>
  <inkml:trace contextRef="#ctx0" brushRef="#br0">11161 20448,'1856'-2090</inkml:trace>
  <inkml:trace contextRef="#ctx0" brushRef="#br0">12517 18558,'500'-200,"-640"719</inkml:trace>
  <inkml:trace contextRef="#ctx0" brushRef="#br0">14364 18458,'1698'2357</inkml:trace>
  <inkml:trace contextRef="#ctx0" brushRef="#br0">15947 20105,'115'710,"-753"-1044</inkml:trace>
  <inkml:trace contextRef="#ctx0" brushRef="#br0">19085 18126,'1867'2034</inkml:trace>
  <inkml:trace contextRef="#ctx0" brushRef="#br0">20846 19792,'106'368,"-463"-505</inkml:trace>
  <inkml:trace contextRef="#ctx0" brushRef="#br0">10955 21772,'1614'1905</inkml:trace>
  <inkml:trace contextRef="#ctx0" brushRef="#br0">12471 23276,'98'401,"-478"-564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30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1380 1 24575,'-1'6'0,"0"-1"0,0 1 0,0-1 0,-1 1 0,0-1 0,0 0 0,0 0 0,-1 0 0,-3 6 0,-14 31 0,8 11 0,2 1 0,-4 84 0,12-110 0,0 1 0,-2-1 0,-1 0 0,-2-1 0,0 1 0,-14 30 0,11-28 0,0 1 0,2 0 0,2 0 0,-4 37 0,5-33 0,-24 135 0,23-111 0,2-1 0,7 75 0,-1-26 0,-2-80 0,0 0 0,2 0 0,1 0 0,12 50 0,-9-55 0,-4-14 0,0 1 0,0-1 0,1 0 0,0 0 0,5 8 0,-4-16 0,-2-10 0,0-10 0,-1-464 0,-3 230 0,2 767 0,-2-492 0,-1 0 0,0 0 0,-2 0 0,0 0 0,-1-1 0,-15 34 0,4-11 0,-9 19 0,17-45 0,2 0 0,0 0 0,1 1 0,-6 33 0,-16 204 0,25-232 0,-1-1 0,-1 1 0,-1-1 0,-1 0 0,-1 0 0,-1-1 0,0 0 0,-17 26 0,17-29 0,1 1 0,0-1 0,1 2 0,2-1 0,0 1 0,1 0 0,-3 31 0,5-39 0,-1 1 0,0 0 0,-1-1 0,-1 1 0,0-1 0,0 0 0,-1-1 0,-1 1 0,0-1 0,0-1 0,-1 1 0,0-1 0,-1-1 0,0 1 0,-1-1 0,-14 10 0,23-18 0,0 0 0,-1-1 0,1 1 0,0 0 0,0-1 0,0 1 0,-1 0 0,1-1 0,0 1 0,-1-1 0,1 0 0,0 0 0,-1 1 0,1-1 0,0 0 0,-1 0 0,1 0 0,0 0 0,-1 0 0,1-1 0,-1 1 0,1 0 0,0-1 0,0 1 0,-1-1 0,1 1 0,0-1 0,0 1 0,-1-1 0,1 0 0,0 0 0,0 0 0,0 1 0,0-1 0,0 0 0,0 0 0,0-1 0,1 1 0,-1 0 0,0 0 0,0 0 0,1 0 0,-1-1 0,1 1 0,-1-3 0,-3-7 0,1 0 0,1 0 0,0-1 0,-1-17 0,2 14 0,-38-380 0,36 353 0,3 33 0,0-1 0,0 1 0,-1 0 0,-1-1 0,0 1 0,0 0 0,0 0 0,-1 0 0,-8-15 0,3 9 0,0-1 0,1 0 0,0 0 0,1-1 0,1 0 0,1 0 0,-3-28 0,3-6 0,3-65 0,1 83 0,1 30 0,-1-1 0,0 0 0,0 0 0,-1 1 0,1-1 0,-1 0 0,0 0 0,0 1 0,0-1 0,0 1 0,-1-1 0,0 1 0,1 0 0,-5-6 0,4 7 0,0 1 0,0-1 0,0 1 0,0 0 0,0 0 0,0 0 0,0 0 0,-1 0 0,1 0 0,0 0 0,-1 1 0,1-1 0,-1 1 0,1 0 0,-1-1 0,1 1 0,-1 0 0,1 1 0,-1-1 0,1 0 0,0 1 0,-1-1 0,1 1 0,-4 1 0,-38 14 0,1 1 0,0 3 0,-71 44 0,-6 3 0,-58 13 0,170-74 342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46.4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 0 24575,'1'1'0,"1"-1"0,-1 0 0,0 1 0,0 0 0,0-1 0,0 1 0,0 0 0,0-1 0,0 1 0,0 0 0,0 0 0,0 0 0,0 0 0,0 0 0,0 0 0,-1 0 0,1 0 0,0 0 0,-1 0 0,1 1 0,-1-1 0,0 0 0,1 0 0,-1 0 0,0 1 0,0-1 0,1 0 0,-1 2 0,4 42 0,-3-40 0,1 411 0,-4-214 0,3-127 0,1-28 0,-2 0 0,-13 93 0,2-63 0,4 0 0,3 0 0,7 81 0,-1-27 0,-1-33 0,-3 115 0,0-198 0,0-1 0,-2 0 0,0 0 0,0-1 0,-1 1 0,-10 18 0,7-15 0,0 1 0,1 0 0,-4 22 0,8-28 0,1 1 0,0 1 0,1-1 0,1 0 0,0 0 0,1 0 0,0 1 0,1-1 0,1 0 0,0-1 0,0 1 0,10 21 0,-6-16 0,-2 0 0,1-1 0,-2 2 0,-1-1 0,3 36 0,-7 97 0,-1-65 0,2 1448 0,-3-1508 0,-1 1 0,0-1 0,-2 0 0,-1-1 0,-12 30 0,4-12 0,2 0 0,1 1 0,-9 72 0,17-86 0,-19 282 0,21-181 0,6 128 0,-2-239 0,2-1 0,1 0 0,0 0 0,9 19 0,-5-12 0,-8-24 0,-1 1 0,1-1 0,0 0 0,0 0 0,0 0 0,0 0 0,0 0 0,0 0 0,0 0 0,1-1 0,-1 1 0,1 0 0,-1-1 0,1 1 0,0-1 0,-1 1 0,1-1 0,0 0 0,0 0 0,0 1 0,0-2 0,0 1 0,0 0 0,1 0 0,2 0 0,-2-1 0,0 0 0,1-1 0,-1 1 0,0-1 0,0 0 0,0 0 0,0 0 0,-1 0 0,1 0 0,0-1 0,0 1 0,-1-1 0,1 0 0,-1 0 0,1 0 0,-1 0 0,0 0 0,4-5 0,14-19 0,-1-2 0,-1 0 0,24-52 0,-15 26 0,-18 37 0,-2 0 0,0-1 0,-1 1 0,-1-1 0,0 0 0,-2-1 0,3-21 0,-3-16 0,-5-59 0,0 37 0,2 67 0,1 7 0,-1-1 0,0 0 0,0 0 0,0 1 0,-1-1 0,1 0 0,-1 1 0,0-1 0,0 0 0,-1 1 0,0-1 0,-2-4 0,4 9 0,0 0 0,0 0 0,-1 0 0,1 0 0,0 0 0,0 0 0,-1 0 0,1 0 0,0 1 0,0-1 0,0 0 0,-1 0 0,1 0 0,0 0 0,0 0 0,0 0 0,-1 0 0,1 1 0,0-1 0,0 0 0,0 0 0,-1 0 0,1 0 0,0 1 0,0-1 0,0 0 0,0 0 0,0 1 0,0-1 0,-1 0 0,1 0 0,0 0 0,0 1 0,0-1 0,0 0 0,0 0 0,0 1 0,0-1 0,0 0 0,0 0 0,0 1 0,-15 46 0,-16 94 0,22-96 0,-5 35 0,-5 140 0,19 83 0,2-126 0,-1-157 0,2 0 0,0-1 0,1 1 0,12 35 0,3 11 0,30 188 0,-42-192 0,-3 1 0,-5 93 0,-1-47 0,3-11 0,-3 110 0,-2-180 0,-1-1 0,-1 1 0,-17 47 0,12-41 0,-13 59 0,6 1 0,-37 109 0,29-140 0,20-52 0,0 0 0,1 1 0,1 0 0,0 0 0,1 0 0,-3 15 0,-19 193 0,20-191 0,-2 1 0,-20 55 0,17-57 0,2-1 0,0 1 0,-6 44 0,-12 186 0,13-161 0,-39 135 0,-7 49 0,51-193 0,8 152 0,2-100 0,-2-90 0,1 60 0,-1-108 0,0 0 0,0-1 0,0 1 0,0 0 0,0 0 0,1-1 0,-1 1 0,0 0 0,1-1 0,0 1 0,-1-1 0,1 1 0,0-1 0,0 1 0,0-1 0,0 1 0,0-1 0,0 0 0,2 2 0,-3-2 0,1-1 0,0 0 0,0 0 0,0 0 0,0 0 0,0 0 0,0 0 0,0 0 0,0 0 0,0 0 0,0-1 0,0 1 0,0 0 0,0-1 0,-1 1 0,1 0 0,0-1 0,0 1 0,0-1 0,0 1 0,-1-1 0,1 0 0,0 1 0,0-2 0,7-5 0,-1-1 0,0-1 0,0 1 0,8-16 0,90-134 0,27-48 0,-119 182 0,-2-1 0,-2-1 0,0 0 0,-1 0 0,-2-1 0,-1 0 0,3-33 0,-3-197 0,-6 168 0,2 8 0,-3-83 0,2 162 0,0-1 0,0 1 0,-1-1 0,1 0 0,0 1 0,-1-1 0,0 1 0,0-1 0,1 1 0,-2 0 0,1-1 0,0 1 0,0 0 0,-1 0 0,1-1 0,-1 1 0,0 1 0,-2-4 0,4 5 0,-1-1 0,0 1 0,0 0 0,0-1 0,0 1 0,0 0 0,0 0 0,0-1 0,0 1 0,0 0 0,0 0 0,0 0 0,0 0 0,0 0 0,0 1 0,0-1 0,0 0 0,0 0 0,-1 1 0,-1 0 0,0 1 0,0-1 0,1 1 0,-1 0 0,0 0 0,1 0 0,-1 0 0,-2 4 0,-9 10 0,1 1 0,0 0 0,2 1 0,0 0 0,-12 30 0,-35 102 0,30-62 0,4 1 0,5 1 0,-16 166 0,12-111 0,14-106 0,3 0 0,-4 67 0,12 677 0,0-744 0,2 0 0,1 0 0,2-1 0,2 0 0,1 0 0,26 60 0,-33-90 0,0-1 0,1 1 0,0-1 0,1 0 0,-1 0 0,1-1 0,0 1 0,1-1 0,7 6 0,-11-10 0,1 1 0,0-1 0,1 0 0,-1-1 0,0 1 0,1 0 0,-1-1 0,0 0 0,1 0 0,0 0 0,-1 0 0,1-1 0,0 1 0,-1-1 0,1 0 0,0 0 0,-1 0 0,1-1 0,0 1 0,-1-1 0,1 0 0,5-2 0,12-7 0,0-1 0,-1 0 0,-1-2 0,0 0 0,0-1 0,-2-1 0,0-1 0,24-27 0,-31 32 0,0-1 0,-1 0 0,0-1 0,-1 0 0,12-23 0,-18 31 0,0-1 0,0 1 0,-1-1 0,1 0 0,-1 0 0,-1 1 0,1-1 0,-1 0 0,0 0 0,0 0 0,-1 0 0,1 0 0,-1 0 0,-1 1 0,1-1 0,-1 0 0,-4-8 0,-7-13 0,-32-43 0,29 46 0,-21-41 0,33 55 0,0-1 0,0 0 0,1 1 0,0-1 0,0 0 0,2 0 0,-2-19 0,6-212 0,-1 111 0,-2 1625 0,-13-1282 0,-1 7 0,15 608 0,-3-798 0,-1 0 0,-1 0 0,-11 40 0,-7 42 0,19-82 0,-2 19 0,-2 0 0,-1 0 0,-17 50 0,8-39 0,2 2 0,4 0 0,1 0 0,4 1 0,2 100 0,3-136 0,-1 0 0,-7 32 0,-2 25 0,6 401 0,8-268 0,-3-29 0,2-219 0,2-1 0,11-46 0,-4 20 0,3-2 0,3 1 0,28-66 0,22-76 0,-63 179 0,-2 0 0,0 0 0,-1 0 0,-2-31 0,-1 34 0,1 0 0,2 0 0,0 0 0,1 0 0,7-29 0,-9 50 0,0-1 0,0 0 0,0 0 0,0 0 0,0 0 0,0 0 0,0 0 0,0 0 0,1 0 0,-1 0 0,0 0 0,0 0 0,0 0 0,0 0 0,0 0 0,0 0 0,0 0 0,1 0 0,-1 0 0,0 0 0,0 0 0,0 0 0,0 0 0,0 0 0,0 0 0,0 0 0,1 0 0,-1 0 0,0 0 0,0 0 0,0 0 0,0 0 0,0 0 0,0 0 0,0 0 0,0 0 0,0 0 0,1 0 0,-1-1 0,0 1 0,0 0 0,0 0 0,0 0 0,0 0 0,0 0 0,0 0 0,0 0 0,0 0 0,0-1 0,0 1 0,0 0 0,0 0 0,0 0 0,0 0 0,0 0 0,0 0 0,0 0 0,0-1 0,4 18 0,0 28 0,-6 44 0,-4 0 0,-4-1 0,-4 0 0,-3-1 0,-47 140 0,53-194 0,2 1 0,2 0 0,0 0 0,3 0 0,1 1 0,3 65 0,4 625 0,-7-390 0,4-323 0,-1-1 0,2 1 0,-1-1 0,2 0 0,0 0 0,0 0 0,1 0 0,6 15 0,-6-19 0,0 0 0,0 0 0,1 0 0,-1-1 0,1 1 0,1-1 0,-1-1 0,1 1 0,0-1 0,1 0 0,-1 0 0,13 7 0,-12-10-105,-1 2 0,1-1 0,-1 1 0,0-1 0,0 2 0,0-1 0,0 1 0,-1 0 0,0 0 0,0 0 0,0 1 0,6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25.03.2024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55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40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273" y="2810847"/>
            <a:ext cx="4161453" cy="1236306"/>
          </a:xfrm>
        </p:spPr>
        <p:txBody>
          <a:bodyPr rtlCol="0">
            <a:normAutofit/>
          </a:bodyPr>
          <a:lstStyle/>
          <a:p>
            <a:pPr rtl="0"/>
            <a:r>
              <a:rPr lang="tr-TR" sz="7200" err="1"/>
              <a:t>EHotel</a:t>
            </a:r>
            <a:endParaRPr lang="tr-TR" sz="720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E5AF562-AAC3-EB12-0411-539A7045C177}"/>
              </a:ext>
            </a:extLst>
          </p:cNvPr>
          <p:cNvSpPr txBox="1"/>
          <p:nvPr/>
        </p:nvSpPr>
        <p:spPr>
          <a:xfrm>
            <a:off x="6908800" y="4424369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ECompany</a:t>
            </a:r>
            <a:r>
              <a:rPr lang="tr-TR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 gururla sunar…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2265E99-E8AB-79BA-875D-ABAF2B4B67C4}"/>
              </a:ext>
            </a:extLst>
          </p:cNvPr>
          <p:cNvSpPr txBox="1">
            <a:spLocks/>
          </p:cNvSpPr>
          <p:nvPr/>
        </p:nvSpPr>
        <p:spPr>
          <a:xfrm rot="16200000">
            <a:off x="187961" y="2013841"/>
            <a:ext cx="2062483" cy="284482"/>
          </a:xfrm>
          <a:prstGeom prst="rect">
            <a:avLst/>
          </a:prstGeom>
        </p:spPr>
        <p:txBody>
          <a:bodyPr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sz="2000" b="1" err="1">
                <a:solidFill>
                  <a:schemeClr val="bg1">
                    <a:lumMod val="95000"/>
                  </a:schemeClr>
                </a:solidFill>
              </a:rPr>
              <a:t>ECompany</a:t>
            </a:r>
            <a:endParaRPr lang="tr-TR" sz="20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37" y="-4669"/>
            <a:ext cx="10771632" cy="1325563"/>
          </a:xfrm>
        </p:spPr>
        <p:txBody>
          <a:bodyPr/>
          <a:lstStyle/>
          <a:p>
            <a:r>
              <a:rPr lang="tr-TR"/>
              <a:t>Yasal fizibilite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9CEBA9-43A8-9C6F-E645-ADF545B1E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952" y="2358540"/>
            <a:ext cx="2954132" cy="2954132"/>
          </a:xfr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tin kutusu 2">
            <a:extLst>
              <a:ext uri="{FF2B5EF4-FFF2-40B4-BE49-F238E27FC236}">
                <a16:creationId xmlns:a16="http://schemas.microsoft.com/office/drawing/2014/main" id="{B757B7F8-DC2B-49BB-806F-0CB9C56AF2F0}"/>
              </a:ext>
            </a:extLst>
          </p:cNvPr>
          <p:cNvSpPr txBox="1"/>
          <p:nvPr/>
        </p:nvSpPr>
        <p:spPr>
          <a:xfrm>
            <a:off x="234046" y="1134725"/>
            <a:ext cx="7279325" cy="55707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tr-TR" sz="2200" i="0" u="none" strike="noStrike">
                <a:solidFill>
                  <a:schemeClr val="bg1"/>
                </a:solidFill>
                <a:effectLst/>
                <a:latin typeface="univers"/>
              </a:rPr>
              <a:t>6698-Kişisel Verilerin Korunması Kanunu</a:t>
            </a:r>
            <a:endParaRPr lang="tr-TR" sz="2200" i="0" u="none" strike="noStrike">
              <a:solidFill>
                <a:schemeClr val="bg1"/>
              </a:solidFill>
              <a:latin typeface="univers"/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chemeClr val="bg1"/>
                </a:solidFill>
                <a:latin typeface="univers"/>
              </a:rPr>
              <a:t>6502-Tüketicinin</a:t>
            </a:r>
            <a:r>
              <a:rPr lang="tr-TR" sz="2200" b="0" i="0">
                <a:solidFill>
                  <a:schemeClr val="bg1"/>
                </a:solidFill>
                <a:effectLst/>
                <a:latin typeface="univers"/>
              </a:rPr>
              <a:t> Korunması Kanunu</a:t>
            </a:r>
            <a:endParaRPr lang="tr-TR" sz="2200" b="0" i="0">
              <a:solidFill>
                <a:schemeClr val="bg1"/>
              </a:solidFill>
              <a:latin typeface="univers"/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chemeClr val="bg1"/>
                </a:solidFill>
                <a:latin typeface="univers"/>
              </a:rPr>
              <a:t>5746/2-Araştırma,Geliştirme ve Tasarım Faaliyetlerinin Desteklenmesi Kanunu</a:t>
            </a: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chemeClr val="bg1"/>
                </a:solidFill>
                <a:latin typeface="univers"/>
              </a:rPr>
              <a:t>5651-İnternet Ortamında Yapılan Yayınların Düzenlenmesi Ve Bu Yayınlar Yoluyla İşlenen Suçlarla Mücadele Edilmesi Kanunu</a:t>
            </a:r>
          </a:p>
          <a:p>
            <a:r>
              <a:rPr lang="tr-TR" sz="2200" i="0">
                <a:solidFill>
                  <a:schemeClr val="bg1"/>
                </a:solidFill>
                <a:effectLst/>
                <a:latin typeface="univers"/>
              </a:rPr>
              <a:t>Yukarıdaki </a:t>
            </a:r>
            <a:r>
              <a:rPr lang="tr-TR" sz="2200">
                <a:solidFill>
                  <a:schemeClr val="bg1"/>
                </a:solidFill>
                <a:latin typeface="univers"/>
              </a:rPr>
              <a:t>kanunlarca projenin geliştirilmesinde sıkıntı çıkaracak herhangi bir durum tespit edilmemiştir.</a:t>
            </a:r>
          </a:p>
          <a:p>
            <a:r>
              <a:rPr lang="tr-TR" sz="2200" i="0">
                <a:solidFill>
                  <a:schemeClr val="bg1"/>
                </a:solidFill>
                <a:effectLst/>
                <a:latin typeface="univers"/>
              </a:rPr>
              <a:t>Sonuç olarak</a:t>
            </a:r>
            <a:r>
              <a:rPr lang="tr-TR" sz="2200">
                <a:solidFill>
                  <a:schemeClr val="bg1"/>
                </a:solidFill>
                <a:latin typeface="univers"/>
              </a:rPr>
              <a:t> bu proje yasal</a:t>
            </a:r>
            <a:r>
              <a:rPr lang="tr-TR" sz="2200" b="0" i="0">
                <a:solidFill>
                  <a:schemeClr val="bg1"/>
                </a:solidFill>
                <a:effectLst/>
                <a:latin typeface="univers"/>
              </a:rPr>
              <a:t> düzenlemelere, yönetmeliklere, yerel ve ulusal yasalara uygundur. Projemiz için gerekli olan izinler, sözleşmeler ve diğer yasal belgelerin elde edilmesinde hiçbir sıkıntı çıkmamıştır.</a:t>
            </a:r>
            <a:endParaRPr lang="tr-TR" sz="2200" b="0" i="0">
              <a:solidFill>
                <a:schemeClr val="bg1"/>
              </a:solidFill>
              <a:latin typeface="univers"/>
            </a:endParaRPr>
          </a:p>
          <a:p>
            <a:endParaRPr lang="tr-TR" sz="2200" i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12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14:cNvPr>
              <p14:cNvContentPartPr/>
              <p14:nvPr/>
            </p14:nvContentPartPr>
            <p14:xfrm>
              <a:off x="212488" y="382070"/>
              <a:ext cx="497160" cy="93924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88" y="319070"/>
                <a:ext cx="62280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14:cNvPr>
              <p14:cNvContentPartPr/>
              <p14:nvPr/>
            </p14:nvContentPartPr>
            <p14:xfrm>
              <a:off x="586528" y="1017110"/>
              <a:ext cx="184320" cy="5760720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405" y="954110"/>
                <a:ext cx="310206" cy="58863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0692"/>
              </p:ext>
            </p:extLst>
          </p:nvPr>
        </p:nvGraphicFramePr>
        <p:xfrm>
          <a:off x="147000" y="113178"/>
          <a:ext cx="11897999" cy="65918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533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956796">
                  <a:extLst>
                    <a:ext uri="{9D8B030D-6E8A-4147-A177-3AD203B41FA5}">
                      <a16:colId xmlns:a16="http://schemas.microsoft.com/office/drawing/2014/main" val="1081470221"/>
                    </a:ext>
                  </a:extLst>
                </a:gridCol>
                <a:gridCol w="3114652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3192988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313003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72263"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Fizibilite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Ağırlık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Önerilen Sistem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Önerilen Sistem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rgbClr val="FFFFFF"/>
                          </a:solidFill>
                        </a:rPr>
                        <a:t>Önerilen Sistem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1345322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Teknik Fizibilite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Yeterli teknik elemana sahip olup React kütüphanesine yetkiniz. Eğer dışarıdan eleman desteği gerekirse React bilen birisini bulmak diğer Js kütüphanelerini bilen birisini bulmaktan daha kolay. </a:t>
                      </a:r>
                    </a:p>
                    <a:p>
                      <a:pPr algn="l" rtl="0"/>
                      <a:r>
                        <a:rPr lang="tr-TR" sz="1200" b="1"/>
                        <a:t>Puan: 85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Vue küçük boyutlu ve modüler yapısı ile kolayca özelleştirilebilir. Ekipte yeterli sayıda bilen olmadığı için ekip üyelerinin eğitimi için fazladan gider oluyor.</a:t>
                      </a:r>
                    </a:p>
                    <a:p>
                      <a:pPr algn="l" rtl="0"/>
                      <a:r>
                        <a:rPr lang="tr-TR" sz="1200" b="1" noProof="0"/>
                        <a:t>Puan:65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Büyük ve karışık kod tabanlarında </a:t>
                      </a:r>
                      <a:r>
                        <a:rPr lang="tr-TR" sz="1200" err="1"/>
                        <a:t>Angular</a:t>
                      </a:r>
                      <a:r>
                        <a:rPr lang="tr-TR" sz="1200"/>
                        <a:t> kodunu okumak ve anlamak diğerlerine göre daha kolaydır. Ancak projenin kod tabanı ufak olacağından gerekli değildir.</a:t>
                      </a:r>
                    </a:p>
                    <a:p>
                      <a:pPr algn="l" rtl="0"/>
                      <a:r>
                        <a:rPr lang="tr-TR" sz="1200" b="1" noProof="0"/>
                        <a:t>Puan: 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116594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Ekonomik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dirty="0"/>
                        <a:t>Proje bitiminden elde edilecek brüt gelir 800.000₺, net gelir </a:t>
                      </a:r>
                      <a:r>
                        <a:rPr lang="tr-TR" sz="1200" b="0" i="0" u="none" strike="noStrike" noProof="0" dirty="0">
                          <a:solidFill>
                            <a:srgbClr val="000000"/>
                          </a:solidFill>
                        </a:rPr>
                        <a:t>384.711,85</a:t>
                      </a:r>
                      <a:r>
                        <a:rPr lang="tr-TR" sz="1200" dirty="0"/>
                        <a:t>₺. İnternet sitesinin yıllık bakım net geliri</a:t>
                      </a:r>
                      <a:r>
                        <a:rPr lang="tr-TR" sz="1200" b="0" i="0" u="none" strike="noStrike" noProof="0" dirty="0">
                          <a:solidFill>
                            <a:srgbClr val="000000"/>
                          </a:solidFill>
                        </a:rPr>
                        <a:t> 29.389,27</a:t>
                      </a:r>
                      <a:r>
                        <a:rPr lang="tr-TR" sz="1200" dirty="0"/>
                        <a:t>₺. Proje gideri 415.288,15₺.</a:t>
                      </a:r>
                    </a:p>
                    <a:p>
                      <a:pPr algn="l" rtl="0"/>
                      <a:r>
                        <a:rPr lang="tr-TR" sz="1200" b="1" noProof="0" dirty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dirty="0"/>
                        <a:t>Proje bitiminden elde edilecek brüt gelir 800.000₺, net gelir 246.282,47₺. İnternet sitesinin yıllık bakım net geliri</a:t>
                      </a:r>
                      <a:r>
                        <a:rPr lang="tr-TR" sz="1200" b="0" i="0" u="none" strike="noStrike" noProof="0" dirty="0">
                          <a:solidFill>
                            <a:srgbClr val="000000"/>
                          </a:solidFill>
                        </a:rPr>
                        <a:t> 29.389,27₺.</a:t>
                      </a:r>
                    </a:p>
                    <a:p>
                      <a:pPr algn="ctr" rtl="0"/>
                      <a:r>
                        <a:rPr lang="tr-TR" sz="1200" b="0" i="0" u="none" strike="noStrike" noProof="0" dirty="0">
                          <a:solidFill>
                            <a:srgbClr val="000000"/>
                          </a:solidFill>
                        </a:rPr>
                        <a:t>Proje gideri 553.717,53₺.</a:t>
                      </a:r>
                    </a:p>
                    <a:p>
                      <a:pPr algn="l" rtl="0"/>
                      <a:r>
                        <a:rPr lang="tr-TR" sz="1200" b="1" noProof="0" dirty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Giderler ve maaliyetler Önerilen sistem 2 ile aynıdır.</a:t>
                      </a:r>
                    </a:p>
                    <a:p>
                      <a:pPr algn="ctr" rtl="0"/>
                      <a:endParaRPr lang="tr-TR" sz="1200"/>
                    </a:p>
                    <a:p>
                      <a:pPr algn="l" rtl="0"/>
                      <a:r>
                        <a:rPr lang="tr-TR" sz="1200" b="1"/>
                        <a:t>Puan: 50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05585"/>
                  </a:ext>
                </a:extLst>
              </a:tr>
              <a:tr h="541728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1.5 Ay</a:t>
                      </a:r>
                    </a:p>
                    <a:p>
                      <a:pPr algn="l" rtl="0"/>
                      <a:r>
                        <a:rPr lang="tr-TR" sz="1200" b="1" noProof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9940"/>
                  </a:ext>
                </a:extLst>
              </a:tr>
              <a:tr h="72179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Sosyal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559721"/>
                  </a:ext>
                </a:extLst>
              </a:tr>
              <a:tr h="807193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Yönetim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Zamanın daha az olması ve daha az maliyetli olduğundan yönetim bu sisteme daha çok destek veriyor.</a:t>
                      </a:r>
                    </a:p>
                    <a:p>
                      <a:pPr algn="l" rtl="0"/>
                      <a:r>
                        <a:rPr lang="tr-TR" sz="1200" b="1" noProof="0"/>
                        <a:t>Puan: 95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algn="l" rtl="0"/>
                      <a:r>
                        <a:rPr lang="tr-TR" sz="1200" b="1" noProof="0"/>
                        <a:t>Puan: 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55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88351"/>
                  </a:ext>
                </a:extLst>
              </a:tr>
              <a:tr h="74767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Yasal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1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86946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Sistem Uygunluk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100" b="1" noProof="0"/>
                        <a:t>91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/>
                        <a:t>65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 dirty="0"/>
                        <a:t>63.5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6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0DBB3-146B-9DD1-8747-A5DCFACE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448" y="960120"/>
            <a:ext cx="6272784" cy="938784"/>
          </a:xfrm>
        </p:spPr>
        <p:txBody>
          <a:bodyPr/>
          <a:lstStyle/>
          <a:p>
            <a:r>
              <a:rPr lang="tr-TR"/>
              <a:t>Sonuç raporu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A07E4E-AA3C-6F1B-04F1-FBCA8890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448" y="2383536"/>
            <a:ext cx="6103112" cy="382422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Önerilen Sistem 1, 91 puan alarak seçilmiştir.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Teknik Fizibilite sonucunda </a:t>
            </a:r>
            <a:r>
              <a:rPr lang="tr-TR" err="1"/>
              <a:t>React</a:t>
            </a:r>
            <a:r>
              <a:rPr lang="tr-TR"/>
              <a:t> kullanılmaya karar verilmiştir.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Zaman Fizibilitesi sonucunda proje 1.5 ayda bitirilecektir.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Sosyal Fizibilite sonucunda kullanıcıların deneyiminde karşılaşabilecekleri herhangi bir sorunla karşılaşılmamıştır.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Yönetim Fizibilitesi sonucunda yönetim projeyi desteklemiştir.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/>
              <a:t>Yasal Fizibilite çalışması sonucunda herhangi bir sıkıntıyla karşılaşılmamıştır.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F77ACC-31EB-47B7-65C4-06995884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049" y="2177964"/>
            <a:ext cx="3192951" cy="319295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122888-8BBF-864C-8C0C-A5388606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87104" y="1077855"/>
            <a:ext cx="36579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2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Teşekkürler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89AA11-DA4E-FC41-621B-7BD536175204}"/>
              </a:ext>
            </a:extLst>
          </p:cNvPr>
          <p:cNvSpPr txBox="1">
            <a:spLocks/>
          </p:cNvSpPr>
          <p:nvPr/>
        </p:nvSpPr>
        <p:spPr>
          <a:xfrm rot="16200000">
            <a:off x="-259078" y="1963041"/>
            <a:ext cx="2062483" cy="284482"/>
          </a:xfrm>
          <a:prstGeom prst="rect">
            <a:avLst/>
          </a:prstGeom>
        </p:spPr>
        <p:txBody>
          <a:bodyPr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sz="2000" b="1" err="1">
                <a:solidFill>
                  <a:schemeClr val="bg1">
                    <a:lumMod val="95000"/>
                  </a:schemeClr>
                </a:solidFill>
              </a:rPr>
              <a:t>ECompany</a:t>
            </a:r>
            <a:endParaRPr lang="tr-TR" sz="20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Ekip</a:t>
            </a:r>
          </a:p>
        </p:txBody>
      </p:sp>
      <p:graphicFrame>
        <p:nvGraphicFramePr>
          <p:cNvPr id="7" name="İçerik Yer Tutucusu 2" descr="Ekip SmartArt grafiği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25102"/>
              </p:ext>
            </p:extLst>
          </p:nvPr>
        </p:nvGraphicFramePr>
        <p:xfrm>
          <a:off x="457200" y="1825625"/>
          <a:ext cx="112620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9579E99F-6C47-D715-5952-7501DD39C5F1}"/>
              </a:ext>
            </a:extLst>
          </p:cNvPr>
          <p:cNvSpPr txBox="1"/>
          <p:nvPr/>
        </p:nvSpPr>
        <p:spPr>
          <a:xfrm>
            <a:off x="5186680" y="4815679"/>
            <a:ext cx="1818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>
                <a:solidFill>
                  <a:schemeClr val="bg1">
                    <a:lumMod val="95000"/>
                  </a:schemeClr>
                </a:solidFill>
                <a:latin typeface="+mj-lt"/>
              </a:rPr>
              <a:t>Ferhat Yenilmez</a:t>
            </a:r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  <a:latin typeface="+mj-lt"/>
              </a:rPr>
              <a:t>Proje Yöneticisi</a:t>
            </a: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tr-TR" sz="1600" b="0" noProof="0">
                <a:solidFill>
                  <a:schemeClr val="bg1">
                    <a:lumMod val="95000"/>
                  </a:schemeClr>
                </a:solidFill>
                <a:latin typeface="Univers"/>
              </a:rPr>
              <a:t>Yazılım Geliştirici</a:t>
            </a:r>
            <a:endParaRPr lang="tr-TR" sz="2000" b="0" noProof="0">
              <a:solidFill>
                <a:schemeClr val="bg1">
                  <a:lumMod val="95000"/>
                </a:schemeClr>
              </a:solidFill>
              <a:latin typeface="Univers"/>
            </a:endParaRPr>
          </a:p>
          <a:p>
            <a:pPr algn="ctr"/>
            <a:endParaRPr lang="tr-TR" sz="16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A7D55BF-2BA5-2F0D-50E7-E06C4C05D089}"/>
              </a:ext>
            </a:extLst>
          </p:cNvPr>
          <p:cNvSpPr txBox="1"/>
          <p:nvPr/>
        </p:nvSpPr>
        <p:spPr>
          <a:xfrm>
            <a:off x="7639490" y="4877234"/>
            <a:ext cx="15548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>
                <a:solidFill>
                  <a:schemeClr val="bg1">
                    <a:lumMod val="95000"/>
                  </a:schemeClr>
                </a:solidFill>
              </a:rPr>
              <a:t>Hamit Burak Koçtaş</a:t>
            </a: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</a:rPr>
              <a:t>Yazılım Geliştirici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74C31-2297-AD69-989F-4ADBFDEA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15" y="1078304"/>
            <a:ext cx="6272784" cy="1057459"/>
          </a:xfrm>
        </p:spPr>
        <p:txBody>
          <a:bodyPr/>
          <a:lstStyle/>
          <a:p>
            <a:r>
              <a:rPr lang="tr-TR" sz="5400"/>
              <a:t>Problem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7EEE0A-60B9-4F28-38DA-C09C7055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705" y="2231136"/>
            <a:ext cx="5093208" cy="1197864"/>
          </a:xfrm>
        </p:spPr>
        <p:txBody>
          <a:bodyPr/>
          <a:lstStyle/>
          <a:p>
            <a:pPr algn="l"/>
            <a:r>
              <a:rPr lang="en-US" sz="2000"/>
              <a:t>Kamu </a:t>
            </a:r>
            <a:r>
              <a:rPr lang="en-US" sz="2000" err="1"/>
              <a:t>kuruluşunun</a:t>
            </a:r>
            <a:r>
              <a:rPr lang="en-US" sz="2000"/>
              <a:t> yeni </a:t>
            </a:r>
            <a:r>
              <a:rPr lang="en-US" sz="2000" err="1"/>
              <a:t>açılacak</a:t>
            </a:r>
            <a:r>
              <a:rPr lang="en-US" sz="2000"/>
              <a:t> </a:t>
            </a:r>
            <a:r>
              <a:rPr lang="en-US" sz="2000" err="1"/>
              <a:t>otel</a:t>
            </a:r>
            <a:r>
              <a:rPr lang="en-US" sz="2000"/>
              <a:t> </a:t>
            </a:r>
            <a:r>
              <a:rPr lang="en-US" sz="2000" err="1"/>
              <a:t>sistemileri</a:t>
            </a:r>
            <a:r>
              <a:rPr lang="en-US" sz="2000"/>
              <a:t> </a:t>
            </a:r>
            <a:r>
              <a:rPr lang="en-US" sz="2000" err="1"/>
              <a:t>için</a:t>
            </a:r>
            <a:r>
              <a:rPr lang="en-US" sz="2000"/>
              <a:t> </a:t>
            </a:r>
            <a:r>
              <a:rPr lang="en-US" sz="2000" err="1"/>
              <a:t>tanıtım</a:t>
            </a:r>
            <a:r>
              <a:rPr lang="en-US" sz="2000"/>
              <a:t>, </a:t>
            </a:r>
            <a:r>
              <a:rPr lang="en-US" sz="2000" err="1"/>
              <a:t>reklam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</a:t>
            </a:r>
            <a:r>
              <a:rPr lang="en-US" sz="2000" err="1"/>
              <a:t>iletişim</a:t>
            </a:r>
            <a:r>
              <a:rPr lang="en-US" sz="2000"/>
              <a:t> </a:t>
            </a:r>
            <a:r>
              <a:rPr lang="en-US" sz="2000" err="1"/>
              <a:t>ihtiyacı</a:t>
            </a:r>
            <a:r>
              <a:rPr lang="en-US" sz="2000"/>
              <a:t>.</a:t>
            </a:r>
            <a:endParaRPr lang="tr-TR" sz="2000"/>
          </a:p>
          <a:p>
            <a:endParaRPr lang="tr-TR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7D4CDE2-C0CF-FE5F-DC23-61AD27987E68}"/>
              </a:ext>
            </a:extLst>
          </p:cNvPr>
          <p:cNvSpPr txBox="1">
            <a:spLocks/>
          </p:cNvSpPr>
          <p:nvPr/>
        </p:nvSpPr>
        <p:spPr>
          <a:xfrm>
            <a:off x="1707123" y="3662565"/>
            <a:ext cx="3051887" cy="105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Çözüm</a:t>
            </a:r>
          </a:p>
        </p:txBody>
      </p:sp>
      <p:sp>
        <p:nvSpPr>
          <p:cNvPr id="5" name="Alt Başlık 2">
            <a:extLst>
              <a:ext uri="{FF2B5EF4-FFF2-40B4-BE49-F238E27FC236}">
                <a16:creationId xmlns:a16="http://schemas.microsoft.com/office/drawing/2014/main" id="{A7F4681D-ED2F-43A2-1C9B-071D78271F5E}"/>
              </a:ext>
            </a:extLst>
          </p:cNvPr>
          <p:cNvSpPr txBox="1">
            <a:spLocks/>
          </p:cNvSpPr>
          <p:nvPr/>
        </p:nvSpPr>
        <p:spPr>
          <a:xfrm>
            <a:off x="5792427" y="4910377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10966067-CB86-055F-3ED0-4FD53BD027CF}"/>
              </a:ext>
            </a:extLst>
          </p:cNvPr>
          <p:cNvSpPr txBox="1">
            <a:spLocks/>
          </p:cNvSpPr>
          <p:nvPr/>
        </p:nvSpPr>
        <p:spPr>
          <a:xfrm>
            <a:off x="1707123" y="4904996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err="1"/>
              <a:t>Bütün</a:t>
            </a:r>
            <a:r>
              <a:rPr lang="en-US" sz="2000"/>
              <a:t> </a:t>
            </a:r>
            <a:r>
              <a:rPr lang="en-US" sz="2000" err="1"/>
              <a:t>gereksinimleri</a:t>
            </a:r>
            <a:r>
              <a:rPr lang="en-US" sz="2000"/>
              <a:t> </a:t>
            </a:r>
            <a:r>
              <a:rPr lang="en-US" sz="2000" err="1"/>
              <a:t>karşılayacak</a:t>
            </a:r>
            <a:r>
              <a:rPr lang="en-US" sz="2000"/>
              <a:t> </a:t>
            </a:r>
            <a:r>
              <a:rPr lang="en-US" sz="2000" err="1"/>
              <a:t>bir</a:t>
            </a:r>
            <a:r>
              <a:rPr lang="en-US" sz="2000"/>
              <a:t> web </a:t>
            </a:r>
            <a:r>
              <a:rPr lang="en-US" sz="2000" err="1"/>
              <a:t>sitesi</a:t>
            </a:r>
            <a:r>
              <a:rPr lang="en-US" sz="2000"/>
              <a:t> </a:t>
            </a:r>
            <a:r>
              <a:rPr lang="en-US" sz="2000" err="1"/>
              <a:t>tasarlamak</a:t>
            </a:r>
            <a:r>
              <a:rPr lang="en-US" sz="2000"/>
              <a:t>.</a:t>
            </a:r>
            <a:endParaRPr lang="tr-TR" sz="200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38889D9-5C0E-549F-B5E6-58028308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314" y="2231136"/>
            <a:ext cx="3051887" cy="3051887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BD70EE-2A9E-09E1-3478-81296E020012}"/>
              </a:ext>
            </a:extLst>
          </p:cNvPr>
          <p:cNvSpPr txBox="1">
            <a:spLocks/>
          </p:cNvSpPr>
          <p:nvPr/>
        </p:nvSpPr>
        <p:spPr>
          <a:xfrm rot="16200000">
            <a:off x="279401" y="1993521"/>
            <a:ext cx="2062483" cy="284482"/>
          </a:xfrm>
          <a:prstGeom prst="rect">
            <a:avLst/>
          </a:prstGeom>
        </p:spPr>
        <p:txBody>
          <a:bodyPr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sz="1400" b="1">
                <a:solidFill>
                  <a:schemeClr val="bg1">
                    <a:lumMod val="95000"/>
                  </a:schemeClr>
                </a:solidFill>
              </a:rPr>
              <a:t>Hamit Burak Koçtaş</a:t>
            </a:r>
          </a:p>
        </p:txBody>
      </p:sp>
    </p:spTree>
    <p:extLst>
      <p:ext uri="{BB962C8B-B14F-4D97-AF65-F5344CB8AC3E}">
        <p14:creationId xmlns:p14="http://schemas.microsoft.com/office/powerpoint/2010/main" val="36467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Teknik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15115"/>
            <a:ext cx="1077163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/>
              <a:t>Yazılım Geliştirmekte Kullanılacak Teknolojiler:</a:t>
            </a:r>
          </a:p>
          <a:p>
            <a:pPr lvl="1"/>
            <a:r>
              <a:rPr lang="tr-TR"/>
              <a:t>HTML, CSS, JavaScript, </a:t>
            </a:r>
            <a:r>
              <a:rPr lang="tr-TR" err="1"/>
              <a:t>React</a:t>
            </a:r>
            <a:endParaRPr lang="tr-TR"/>
          </a:p>
          <a:p>
            <a:pPr lvl="1"/>
            <a:r>
              <a:rPr lang="tr-TR"/>
              <a:t>Git</a:t>
            </a:r>
          </a:p>
          <a:p>
            <a:pPr lvl="1"/>
            <a:r>
              <a:rPr lang="tr-TR" err="1"/>
              <a:t>GitHub</a:t>
            </a:r>
            <a:r>
              <a:rPr lang="tr-TR"/>
              <a:t>/</a:t>
            </a:r>
            <a:r>
              <a:rPr lang="tr-TR" err="1"/>
              <a:t>GitLab</a:t>
            </a:r>
            <a:r>
              <a:rPr lang="tr-TR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err="1"/>
              <a:t>Hosting</a:t>
            </a:r>
            <a:r>
              <a:rPr lang="tr-TR" b="1"/>
              <a:t> Servisi:</a:t>
            </a:r>
          </a:p>
          <a:p>
            <a:pPr lvl="1"/>
            <a:r>
              <a:rPr lang="tr-TR"/>
              <a:t>Geleneksel </a:t>
            </a:r>
            <a:r>
              <a:rPr lang="tr-TR" err="1"/>
              <a:t>hosting</a:t>
            </a:r>
            <a:r>
              <a:rPr lang="tr-TR"/>
              <a:t>, Cloud servisleri. VPS?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AWS, GCP, Azure?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/>
              <a:t>Domain: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</a:t>
            </a:r>
            <a:r>
              <a:rPr lang="tr-TR" err="1"/>
              <a:t>GoDaddy</a:t>
            </a:r>
            <a:r>
              <a:rPr lang="tr-TR"/>
              <a:t>, </a:t>
            </a:r>
            <a:r>
              <a:rPr lang="tr-TR" err="1"/>
              <a:t>Hostinger</a:t>
            </a:r>
            <a:r>
              <a:rPr lang="tr-TR"/>
              <a:t>?</a:t>
            </a:r>
          </a:p>
          <a:p>
            <a:pPr marL="0" indent="0">
              <a:buNone/>
            </a:pPr>
            <a:r>
              <a:rPr lang="tr-TR" sz="1600" b="1"/>
              <a:t>Peki </a:t>
            </a:r>
            <a:r>
              <a:rPr lang="tr-TR" sz="1600" b="1" err="1"/>
              <a:t>Konteynerleştirme</a:t>
            </a:r>
            <a:r>
              <a:rPr lang="tr-TR" sz="1600" b="1"/>
              <a:t>?</a:t>
            </a:r>
          </a:p>
          <a:p>
            <a:pPr marL="457200" lvl="1" indent="0">
              <a:buNone/>
            </a:pPr>
            <a:endParaRPr lang="tr-TR" b="1"/>
          </a:p>
          <a:p>
            <a:pPr lvl="1">
              <a:buFont typeface="Wingdings" panose="05000000000000000000" pitchFamily="2" charset="2"/>
              <a:buChar char="v"/>
            </a:pPr>
            <a:endParaRPr lang="tr-TR" b="1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Ferhat yenilmez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0F5795D-B9C4-540A-B75D-57350EB5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02" y="3686238"/>
            <a:ext cx="2480215" cy="24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6" y="729558"/>
            <a:ext cx="9144630" cy="988830"/>
          </a:xfrm>
        </p:spPr>
        <p:txBody>
          <a:bodyPr anchor="b">
            <a:normAutofit/>
          </a:bodyPr>
          <a:lstStyle/>
          <a:p>
            <a:pPr algn="ctr"/>
            <a:r>
              <a:rPr lang="tr-TR"/>
              <a:t>Ekonomik fizibilite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351C7F-218E-1464-8905-453A332A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Bünyamin Kalkan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2587" y="2276857"/>
            <a:ext cx="7254394" cy="32556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tr-TR" sz="1500" b="1" dirty="0"/>
              <a:t> Gider:</a:t>
            </a:r>
          </a:p>
          <a:p>
            <a:pPr lvl="1"/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Bir personel maliyeti 55.000₺ toplam 5 personel çalışacak. Toplam 1.5 aylık süreç için personel maliyeti 337.096,77₺.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Ofis aylık maliyeti 35.000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₺</a:t>
            </a:r>
            <a:r>
              <a:rPr lang="tr-TR" sz="1500">
                <a:solidFill>
                  <a:schemeClr val="bg1"/>
                </a:solidFill>
              </a:rPr>
              <a:t> 1.5 ayın sonundaki ofis</a:t>
            </a:r>
            <a:r>
              <a:rPr lang="tr-TR" sz="1500" dirty="0">
                <a:solidFill>
                  <a:schemeClr val="bg1"/>
                </a:solidFill>
              </a:rPr>
              <a:t> maliyeti 57.580,65</a:t>
            </a:r>
            <a:r>
              <a:rPr lang="tr-TR" sz="1500" dirty="0">
                <a:solidFill>
                  <a:schemeClr val="bg1"/>
                </a:solidFill>
                <a:ea typeface="+mn-lt"/>
                <a:cs typeface="+mn-lt"/>
              </a:rPr>
              <a:t>₺.</a:t>
            </a:r>
            <a:endParaRPr lang="tr-TR" sz="1500" dirty="0">
              <a:solidFill>
                <a:schemeClr val="bg1"/>
              </a:solidFill>
            </a:endParaRPr>
          </a:p>
          <a:p>
            <a:pPr lvl="1"/>
            <a:r>
              <a:rPr lang="tr-TR" sz="1500" dirty="0">
                <a:solidFill>
                  <a:schemeClr val="bg1"/>
                </a:solidFill>
              </a:rPr>
              <a:t>İnternet</a:t>
            </a:r>
            <a:r>
              <a:rPr lang="tr-TR" sz="1500" dirty="0">
                <a:solidFill>
                  <a:schemeClr val="bg1"/>
                </a:solidFill>
                <a:ea typeface="+mn-lt"/>
                <a:cs typeface="+mn-lt"/>
              </a:rPr>
              <a:t> sitesinin yıllık bakım, </a:t>
            </a:r>
            <a:r>
              <a:rPr lang="tr-TR" sz="1500" dirty="0" err="1">
                <a:solidFill>
                  <a:schemeClr val="bg1"/>
                </a:solidFill>
                <a:ea typeface="+mn-lt"/>
                <a:cs typeface="+mn-lt"/>
              </a:rPr>
              <a:t>hosting</a:t>
            </a:r>
            <a:r>
              <a:rPr lang="tr-TR" sz="1500" dirty="0">
                <a:solidFill>
                  <a:schemeClr val="bg1"/>
                </a:solidFill>
                <a:ea typeface="+mn-lt"/>
                <a:cs typeface="+mn-lt"/>
              </a:rPr>
              <a:t> ve düzenleme maliyeti </a:t>
            </a:r>
            <a:r>
              <a:rPr lang="tr-TR" sz="1500">
                <a:solidFill>
                  <a:schemeClr val="bg1"/>
                </a:solidFill>
                <a:ea typeface="+mn-lt"/>
                <a:cs typeface="+mn-lt"/>
              </a:rPr>
              <a:t>20.670,73</a:t>
            </a:r>
            <a:r>
              <a:rPr lang="tr-TR" sz="1500" dirty="0">
                <a:solidFill>
                  <a:schemeClr val="bg1"/>
                </a:solidFill>
                <a:ea typeface="+mn-lt"/>
                <a:cs typeface="+mn-lt"/>
              </a:rPr>
              <a:t>₺.</a:t>
            </a:r>
            <a:endParaRPr lang="en-US" sz="15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1500" err="1">
                <a:solidFill>
                  <a:schemeClr val="bg1"/>
                </a:solidFill>
                <a:ea typeface="+mn-lt"/>
                <a:cs typeface="+mn-lt"/>
              </a:rPr>
              <a:t>Toplam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bg1"/>
                </a:solidFill>
                <a:ea typeface="+mn-lt"/>
                <a:cs typeface="+mn-lt"/>
              </a:rPr>
              <a:t>proje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bg1"/>
                </a:solidFill>
                <a:ea typeface="+mn-lt"/>
                <a:cs typeface="+mn-lt"/>
              </a:rPr>
              <a:t>maliyeti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 415.288,15</a:t>
            </a:r>
            <a:r>
              <a:rPr lang="tr-TR" sz="1500" dirty="0">
                <a:solidFill>
                  <a:schemeClr val="bg1"/>
                </a:solidFill>
                <a:ea typeface="+mn-lt"/>
                <a:cs typeface="+mn-lt"/>
              </a:rPr>
              <a:t>₺.</a:t>
            </a:r>
            <a:endParaRPr lang="tr-TR" sz="15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tr-TR" sz="1500" dirty="0">
              <a:solidFill>
                <a:schemeClr val="bg1"/>
              </a:solidFill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tr-TR" sz="1500" b="1" dirty="0"/>
              <a:t> Gelir:</a:t>
            </a:r>
          </a:p>
          <a:p>
            <a:pPr lvl="1"/>
            <a:r>
              <a:rPr lang="tr-TR" sz="1500" dirty="0">
                <a:solidFill>
                  <a:schemeClr val="bg1"/>
                </a:solidFill>
                <a:latin typeface="Univers"/>
                <a:cs typeface="Arial"/>
              </a:rPr>
              <a:t>Teklif edilecek fiyat 800.000</a:t>
            </a:r>
            <a:r>
              <a:rPr lang="tr-TR" sz="1500" dirty="0">
                <a:solidFill>
                  <a:schemeClr val="bg1"/>
                </a:solidFill>
                <a:ea typeface="+mn-lt"/>
                <a:cs typeface="+mn-lt"/>
              </a:rPr>
              <a:t>₺.</a:t>
            </a:r>
            <a:endParaRPr lang="tr-TR" sz="1500" dirty="0">
              <a:solidFill>
                <a:schemeClr val="bg1"/>
              </a:solidFill>
              <a:latin typeface="Univers"/>
              <a:cs typeface="Arial"/>
            </a:endParaRPr>
          </a:p>
          <a:p>
            <a:pPr lvl="1"/>
            <a:r>
              <a:rPr lang="tr-TR" sz="1500" dirty="0">
                <a:solidFill>
                  <a:srgbClr val="FFFFFF"/>
                </a:solidFill>
                <a:latin typeface="Univers"/>
                <a:cs typeface="Arial"/>
              </a:rPr>
              <a:t>Proje bitiminden elde edilecek net gelir 384.711,85</a:t>
            </a:r>
            <a:r>
              <a:rPr lang="tr-TR" sz="1500" dirty="0">
                <a:solidFill>
                  <a:srgbClr val="FFFFFF"/>
                </a:solidFill>
                <a:ea typeface="+mn-lt"/>
                <a:cs typeface="+mn-lt"/>
              </a:rPr>
              <a:t>₺.</a:t>
            </a:r>
            <a:endParaRPr lang="tr-TR" sz="1500" dirty="0">
              <a:solidFill>
                <a:srgbClr val="FFFFFF"/>
              </a:solidFill>
              <a:latin typeface="Univers"/>
              <a:cs typeface="Arial"/>
            </a:endParaRPr>
          </a:p>
          <a:p>
            <a:pPr lvl="1"/>
            <a:r>
              <a:rPr lang="tr-TR" sz="1500" dirty="0">
                <a:solidFill>
                  <a:schemeClr val="bg1"/>
                </a:solidFill>
                <a:latin typeface="Univers"/>
                <a:cs typeface="Arial"/>
              </a:rPr>
              <a:t>İnternet sitesinin yıllık bakımından alınan ücret 50.000</a:t>
            </a:r>
            <a:r>
              <a:rPr lang="tr-TR" sz="1500" dirty="0">
                <a:solidFill>
                  <a:schemeClr val="bg1"/>
                </a:solidFill>
                <a:ea typeface="+mn-lt"/>
                <a:cs typeface="+mn-lt"/>
              </a:rPr>
              <a:t>₺ gelen net gelir 29.389,27₺.</a:t>
            </a:r>
            <a:endParaRPr lang="tr-TR" sz="1500" dirty="0">
              <a:solidFill>
                <a:srgbClr val="FFFFFF"/>
              </a:solidFill>
              <a:latin typeface="Univers"/>
              <a:cs typeface="Arial"/>
            </a:endParaRPr>
          </a:p>
          <a:p>
            <a:pPr lvl="1"/>
            <a:endParaRPr lang="tr-TR" sz="150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Resim Yer Tutucusu 10">
            <a:extLst>
              <a:ext uri="{FF2B5EF4-FFF2-40B4-BE49-F238E27FC236}">
                <a16:creationId xmlns:a16="http://schemas.microsoft.com/office/drawing/2014/main" id="{006DD129-BA1D-068B-3FAF-2B5DDE712A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8" b="388"/>
          <a:stretch>
            <a:fillRect/>
          </a:stretch>
        </p:blipFill>
        <p:spPr>
          <a:xfrm>
            <a:off x="1469782" y="2805403"/>
            <a:ext cx="2911405" cy="2911404"/>
          </a:xfrm>
        </p:spPr>
      </p:pic>
    </p:spTree>
    <p:extLst>
      <p:ext uri="{BB962C8B-B14F-4D97-AF65-F5344CB8AC3E}">
        <p14:creationId xmlns:p14="http://schemas.microsoft.com/office/powerpoint/2010/main" val="286553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ekran görüntüsü, metin, daire, diyagram içeren bir resim&#10;&#10;Açıklama otomatik olarak oluşturuldu">
            <a:extLst>
              <a:ext uri="{FF2B5EF4-FFF2-40B4-BE49-F238E27FC236}">
                <a16:creationId xmlns:a16="http://schemas.microsoft.com/office/drawing/2014/main" id="{2933FA04-4C3F-1129-4843-9261AF6E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98" y="3555390"/>
            <a:ext cx="5112727" cy="322897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23F8F1C-0402-3FA9-B193-A711C869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230000"/>
            <a:ext cx="10024852" cy="30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4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016" y="6488718"/>
            <a:ext cx="2743200" cy="365125"/>
          </a:xfrm>
        </p:spPr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7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526370" y="1847821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939118" y="3169967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2317EF9-9D8D-313F-171C-B3625339982F}"/>
              </a:ext>
            </a:extLst>
          </p:cNvPr>
          <p:cNvSpPr txBox="1"/>
          <p:nvPr/>
        </p:nvSpPr>
        <p:spPr>
          <a:xfrm>
            <a:off x="358587" y="290353"/>
            <a:ext cx="100246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cap="all" dirty="0">
                <a:solidFill>
                  <a:srgbClr val="FFFFFF"/>
                </a:solidFill>
                <a:ea typeface="+mn-lt"/>
                <a:cs typeface="+mn-lt"/>
              </a:rPr>
              <a:t>ZAMAN FİZİBİLİTESİ</a:t>
            </a:r>
            <a:r>
              <a:rPr lang="en-US" sz="5400" b="1" cap="all" dirty="0">
                <a:solidFill>
                  <a:srgbClr val="FFFFFF"/>
                </a:solidFill>
                <a:ea typeface="+mn-lt"/>
                <a:cs typeface="+mn-lt"/>
              </a:rPr>
              <a:t> – Gantt</a:t>
            </a:r>
            <a:endParaRPr lang="tr-TR" sz="5400" dirty="0">
              <a:ea typeface="+mn-lt"/>
              <a:cs typeface="+mn-lt"/>
            </a:endParaRPr>
          </a:p>
          <a:p>
            <a:pPr algn="l"/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22" name="İçerik Yer Tutucusu 21">
            <a:extLst>
              <a:ext uri="{FF2B5EF4-FFF2-40B4-BE49-F238E27FC236}">
                <a16:creationId xmlns:a16="http://schemas.microsoft.com/office/drawing/2014/main" id="{CC0A4A10-EAB0-E58A-BF39-AAC88E403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92" y="1126012"/>
            <a:ext cx="9628631" cy="5727376"/>
          </a:xfrm>
        </p:spPr>
      </p:pic>
    </p:spTree>
    <p:extLst>
      <p:ext uri="{BB962C8B-B14F-4D97-AF65-F5344CB8AC3E}">
        <p14:creationId xmlns:p14="http://schemas.microsoft.com/office/powerpoint/2010/main" val="101092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07" y="139688"/>
            <a:ext cx="10771632" cy="1325563"/>
          </a:xfrm>
        </p:spPr>
        <p:txBody>
          <a:bodyPr>
            <a:normAutofit/>
          </a:bodyPr>
          <a:lstStyle/>
          <a:p>
            <a:r>
              <a:rPr lang="tr-TR"/>
              <a:t>Zaman Fizibilitesi</a:t>
            </a:r>
            <a:r>
              <a:rPr lang="en-US"/>
              <a:t> – CPM</a:t>
            </a:r>
            <a:endParaRPr lang="tr-T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İçerik Yer Tutucusu 23">
            <a:extLst>
              <a:ext uri="{FF2B5EF4-FFF2-40B4-BE49-F238E27FC236}">
                <a16:creationId xmlns:a16="http://schemas.microsoft.com/office/drawing/2014/main" id="{37F41D76-DE24-1EC7-700D-FD795AA9C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568489"/>
              </p:ext>
            </p:extLst>
          </p:nvPr>
        </p:nvGraphicFramePr>
        <p:xfrm>
          <a:off x="1575216" y="1372700"/>
          <a:ext cx="8408616" cy="19694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340">
                  <a:extLst>
                    <a:ext uri="{9D8B030D-6E8A-4147-A177-3AD203B41FA5}">
                      <a16:colId xmlns:a16="http://schemas.microsoft.com/office/drawing/2014/main" val="3288226570"/>
                    </a:ext>
                  </a:extLst>
                </a:gridCol>
                <a:gridCol w="1752340">
                  <a:extLst>
                    <a:ext uri="{9D8B030D-6E8A-4147-A177-3AD203B41FA5}">
                      <a16:colId xmlns:a16="http://schemas.microsoft.com/office/drawing/2014/main" val="2003916309"/>
                    </a:ext>
                  </a:extLst>
                </a:gridCol>
                <a:gridCol w="1752340">
                  <a:extLst>
                    <a:ext uri="{9D8B030D-6E8A-4147-A177-3AD203B41FA5}">
                      <a16:colId xmlns:a16="http://schemas.microsoft.com/office/drawing/2014/main" val="4104658731"/>
                    </a:ext>
                  </a:extLst>
                </a:gridCol>
                <a:gridCol w="967710">
                  <a:extLst>
                    <a:ext uri="{9D8B030D-6E8A-4147-A177-3AD203B41FA5}">
                      <a16:colId xmlns:a16="http://schemas.microsoft.com/office/drawing/2014/main" val="2661997036"/>
                    </a:ext>
                  </a:extLst>
                </a:gridCol>
                <a:gridCol w="1111559">
                  <a:extLst>
                    <a:ext uri="{9D8B030D-6E8A-4147-A177-3AD203B41FA5}">
                      <a16:colId xmlns:a16="http://schemas.microsoft.com/office/drawing/2014/main" val="2040400250"/>
                    </a:ext>
                  </a:extLst>
                </a:gridCol>
                <a:gridCol w="1072327">
                  <a:extLst>
                    <a:ext uri="{9D8B030D-6E8A-4147-A177-3AD203B41FA5}">
                      <a16:colId xmlns:a16="http://schemas.microsoft.com/office/drawing/2014/main" val="766312783"/>
                    </a:ext>
                  </a:extLst>
                </a:gridCol>
              </a:tblGrid>
              <a:tr h="23538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Faaliyetler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Kısaltılmış Gösterim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Önceki Faaliyetler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Normal Süre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Serbest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Toplam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4256546705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Tanıtım ve Planlaması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825653547"/>
                  </a:ext>
                </a:extLst>
              </a:tr>
              <a:tr h="321698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Oluşturma ve Başlatma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36123835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İçerik Oluşturma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471523744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Performansı/İzleme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594331512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Web Sitesinin Kodlanmadı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189053729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Teknik Geliştirme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598240519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Yayınlama ve Tanıtım 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714306333"/>
                  </a:ext>
                </a:extLst>
              </a:tr>
            </a:tbl>
          </a:graphicData>
        </a:graphic>
      </p:graphicFrame>
      <p:sp>
        <p:nvSpPr>
          <p:cNvPr id="29" name="Metin kutusu 28">
            <a:extLst>
              <a:ext uri="{FF2B5EF4-FFF2-40B4-BE49-F238E27FC236}">
                <a16:creationId xmlns:a16="http://schemas.microsoft.com/office/drawing/2014/main" id="{79F57D55-0ADE-158F-1418-949B647043A3}"/>
              </a:ext>
            </a:extLst>
          </p:cNvPr>
          <p:cNvSpPr txBox="1"/>
          <p:nvPr/>
        </p:nvSpPr>
        <p:spPr>
          <a:xfrm>
            <a:off x="1817088" y="461980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= 5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30" name="Tablo 29">
            <a:extLst>
              <a:ext uri="{FF2B5EF4-FFF2-40B4-BE49-F238E27FC236}">
                <a16:creationId xmlns:a16="http://schemas.microsoft.com/office/drawing/2014/main" id="{3A00A3D5-8B11-5237-F05C-FF136515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38984"/>
              </p:ext>
            </p:extLst>
          </p:nvPr>
        </p:nvGraphicFramePr>
        <p:xfrm>
          <a:off x="1092200" y="4446552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1" name="Tablo 30">
            <a:extLst>
              <a:ext uri="{FF2B5EF4-FFF2-40B4-BE49-F238E27FC236}">
                <a16:creationId xmlns:a16="http://schemas.microsoft.com/office/drawing/2014/main" id="{4D2771E6-A63D-319F-FE00-506D4429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97898"/>
              </p:ext>
            </p:extLst>
          </p:nvPr>
        </p:nvGraphicFramePr>
        <p:xfrm>
          <a:off x="2702244" y="4397414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2" name="Tablo 31">
            <a:extLst>
              <a:ext uri="{FF2B5EF4-FFF2-40B4-BE49-F238E27FC236}">
                <a16:creationId xmlns:a16="http://schemas.microsoft.com/office/drawing/2014/main" id="{10F3CADC-3D75-F468-E011-A8E8E0E02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21634"/>
              </p:ext>
            </p:extLst>
          </p:nvPr>
        </p:nvGraphicFramePr>
        <p:xfrm>
          <a:off x="4024357" y="439741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4" name="Tablo 33">
            <a:extLst>
              <a:ext uri="{FF2B5EF4-FFF2-40B4-BE49-F238E27FC236}">
                <a16:creationId xmlns:a16="http://schemas.microsoft.com/office/drawing/2014/main" id="{4657B3BA-C7AC-93A2-504C-78B89157D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25104"/>
              </p:ext>
            </p:extLst>
          </p:nvPr>
        </p:nvGraphicFramePr>
        <p:xfrm>
          <a:off x="4643818" y="3506223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5" name="Tablo 34">
            <a:extLst>
              <a:ext uri="{FF2B5EF4-FFF2-40B4-BE49-F238E27FC236}">
                <a16:creationId xmlns:a16="http://schemas.microsoft.com/office/drawing/2014/main" id="{091C5F20-91CF-9D5D-B4F9-30774899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96603"/>
              </p:ext>
            </p:extLst>
          </p:nvPr>
        </p:nvGraphicFramePr>
        <p:xfrm>
          <a:off x="4334237" y="626086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6" name="Tablo 35">
            <a:extLst>
              <a:ext uri="{FF2B5EF4-FFF2-40B4-BE49-F238E27FC236}">
                <a16:creationId xmlns:a16="http://schemas.microsoft.com/office/drawing/2014/main" id="{0F2E2784-DE25-AB1C-34EF-F3BE2F0C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22483"/>
              </p:ext>
            </p:extLst>
          </p:nvPr>
        </p:nvGraphicFramePr>
        <p:xfrm>
          <a:off x="5726157" y="520513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B1526F81-FA29-3D86-583D-F82A0786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8703"/>
              </p:ext>
            </p:extLst>
          </p:nvPr>
        </p:nvGraphicFramePr>
        <p:xfrm>
          <a:off x="7910557" y="354803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605F4E45-FE6A-F8AB-0A24-99A77EC7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85456"/>
              </p:ext>
            </p:extLst>
          </p:nvPr>
        </p:nvGraphicFramePr>
        <p:xfrm>
          <a:off x="9188674" y="476464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sp>
        <p:nvSpPr>
          <p:cNvPr id="39" name="Metin kutusu 38">
            <a:extLst>
              <a:ext uri="{FF2B5EF4-FFF2-40B4-BE49-F238E27FC236}">
                <a16:creationId xmlns:a16="http://schemas.microsoft.com/office/drawing/2014/main" id="{C1E40FBB-6AEA-DF9B-ADBA-9B0D11E880B9}"/>
              </a:ext>
            </a:extLst>
          </p:cNvPr>
          <p:cNvSpPr txBox="1"/>
          <p:nvPr/>
        </p:nvSpPr>
        <p:spPr>
          <a:xfrm>
            <a:off x="3424239" y="5110978"/>
            <a:ext cx="9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F422D2E-E16D-D2DD-C5D2-6C3B49A3D76B}"/>
              </a:ext>
            </a:extLst>
          </p:cNvPr>
          <p:cNvSpPr txBox="1"/>
          <p:nvPr/>
        </p:nvSpPr>
        <p:spPr>
          <a:xfrm>
            <a:off x="4185322" y="5593587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 = 25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9559259-0125-CC1D-5FF6-DFD91EB122EF}"/>
              </a:ext>
            </a:extLst>
          </p:cNvPr>
          <p:cNvSpPr txBox="1"/>
          <p:nvPr/>
        </p:nvSpPr>
        <p:spPr>
          <a:xfrm>
            <a:off x="5182652" y="462616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 = 12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1CBF583-1644-145D-5020-0209E972558B}"/>
              </a:ext>
            </a:extLst>
          </p:cNvPr>
          <p:cNvSpPr txBox="1"/>
          <p:nvPr/>
        </p:nvSpPr>
        <p:spPr>
          <a:xfrm>
            <a:off x="6193218" y="3534883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B3FC707-DACA-1956-9EC1-3F8AFBF3446B}"/>
              </a:ext>
            </a:extLst>
          </p:cNvPr>
          <p:cNvSpPr txBox="1"/>
          <p:nvPr/>
        </p:nvSpPr>
        <p:spPr>
          <a:xfrm>
            <a:off x="8178958" y="4148448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 = 3</a:t>
            </a:r>
            <a:endParaRPr lang="tr-T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14:cNvPr>
              <p14:cNvContentPartPr/>
              <p14:nvPr/>
            </p14:nvContentPartPr>
            <p14:xfrm>
              <a:off x="1360178" y="3706040"/>
              <a:ext cx="7643813" cy="2809875"/>
            </p14:xfrm>
          </p:contentPart>
        </mc:Choice>
        <mc:Fallback xmlns=""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1179" y="3697041"/>
                <a:ext cx="7661452" cy="28275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8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Sosyal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0" y="2190896"/>
            <a:ext cx="6886611" cy="318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tr-TR"/>
              <a:t>Kullanıcılar:</a:t>
            </a:r>
          </a:p>
          <a:p>
            <a:pPr lvl="1"/>
            <a:r>
              <a:rPr lang="tr-TR"/>
              <a:t>Sade ve anlaşılır yapısıyla sitemizi kolaylıkla kullanılabilecek,</a:t>
            </a:r>
          </a:p>
          <a:p>
            <a:pPr lvl="1"/>
            <a:r>
              <a:rPr lang="tr-TR"/>
              <a:t>İnteraktif kullanıcı arayüzü sayesinde </a:t>
            </a:r>
            <a:r>
              <a:rPr lang="tr-TR">
                <a:ea typeface="+mn-lt"/>
                <a:cs typeface="+mn-lt"/>
              </a:rPr>
              <a:t>bilgisayar veya diğer dijital cihazlarda kullanabileceklerdir.</a:t>
            </a:r>
            <a:endParaRPr lang="tr-TR"/>
          </a:p>
          <a:p>
            <a:pPr marL="457200" lvl="1" indent="0">
              <a:buNone/>
            </a:pPr>
            <a:r>
              <a:rPr lang="tr-TR"/>
              <a:t>Bu sebeple kullanıcılarımızın herhangi bir zorluk yaşayacaklarını düşünmüyoruz.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295BA7D-781F-212B-5026-14A739A9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56" y="2548253"/>
            <a:ext cx="2458864" cy="2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69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Galaksi sunusu</Template>
  <TotalTime>0</TotalTime>
  <Words>795</Words>
  <Application>Microsoft Office PowerPoint</Application>
  <PresentationFormat>Geniş ekran</PresentationFormat>
  <Paragraphs>198</Paragraphs>
  <Slides>13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univers</vt:lpstr>
      <vt:lpstr>univers</vt:lpstr>
      <vt:lpstr>Wingdings</vt:lpstr>
      <vt:lpstr>GradientUnivers</vt:lpstr>
      <vt:lpstr>EHotel</vt:lpstr>
      <vt:lpstr>Ekip</vt:lpstr>
      <vt:lpstr>Problem</vt:lpstr>
      <vt:lpstr>Teknik fizibilite</vt:lpstr>
      <vt:lpstr>Ekonomik fizibilite</vt:lpstr>
      <vt:lpstr>PowerPoint Sunusu</vt:lpstr>
      <vt:lpstr>PowerPoint Sunusu</vt:lpstr>
      <vt:lpstr>Zaman Fizibilitesi – CPM</vt:lpstr>
      <vt:lpstr>Sosyal fizibilite</vt:lpstr>
      <vt:lpstr>Yasal fizibilite</vt:lpstr>
      <vt:lpstr>PowerPoint Sunusu</vt:lpstr>
      <vt:lpstr>Sonuç raporu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EHotel</dc:title>
  <dc:creator>hilal dedek</dc:creator>
  <cp:lastModifiedBy>Barış Keskin</cp:lastModifiedBy>
  <cp:revision>2</cp:revision>
  <dcterms:created xsi:type="dcterms:W3CDTF">2024-03-20T11:00:59Z</dcterms:created>
  <dcterms:modified xsi:type="dcterms:W3CDTF">2024-03-25T15:58:20Z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