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6"/>
  </p:notesMasterIdLst>
  <p:sldIdLst>
    <p:sldId id="262" r:id="rId5"/>
    <p:sldId id="679" r:id="rId6"/>
    <p:sldId id="680" r:id="rId7"/>
    <p:sldId id="682" r:id="rId8"/>
    <p:sldId id="683" r:id="rId9"/>
    <p:sldId id="684" r:id="rId10"/>
    <p:sldId id="681" r:id="rId11"/>
    <p:sldId id="616" r:id="rId12"/>
    <p:sldId id="579" r:id="rId13"/>
    <p:sldId id="582" r:id="rId14"/>
    <p:sldId id="586" r:id="rId15"/>
    <p:sldId id="610" r:id="rId16"/>
    <p:sldId id="612" r:id="rId17"/>
    <p:sldId id="580" r:id="rId18"/>
    <p:sldId id="578" r:id="rId19"/>
    <p:sldId id="611" r:id="rId20"/>
    <p:sldId id="613" r:id="rId21"/>
    <p:sldId id="617" r:id="rId22"/>
    <p:sldId id="619" r:id="rId23"/>
    <p:sldId id="620" r:id="rId24"/>
    <p:sldId id="621" r:id="rId25"/>
    <p:sldId id="622" r:id="rId26"/>
    <p:sldId id="623" r:id="rId27"/>
    <p:sldId id="618" r:id="rId28"/>
    <p:sldId id="665" r:id="rId29"/>
    <p:sldId id="666" r:id="rId30"/>
    <p:sldId id="667" r:id="rId31"/>
    <p:sldId id="668" r:id="rId32"/>
    <p:sldId id="635" r:id="rId33"/>
    <p:sldId id="624" r:id="rId34"/>
    <p:sldId id="625" r:id="rId35"/>
    <p:sldId id="626" r:id="rId36"/>
    <p:sldId id="627" r:id="rId37"/>
    <p:sldId id="629" r:id="rId38"/>
    <p:sldId id="630" r:id="rId39"/>
    <p:sldId id="631" r:id="rId40"/>
    <p:sldId id="685" r:id="rId41"/>
    <p:sldId id="686" r:id="rId42"/>
    <p:sldId id="632" r:id="rId43"/>
    <p:sldId id="633" r:id="rId44"/>
    <p:sldId id="634" r:id="rId45"/>
    <p:sldId id="638" r:id="rId46"/>
    <p:sldId id="639" r:id="rId47"/>
    <p:sldId id="640" r:id="rId48"/>
    <p:sldId id="641" r:id="rId49"/>
    <p:sldId id="642" r:id="rId50"/>
    <p:sldId id="643" r:id="rId51"/>
    <p:sldId id="644" r:id="rId52"/>
    <p:sldId id="645" r:id="rId53"/>
    <p:sldId id="646" r:id="rId54"/>
    <p:sldId id="647" r:id="rId55"/>
    <p:sldId id="648" r:id="rId56"/>
    <p:sldId id="649" r:id="rId57"/>
    <p:sldId id="650" r:id="rId58"/>
    <p:sldId id="651" r:id="rId59"/>
    <p:sldId id="652" r:id="rId60"/>
    <p:sldId id="653" r:id="rId61"/>
    <p:sldId id="654" r:id="rId62"/>
    <p:sldId id="655" r:id="rId63"/>
    <p:sldId id="656" r:id="rId64"/>
    <p:sldId id="657" r:id="rId65"/>
    <p:sldId id="661" r:id="rId66"/>
    <p:sldId id="659" r:id="rId67"/>
    <p:sldId id="660" r:id="rId68"/>
    <p:sldId id="662" r:id="rId69"/>
    <p:sldId id="663" r:id="rId70"/>
    <p:sldId id="658" r:id="rId71"/>
    <p:sldId id="664" r:id="rId72"/>
    <p:sldId id="669" r:id="rId73"/>
    <p:sldId id="670" r:id="rId74"/>
    <p:sldId id="671" r:id="rId75"/>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mn-cs"/>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npeng Kong" initials="F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D6A117-9911-4460-B062-9ECD77F21C7B}" v="4" dt="2023-04-20T08:23:38.5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50" d="100"/>
          <a:sy n="150" d="100"/>
        </p:scale>
        <p:origin x="456" y="126"/>
      </p:cViewPr>
      <p:guideLst>
        <p:guide orient="horz" pos="2160"/>
        <p:guide pos="2880"/>
        <p:guide orient="horz" pos="162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82"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B694A4DC-E5D5-6146-ADF1-EE5BC6BA7B98}" type="datetimeFigureOut">
              <a:rPr lang="en-US"/>
              <a:pPr/>
              <a:t>4/20/2023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281FC2CD-8A34-4D46-BBEE-99BF3FFD90D1}" type="slidenum">
              <a:rPr lang="en-US"/>
              <a:pPr/>
              <a:t>‹#›</a:t>
            </a:fld>
            <a:endParaRPr lang="en-US"/>
          </a:p>
        </p:txBody>
      </p:sp>
    </p:spTree>
    <p:extLst>
      <p:ext uri="{BB962C8B-B14F-4D97-AF65-F5344CB8AC3E}">
        <p14:creationId xmlns:p14="http://schemas.microsoft.com/office/powerpoint/2010/main" val="255892947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ＭＳ Ｐゴシック" charset="0"/>
        <a:cs typeface="+mn-cs"/>
      </a:defRPr>
    </a:lvl1pPr>
    <a:lvl2pPr marL="457200" algn="l" rtl="0" fontAlgn="base">
      <a:spcBef>
        <a:spcPct val="30000"/>
      </a:spcBef>
      <a:spcAft>
        <a:spcPct val="0"/>
      </a:spcAft>
      <a:defRPr sz="1200" kern="1200">
        <a:solidFill>
          <a:schemeClr val="tx1"/>
        </a:solidFill>
        <a:latin typeface="+mn-lt"/>
        <a:ea typeface="ＭＳ Ｐゴシック" charset="0"/>
        <a:cs typeface="+mn-cs"/>
      </a:defRPr>
    </a:lvl2pPr>
    <a:lvl3pPr marL="914400" algn="l" rtl="0" fontAlgn="base">
      <a:spcBef>
        <a:spcPct val="30000"/>
      </a:spcBef>
      <a:spcAft>
        <a:spcPct val="0"/>
      </a:spcAft>
      <a:defRPr sz="1200" kern="1200">
        <a:solidFill>
          <a:schemeClr val="tx1"/>
        </a:solidFill>
        <a:latin typeface="+mn-lt"/>
        <a:ea typeface="ＭＳ Ｐゴシック" charset="0"/>
        <a:cs typeface="+mn-cs"/>
      </a:defRPr>
    </a:lvl3pPr>
    <a:lvl4pPr marL="1371600" algn="l" rtl="0" fontAlgn="base">
      <a:spcBef>
        <a:spcPct val="30000"/>
      </a:spcBef>
      <a:spcAft>
        <a:spcPct val="0"/>
      </a:spcAft>
      <a:defRPr sz="1200" kern="1200">
        <a:solidFill>
          <a:schemeClr val="tx1"/>
        </a:solidFill>
        <a:latin typeface="+mn-lt"/>
        <a:ea typeface="ＭＳ Ｐゴシック" charset="0"/>
        <a:cs typeface="+mn-cs"/>
      </a:defRPr>
    </a:lvl4pPr>
    <a:lvl5pPr marL="1828800" algn="l" rtl="0" fontAlgn="base">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Challenges: Nose, signal cut due to </a:t>
            </a:r>
            <a:r>
              <a:rPr lang="en-US" dirty="0" err="1"/>
              <a:t>boundray</a:t>
            </a:r>
            <a:r>
              <a:rPr lang="en-US" dirty="0"/>
              <a:t>, Bias … </a:t>
            </a:r>
          </a:p>
        </p:txBody>
      </p:sp>
      <p:sp>
        <p:nvSpPr>
          <p:cNvPr id="4" name="Slide Number Placeholder 3"/>
          <p:cNvSpPr>
            <a:spLocks noGrp="1"/>
          </p:cNvSpPr>
          <p:nvPr>
            <p:ph type="sldNum" sz="quarter" idx="10"/>
          </p:nvPr>
        </p:nvSpPr>
        <p:spPr/>
        <p:txBody>
          <a:bodyPr/>
          <a:lstStyle/>
          <a:p>
            <a:fld id="{281FC2CD-8A34-4D46-BBEE-99BF3FFD90D1}" type="slidenum">
              <a:rPr lang="en-US" smtClean="0"/>
              <a:pPr/>
              <a:t>2</a:t>
            </a:fld>
            <a:endParaRPr lang="en-US"/>
          </a:p>
        </p:txBody>
      </p:sp>
    </p:spTree>
    <p:extLst>
      <p:ext uri="{BB962C8B-B14F-4D97-AF65-F5344CB8AC3E}">
        <p14:creationId xmlns:p14="http://schemas.microsoft.com/office/powerpoint/2010/main" val="435850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Challenges: Nose, signal cut due to </a:t>
            </a:r>
            <a:r>
              <a:rPr lang="en-US" dirty="0" err="1"/>
              <a:t>boundray</a:t>
            </a:r>
            <a:r>
              <a:rPr lang="en-US" dirty="0"/>
              <a:t>, Bias … </a:t>
            </a:r>
          </a:p>
        </p:txBody>
      </p:sp>
      <p:sp>
        <p:nvSpPr>
          <p:cNvPr id="4" name="Slide Number Placeholder 3"/>
          <p:cNvSpPr>
            <a:spLocks noGrp="1"/>
          </p:cNvSpPr>
          <p:nvPr>
            <p:ph type="sldNum" sz="quarter" idx="10"/>
          </p:nvPr>
        </p:nvSpPr>
        <p:spPr/>
        <p:txBody>
          <a:bodyPr/>
          <a:lstStyle/>
          <a:p>
            <a:fld id="{281FC2CD-8A34-4D46-BBEE-99BF3FFD90D1}" type="slidenum">
              <a:rPr lang="en-US" smtClean="0"/>
              <a:pPr/>
              <a:t>3</a:t>
            </a:fld>
            <a:endParaRPr lang="en-US"/>
          </a:p>
        </p:txBody>
      </p:sp>
    </p:spTree>
    <p:extLst>
      <p:ext uri="{BB962C8B-B14F-4D97-AF65-F5344CB8AC3E}">
        <p14:creationId xmlns:p14="http://schemas.microsoft.com/office/powerpoint/2010/main" val="28935840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9" name="Picture 8" descr="powerpoint-header.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518928"/>
            <a:ext cx="9144000" cy="1620774"/>
          </a:xfrm>
          <a:prstGeom prst="rect">
            <a:avLst/>
          </a:prstGeom>
        </p:spPr>
      </p:pic>
      <p:sp>
        <p:nvSpPr>
          <p:cNvPr id="5" name="Text Placeholder 4"/>
          <p:cNvSpPr>
            <a:spLocks noGrp="1"/>
          </p:cNvSpPr>
          <p:nvPr>
            <p:ph type="body" sz="quarter" idx="10"/>
          </p:nvPr>
        </p:nvSpPr>
        <p:spPr>
          <a:xfrm>
            <a:off x="2340339" y="951310"/>
            <a:ext cx="5688012" cy="432308"/>
          </a:xfrm>
          <a:prstGeom prst="rect">
            <a:avLst/>
          </a:prstGeom>
        </p:spPr>
        <p:txBody>
          <a:bodyPr/>
          <a:lstStyle>
            <a:lvl1pPr>
              <a:buNone/>
              <a:defRPr baseline="0"/>
            </a:lvl1pPr>
          </a:lstStyle>
          <a:p>
            <a:pPr lvl="0"/>
            <a:r>
              <a:rPr lang="en-US"/>
              <a:t>Click to edit Master text styles</a:t>
            </a:r>
          </a:p>
        </p:txBody>
      </p:sp>
      <p:sp>
        <p:nvSpPr>
          <p:cNvPr id="7" name="Text Placeholder 6"/>
          <p:cNvSpPr>
            <a:spLocks noGrp="1"/>
          </p:cNvSpPr>
          <p:nvPr>
            <p:ph type="body" sz="quarter" idx="11"/>
          </p:nvPr>
        </p:nvSpPr>
        <p:spPr>
          <a:xfrm>
            <a:off x="2339752" y="1377000"/>
            <a:ext cx="5689600" cy="323850"/>
          </a:xfrm>
          <a:prstGeom prst="rect">
            <a:avLst/>
          </a:prstGeom>
        </p:spPr>
        <p:txBody>
          <a:bodyPr/>
          <a:lstStyle>
            <a:lvl1pPr>
              <a:buNone/>
              <a:defRPr sz="2000"/>
            </a:lvl1pPr>
          </a:lstStyle>
          <a:p>
            <a:pPr lvl="0"/>
            <a:r>
              <a:rPr lang="en-US"/>
              <a:t>Click to edit Master text styles</a:t>
            </a:r>
          </a:p>
        </p:txBody>
      </p:sp>
      <p:sp>
        <p:nvSpPr>
          <p:cNvPr id="4" name="Text Placeholder 3"/>
          <p:cNvSpPr>
            <a:spLocks noGrp="1"/>
          </p:cNvSpPr>
          <p:nvPr>
            <p:ph type="body" sz="quarter" idx="12" hasCustomPrompt="1"/>
          </p:nvPr>
        </p:nvSpPr>
        <p:spPr>
          <a:xfrm>
            <a:off x="2362200" y="1815666"/>
            <a:ext cx="5472608" cy="216024"/>
          </a:xfrm>
          <a:prstGeom prst="rect">
            <a:avLst/>
          </a:prstGeom>
        </p:spPr>
        <p:txBody>
          <a:bodyPr vert="horz"/>
          <a:lstStyle>
            <a:lvl1pPr marL="0" indent="0">
              <a:buNone/>
              <a:defRPr sz="900">
                <a:solidFill>
                  <a:srgbClr val="FFFFFF"/>
                </a:solidFill>
              </a:defRPr>
            </a:lvl1pPr>
          </a:lstStyle>
          <a:p>
            <a:pPr lvl="0"/>
            <a:r>
              <a:rPr lang="en-AU"/>
              <a:t>Click to ADD SCHOOL or UNIT NAME</a:t>
            </a:r>
          </a:p>
        </p:txBody>
      </p:sp>
    </p:spTree>
    <p:extLst>
      <p:ext uri="{BB962C8B-B14F-4D97-AF65-F5344CB8AC3E}">
        <p14:creationId xmlns:p14="http://schemas.microsoft.com/office/powerpoint/2010/main" val="2250955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4" descr="footer.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4386834"/>
            <a:ext cx="9144000" cy="756666"/>
          </a:xfrm>
          <a:prstGeom prst="rect">
            <a:avLst/>
          </a:prstGeom>
        </p:spPr>
      </p:pic>
      <p:sp>
        <p:nvSpPr>
          <p:cNvPr id="2" name="Title 1"/>
          <p:cNvSpPr>
            <a:spLocks noGrp="1"/>
          </p:cNvSpPr>
          <p:nvPr>
            <p:ph type="title"/>
          </p:nvPr>
        </p:nvSpPr>
        <p:spPr>
          <a:xfrm>
            <a:off x="457201" y="204787"/>
            <a:ext cx="3008313" cy="871538"/>
          </a:xfrm>
          <a:prstGeom prst="rect">
            <a:avLst/>
          </a:prstGeom>
        </p:spPr>
        <p:txBody>
          <a:bodyPr anchor="b"/>
          <a:lstStyle>
            <a:lvl1pPr algn="l">
              <a:defRPr sz="2000" b="0">
                <a:latin typeface="Sommet" pitchFamily="50" charset="0"/>
              </a:defRPr>
            </a:lvl1pPr>
          </a:lstStyle>
          <a:p>
            <a:r>
              <a:rPr lang="en-US"/>
              <a:t>Click to edit Master title style</a:t>
            </a:r>
            <a:endParaRPr lang="en-AU"/>
          </a:p>
        </p:txBody>
      </p:sp>
      <p:sp>
        <p:nvSpPr>
          <p:cNvPr id="3" name="Content Placeholder 2"/>
          <p:cNvSpPr>
            <a:spLocks noGrp="1"/>
          </p:cNvSpPr>
          <p:nvPr>
            <p:ph idx="1"/>
          </p:nvPr>
        </p:nvSpPr>
        <p:spPr>
          <a:xfrm>
            <a:off x="3575050" y="204788"/>
            <a:ext cx="5111750" cy="4149161"/>
          </a:xfrm>
          <a:prstGeom prst="rect">
            <a:avLst/>
          </a:prstGeom>
        </p:spPr>
        <p:txBody>
          <a:bodyPr/>
          <a:lstStyle>
            <a:lvl1pPr>
              <a:defRPr sz="3000">
                <a:latin typeface="Sommet" pitchFamily="50" charset="0"/>
              </a:defRPr>
            </a:lvl1pPr>
            <a:lvl2pPr>
              <a:defRPr sz="2000">
                <a:latin typeface="Sommet" pitchFamily="50" charset="0"/>
              </a:defRPr>
            </a:lvl2pPr>
            <a:lvl3pPr>
              <a:defRPr sz="1800">
                <a:latin typeface="Sommet" pitchFamily="50" charset="0"/>
              </a:defRPr>
            </a:lvl3pPr>
            <a:lvl4pPr>
              <a:defRPr sz="1600">
                <a:latin typeface="Sommet" pitchFamily="50" charset="0"/>
              </a:defRPr>
            </a:lvl4pPr>
            <a:lvl5pPr>
              <a:defRPr sz="1600">
                <a:latin typeface="Sommet" pitchFamily="50"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1" y="1076326"/>
            <a:ext cx="3008313" cy="3277623"/>
          </a:xfrm>
          <a:prstGeom prst="rect">
            <a:avLst/>
          </a:prstGeom>
        </p:spPr>
        <p:txBody>
          <a:bodyPr/>
          <a:lstStyle>
            <a:lvl1pPr marL="0" indent="0">
              <a:buNone/>
              <a:defRPr sz="1400">
                <a:latin typeface="Sommet" pitchFamily="50"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14135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4" descr="footer.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4386834"/>
            <a:ext cx="9144000" cy="756666"/>
          </a:xfrm>
          <a:prstGeom prst="rect">
            <a:avLst/>
          </a:prstGeom>
        </p:spPr>
      </p:pic>
      <p:sp>
        <p:nvSpPr>
          <p:cNvPr id="2" name="Title 1"/>
          <p:cNvSpPr>
            <a:spLocks noGrp="1"/>
          </p:cNvSpPr>
          <p:nvPr>
            <p:ph type="title"/>
          </p:nvPr>
        </p:nvSpPr>
        <p:spPr>
          <a:xfrm>
            <a:off x="1792288" y="3600450"/>
            <a:ext cx="5486400" cy="425054"/>
          </a:xfrm>
          <a:prstGeom prst="rect">
            <a:avLst/>
          </a:prstGeom>
        </p:spPr>
        <p:txBody>
          <a:bodyPr anchor="b"/>
          <a:lstStyle>
            <a:lvl1pPr algn="l">
              <a:defRPr sz="2000" b="0">
                <a:latin typeface="Sommet" pitchFamily="50" charset="0"/>
              </a:defRPr>
            </a:lvl1pPr>
          </a:lstStyle>
          <a:p>
            <a:r>
              <a:rPr lang="en-US"/>
              <a:t>Click to edit Master title style</a:t>
            </a:r>
            <a:endParaRPr lang="en-AU"/>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2000">
                <a:latin typeface="Sommet"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lang="en-AU" noProof="0"/>
          </a:p>
        </p:txBody>
      </p:sp>
      <p:sp>
        <p:nvSpPr>
          <p:cNvPr id="4" name="Text Placeholder 3"/>
          <p:cNvSpPr>
            <a:spLocks noGrp="1"/>
          </p:cNvSpPr>
          <p:nvPr>
            <p:ph type="body" sz="half" idx="2"/>
          </p:nvPr>
        </p:nvSpPr>
        <p:spPr>
          <a:xfrm>
            <a:off x="1792288" y="4025503"/>
            <a:ext cx="5486400" cy="328445"/>
          </a:xfrm>
          <a:prstGeom prst="rect">
            <a:avLst/>
          </a:prstGeom>
        </p:spPr>
        <p:txBody>
          <a:bodyPr/>
          <a:lstStyle>
            <a:lvl1pPr marL="0" indent="0">
              <a:buNone/>
              <a:defRPr sz="1400">
                <a:latin typeface="Sommet" pitchFamily="50"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12906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2" name="Picture 1" descr="footer.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4386834"/>
            <a:ext cx="9144000" cy="756666"/>
          </a:xfrm>
          <a:prstGeom prst="rect">
            <a:avLst/>
          </a:prstGeom>
        </p:spPr>
      </p:pic>
      <p:sp>
        <p:nvSpPr>
          <p:cNvPr id="12" name="Title 11"/>
          <p:cNvSpPr>
            <a:spLocks noGrp="1"/>
          </p:cNvSpPr>
          <p:nvPr>
            <p:ph type="title"/>
          </p:nvPr>
        </p:nvSpPr>
        <p:spPr>
          <a:xfrm>
            <a:off x="457200" y="356400"/>
            <a:ext cx="8229600" cy="595170"/>
          </a:xfrm>
          <a:prstGeom prst="rect">
            <a:avLst/>
          </a:prstGeom>
        </p:spPr>
        <p:txBody>
          <a:bodyPr/>
          <a:lstStyle>
            <a:lvl1pPr algn="l">
              <a:defRPr sz="3000">
                <a:latin typeface="Sommet" pitchFamily="50" charset="0"/>
              </a:defRPr>
            </a:lvl1pPr>
          </a:lstStyle>
          <a:p>
            <a:r>
              <a:rPr lang="en-US"/>
              <a:t>Click to edit Master title style</a:t>
            </a:r>
          </a:p>
        </p:txBody>
      </p:sp>
      <p:sp>
        <p:nvSpPr>
          <p:cNvPr id="4" name="Date Placeholder 2"/>
          <p:cNvSpPr>
            <a:spLocks noGrp="1"/>
          </p:cNvSpPr>
          <p:nvPr>
            <p:ph type="dt" sz="half" idx="10"/>
          </p:nvPr>
        </p:nvSpPr>
        <p:spPr>
          <a:xfrm>
            <a:off x="457200" y="4767263"/>
            <a:ext cx="2133600" cy="273844"/>
          </a:xfrm>
          <a:prstGeom prst="rect">
            <a:avLst/>
          </a:prstGeom>
        </p:spPr>
        <p:txBody>
          <a:bodyPr vert="horz" wrap="square" lIns="91440" tIns="45720" rIns="91440" bIns="45720" numCol="1" anchor="t" anchorCtr="0" compatLnSpc="1">
            <a:prstTxWarp prst="textNoShape">
              <a:avLst/>
            </a:prstTxWarp>
          </a:bodyPr>
          <a:lstStyle>
            <a:lvl1pPr>
              <a:defRPr>
                <a:latin typeface="Sommet" charset="0"/>
              </a:defRPr>
            </a:lvl1pPr>
          </a:lstStyle>
          <a:p>
            <a:fld id="{E647F2C3-7663-AA42-874B-47D103C1C88A}" type="datetimeFigureOut">
              <a:rPr lang="en-AU"/>
              <a:pPr/>
              <a:t>20/04/2023</a:t>
            </a:fld>
            <a:endParaRPr lang="en-AU"/>
          </a:p>
        </p:txBody>
      </p:sp>
      <p:sp>
        <p:nvSpPr>
          <p:cNvPr id="5" name="Footer Placeholder 3"/>
          <p:cNvSpPr>
            <a:spLocks noGrp="1"/>
          </p:cNvSpPr>
          <p:nvPr>
            <p:ph type="ftr" sz="quarter" idx="11"/>
          </p:nvPr>
        </p:nvSpPr>
        <p:spPr>
          <a:xfrm>
            <a:off x="3124200" y="4767263"/>
            <a:ext cx="2895600" cy="273844"/>
          </a:xfrm>
          <a:prstGeom prst="rect">
            <a:avLst/>
          </a:prstGeom>
        </p:spPr>
        <p:txBody>
          <a:bodyPr/>
          <a:lstStyle>
            <a:lvl1pPr fontAlgn="auto">
              <a:spcBef>
                <a:spcPts val="0"/>
              </a:spcBef>
              <a:spcAft>
                <a:spcPts val="0"/>
              </a:spcAft>
              <a:defRPr>
                <a:latin typeface="+mn-lt"/>
                <a:ea typeface="+mn-ea"/>
              </a:defRPr>
            </a:lvl1pPr>
          </a:lstStyle>
          <a:p>
            <a:pPr>
              <a:defRPr/>
            </a:pPr>
            <a:endParaRPr lang="en-AU"/>
          </a:p>
        </p:txBody>
      </p:sp>
      <p:sp>
        <p:nvSpPr>
          <p:cNvPr id="6" name="Slide Number Placeholder 4"/>
          <p:cNvSpPr>
            <a:spLocks noGrp="1"/>
          </p:cNvSpPr>
          <p:nvPr>
            <p:ph type="sldNum" sz="quarter" idx="12"/>
          </p:nvPr>
        </p:nvSpPr>
        <p:spPr>
          <a:xfrm>
            <a:off x="6553200" y="4767263"/>
            <a:ext cx="2133600" cy="273844"/>
          </a:xfrm>
          <a:prstGeom prst="rect">
            <a:avLst/>
          </a:prstGeom>
        </p:spPr>
        <p:txBody>
          <a:bodyPr vert="horz" wrap="square" lIns="91440" tIns="45720" rIns="91440" bIns="45720" numCol="1" anchor="t" anchorCtr="0" compatLnSpc="1">
            <a:prstTxWarp prst="textNoShape">
              <a:avLst/>
            </a:prstTxWarp>
          </a:bodyPr>
          <a:lstStyle>
            <a:lvl1pPr>
              <a:defRPr>
                <a:latin typeface="Sommet" charset="0"/>
              </a:defRPr>
            </a:lvl1pPr>
          </a:lstStyle>
          <a:p>
            <a:fld id="{424A484D-1850-D340-9465-D19A67592709}" type="slidenum">
              <a:rPr lang="en-AU"/>
              <a:pPr/>
              <a:t>‹#›</a:t>
            </a:fld>
            <a:endParaRPr lang="en-AU"/>
          </a:p>
        </p:txBody>
      </p:sp>
    </p:spTree>
    <p:extLst>
      <p:ext uri="{BB962C8B-B14F-4D97-AF65-F5344CB8AC3E}">
        <p14:creationId xmlns:p14="http://schemas.microsoft.com/office/powerpoint/2010/main" val="714343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descr="footer.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4407372"/>
            <a:ext cx="9144000" cy="756666"/>
          </a:xfrm>
          <a:prstGeom prst="rect">
            <a:avLst/>
          </a:prstGeom>
        </p:spPr>
      </p:pic>
    </p:spTree>
    <p:extLst>
      <p:ext uri="{BB962C8B-B14F-4D97-AF65-F5344CB8AC3E}">
        <p14:creationId xmlns:p14="http://schemas.microsoft.com/office/powerpoint/2010/main" val="4253044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2" name="Picture 1" descr="powerpoint-header.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2949198"/>
            <a:ext cx="9144000" cy="1620774"/>
          </a:xfrm>
          <a:prstGeom prst="rect">
            <a:avLst/>
          </a:prstGeom>
        </p:spPr>
      </p:pic>
      <p:sp>
        <p:nvSpPr>
          <p:cNvPr id="4" name="Text Placeholder 4"/>
          <p:cNvSpPr>
            <a:spLocks noGrp="1"/>
          </p:cNvSpPr>
          <p:nvPr>
            <p:ph type="body" sz="quarter" idx="10"/>
          </p:nvPr>
        </p:nvSpPr>
        <p:spPr>
          <a:xfrm>
            <a:off x="2340339" y="3381580"/>
            <a:ext cx="5688012" cy="432308"/>
          </a:xfrm>
          <a:prstGeom prst="rect">
            <a:avLst/>
          </a:prstGeom>
        </p:spPr>
        <p:txBody>
          <a:bodyPr/>
          <a:lstStyle>
            <a:lvl1pPr>
              <a:buNone/>
              <a:defRPr baseline="0"/>
            </a:lvl1pPr>
          </a:lstStyle>
          <a:p>
            <a:pPr lvl="0"/>
            <a:r>
              <a:rPr lang="en-US"/>
              <a:t>Click to edit Master text styles</a:t>
            </a:r>
          </a:p>
        </p:txBody>
      </p:sp>
      <p:sp>
        <p:nvSpPr>
          <p:cNvPr id="5" name="Text Placeholder 6"/>
          <p:cNvSpPr>
            <a:spLocks noGrp="1"/>
          </p:cNvSpPr>
          <p:nvPr>
            <p:ph type="body" sz="quarter" idx="11"/>
          </p:nvPr>
        </p:nvSpPr>
        <p:spPr>
          <a:xfrm>
            <a:off x="2339752" y="3807270"/>
            <a:ext cx="5689600" cy="323850"/>
          </a:xfrm>
          <a:prstGeom prst="rect">
            <a:avLst/>
          </a:prstGeom>
        </p:spPr>
        <p:txBody>
          <a:bodyPr/>
          <a:lstStyle>
            <a:lvl1pPr>
              <a:buNone/>
              <a:defRPr sz="2000"/>
            </a:lvl1pPr>
          </a:lstStyle>
          <a:p>
            <a:pPr lvl="0"/>
            <a:r>
              <a:rPr lang="en-US"/>
              <a:t>Click to edit Master text styles</a:t>
            </a:r>
          </a:p>
        </p:txBody>
      </p:sp>
      <p:sp>
        <p:nvSpPr>
          <p:cNvPr id="11" name="Text Placeholder 3"/>
          <p:cNvSpPr>
            <a:spLocks noGrp="1"/>
          </p:cNvSpPr>
          <p:nvPr>
            <p:ph type="body" sz="quarter" idx="12" hasCustomPrompt="1"/>
          </p:nvPr>
        </p:nvSpPr>
        <p:spPr>
          <a:xfrm>
            <a:off x="2362200" y="4245936"/>
            <a:ext cx="5472608" cy="216024"/>
          </a:xfrm>
          <a:prstGeom prst="rect">
            <a:avLst/>
          </a:prstGeom>
        </p:spPr>
        <p:txBody>
          <a:bodyPr vert="horz"/>
          <a:lstStyle>
            <a:lvl1pPr marL="0" indent="0">
              <a:buNone/>
              <a:defRPr sz="900">
                <a:solidFill>
                  <a:srgbClr val="FFFFFF"/>
                </a:solidFill>
              </a:defRPr>
            </a:lvl1pPr>
          </a:lstStyle>
          <a:p>
            <a:pPr lvl="0"/>
            <a:r>
              <a:rPr lang="en-AU"/>
              <a:t>Click to ADD SCHOOL or UNIT NAME</a:t>
            </a:r>
          </a:p>
        </p:txBody>
      </p:sp>
    </p:spTree>
    <p:extLst>
      <p:ext uri="{BB962C8B-B14F-4D97-AF65-F5344CB8AC3E}">
        <p14:creationId xmlns:p14="http://schemas.microsoft.com/office/powerpoint/2010/main" val="4018783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57504"/>
            <a:ext cx="8229600" cy="594066"/>
          </a:xfrm>
          <a:prstGeom prst="rect">
            <a:avLst/>
          </a:prstGeom>
        </p:spPr>
        <p:txBody>
          <a:bodyPr/>
          <a:lstStyle>
            <a:lvl1pPr algn="l">
              <a:defRPr sz="3000" baseline="0">
                <a:latin typeface="Sommet" pitchFamily="50" charset="0"/>
              </a:defRPr>
            </a:lvl1pPr>
          </a:lstStyle>
          <a:p>
            <a:r>
              <a:rPr lang="en-US"/>
              <a:t>Click to edit Master title style</a:t>
            </a:r>
            <a:endParaRPr lang="en-AU"/>
          </a:p>
        </p:txBody>
      </p:sp>
      <p:sp>
        <p:nvSpPr>
          <p:cNvPr id="3" name="Content Placeholder 2"/>
          <p:cNvSpPr>
            <a:spLocks noGrp="1"/>
          </p:cNvSpPr>
          <p:nvPr>
            <p:ph idx="1"/>
          </p:nvPr>
        </p:nvSpPr>
        <p:spPr>
          <a:xfrm>
            <a:off x="457200" y="951570"/>
            <a:ext cx="8229600" cy="3510390"/>
          </a:xfrm>
          <a:prstGeom prst="rect">
            <a:avLst/>
          </a:prstGeom>
        </p:spPr>
        <p:txBody>
          <a:bodyPr/>
          <a:lstStyle>
            <a:lvl1pPr>
              <a:buNone/>
              <a:defRPr sz="1400" baseline="0">
                <a:latin typeface="Sommet" pitchFamily="50" charset="0"/>
              </a:defRPr>
            </a:lvl1pPr>
          </a:lstStyle>
          <a:p>
            <a:pPr lvl="0"/>
            <a:r>
              <a:rPr lang="en-US"/>
              <a:t>Click to edit Master text styles</a:t>
            </a:r>
          </a:p>
        </p:txBody>
      </p:sp>
      <p:pic>
        <p:nvPicPr>
          <p:cNvPr id="12" name="Picture 11" descr="footer.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4386834"/>
            <a:ext cx="9144000" cy="756666"/>
          </a:xfrm>
          <a:prstGeom prst="rect">
            <a:avLst/>
          </a:prstGeom>
        </p:spPr>
      </p:pic>
    </p:spTree>
    <p:extLst>
      <p:ext uri="{BB962C8B-B14F-4D97-AF65-F5344CB8AC3E}">
        <p14:creationId xmlns:p14="http://schemas.microsoft.com/office/powerpoint/2010/main" val="360984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57504"/>
            <a:ext cx="8229600" cy="594066"/>
          </a:xfrm>
          <a:prstGeom prst="rect">
            <a:avLst/>
          </a:prstGeom>
        </p:spPr>
        <p:txBody>
          <a:bodyPr/>
          <a:lstStyle>
            <a:lvl1pPr algn="l">
              <a:defRPr sz="3000" baseline="0">
                <a:latin typeface="Sommet" pitchFamily="50" charset="0"/>
              </a:defRPr>
            </a:lvl1pPr>
          </a:lstStyle>
          <a:p>
            <a:r>
              <a:rPr lang="en-US"/>
              <a:t>Click to edit Master title style</a:t>
            </a:r>
            <a:endParaRPr lang="en-AU"/>
          </a:p>
        </p:txBody>
      </p:sp>
      <p:sp>
        <p:nvSpPr>
          <p:cNvPr id="3" name="Content Placeholder 2"/>
          <p:cNvSpPr>
            <a:spLocks noGrp="1"/>
          </p:cNvSpPr>
          <p:nvPr>
            <p:ph idx="1"/>
          </p:nvPr>
        </p:nvSpPr>
        <p:spPr>
          <a:xfrm>
            <a:off x="457200" y="951570"/>
            <a:ext cx="8229600" cy="1711886"/>
          </a:xfrm>
          <a:prstGeom prst="rect">
            <a:avLst/>
          </a:prstGeom>
        </p:spPr>
        <p:txBody>
          <a:bodyPr/>
          <a:lstStyle>
            <a:lvl1pPr>
              <a:buNone/>
              <a:defRPr sz="1400" baseline="0">
                <a:latin typeface="Sommet" pitchFamily="50" charset="0"/>
              </a:defRPr>
            </a:lvl1pPr>
          </a:lstStyle>
          <a:p>
            <a:pPr lvl="0"/>
            <a:r>
              <a:rPr lang="en-US"/>
              <a:t>Click to edit Master text styles</a:t>
            </a:r>
          </a:p>
        </p:txBody>
      </p:sp>
      <p:pic>
        <p:nvPicPr>
          <p:cNvPr id="12" name="Picture 11" descr="footer.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4386834"/>
            <a:ext cx="9144000" cy="756666"/>
          </a:xfrm>
          <a:prstGeom prst="rect">
            <a:avLst/>
          </a:prstGeom>
        </p:spPr>
      </p:pic>
      <p:sp>
        <p:nvSpPr>
          <p:cNvPr id="5" name="Content Placeholder 2">
            <a:extLst>
              <a:ext uri="{FF2B5EF4-FFF2-40B4-BE49-F238E27FC236}">
                <a16:creationId xmlns:a16="http://schemas.microsoft.com/office/drawing/2014/main" id="{77888CB4-4D7C-A348-B51F-45371D6028D9}"/>
              </a:ext>
            </a:extLst>
          </p:cNvPr>
          <p:cNvSpPr>
            <a:spLocks noGrp="1"/>
          </p:cNvSpPr>
          <p:nvPr>
            <p:ph idx="10"/>
          </p:nvPr>
        </p:nvSpPr>
        <p:spPr>
          <a:xfrm>
            <a:off x="457200" y="2663456"/>
            <a:ext cx="8229600" cy="1792909"/>
          </a:xfrm>
          <a:prstGeom prst="rect">
            <a:avLst/>
          </a:prstGeom>
        </p:spPr>
        <p:txBody>
          <a:bodyPr/>
          <a:lstStyle>
            <a:lvl1pPr>
              <a:buNone/>
              <a:defRPr sz="1400" baseline="0">
                <a:latin typeface="Sommet" pitchFamily="50" charset="0"/>
              </a:defRPr>
            </a:lvl1pPr>
          </a:lstStyle>
          <a:p>
            <a:pPr lvl="0"/>
            <a:r>
              <a:rPr lang="en-US"/>
              <a:t>Click to edit Master text styles</a:t>
            </a:r>
          </a:p>
        </p:txBody>
      </p:sp>
    </p:spTree>
    <p:extLst>
      <p:ext uri="{BB962C8B-B14F-4D97-AF65-F5344CB8AC3E}">
        <p14:creationId xmlns:p14="http://schemas.microsoft.com/office/powerpoint/2010/main" val="1286026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4" descr="footer.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4386834"/>
            <a:ext cx="9144000" cy="756666"/>
          </a:xfrm>
          <a:prstGeom prst="rect">
            <a:avLst/>
          </a:prstGeom>
        </p:spPr>
      </p:pic>
      <p:sp>
        <p:nvSpPr>
          <p:cNvPr id="3" name="Content Placeholder 2"/>
          <p:cNvSpPr>
            <a:spLocks noGrp="1"/>
          </p:cNvSpPr>
          <p:nvPr>
            <p:ph sz="half" idx="1"/>
          </p:nvPr>
        </p:nvSpPr>
        <p:spPr>
          <a:xfrm>
            <a:off x="457200" y="951571"/>
            <a:ext cx="4114800" cy="3510389"/>
          </a:xfrm>
          <a:prstGeom prst="rect">
            <a:avLst/>
          </a:prstGeom>
        </p:spPr>
        <p:txBody>
          <a:bodyPr/>
          <a:lstStyle>
            <a:lvl1pPr>
              <a:defRPr sz="2000">
                <a:latin typeface="Sommet" pitchFamily="50" charset="0"/>
              </a:defRPr>
            </a:lvl1pPr>
            <a:lvl2pPr>
              <a:defRPr sz="1800">
                <a:latin typeface="Sommet" pitchFamily="50" charset="0"/>
              </a:defRPr>
            </a:lvl2pPr>
            <a:lvl3pPr>
              <a:defRPr sz="1600">
                <a:latin typeface="Sommet" pitchFamily="50" charset="0"/>
              </a:defRPr>
            </a:lvl3pPr>
            <a:lvl4pPr>
              <a:defRPr sz="1400">
                <a:latin typeface="Sommet" pitchFamily="50" charset="0"/>
              </a:defRPr>
            </a:lvl4pPr>
            <a:lvl5pPr>
              <a:defRPr sz="1400">
                <a:latin typeface="Sommet" pitchFamily="50"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572000" y="951570"/>
            <a:ext cx="4114800" cy="3510390"/>
          </a:xfrm>
          <a:prstGeom prst="rect">
            <a:avLst/>
          </a:prstGeom>
        </p:spPr>
        <p:txBody>
          <a:bodyPr/>
          <a:lstStyle>
            <a:lvl1pPr>
              <a:defRPr sz="2000">
                <a:latin typeface="Sommet" pitchFamily="50" charset="0"/>
              </a:defRPr>
            </a:lvl1pPr>
            <a:lvl2pPr>
              <a:defRPr sz="1800">
                <a:latin typeface="Sommet" pitchFamily="50" charset="0"/>
              </a:defRPr>
            </a:lvl2pPr>
            <a:lvl3pPr>
              <a:defRPr sz="1600">
                <a:latin typeface="Sommet" pitchFamily="50" charset="0"/>
              </a:defRPr>
            </a:lvl3pPr>
            <a:lvl4pPr>
              <a:defRPr sz="1400">
                <a:latin typeface="Sommet" pitchFamily="50" charset="0"/>
              </a:defRPr>
            </a:lvl4pPr>
            <a:lvl5pPr>
              <a:defRPr sz="1400">
                <a:latin typeface="Sommet" pitchFamily="50"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9" name="Title 1"/>
          <p:cNvSpPr>
            <a:spLocks noGrp="1"/>
          </p:cNvSpPr>
          <p:nvPr>
            <p:ph type="title"/>
          </p:nvPr>
        </p:nvSpPr>
        <p:spPr>
          <a:xfrm>
            <a:off x="457200" y="357504"/>
            <a:ext cx="8229600" cy="594066"/>
          </a:xfrm>
          <a:prstGeom prst="rect">
            <a:avLst/>
          </a:prstGeom>
        </p:spPr>
        <p:txBody>
          <a:bodyPr/>
          <a:lstStyle>
            <a:lvl1pPr algn="l">
              <a:defRPr sz="3000" baseline="0">
                <a:latin typeface="Sommet" pitchFamily="50" charset="0"/>
              </a:defRPr>
            </a:lvl1pPr>
          </a:lstStyle>
          <a:p>
            <a:r>
              <a:rPr lang="en-US"/>
              <a:t>Click to edit Master title style</a:t>
            </a:r>
            <a:endParaRPr lang="en-AU"/>
          </a:p>
        </p:txBody>
      </p:sp>
    </p:spTree>
    <p:extLst>
      <p:ext uri="{BB962C8B-B14F-4D97-AF65-F5344CB8AC3E}">
        <p14:creationId xmlns:p14="http://schemas.microsoft.com/office/powerpoint/2010/main" val="123749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ntent 1">
    <p:spTree>
      <p:nvGrpSpPr>
        <p:cNvPr id="1" name=""/>
        <p:cNvGrpSpPr/>
        <p:nvPr/>
      </p:nvGrpSpPr>
      <p:grpSpPr>
        <a:xfrm>
          <a:off x="0" y="0"/>
          <a:ext cx="0" cy="0"/>
          <a:chOff x="0" y="0"/>
          <a:chExt cx="0" cy="0"/>
        </a:xfrm>
      </p:grpSpPr>
      <p:pic>
        <p:nvPicPr>
          <p:cNvPr id="5" name="Picture 4" descr="footer.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4386834"/>
            <a:ext cx="9144000" cy="756666"/>
          </a:xfrm>
          <a:prstGeom prst="rect">
            <a:avLst/>
          </a:prstGeom>
        </p:spPr>
      </p:pic>
      <p:sp>
        <p:nvSpPr>
          <p:cNvPr id="3" name="Content Placeholder 2"/>
          <p:cNvSpPr>
            <a:spLocks noGrp="1"/>
          </p:cNvSpPr>
          <p:nvPr>
            <p:ph sz="half" idx="1"/>
          </p:nvPr>
        </p:nvSpPr>
        <p:spPr>
          <a:xfrm>
            <a:off x="457200" y="951571"/>
            <a:ext cx="4114800" cy="3510389"/>
          </a:xfrm>
          <a:prstGeom prst="rect">
            <a:avLst/>
          </a:prstGeom>
        </p:spPr>
        <p:txBody>
          <a:bodyPr/>
          <a:lstStyle>
            <a:lvl1pPr>
              <a:defRPr sz="2000">
                <a:latin typeface="Sommet" pitchFamily="50" charset="0"/>
              </a:defRPr>
            </a:lvl1pPr>
            <a:lvl2pPr>
              <a:defRPr sz="1800">
                <a:latin typeface="Sommet" pitchFamily="50" charset="0"/>
              </a:defRPr>
            </a:lvl2pPr>
            <a:lvl3pPr>
              <a:defRPr sz="1600">
                <a:latin typeface="Sommet" pitchFamily="50" charset="0"/>
              </a:defRPr>
            </a:lvl3pPr>
            <a:lvl4pPr>
              <a:defRPr sz="1400">
                <a:latin typeface="Sommet" pitchFamily="50" charset="0"/>
              </a:defRPr>
            </a:lvl4pPr>
            <a:lvl5pPr>
              <a:defRPr sz="1400">
                <a:latin typeface="Sommet" pitchFamily="50"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572000" y="951570"/>
            <a:ext cx="4114800" cy="1782198"/>
          </a:xfrm>
          <a:prstGeom prst="rect">
            <a:avLst/>
          </a:prstGeom>
        </p:spPr>
        <p:txBody>
          <a:bodyPr/>
          <a:lstStyle>
            <a:lvl1pPr>
              <a:defRPr sz="2000">
                <a:latin typeface="Sommet" pitchFamily="50" charset="0"/>
              </a:defRPr>
            </a:lvl1pPr>
            <a:lvl2pPr>
              <a:defRPr sz="1800">
                <a:latin typeface="Sommet" pitchFamily="50" charset="0"/>
              </a:defRPr>
            </a:lvl2pPr>
            <a:lvl3pPr>
              <a:defRPr sz="1600">
                <a:latin typeface="Sommet" pitchFamily="50" charset="0"/>
              </a:defRPr>
            </a:lvl3pPr>
            <a:lvl4pPr>
              <a:defRPr sz="1400">
                <a:latin typeface="Sommet" pitchFamily="50" charset="0"/>
              </a:defRPr>
            </a:lvl4pPr>
            <a:lvl5pPr>
              <a:defRPr sz="1400">
                <a:latin typeface="Sommet" pitchFamily="50"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9" name="Title 1"/>
          <p:cNvSpPr>
            <a:spLocks noGrp="1"/>
          </p:cNvSpPr>
          <p:nvPr>
            <p:ph type="title"/>
          </p:nvPr>
        </p:nvSpPr>
        <p:spPr>
          <a:xfrm>
            <a:off x="457200" y="357504"/>
            <a:ext cx="8229600" cy="594066"/>
          </a:xfrm>
          <a:prstGeom prst="rect">
            <a:avLst/>
          </a:prstGeom>
        </p:spPr>
        <p:txBody>
          <a:bodyPr/>
          <a:lstStyle>
            <a:lvl1pPr algn="l">
              <a:defRPr sz="3000" baseline="0">
                <a:latin typeface="Sommet" pitchFamily="50" charset="0"/>
              </a:defRPr>
            </a:lvl1pPr>
          </a:lstStyle>
          <a:p>
            <a:r>
              <a:rPr lang="en-US"/>
              <a:t>Click to edit Master title style</a:t>
            </a:r>
            <a:endParaRPr lang="en-AU"/>
          </a:p>
        </p:txBody>
      </p:sp>
      <p:sp>
        <p:nvSpPr>
          <p:cNvPr id="10" name="Content Placeholder 3"/>
          <p:cNvSpPr>
            <a:spLocks noGrp="1"/>
          </p:cNvSpPr>
          <p:nvPr>
            <p:ph sz="half" idx="10"/>
          </p:nvPr>
        </p:nvSpPr>
        <p:spPr>
          <a:xfrm>
            <a:off x="4572000" y="2733768"/>
            <a:ext cx="4114800" cy="1728192"/>
          </a:xfrm>
          <a:prstGeom prst="rect">
            <a:avLst/>
          </a:prstGeom>
        </p:spPr>
        <p:txBody>
          <a:bodyPr/>
          <a:lstStyle>
            <a:lvl1pPr>
              <a:defRPr sz="2000">
                <a:latin typeface="Sommet" pitchFamily="50" charset="0"/>
              </a:defRPr>
            </a:lvl1pPr>
            <a:lvl2pPr>
              <a:defRPr sz="1800">
                <a:latin typeface="Sommet" pitchFamily="50" charset="0"/>
              </a:defRPr>
            </a:lvl2pPr>
            <a:lvl3pPr>
              <a:defRPr sz="1600">
                <a:latin typeface="Sommet" pitchFamily="50" charset="0"/>
              </a:defRPr>
            </a:lvl3pPr>
            <a:lvl4pPr>
              <a:defRPr sz="1400">
                <a:latin typeface="Sommet" pitchFamily="50" charset="0"/>
              </a:defRPr>
            </a:lvl4pPr>
            <a:lvl5pPr>
              <a:defRPr sz="1400">
                <a:latin typeface="Sommet" pitchFamily="50"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3560133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2">
    <p:spTree>
      <p:nvGrpSpPr>
        <p:cNvPr id="1" name=""/>
        <p:cNvGrpSpPr/>
        <p:nvPr/>
      </p:nvGrpSpPr>
      <p:grpSpPr>
        <a:xfrm>
          <a:off x="0" y="0"/>
          <a:ext cx="0" cy="0"/>
          <a:chOff x="0" y="0"/>
          <a:chExt cx="0" cy="0"/>
        </a:xfrm>
      </p:grpSpPr>
      <p:pic>
        <p:nvPicPr>
          <p:cNvPr id="5" name="Picture 4" descr="footer.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4386834"/>
            <a:ext cx="9144000" cy="756666"/>
          </a:xfrm>
          <a:prstGeom prst="rect">
            <a:avLst/>
          </a:prstGeom>
        </p:spPr>
      </p:pic>
      <p:sp>
        <p:nvSpPr>
          <p:cNvPr id="3" name="Content Placeholder 2"/>
          <p:cNvSpPr>
            <a:spLocks noGrp="1"/>
          </p:cNvSpPr>
          <p:nvPr>
            <p:ph sz="half" idx="1"/>
          </p:nvPr>
        </p:nvSpPr>
        <p:spPr>
          <a:xfrm>
            <a:off x="457200" y="951571"/>
            <a:ext cx="4114800" cy="1728192"/>
          </a:xfrm>
          <a:prstGeom prst="rect">
            <a:avLst/>
          </a:prstGeom>
        </p:spPr>
        <p:txBody>
          <a:bodyPr/>
          <a:lstStyle>
            <a:lvl1pPr>
              <a:defRPr sz="2000">
                <a:latin typeface="Sommet" pitchFamily="50" charset="0"/>
              </a:defRPr>
            </a:lvl1pPr>
            <a:lvl2pPr>
              <a:defRPr sz="1800">
                <a:latin typeface="Sommet" pitchFamily="50" charset="0"/>
              </a:defRPr>
            </a:lvl2pPr>
            <a:lvl3pPr>
              <a:defRPr sz="1600">
                <a:latin typeface="Sommet" pitchFamily="50" charset="0"/>
              </a:defRPr>
            </a:lvl3pPr>
            <a:lvl4pPr>
              <a:defRPr sz="1400">
                <a:latin typeface="Sommet" pitchFamily="50" charset="0"/>
              </a:defRPr>
            </a:lvl4pPr>
            <a:lvl5pPr>
              <a:defRPr sz="1400">
                <a:latin typeface="Sommet" pitchFamily="50"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572000" y="951570"/>
            <a:ext cx="4114800" cy="3510390"/>
          </a:xfrm>
          <a:prstGeom prst="rect">
            <a:avLst/>
          </a:prstGeom>
        </p:spPr>
        <p:txBody>
          <a:bodyPr/>
          <a:lstStyle>
            <a:lvl1pPr>
              <a:defRPr sz="2000">
                <a:latin typeface="Sommet" pitchFamily="50" charset="0"/>
              </a:defRPr>
            </a:lvl1pPr>
            <a:lvl2pPr>
              <a:defRPr sz="1800">
                <a:latin typeface="Sommet" pitchFamily="50" charset="0"/>
              </a:defRPr>
            </a:lvl2pPr>
            <a:lvl3pPr>
              <a:defRPr sz="1600">
                <a:latin typeface="Sommet" pitchFamily="50" charset="0"/>
              </a:defRPr>
            </a:lvl3pPr>
            <a:lvl4pPr>
              <a:defRPr sz="1400">
                <a:latin typeface="Sommet" pitchFamily="50" charset="0"/>
              </a:defRPr>
            </a:lvl4pPr>
            <a:lvl5pPr>
              <a:defRPr sz="1400">
                <a:latin typeface="Sommet" pitchFamily="50"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9" name="Title 1"/>
          <p:cNvSpPr>
            <a:spLocks noGrp="1"/>
          </p:cNvSpPr>
          <p:nvPr>
            <p:ph type="title"/>
          </p:nvPr>
        </p:nvSpPr>
        <p:spPr>
          <a:xfrm>
            <a:off x="457200" y="357504"/>
            <a:ext cx="8229600" cy="594066"/>
          </a:xfrm>
          <a:prstGeom prst="rect">
            <a:avLst/>
          </a:prstGeom>
        </p:spPr>
        <p:txBody>
          <a:bodyPr/>
          <a:lstStyle>
            <a:lvl1pPr algn="l">
              <a:defRPr sz="3000" baseline="0">
                <a:latin typeface="Sommet" pitchFamily="50" charset="0"/>
              </a:defRPr>
            </a:lvl1pPr>
          </a:lstStyle>
          <a:p>
            <a:r>
              <a:rPr lang="en-US"/>
              <a:t>Click to edit Master title style</a:t>
            </a:r>
            <a:endParaRPr lang="en-AU"/>
          </a:p>
        </p:txBody>
      </p:sp>
      <p:sp>
        <p:nvSpPr>
          <p:cNvPr id="6" name="Content Placeholder 3"/>
          <p:cNvSpPr>
            <a:spLocks noGrp="1"/>
          </p:cNvSpPr>
          <p:nvPr>
            <p:ph sz="half" idx="10"/>
          </p:nvPr>
        </p:nvSpPr>
        <p:spPr>
          <a:xfrm>
            <a:off x="457200" y="2679762"/>
            <a:ext cx="4114800" cy="1782198"/>
          </a:xfrm>
          <a:prstGeom prst="rect">
            <a:avLst/>
          </a:prstGeom>
        </p:spPr>
        <p:txBody>
          <a:bodyPr/>
          <a:lstStyle>
            <a:lvl1pPr>
              <a:defRPr sz="2000">
                <a:latin typeface="Sommet" pitchFamily="50" charset="0"/>
              </a:defRPr>
            </a:lvl1pPr>
            <a:lvl2pPr>
              <a:defRPr sz="1800">
                <a:latin typeface="Sommet" pitchFamily="50" charset="0"/>
              </a:defRPr>
            </a:lvl2pPr>
            <a:lvl3pPr>
              <a:defRPr sz="1600">
                <a:latin typeface="Sommet" pitchFamily="50" charset="0"/>
              </a:defRPr>
            </a:lvl3pPr>
            <a:lvl4pPr>
              <a:defRPr sz="1400">
                <a:latin typeface="Sommet" pitchFamily="50" charset="0"/>
              </a:defRPr>
            </a:lvl4pPr>
            <a:lvl5pPr>
              <a:defRPr sz="1400">
                <a:latin typeface="Sommet" pitchFamily="50"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566261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pic>
        <p:nvPicPr>
          <p:cNvPr id="5" name="Picture 4" descr="footer.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4386834"/>
            <a:ext cx="9144000" cy="756666"/>
          </a:xfrm>
          <a:prstGeom prst="rect">
            <a:avLst/>
          </a:prstGeom>
        </p:spPr>
      </p:pic>
      <p:sp>
        <p:nvSpPr>
          <p:cNvPr id="3" name="Content Placeholder 2"/>
          <p:cNvSpPr>
            <a:spLocks noGrp="1"/>
          </p:cNvSpPr>
          <p:nvPr>
            <p:ph sz="half" idx="1"/>
          </p:nvPr>
        </p:nvSpPr>
        <p:spPr>
          <a:xfrm>
            <a:off x="457200" y="951571"/>
            <a:ext cx="4114800" cy="1728192"/>
          </a:xfrm>
          <a:prstGeom prst="rect">
            <a:avLst/>
          </a:prstGeom>
        </p:spPr>
        <p:txBody>
          <a:bodyPr/>
          <a:lstStyle>
            <a:lvl1pPr>
              <a:defRPr sz="2000">
                <a:latin typeface="Sommet" pitchFamily="50" charset="0"/>
              </a:defRPr>
            </a:lvl1pPr>
            <a:lvl2pPr>
              <a:defRPr sz="1800">
                <a:latin typeface="Sommet" pitchFamily="50" charset="0"/>
              </a:defRPr>
            </a:lvl2pPr>
            <a:lvl3pPr>
              <a:defRPr sz="1600">
                <a:latin typeface="Sommet" pitchFamily="50" charset="0"/>
              </a:defRPr>
            </a:lvl3pPr>
            <a:lvl4pPr>
              <a:defRPr sz="1400">
                <a:latin typeface="Sommet" pitchFamily="50" charset="0"/>
              </a:defRPr>
            </a:lvl4pPr>
            <a:lvl5pPr>
              <a:defRPr sz="1400">
                <a:latin typeface="Sommet" pitchFamily="50"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572000" y="951570"/>
            <a:ext cx="4114800" cy="1728192"/>
          </a:xfrm>
          <a:prstGeom prst="rect">
            <a:avLst/>
          </a:prstGeom>
        </p:spPr>
        <p:txBody>
          <a:bodyPr/>
          <a:lstStyle>
            <a:lvl1pPr>
              <a:defRPr sz="2000">
                <a:latin typeface="Sommet" pitchFamily="50" charset="0"/>
              </a:defRPr>
            </a:lvl1pPr>
            <a:lvl2pPr>
              <a:defRPr sz="1800">
                <a:latin typeface="Sommet" pitchFamily="50" charset="0"/>
              </a:defRPr>
            </a:lvl2pPr>
            <a:lvl3pPr>
              <a:defRPr sz="1600">
                <a:latin typeface="Sommet" pitchFamily="50" charset="0"/>
              </a:defRPr>
            </a:lvl3pPr>
            <a:lvl4pPr>
              <a:defRPr sz="1400">
                <a:latin typeface="Sommet" pitchFamily="50" charset="0"/>
              </a:defRPr>
            </a:lvl4pPr>
            <a:lvl5pPr>
              <a:defRPr sz="1400">
                <a:latin typeface="Sommet" pitchFamily="50"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9" name="Title 1"/>
          <p:cNvSpPr>
            <a:spLocks noGrp="1"/>
          </p:cNvSpPr>
          <p:nvPr>
            <p:ph type="title"/>
          </p:nvPr>
        </p:nvSpPr>
        <p:spPr>
          <a:xfrm>
            <a:off x="457200" y="357504"/>
            <a:ext cx="8229600" cy="594066"/>
          </a:xfrm>
          <a:prstGeom prst="rect">
            <a:avLst/>
          </a:prstGeom>
        </p:spPr>
        <p:txBody>
          <a:bodyPr/>
          <a:lstStyle>
            <a:lvl1pPr algn="l">
              <a:defRPr sz="3000" baseline="0">
                <a:latin typeface="Sommet" pitchFamily="50" charset="0"/>
              </a:defRPr>
            </a:lvl1pPr>
          </a:lstStyle>
          <a:p>
            <a:r>
              <a:rPr lang="en-US"/>
              <a:t>Click to edit Master title style</a:t>
            </a:r>
            <a:endParaRPr lang="en-AU"/>
          </a:p>
        </p:txBody>
      </p:sp>
      <p:sp>
        <p:nvSpPr>
          <p:cNvPr id="7" name="Content Placeholder 2"/>
          <p:cNvSpPr>
            <a:spLocks noGrp="1"/>
          </p:cNvSpPr>
          <p:nvPr>
            <p:ph sz="half" idx="11"/>
          </p:nvPr>
        </p:nvSpPr>
        <p:spPr>
          <a:xfrm>
            <a:off x="4572000" y="2679762"/>
            <a:ext cx="4114800" cy="1782198"/>
          </a:xfrm>
          <a:prstGeom prst="rect">
            <a:avLst/>
          </a:prstGeom>
        </p:spPr>
        <p:txBody>
          <a:bodyPr/>
          <a:lstStyle>
            <a:lvl1pPr>
              <a:defRPr sz="2000">
                <a:latin typeface="Sommet" pitchFamily="50" charset="0"/>
              </a:defRPr>
            </a:lvl1pPr>
            <a:lvl2pPr>
              <a:defRPr sz="1800">
                <a:latin typeface="Sommet" pitchFamily="50" charset="0"/>
              </a:defRPr>
            </a:lvl2pPr>
            <a:lvl3pPr>
              <a:defRPr sz="1600">
                <a:latin typeface="Sommet" pitchFamily="50" charset="0"/>
              </a:defRPr>
            </a:lvl3pPr>
            <a:lvl4pPr>
              <a:defRPr sz="1400">
                <a:latin typeface="Sommet" pitchFamily="50" charset="0"/>
              </a:defRPr>
            </a:lvl4pPr>
            <a:lvl5pPr>
              <a:defRPr sz="1400">
                <a:latin typeface="Sommet" pitchFamily="50"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Content Placeholder 2"/>
          <p:cNvSpPr>
            <a:spLocks noGrp="1"/>
          </p:cNvSpPr>
          <p:nvPr>
            <p:ph sz="half" idx="12"/>
          </p:nvPr>
        </p:nvSpPr>
        <p:spPr>
          <a:xfrm>
            <a:off x="457200" y="2679762"/>
            <a:ext cx="4114800" cy="1782198"/>
          </a:xfrm>
          <a:prstGeom prst="rect">
            <a:avLst/>
          </a:prstGeom>
        </p:spPr>
        <p:txBody>
          <a:bodyPr/>
          <a:lstStyle>
            <a:lvl1pPr>
              <a:defRPr sz="2000">
                <a:latin typeface="Sommet" pitchFamily="50" charset="0"/>
              </a:defRPr>
            </a:lvl1pPr>
            <a:lvl2pPr>
              <a:defRPr sz="1800">
                <a:latin typeface="Sommet" pitchFamily="50" charset="0"/>
              </a:defRPr>
            </a:lvl2pPr>
            <a:lvl3pPr>
              <a:defRPr sz="1600">
                <a:latin typeface="Sommet" pitchFamily="50" charset="0"/>
              </a:defRPr>
            </a:lvl3pPr>
            <a:lvl4pPr>
              <a:defRPr sz="1400">
                <a:latin typeface="Sommet" pitchFamily="50" charset="0"/>
              </a:defRPr>
            </a:lvl4pPr>
            <a:lvl5pPr>
              <a:defRPr sz="1400">
                <a:latin typeface="Sommet" pitchFamily="50"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3560133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2" name="Picture 1" descr="footer.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4386834"/>
            <a:ext cx="9144000" cy="756666"/>
          </a:xfrm>
          <a:prstGeom prst="rect">
            <a:avLst/>
          </a:prstGeom>
        </p:spPr>
      </p:pic>
      <p:sp>
        <p:nvSpPr>
          <p:cNvPr id="4" name="Text Placeholder 2"/>
          <p:cNvSpPr>
            <a:spLocks noGrp="1"/>
          </p:cNvSpPr>
          <p:nvPr>
            <p:ph type="body" idx="1"/>
          </p:nvPr>
        </p:nvSpPr>
        <p:spPr>
          <a:xfrm>
            <a:off x="457200" y="951570"/>
            <a:ext cx="4114800" cy="479822"/>
          </a:xfrm>
          <a:prstGeom prst="rect">
            <a:avLst/>
          </a:prstGeom>
        </p:spPr>
        <p:txBody>
          <a:bodyPr/>
          <a:lstStyle>
            <a:lvl1pPr>
              <a:buNone/>
              <a:defRPr sz="2000">
                <a:latin typeface="Sommet" pitchFamily="50" charset="0"/>
              </a:defRPr>
            </a:lvl1pPr>
          </a:lstStyle>
          <a:p>
            <a:pPr lvl="0"/>
            <a:r>
              <a:rPr lang="en-US"/>
              <a:t>Click to edit Master text styles</a:t>
            </a:r>
          </a:p>
        </p:txBody>
      </p:sp>
      <p:sp>
        <p:nvSpPr>
          <p:cNvPr id="5" name="Content Placeholder 3"/>
          <p:cNvSpPr>
            <a:spLocks noGrp="1"/>
          </p:cNvSpPr>
          <p:nvPr>
            <p:ph sz="half" idx="2"/>
          </p:nvPr>
        </p:nvSpPr>
        <p:spPr>
          <a:xfrm>
            <a:off x="457200" y="1437625"/>
            <a:ext cx="4114800" cy="3024335"/>
          </a:xfrm>
          <a:prstGeom prst="rect">
            <a:avLst/>
          </a:prstGeom>
        </p:spPr>
        <p:txBody>
          <a:bodyPr/>
          <a:lstStyle>
            <a:lvl1pPr>
              <a:defRPr sz="1400">
                <a:latin typeface="Sommet" pitchFamily="50" charset="0"/>
              </a:defRPr>
            </a:lvl1pPr>
          </a:lstStyle>
          <a:p>
            <a:pPr lvl="0"/>
            <a:r>
              <a:rPr lang="en-US"/>
              <a:t>Click to edit Master text styles</a:t>
            </a:r>
          </a:p>
        </p:txBody>
      </p:sp>
      <p:sp>
        <p:nvSpPr>
          <p:cNvPr id="6" name="Text Placeholder 4"/>
          <p:cNvSpPr>
            <a:spLocks noGrp="1"/>
          </p:cNvSpPr>
          <p:nvPr>
            <p:ph type="body" sz="quarter" idx="3"/>
          </p:nvPr>
        </p:nvSpPr>
        <p:spPr>
          <a:xfrm>
            <a:off x="4572001" y="951570"/>
            <a:ext cx="4114800" cy="479822"/>
          </a:xfrm>
          <a:prstGeom prst="rect">
            <a:avLst/>
          </a:prstGeom>
        </p:spPr>
        <p:txBody>
          <a:bodyPr/>
          <a:lstStyle>
            <a:lvl1pPr>
              <a:buNone/>
              <a:defRPr sz="2000">
                <a:latin typeface="Sommet" pitchFamily="50" charset="0"/>
              </a:defRPr>
            </a:lvl1pPr>
          </a:lstStyle>
          <a:p>
            <a:pPr lvl="0"/>
            <a:r>
              <a:rPr lang="en-US"/>
              <a:t>Click to edit Master text styles</a:t>
            </a:r>
          </a:p>
        </p:txBody>
      </p:sp>
      <p:sp>
        <p:nvSpPr>
          <p:cNvPr id="7" name="Content Placeholder 5"/>
          <p:cNvSpPr>
            <a:spLocks noGrp="1"/>
          </p:cNvSpPr>
          <p:nvPr>
            <p:ph sz="quarter" idx="4"/>
          </p:nvPr>
        </p:nvSpPr>
        <p:spPr>
          <a:xfrm>
            <a:off x="4572001" y="1437625"/>
            <a:ext cx="4114800" cy="3024335"/>
          </a:xfrm>
          <a:prstGeom prst="rect">
            <a:avLst/>
          </a:prstGeom>
        </p:spPr>
        <p:txBody>
          <a:bodyPr/>
          <a:lstStyle>
            <a:lvl1pPr>
              <a:defRPr sz="1400"/>
            </a:lvl1pPr>
          </a:lstStyle>
          <a:p>
            <a:pPr lvl="0"/>
            <a:r>
              <a:rPr lang="en-US"/>
              <a:t>Click to edit Master text styles</a:t>
            </a:r>
          </a:p>
        </p:txBody>
      </p:sp>
      <p:sp>
        <p:nvSpPr>
          <p:cNvPr id="8" name="Title 1"/>
          <p:cNvSpPr>
            <a:spLocks noGrp="1"/>
          </p:cNvSpPr>
          <p:nvPr>
            <p:ph type="title"/>
          </p:nvPr>
        </p:nvSpPr>
        <p:spPr>
          <a:xfrm>
            <a:off x="457200" y="357504"/>
            <a:ext cx="8229600" cy="594066"/>
          </a:xfrm>
          <a:prstGeom prst="rect">
            <a:avLst/>
          </a:prstGeom>
        </p:spPr>
        <p:txBody>
          <a:bodyPr/>
          <a:lstStyle>
            <a:lvl1pPr algn="l">
              <a:defRPr sz="3000" baseline="0">
                <a:latin typeface="Sommet" pitchFamily="50" charset="0"/>
              </a:defRPr>
            </a:lvl1pPr>
          </a:lstStyle>
          <a:p>
            <a:r>
              <a:rPr lang="en-US"/>
              <a:t>Click to edit Master title style</a:t>
            </a:r>
            <a:endParaRPr lang="en-AU"/>
          </a:p>
        </p:txBody>
      </p:sp>
    </p:spTree>
    <p:extLst>
      <p:ext uri="{BB962C8B-B14F-4D97-AF65-F5344CB8AC3E}">
        <p14:creationId xmlns:p14="http://schemas.microsoft.com/office/powerpoint/2010/main" val="4063314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0" r:id="rId1"/>
    <p:sldLayoutId id="2147483672" r:id="rId2"/>
    <p:sldLayoutId id="2147483671" r:id="rId3"/>
    <p:sldLayoutId id="2147483684" r:id="rId4"/>
    <p:sldLayoutId id="2147483673" r:id="rId5"/>
    <p:sldLayoutId id="2147483680" r:id="rId6"/>
    <p:sldLayoutId id="2147483683" r:id="rId7"/>
    <p:sldLayoutId id="2147483681" r:id="rId8"/>
    <p:sldLayoutId id="2147483674" r:id="rId9"/>
    <p:sldLayoutId id="2147483677" r:id="rId10"/>
    <p:sldLayoutId id="2147483678" r:id="rId11"/>
    <p:sldLayoutId id="2147483675" r:id="rId12"/>
    <p:sldLayoutId id="2147483676" r:id="rId13"/>
  </p:sldLayoutIdLst>
  <p:txStyles>
    <p:titleStyle>
      <a:lvl1pPr algn="ctr" rtl="0" eaLnBrk="1" fontAlgn="base" hangingPunct="1">
        <a:spcBef>
          <a:spcPct val="0"/>
        </a:spcBef>
        <a:spcAft>
          <a:spcPct val="0"/>
        </a:spcAft>
        <a:defRPr sz="4400" kern="1200">
          <a:solidFill>
            <a:schemeClr val="tx1"/>
          </a:solidFill>
          <a:latin typeface="+mj-lt"/>
          <a:ea typeface="ＭＳ Ｐゴシック" charset="0"/>
          <a:cs typeface="+mj-cs"/>
        </a:defRPr>
      </a:lvl1pPr>
      <a:lvl2pPr algn="ctr" rtl="0" eaLnBrk="1" fontAlgn="base" hangingPunct="1">
        <a:spcBef>
          <a:spcPct val="0"/>
        </a:spcBef>
        <a:spcAft>
          <a:spcPct val="0"/>
        </a:spcAft>
        <a:defRPr sz="4400">
          <a:solidFill>
            <a:schemeClr val="tx1"/>
          </a:solidFill>
          <a:latin typeface="Sommet" charset="0"/>
          <a:ea typeface="ＭＳ Ｐゴシック" charset="0"/>
        </a:defRPr>
      </a:lvl2pPr>
      <a:lvl3pPr algn="ctr" rtl="0" eaLnBrk="1" fontAlgn="base" hangingPunct="1">
        <a:spcBef>
          <a:spcPct val="0"/>
        </a:spcBef>
        <a:spcAft>
          <a:spcPct val="0"/>
        </a:spcAft>
        <a:defRPr sz="4400">
          <a:solidFill>
            <a:schemeClr val="tx1"/>
          </a:solidFill>
          <a:latin typeface="Sommet" charset="0"/>
          <a:ea typeface="ＭＳ Ｐゴシック" charset="0"/>
        </a:defRPr>
      </a:lvl3pPr>
      <a:lvl4pPr algn="ctr" rtl="0" eaLnBrk="1" fontAlgn="base" hangingPunct="1">
        <a:spcBef>
          <a:spcPct val="0"/>
        </a:spcBef>
        <a:spcAft>
          <a:spcPct val="0"/>
        </a:spcAft>
        <a:defRPr sz="4400">
          <a:solidFill>
            <a:schemeClr val="tx1"/>
          </a:solidFill>
          <a:latin typeface="Sommet" charset="0"/>
          <a:ea typeface="ＭＳ Ｐゴシック" charset="0"/>
        </a:defRPr>
      </a:lvl4pPr>
      <a:lvl5pPr algn="ctr" rtl="0" eaLnBrk="1" fontAlgn="base" hangingPunct="1">
        <a:spcBef>
          <a:spcPct val="0"/>
        </a:spcBef>
        <a:spcAft>
          <a:spcPct val="0"/>
        </a:spcAft>
        <a:defRPr sz="4400">
          <a:solidFill>
            <a:schemeClr val="tx1"/>
          </a:solidFill>
          <a:latin typeface="Sommet" charset="0"/>
          <a:ea typeface="ＭＳ Ｐゴシック" charset="0"/>
        </a:defRPr>
      </a:lvl5pPr>
      <a:lvl6pPr marL="457200" algn="ctr" rtl="0" eaLnBrk="1" fontAlgn="base" hangingPunct="1">
        <a:spcBef>
          <a:spcPct val="0"/>
        </a:spcBef>
        <a:spcAft>
          <a:spcPct val="0"/>
        </a:spcAft>
        <a:defRPr sz="4400">
          <a:solidFill>
            <a:schemeClr val="tx1"/>
          </a:solidFill>
          <a:latin typeface="Sommet" charset="0"/>
          <a:ea typeface="ＭＳ Ｐゴシック" charset="0"/>
        </a:defRPr>
      </a:lvl6pPr>
      <a:lvl7pPr marL="914400" algn="ctr" rtl="0" eaLnBrk="1" fontAlgn="base" hangingPunct="1">
        <a:spcBef>
          <a:spcPct val="0"/>
        </a:spcBef>
        <a:spcAft>
          <a:spcPct val="0"/>
        </a:spcAft>
        <a:defRPr sz="4400">
          <a:solidFill>
            <a:schemeClr val="tx1"/>
          </a:solidFill>
          <a:latin typeface="Sommet" charset="0"/>
          <a:ea typeface="ＭＳ Ｐゴシック" charset="0"/>
        </a:defRPr>
      </a:lvl7pPr>
      <a:lvl8pPr marL="1371600" algn="ctr" rtl="0" eaLnBrk="1" fontAlgn="base" hangingPunct="1">
        <a:spcBef>
          <a:spcPct val="0"/>
        </a:spcBef>
        <a:spcAft>
          <a:spcPct val="0"/>
        </a:spcAft>
        <a:defRPr sz="4400">
          <a:solidFill>
            <a:schemeClr val="tx1"/>
          </a:solidFill>
          <a:latin typeface="Sommet" charset="0"/>
          <a:ea typeface="ＭＳ Ｐゴシック" charset="0"/>
        </a:defRPr>
      </a:lvl8pPr>
      <a:lvl9pPr marL="1828800" algn="ctr" rtl="0" eaLnBrk="1" fontAlgn="base" hangingPunct="1">
        <a:spcBef>
          <a:spcPct val="0"/>
        </a:spcBef>
        <a:spcAft>
          <a:spcPct val="0"/>
        </a:spcAft>
        <a:defRPr sz="4400">
          <a:solidFill>
            <a:schemeClr val="tx1"/>
          </a:solidFill>
          <a:latin typeface="Sommet" charset="0"/>
          <a:ea typeface="ＭＳ Ｐゴシック"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20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0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0.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30.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00.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0.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20.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0.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01.png"/><Relationship Id="rId2" Type="http://schemas.openxmlformats.org/officeDocument/2006/relationships/image" Target="../media/image290.png"/><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20.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0.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5.xml"/><Relationship Id="rId4" Type="http://schemas.openxmlformats.org/officeDocument/2006/relationships/image" Target="../media/image55.png"/></Relationships>
</file>

<file path=ppt/slides/_rels/slide5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7.png"/><Relationship Id="rId1" Type="http://schemas.openxmlformats.org/officeDocument/2006/relationships/slideLayout" Target="../slideLayouts/slideLayout5.xml"/><Relationship Id="rId4" Type="http://schemas.openxmlformats.org/officeDocument/2006/relationships/image" Target="../media/image58.png"/></Relationships>
</file>

<file path=ppt/slides/_rels/slide6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55.jpe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image" Target="../media/image57.jpe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59.jpeg"/><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image" Target="../media/image61.jpeg"/><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51720" y="500565"/>
            <a:ext cx="6970836" cy="1080120"/>
          </a:xfrm>
        </p:spPr>
        <p:txBody>
          <a:bodyPr/>
          <a:lstStyle/>
          <a:p>
            <a:pPr algn="ctr"/>
            <a:r>
              <a:rPr lang="en-US" sz="2400" dirty="0">
                <a:latin typeface="Arial"/>
                <a:cs typeface="Arial"/>
              </a:rPr>
              <a:t>ZEIT 4507: Space Situational Awareness</a:t>
            </a:r>
          </a:p>
          <a:p>
            <a:pPr algn="ctr"/>
            <a:r>
              <a:rPr lang="en-US" sz="2400" dirty="0">
                <a:latin typeface="Arial"/>
                <a:cs typeface="Arial"/>
              </a:rPr>
              <a:t>Lecture 13: Batch Estimation</a:t>
            </a:r>
          </a:p>
        </p:txBody>
      </p:sp>
      <p:sp>
        <p:nvSpPr>
          <p:cNvPr id="3" name="Text Placeholder 2"/>
          <p:cNvSpPr>
            <a:spLocks noGrp="1"/>
          </p:cNvSpPr>
          <p:nvPr>
            <p:ph type="body" sz="quarter" idx="11"/>
          </p:nvPr>
        </p:nvSpPr>
        <p:spPr>
          <a:xfrm>
            <a:off x="1028700" y="2880248"/>
            <a:ext cx="7540534" cy="864096"/>
          </a:xfrm>
        </p:spPr>
        <p:txBody>
          <a:bodyPr/>
          <a:lstStyle/>
          <a:p>
            <a:r>
              <a:rPr lang="tr-TR" dirty="0">
                <a:latin typeface="Arial"/>
                <a:cs typeface="Arial"/>
              </a:rPr>
              <a:t>Steve Gehly</a:t>
            </a:r>
            <a:r>
              <a:rPr lang="en-US" dirty="0">
                <a:latin typeface="Arial"/>
                <a:cs typeface="Arial"/>
              </a:rPr>
              <a:t> (s.gehly@adfa.edu.au)</a:t>
            </a:r>
          </a:p>
          <a:p>
            <a:r>
              <a:rPr lang="en-US" dirty="0">
                <a:latin typeface="Arial"/>
                <a:cs typeface="Arial"/>
              </a:rPr>
              <a:t>Melrose Brown (melrose.brown@adfa.edu.au)</a:t>
            </a:r>
          </a:p>
          <a:p>
            <a:r>
              <a:rPr lang="en-US" dirty="0">
                <a:latin typeface="Arial"/>
                <a:cs typeface="Arial"/>
              </a:rPr>
              <a:t>Andrew Lambert (a-lambert@adfa.edu.au</a:t>
            </a:r>
          </a:p>
        </p:txBody>
      </p:sp>
      <p:sp>
        <p:nvSpPr>
          <p:cNvPr id="4" name="Text Placeholder 3"/>
          <p:cNvSpPr>
            <a:spLocks noGrp="1"/>
          </p:cNvSpPr>
          <p:nvPr>
            <p:ph type="body" sz="quarter" idx="12"/>
          </p:nvPr>
        </p:nvSpPr>
        <p:spPr/>
        <p:txBody>
          <a:bodyPr/>
          <a:lstStyle/>
          <a:p>
            <a:r>
              <a:rPr lang="en-US">
                <a:latin typeface="Arial"/>
                <a:cs typeface="Arial"/>
              </a:rPr>
              <a:t>School of Engineering and Information Technology</a:t>
            </a:r>
          </a:p>
        </p:txBody>
      </p:sp>
      <p:pic>
        <p:nvPicPr>
          <p:cNvPr id="7" name="Picture 6">
            <a:extLst>
              <a:ext uri="{FF2B5EF4-FFF2-40B4-BE49-F238E27FC236}">
                <a16:creationId xmlns:a16="http://schemas.microsoft.com/office/drawing/2014/main" id="{E30D5D95-DD89-0041-BFB2-BD12F3143966}"/>
              </a:ext>
            </a:extLst>
          </p:cNvPr>
          <p:cNvPicPr>
            <a:picLocks noChangeAspect="1"/>
          </p:cNvPicPr>
          <p:nvPr/>
        </p:nvPicPr>
        <p:blipFill>
          <a:blip r:embed="rId2"/>
          <a:stretch>
            <a:fillRect/>
          </a:stretch>
        </p:blipFill>
        <p:spPr>
          <a:xfrm>
            <a:off x="0" y="4143375"/>
            <a:ext cx="2295525" cy="1000126"/>
          </a:xfrm>
          <a:prstGeom prst="rect">
            <a:avLst/>
          </a:prstGeom>
        </p:spPr>
      </p:pic>
      <p:pic>
        <p:nvPicPr>
          <p:cNvPr id="5" name="Picture 4">
            <a:extLst>
              <a:ext uri="{FF2B5EF4-FFF2-40B4-BE49-F238E27FC236}">
                <a16:creationId xmlns:a16="http://schemas.microsoft.com/office/drawing/2014/main" id="{343BB533-DC15-1149-88A2-80B1E527D64A}"/>
              </a:ext>
            </a:extLst>
          </p:cNvPr>
          <p:cNvPicPr>
            <a:picLocks noChangeAspect="1"/>
          </p:cNvPicPr>
          <p:nvPr/>
        </p:nvPicPr>
        <p:blipFill>
          <a:blip r:embed="rId3"/>
          <a:stretch>
            <a:fillRect/>
          </a:stretch>
        </p:blipFill>
        <p:spPr>
          <a:xfrm>
            <a:off x="5994077" y="0"/>
            <a:ext cx="3149924" cy="5144029"/>
          </a:xfrm>
          <a:prstGeom prst="rect">
            <a:avLst/>
          </a:prstGeom>
        </p:spPr>
      </p:pic>
    </p:spTree>
    <p:extLst>
      <p:ext uri="{BB962C8B-B14F-4D97-AF65-F5344CB8AC3E}">
        <p14:creationId xmlns:p14="http://schemas.microsoft.com/office/powerpoint/2010/main" val="2619079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114800" cy="3780420"/>
          </a:xfrm>
        </p:spPr>
        <p:txBody>
          <a:bodyPr/>
          <a:lstStyle/>
          <a:p>
            <a:pPr marL="0" indent="0">
              <a:spcBef>
                <a:spcPts val="0"/>
              </a:spcBef>
              <a:spcAft>
                <a:spcPts val="0"/>
              </a:spcAft>
              <a:buNone/>
            </a:pPr>
            <a:r>
              <a:rPr lang="en-US" sz="1400" dirty="0"/>
              <a:t>Even in the best case scenario, we never know exactly where an object is in space, nor do we have a perfect model of the dynamical forces.  For these reasons, it is essential to regularly collect measurements of objects in space, which are then processed to estimate the orbital state (pos/vel, elements).  This process is known as </a:t>
            </a:r>
            <a:r>
              <a:rPr lang="en-US" sz="1400" b="1" dirty="0"/>
              <a:t>orbit determination</a:t>
            </a:r>
            <a:r>
              <a:rPr lang="en-US" sz="1400" dirty="0"/>
              <a:t>.</a:t>
            </a:r>
          </a:p>
          <a:p>
            <a:pPr marL="0" indent="0">
              <a:spcBef>
                <a:spcPts val="0"/>
              </a:spcBef>
              <a:spcAft>
                <a:spcPts val="0"/>
              </a:spcAft>
              <a:buNone/>
            </a:pPr>
            <a:endParaRPr lang="en-US" sz="1400" dirty="0"/>
          </a:p>
          <a:p>
            <a:pPr marL="0" indent="0">
              <a:spcBef>
                <a:spcPts val="0"/>
              </a:spcBef>
              <a:spcAft>
                <a:spcPts val="0"/>
              </a:spcAft>
              <a:buNone/>
            </a:pPr>
            <a:r>
              <a:rPr lang="en-US" sz="1400" dirty="0"/>
              <a:t>The measurements available depend on whether the space object is active or debris, if it has a GPS or radio comms, orbit regime, radar/optical cross section, etc.  All measurements will have errors, we generally assume these are random (Gaussian distributed) and can be characterized by a mean and standard deviation (usually assume zero-mean error, non-zero mean error is called a </a:t>
            </a:r>
            <a:r>
              <a:rPr lang="en-US" sz="1400" b="1" dirty="0"/>
              <a:t>bias</a:t>
            </a:r>
            <a:r>
              <a:rPr lang="en-US" sz="1400" dirty="0"/>
              <a:t> in measurements).</a:t>
            </a:r>
          </a:p>
        </p:txBody>
      </p:sp>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Measurements</a:t>
            </a:r>
          </a:p>
        </p:txBody>
      </p:sp>
      <mc:AlternateContent xmlns:mc="http://schemas.openxmlformats.org/markup-compatibility/2006" xmlns:a14="http://schemas.microsoft.com/office/drawing/2010/main">
        <mc:Choice Requires="a14">
          <p:sp>
            <p:nvSpPr>
              <p:cNvPr id="6" name="Content Placeholder 1">
                <a:extLst>
                  <a:ext uri="{FF2B5EF4-FFF2-40B4-BE49-F238E27FC236}">
                    <a16:creationId xmlns:a16="http://schemas.microsoft.com/office/drawing/2014/main" id="{1CE1E4F2-C7D1-454E-9E1F-C981D649D9BB}"/>
                  </a:ext>
                </a:extLst>
              </p:cNvPr>
              <p:cNvSpPr txBox="1">
                <a:spLocks/>
              </p:cNvSpPr>
              <p:nvPr/>
            </p:nvSpPr>
            <p:spPr>
              <a:xfrm>
                <a:off x="4763589" y="665820"/>
                <a:ext cx="4062549" cy="3780420"/>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spcAft>
                    <a:spcPts val="0"/>
                  </a:spcAft>
                  <a:buFont typeface="Arial" charset="0"/>
                  <a:buNone/>
                </a:pPr>
                <a:r>
                  <a:rPr lang="en-US" sz="1400" b="1" dirty="0"/>
                  <a:t>Example Measurement Types:</a:t>
                </a:r>
              </a:p>
              <a:p>
                <a:pPr>
                  <a:spcBef>
                    <a:spcPts val="0"/>
                  </a:spcBef>
                  <a:spcAft>
                    <a:spcPts val="0"/>
                  </a:spcAft>
                </a:pPr>
                <a:r>
                  <a:rPr lang="en-US" sz="1400" dirty="0"/>
                  <a:t>Range (</a:t>
                </a:r>
                <a14:m>
                  <m:oMath xmlns:m="http://schemas.openxmlformats.org/officeDocument/2006/math">
                    <m:r>
                      <a:rPr lang="en-US" sz="1400" i="1" smtClean="0">
                        <a:latin typeface="Cambria Math" panose="02040503050406030204" pitchFamily="18" charset="0"/>
                        <a:ea typeface="Cambria Math" panose="02040503050406030204" pitchFamily="18" charset="0"/>
                      </a:rPr>
                      <m:t>𝜌</m:t>
                    </m:r>
                  </m:oMath>
                </a14:m>
                <a:r>
                  <a:rPr lang="en-US" sz="1400" dirty="0"/>
                  <a:t>) – distance between sensor and target</a:t>
                </a:r>
              </a:p>
              <a:p>
                <a:pPr>
                  <a:spcBef>
                    <a:spcPts val="0"/>
                  </a:spcBef>
                  <a:spcAft>
                    <a:spcPts val="0"/>
                  </a:spcAft>
                </a:pPr>
                <a:r>
                  <a:rPr lang="en-US" sz="1400" dirty="0"/>
                  <a:t>Range-rate (</a:t>
                </a:r>
                <a14:m>
                  <m:oMath xmlns:m="http://schemas.openxmlformats.org/officeDocument/2006/math">
                    <m:acc>
                      <m:accPr>
                        <m:chr m:val="̇"/>
                        <m:ctrlPr>
                          <a:rPr lang="en-US" sz="1400" i="1" smtClean="0">
                            <a:latin typeface="Cambria Math" panose="02040503050406030204" pitchFamily="18" charset="0"/>
                          </a:rPr>
                        </m:ctrlPr>
                      </m:accPr>
                      <m:e>
                        <m:r>
                          <a:rPr lang="en-US" sz="1400" i="1" smtClean="0">
                            <a:latin typeface="Cambria Math" panose="02040503050406030204" pitchFamily="18" charset="0"/>
                            <a:ea typeface="Cambria Math" panose="02040503050406030204" pitchFamily="18" charset="0"/>
                          </a:rPr>
                          <m:t>𝜌</m:t>
                        </m:r>
                      </m:e>
                    </m:acc>
                  </m:oMath>
                </a14:m>
                <a:r>
                  <a:rPr lang="en-US" sz="1400" dirty="0"/>
                  <a:t>) – time derivative of range</a:t>
                </a:r>
              </a:p>
              <a:p>
                <a:pPr>
                  <a:spcBef>
                    <a:spcPts val="0"/>
                  </a:spcBef>
                  <a:spcAft>
                    <a:spcPts val="0"/>
                  </a:spcAft>
                </a:pPr>
                <a:r>
                  <a:rPr lang="en-US" sz="1400" dirty="0"/>
                  <a:t>Angles (</a:t>
                </a:r>
                <a14:m>
                  <m:oMath xmlns:m="http://schemas.openxmlformats.org/officeDocument/2006/math">
                    <m:r>
                      <a:rPr lang="en-US" sz="1400" i="1" smtClean="0">
                        <a:latin typeface="Cambria Math" panose="02040503050406030204" pitchFamily="18" charset="0"/>
                        <a:ea typeface="Cambria Math" panose="02040503050406030204" pitchFamily="18" charset="0"/>
                      </a:rPr>
                      <m:t>𝛼</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𝛿</m:t>
                    </m:r>
                  </m:oMath>
                </a14:m>
                <a:r>
                  <a:rPr lang="en-US" sz="1400" dirty="0"/>
                  <a:t>) – usually given in pairs, specify line-of-sight (LOS) unit vector from sensor to target</a:t>
                </a:r>
              </a:p>
              <a:p>
                <a:pPr>
                  <a:spcBef>
                    <a:spcPts val="0"/>
                  </a:spcBef>
                  <a:spcAft>
                    <a:spcPts val="0"/>
                  </a:spcAft>
                </a:pPr>
                <a:r>
                  <a:rPr lang="en-US" sz="1400" dirty="0"/>
                  <a:t>Angle-rates (</a:t>
                </a:r>
                <a14:m>
                  <m:oMath xmlns:m="http://schemas.openxmlformats.org/officeDocument/2006/math">
                    <m:acc>
                      <m:accPr>
                        <m:chr m:val="̇"/>
                        <m:ctrlPr>
                          <a:rPr lang="en-US" sz="1400" i="1" smtClean="0">
                            <a:latin typeface="Cambria Math" panose="02040503050406030204" pitchFamily="18" charset="0"/>
                            <a:ea typeface="Cambria Math" panose="02040503050406030204" pitchFamily="18" charset="0"/>
                          </a:rPr>
                        </m:ctrlPr>
                      </m:accPr>
                      <m:e>
                        <m:r>
                          <a:rPr lang="en-US" sz="1400" i="1" smtClean="0">
                            <a:latin typeface="Cambria Math" panose="02040503050406030204" pitchFamily="18" charset="0"/>
                            <a:ea typeface="Cambria Math" panose="02040503050406030204" pitchFamily="18" charset="0"/>
                          </a:rPr>
                          <m:t>𝛼</m:t>
                        </m:r>
                      </m:e>
                    </m:acc>
                    <m:r>
                      <a:rPr lang="en-US" sz="1400" b="0" i="1" smtClean="0">
                        <a:latin typeface="Cambria Math" panose="02040503050406030204" pitchFamily="18" charset="0"/>
                        <a:ea typeface="Cambria Math" panose="02040503050406030204" pitchFamily="18" charset="0"/>
                      </a:rPr>
                      <m:t>,</m:t>
                    </m:r>
                    <m:acc>
                      <m:accPr>
                        <m:chr m:val="̇"/>
                        <m:ctrlPr>
                          <a:rPr lang="en-US" sz="1400" b="0" i="1" smtClean="0">
                            <a:latin typeface="Cambria Math" panose="02040503050406030204" pitchFamily="18" charset="0"/>
                            <a:ea typeface="Cambria Math" panose="02040503050406030204" pitchFamily="18" charset="0"/>
                          </a:rPr>
                        </m:ctrlPr>
                      </m:accPr>
                      <m:e>
                        <m:r>
                          <a:rPr lang="en-US" sz="1400" b="0" i="1" smtClean="0">
                            <a:latin typeface="Cambria Math" panose="02040503050406030204" pitchFamily="18" charset="0"/>
                            <a:ea typeface="Cambria Math" panose="02040503050406030204" pitchFamily="18" charset="0"/>
                          </a:rPr>
                          <m:t>𝛿</m:t>
                        </m:r>
                      </m:e>
                    </m:acc>
                  </m:oMath>
                </a14:m>
                <a:r>
                  <a:rPr lang="en-US" sz="1400" dirty="0"/>
                  <a:t>) – time derivatives of angles</a:t>
                </a:r>
              </a:p>
              <a:p>
                <a:pPr>
                  <a:spcBef>
                    <a:spcPts val="0"/>
                  </a:spcBef>
                  <a:spcAft>
                    <a:spcPts val="0"/>
                  </a:spcAft>
                </a:pPr>
                <a:r>
                  <a:rPr lang="en-US" sz="1400" dirty="0"/>
                  <a:t>GPS (</a:t>
                </a:r>
                <a14:m>
                  <m:oMath xmlns:m="http://schemas.openxmlformats.org/officeDocument/2006/math">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𝑦</m:t>
                    </m:r>
                    <m:r>
                      <a:rPr lang="en-US" sz="1400" b="0" i="1" smtClean="0">
                        <a:latin typeface="Cambria Math" panose="02040503050406030204" pitchFamily="18" charset="0"/>
                      </a:rPr>
                      <m:t>,</m:t>
                    </m:r>
                    <m:r>
                      <a:rPr lang="en-US" sz="1400" b="0" i="1" smtClean="0">
                        <a:latin typeface="Cambria Math" panose="02040503050406030204" pitchFamily="18" charset="0"/>
                      </a:rPr>
                      <m:t>𝑧</m:t>
                    </m:r>
                  </m:oMath>
                </a14:m>
                <a:r>
                  <a:rPr lang="en-US" sz="1400" dirty="0"/>
                  <a:t>) – Cartesian position coordinates, sometimes provide velocities as well</a:t>
                </a:r>
              </a:p>
            </p:txBody>
          </p:sp>
        </mc:Choice>
        <mc:Fallback xmlns="">
          <p:sp>
            <p:nvSpPr>
              <p:cNvPr id="6" name="Content Placeholder 1">
                <a:extLst>
                  <a:ext uri="{FF2B5EF4-FFF2-40B4-BE49-F238E27FC236}">
                    <a16:creationId xmlns:a16="http://schemas.microsoft.com/office/drawing/2014/main" id="{1CE1E4F2-C7D1-454E-9E1F-C981D649D9BB}"/>
                  </a:ext>
                </a:extLst>
              </p:cNvPr>
              <p:cNvSpPr txBox="1">
                <a:spLocks noRot="1" noChangeAspect="1" noMove="1" noResize="1" noEditPoints="1" noAdjustHandles="1" noChangeArrowheads="1" noChangeShapeType="1" noTextEdit="1"/>
              </p:cNvSpPr>
              <p:nvPr/>
            </p:nvSpPr>
            <p:spPr>
              <a:xfrm>
                <a:off x="4763589" y="665820"/>
                <a:ext cx="4062549" cy="3780420"/>
              </a:xfrm>
              <a:prstGeom prst="rect">
                <a:avLst/>
              </a:prstGeom>
              <a:blipFill>
                <a:blip r:embed="rId2"/>
                <a:stretch>
                  <a:fillRect l="-450" t="-323"/>
                </a:stretch>
              </a:blipFill>
            </p:spPr>
            <p:txBody>
              <a:bodyPr/>
              <a:lstStyle/>
              <a:p>
                <a:r>
                  <a:rPr lang="en-US">
                    <a:noFill/>
                  </a:rPr>
                  <a:t> </a:t>
                </a:r>
              </a:p>
            </p:txBody>
          </p:sp>
        </mc:Fallback>
      </mc:AlternateContent>
    </p:spTree>
    <p:extLst>
      <p:ext uri="{BB962C8B-B14F-4D97-AF65-F5344CB8AC3E}">
        <p14:creationId xmlns:p14="http://schemas.microsoft.com/office/powerpoint/2010/main" val="2865173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114800" cy="3780420"/>
              </a:xfrm>
            </p:spPr>
            <p:txBody>
              <a:bodyPr/>
              <a:lstStyle/>
              <a:p>
                <a:pPr marL="0" indent="0">
                  <a:spcBef>
                    <a:spcPts val="0"/>
                  </a:spcBef>
                  <a:spcAft>
                    <a:spcPts val="0"/>
                  </a:spcAft>
                  <a:buNone/>
                </a:pPr>
                <a:r>
                  <a:rPr lang="en-US" sz="1400" b="1" dirty="0"/>
                  <a:t>Range</a:t>
                </a:r>
              </a:p>
              <a:p>
                <a:pPr marL="0" indent="0">
                  <a:spcBef>
                    <a:spcPts val="0"/>
                  </a:spcBef>
                  <a:spcAft>
                    <a:spcPts val="1200"/>
                  </a:spcAft>
                  <a:buNone/>
                </a:pPr>
                <a:r>
                  <a:rPr lang="en-US" sz="1400" dirty="0"/>
                  <a:t>Range measures the distance between the sensor and target, along the line-of-sight (LOS) direction:</a:t>
                </a:r>
              </a:p>
              <a:p>
                <a:pPr marL="0" indent="0">
                  <a:spcBef>
                    <a:spcPts val="0"/>
                  </a:spcBef>
                  <a:spcAft>
                    <a:spcPts val="600"/>
                  </a:spcAft>
                  <a:buNone/>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𝜌</m:t>
                      </m:r>
                      <m:r>
                        <a:rPr lang="en-US" sz="1400" b="0" i="1" smtClean="0">
                          <a:latin typeface="Cambria Math" panose="02040503050406030204" pitchFamily="18" charset="0"/>
                          <a:ea typeface="Cambria Math" panose="02040503050406030204" pitchFamily="18" charset="0"/>
                        </a:rPr>
                        <m:t>=</m:t>
                      </m:r>
                      <m:rad>
                        <m:radPr>
                          <m:degHide m:val="on"/>
                          <m:ctrlPr>
                            <a:rPr lang="en-US" sz="1400" b="0" i="1" smtClean="0">
                              <a:latin typeface="Cambria Math" panose="02040503050406030204" pitchFamily="18" charset="0"/>
                              <a:ea typeface="Cambria Math" panose="02040503050406030204" pitchFamily="18" charset="0"/>
                            </a:rPr>
                          </m:ctrlPr>
                        </m:radPr>
                        <m:deg/>
                        <m:e>
                          <m:sSup>
                            <m:sSupPr>
                              <m:ctrlPr>
                                <a:rPr lang="en-US" sz="1400" b="0" i="1" smtClean="0">
                                  <a:latin typeface="Cambria Math" panose="02040503050406030204" pitchFamily="18" charset="0"/>
                                  <a:ea typeface="Cambria Math" panose="02040503050406030204" pitchFamily="18" charset="0"/>
                                </a:rPr>
                              </m:ctrlPr>
                            </m:sSupPr>
                            <m:e>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𝑥</m:t>
                                  </m:r>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𝑥</m:t>
                                      </m:r>
                                    </m:e>
                                    <m:sub>
                                      <m:r>
                                        <a:rPr lang="en-US" sz="1400" b="0" i="1" smtClean="0">
                                          <a:latin typeface="Cambria Math" panose="02040503050406030204" pitchFamily="18" charset="0"/>
                                          <a:ea typeface="Cambria Math" panose="02040503050406030204" pitchFamily="18" charset="0"/>
                                        </a:rPr>
                                        <m:t>𝑠</m:t>
                                      </m:r>
                                    </m:sub>
                                  </m:sSub>
                                </m:e>
                              </m:d>
                            </m:e>
                            <m:sup>
                              <m:r>
                                <a:rPr lang="en-US" sz="1400" b="0" i="1" smtClean="0">
                                  <a:latin typeface="Cambria Math" panose="02040503050406030204" pitchFamily="18" charset="0"/>
                                  <a:ea typeface="Cambria Math" panose="02040503050406030204" pitchFamily="18" charset="0"/>
                                </a:rPr>
                                <m:t>2</m:t>
                              </m:r>
                            </m:sup>
                          </m:sSup>
                          <m:r>
                            <a:rPr lang="en-US" sz="1400" b="0" i="1" smtClean="0">
                              <a:latin typeface="Cambria Math" panose="02040503050406030204" pitchFamily="18" charset="0"/>
                              <a:ea typeface="Cambria Math" panose="02040503050406030204" pitchFamily="18" charset="0"/>
                            </a:rPr>
                            <m:t>+</m:t>
                          </m:r>
                          <m:sSup>
                            <m:sSupPr>
                              <m:ctrlPr>
                                <a:rPr lang="en-US" sz="1400" b="0" i="1" smtClean="0">
                                  <a:latin typeface="Cambria Math" panose="02040503050406030204" pitchFamily="18" charset="0"/>
                                  <a:ea typeface="Cambria Math" panose="02040503050406030204" pitchFamily="18" charset="0"/>
                                </a:rPr>
                              </m:ctrlPr>
                            </m:sSupPr>
                            <m:e>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𝑦</m:t>
                                  </m:r>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𝑦</m:t>
                                      </m:r>
                                    </m:e>
                                    <m:sub>
                                      <m:r>
                                        <a:rPr lang="en-US" sz="1400" b="0" i="1" smtClean="0">
                                          <a:latin typeface="Cambria Math" panose="02040503050406030204" pitchFamily="18" charset="0"/>
                                          <a:ea typeface="Cambria Math" panose="02040503050406030204" pitchFamily="18" charset="0"/>
                                        </a:rPr>
                                        <m:t>𝑠</m:t>
                                      </m:r>
                                    </m:sub>
                                  </m:sSub>
                                </m:e>
                              </m:d>
                            </m:e>
                            <m:sup>
                              <m:r>
                                <a:rPr lang="en-US" sz="1400" b="0" i="1" smtClean="0">
                                  <a:latin typeface="Cambria Math" panose="02040503050406030204" pitchFamily="18" charset="0"/>
                                  <a:ea typeface="Cambria Math" panose="02040503050406030204" pitchFamily="18" charset="0"/>
                                </a:rPr>
                                <m:t>2</m:t>
                              </m:r>
                            </m:sup>
                          </m:sSup>
                          <m:r>
                            <a:rPr lang="en-US" sz="1400" b="0" i="1" smtClean="0">
                              <a:latin typeface="Cambria Math" panose="02040503050406030204" pitchFamily="18" charset="0"/>
                              <a:ea typeface="Cambria Math" panose="02040503050406030204" pitchFamily="18" charset="0"/>
                            </a:rPr>
                            <m:t>+</m:t>
                          </m:r>
                          <m:sSup>
                            <m:sSupPr>
                              <m:ctrlPr>
                                <a:rPr lang="en-US" sz="1400" b="0" i="1" smtClean="0">
                                  <a:latin typeface="Cambria Math" panose="02040503050406030204" pitchFamily="18" charset="0"/>
                                  <a:ea typeface="Cambria Math" panose="02040503050406030204" pitchFamily="18" charset="0"/>
                                </a:rPr>
                              </m:ctrlPr>
                            </m:sSupPr>
                            <m:e>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𝑧</m:t>
                                  </m:r>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𝑧</m:t>
                                      </m:r>
                                    </m:e>
                                    <m:sub>
                                      <m:r>
                                        <a:rPr lang="en-US" sz="1400" b="0" i="1" smtClean="0">
                                          <a:latin typeface="Cambria Math" panose="02040503050406030204" pitchFamily="18" charset="0"/>
                                          <a:ea typeface="Cambria Math" panose="02040503050406030204" pitchFamily="18" charset="0"/>
                                        </a:rPr>
                                        <m:t>𝑠</m:t>
                                      </m:r>
                                    </m:sub>
                                  </m:sSub>
                                </m:e>
                              </m:d>
                            </m:e>
                            <m:sup>
                              <m:r>
                                <a:rPr lang="en-US" sz="1400" b="0" i="1" smtClean="0">
                                  <a:latin typeface="Cambria Math" panose="02040503050406030204" pitchFamily="18" charset="0"/>
                                  <a:ea typeface="Cambria Math" panose="02040503050406030204" pitchFamily="18" charset="0"/>
                                </a:rPr>
                                <m:t>2</m:t>
                              </m:r>
                            </m:sup>
                          </m:sSup>
                        </m:e>
                      </m:rad>
                    </m:oMath>
                  </m:oMathPara>
                </a14:m>
                <a:endParaRPr lang="en-US" sz="1400" dirty="0"/>
              </a:p>
              <a:p>
                <a:pPr marL="0" indent="0">
                  <a:spcBef>
                    <a:spcPts val="600"/>
                  </a:spcBef>
                  <a:spcAft>
                    <a:spcPts val="600"/>
                  </a:spcAft>
                  <a:buNone/>
                </a:pPr>
                <a:r>
                  <a:rPr lang="en-US" sz="1400" dirty="0"/>
                  <a:t>where </a:t>
                </a:r>
                <a14:m>
                  <m:oMath xmlns:m="http://schemas.openxmlformats.org/officeDocument/2006/math">
                    <m:d>
                      <m:dPr>
                        <m:ctrlPr>
                          <a:rPr lang="en-US" sz="1400" i="1" smtClean="0">
                            <a:latin typeface="Cambria Math" panose="02040503050406030204" pitchFamily="18" charset="0"/>
                          </a:rPr>
                        </m:ctrlPr>
                      </m:dPr>
                      <m:e>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𝑦</m:t>
                        </m:r>
                        <m:r>
                          <a:rPr lang="en-US" sz="1400" b="0" i="1" smtClean="0">
                            <a:latin typeface="Cambria Math" panose="02040503050406030204" pitchFamily="18" charset="0"/>
                          </a:rPr>
                          <m:t>,</m:t>
                        </m:r>
                        <m:r>
                          <a:rPr lang="en-US" sz="1400" b="0" i="1" smtClean="0">
                            <a:latin typeface="Cambria Math" panose="02040503050406030204" pitchFamily="18" charset="0"/>
                          </a:rPr>
                          <m:t>𝑧</m:t>
                        </m:r>
                      </m:e>
                    </m:d>
                  </m:oMath>
                </a14:m>
                <a:r>
                  <a:rPr lang="en-US" sz="1400" dirty="0"/>
                  <a:t> are the position coordinates of the target and </a:t>
                </a:r>
                <a14:m>
                  <m:oMath xmlns:m="http://schemas.openxmlformats.org/officeDocument/2006/math">
                    <m:d>
                      <m:dPr>
                        <m:ctrlPr>
                          <a:rPr lang="en-US" sz="1400" i="1">
                            <a:latin typeface="Cambria Math" panose="02040503050406030204" pitchFamily="18" charset="0"/>
                          </a:rPr>
                        </m:ctrlPr>
                      </m:dPr>
                      <m:e>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𝑠</m:t>
                            </m:r>
                          </m:sub>
                        </m:sSub>
                        <m:r>
                          <a:rPr lang="en-US" sz="1400" i="1">
                            <a:latin typeface="Cambria Math" panose="02040503050406030204" pitchFamily="18" charset="0"/>
                          </a:rPr>
                          <m:t>,</m:t>
                        </m:r>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𝑧</m:t>
                            </m:r>
                          </m:sub>
                        </m:sSub>
                        <m:r>
                          <a:rPr lang="en-US" sz="1400" i="1">
                            <a:latin typeface="Cambria Math" panose="02040503050406030204" pitchFamily="18" charset="0"/>
                          </a:rPr>
                          <m:t>,</m:t>
                        </m:r>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𝑧</m:t>
                            </m:r>
                          </m:e>
                          <m:sub>
                            <m:r>
                              <a:rPr lang="en-US" sz="1400" b="0" i="1" smtClean="0">
                                <a:latin typeface="Cambria Math" panose="02040503050406030204" pitchFamily="18" charset="0"/>
                              </a:rPr>
                              <m:t>𝑠</m:t>
                            </m:r>
                          </m:sub>
                        </m:sSub>
                      </m:e>
                    </m:d>
                  </m:oMath>
                </a14:m>
                <a:r>
                  <a:rPr lang="en-US" sz="1400" dirty="0"/>
                  <a:t> are the position coordinates of the sensor.  </a:t>
                </a:r>
                <a:r>
                  <a:rPr lang="en-US" sz="1400" b="1" dirty="0"/>
                  <a:t>Both the target and sensor positions must be defined in the same coordinate frame</a:t>
                </a:r>
                <a:r>
                  <a:rPr lang="en-US" sz="1400" dirty="0"/>
                  <a:t>.  Most commonly, target orbits are propagated in ECI while sensor locations are kept in </a:t>
                </a:r>
                <a:r>
                  <a:rPr lang="en-US" sz="1400" dirty="0" err="1"/>
                  <a:t>LatLonHt</a:t>
                </a:r>
                <a:r>
                  <a:rPr lang="en-US" sz="1400" dirty="0"/>
                  <a:t>/ECEF, so often we convert sensor location to ECI to compute simulated range measurements.</a:t>
                </a:r>
              </a:p>
            </p:txBody>
          </p:sp>
        </mc:Choice>
        <mc:Fallback xmlns="">
          <p:sp>
            <p:nvSpPr>
              <p:cNvPr id="2" name="Content Placeholder 1">
                <a:extLst>
                  <a:ext uri="{FF2B5EF4-FFF2-40B4-BE49-F238E27FC236}">
                    <a16:creationId xmlns:a16="http://schemas.microsoft.com/office/drawing/2014/main" id="{1052F6B9-6D27-43BB-B810-138F60EC6DD6}"/>
                  </a:ext>
                </a:extLst>
              </p:cNvPr>
              <p:cNvSpPr>
                <a:spLocks noGrp="1" noRot="1" noChangeAspect="1" noMove="1" noResize="1" noEditPoints="1" noAdjustHandles="1" noChangeArrowheads="1" noChangeShapeType="1" noTextEdit="1"/>
              </p:cNvSpPr>
              <p:nvPr>
                <p:ph sz="half" idx="1"/>
              </p:nvPr>
            </p:nvSpPr>
            <p:spPr>
              <a:xfrm>
                <a:off x="457200" y="681541"/>
                <a:ext cx="4114800" cy="3780420"/>
              </a:xfrm>
              <a:blipFill>
                <a:blip r:embed="rId2"/>
                <a:stretch>
                  <a:fillRect l="-444" t="-323" r="-741"/>
                </a:stretch>
              </a:blipFill>
            </p:spPr>
            <p:txBody>
              <a:bodyPr/>
              <a:lstStyle/>
              <a:p>
                <a:r>
                  <a:rPr lang="en-US">
                    <a:noFill/>
                  </a:rPr>
                  <a:t> </a:t>
                </a:r>
              </a:p>
            </p:txBody>
          </p:sp>
        </mc:Fallback>
      </mc:AlternateContent>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Range and Range-Rate Definition</a:t>
            </a:r>
          </a:p>
        </p:txBody>
      </p:sp>
      <mc:AlternateContent xmlns:mc="http://schemas.openxmlformats.org/markup-compatibility/2006" xmlns:a14="http://schemas.microsoft.com/office/drawing/2010/main">
        <mc:Choice Requires="a14">
          <p:sp>
            <p:nvSpPr>
              <p:cNvPr id="6" name="Content Placeholder 1">
                <a:extLst>
                  <a:ext uri="{FF2B5EF4-FFF2-40B4-BE49-F238E27FC236}">
                    <a16:creationId xmlns:a16="http://schemas.microsoft.com/office/drawing/2014/main" id="{1CE1E4F2-C7D1-454E-9E1F-C981D649D9BB}"/>
                  </a:ext>
                </a:extLst>
              </p:cNvPr>
              <p:cNvSpPr txBox="1">
                <a:spLocks/>
              </p:cNvSpPr>
              <p:nvPr/>
            </p:nvSpPr>
            <p:spPr>
              <a:xfrm>
                <a:off x="4763589" y="665820"/>
                <a:ext cx="4062549" cy="3780420"/>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spcAft>
                    <a:spcPts val="0"/>
                  </a:spcAft>
                  <a:buFont typeface="Arial" charset="0"/>
                  <a:buNone/>
                </a:pPr>
                <a:r>
                  <a:rPr lang="en-US" sz="1400" b="1" dirty="0"/>
                  <a:t>Range-Rate</a:t>
                </a:r>
              </a:p>
              <a:p>
                <a:pPr marL="0" indent="0">
                  <a:spcBef>
                    <a:spcPts val="0"/>
                  </a:spcBef>
                  <a:spcAft>
                    <a:spcPts val="1200"/>
                  </a:spcAft>
                  <a:buFont typeface="Arial" charset="0"/>
                  <a:buNone/>
                </a:pPr>
                <a:r>
                  <a:rPr lang="en-US" sz="1400" dirty="0"/>
                  <a:t>Range rate measures the rate of change in the distance along the LOS direction:</a:t>
                </a:r>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acc>
                        <m:accPr>
                          <m:chr m:val="̇"/>
                          <m:ctrlPr>
                            <a:rPr lang="en-US" sz="1400" i="1" smtClean="0">
                              <a:latin typeface="Cambria Math" panose="02040503050406030204" pitchFamily="18" charset="0"/>
                            </a:rPr>
                          </m:ctrlPr>
                        </m:accPr>
                        <m:e>
                          <m:r>
                            <a:rPr lang="en-US" sz="1400" i="1" smtClean="0">
                              <a:latin typeface="Cambria Math" panose="02040503050406030204" pitchFamily="18" charset="0"/>
                              <a:ea typeface="Cambria Math" panose="02040503050406030204" pitchFamily="18" charset="0"/>
                            </a:rPr>
                            <m:t>𝜌</m:t>
                          </m:r>
                        </m:e>
                      </m:acc>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𝑑</m:t>
                          </m:r>
                          <m:r>
                            <a:rPr lang="en-US" sz="1400" b="0" i="1" smtClean="0">
                              <a:latin typeface="Cambria Math" panose="02040503050406030204" pitchFamily="18" charset="0"/>
                              <a:ea typeface="Cambria Math" panose="02040503050406030204" pitchFamily="18" charset="0"/>
                            </a:rPr>
                            <m:t>𝜌</m:t>
                          </m:r>
                        </m:num>
                        <m:den>
                          <m:r>
                            <a:rPr lang="en-US" sz="1400" b="0" i="1" smtClean="0">
                              <a:latin typeface="Cambria Math" panose="02040503050406030204" pitchFamily="18" charset="0"/>
                            </a:rPr>
                            <m:t>𝑑𝑡</m:t>
                          </m:r>
                        </m:den>
                      </m:f>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𝜕𝜌</m:t>
                          </m:r>
                        </m:num>
                        <m:den>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rPr>
                            <m:t>𝑥</m:t>
                          </m:r>
                        </m:den>
                      </m:f>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𝑑𝑥</m:t>
                          </m:r>
                        </m:num>
                        <m:den>
                          <m:r>
                            <a:rPr lang="en-US" sz="1400" b="0" i="1" smtClean="0">
                              <a:latin typeface="Cambria Math" panose="02040503050406030204" pitchFamily="18" charset="0"/>
                            </a:rPr>
                            <m:t>𝑑𝑡</m:t>
                          </m:r>
                        </m:den>
                      </m:f>
                      <m:r>
                        <a:rPr lang="en-US" sz="1400" b="0" i="1" smtClean="0">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𝜕𝜌</m:t>
                          </m:r>
                        </m:num>
                        <m:den>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rPr>
                            <m:t>𝑦</m:t>
                          </m:r>
                        </m:den>
                      </m:f>
                      <m:f>
                        <m:fPr>
                          <m:ctrlPr>
                            <a:rPr lang="en-US" sz="1400" i="1">
                              <a:latin typeface="Cambria Math" panose="02040503050406030204" pitchFamily="18" charset="0"/>
                            </a:rPr>
                          </m:ctrlPr>
                        </m:fPr>
                        <m:num>
                          <m:r>
                            <a:rPr lang="en-US" sz="1400" i="1">
                              <a:latin typeface="Cambria Math" panose="02040503050406030204" pitchFamily="18" charset="0"/>
                            </a:rPr>
                            <m:t>𝑑</m:t>
                          </m:r>
                          <m:r>
                            <a:rPr lang="en-US" sz="1400" b="0" i="1" smtClean="0">
                              <a:latin typeface="Cambria Math" panose="02040503050406030204" pitchFamily="18" charset="0"/>
                            </a:rPr>
                            <m:t>𝑦</m:t>
                          </m:r>
                        </m:num>
                        <m:den>
                          <m:r>
                            <a:rPr lang="en-US" sz="1400" i="1">
                              <a:latin typeface="Cambria Math" panose="02040503050406030204" pitchFamily="18" charset="0"/>
                            </a:rPr>
                            <m:t>𝑑𝑡</m:t>
                          </m:r>
                        </m:den>
                      </m:f>
                      <m:r>
                        <a:rPr lang="en-US" sz="1400" b="0" i="1" smtClean="0">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𝜕𝜌</m:t>
                          </m:r>
                        </m:num>
                        <m:den>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rPr>
                            <m:t>𝑧</m:t>
                          </m:r>
                        </m:den>
                      </m:f>
                      <m:f>
                        <m:fPr>
                          <m:ctrlPr>
                            <a:rPr lang="en-US" sz="1400" i="1">
                              <a:latin typeface="Cambria Math" panose="02040503050406030204" pitchFamily="18" charset="0"/>
                            </a:rPr>
                          </m:ctrlPr>
                        </m:fPr>
                        <m:num>
                          <m:r>
                            <a:rPr lang="en-US" sz="1400" i="1">
                              <a:latin typeface="Cambria Math" panose="02040503050406030204" pitchFamily="18" charset="0"/>
                            </a:rPr>
                            <m:t>𝑑</m:t>
                          </m:r>
                          <m:r>
                            <a:rPr lang="en-US" sz="1400" b="0" i="1" smtClean="0">
                              <a:latin typeface="Cambria Math" panose="02040503050406030204" pitchFamily="18" charset="0"/>
                            </a:rPr>
                            <m:t>𝑧</m:t>
                          </m:r>
                        </m:num>
                        <m:den>
                          <m:r>
                            <a:rPr lang="en-US" sz="1400" i="1">
                              <a:latin typeface="Cambria Math" panose="02040503050406030204" pitchFamily="18" charset="0"/>
                            </a:rPr>
                            <m:t>𝑑𝑡</m:t>
                          </m:r>
                        </m:den>
                      </m:f>
                      <m:r>
                        <a:rPr lang="en-US" sz="1400" b="0" i="1" smtClean="0">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𝜕𝜌</m:t>
                          </m:r>
                        </m:num>
                        <m:den>
                          <m:r>
                            <a:rPr lang="en-US" sz="1400" i="1">
                              <a:latin typeface="Cambria Math" panose="02040503050406030204" pitchFamily="18" charset="0"/>
                              <a:ea typeface="Cambria Math" panose="02040503050406030204" pitchFamily="18" charset="0"/>
                            </a:rPr>
                            <m:t>𝜕</m:t>
                          </m:r>
                          <m:sSub>
                            <m:sSubPr>
                              <m:ctrlPr>
                                <a:rPr lang="en-US" sz="1400" i="1" smtClean="0">
                                  <a:latin typeface="Cambria Math" panose="02040503050406030204" pitchFamily="18" charset="0"/>
                                </a:rPr>
                              </m:ctrlPr>
                            </m:sSubPr>
                            <m:e>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𝒓</m:t>
                                  </m:r>
                                </m:e>
                              </m:acc>
                            </m:e>
                            <m:sub>
                              <m:r>
                                <a:rPr lang="en-US" sz="1400" b="0" i="1" smtClean="0">
                                  <a:latin typeface="Cambria Math" panose="02040503050406030204" pitchFamily="18" charset="0"/>
                                </a:rPr>
                                <m:t>𝑠</m:t>
                              </m:r>
                            </m:sub>
                          </m:sSub>
                        </m:den>
                      </m:f>
                      <m:f>
                        <m:fPr>
                          <m:ctrlPr>
                            <a:rPr lang="en-US" sz="1400" i="1">
                              <a:latin typeface="Cambria Math" panose="02040503050406030204" pitchFamily="18" charset="0"/>
                            </a:rPr>
                          </m:ctrlPr>
                        </m:fPr>
                        <m:num>
                          <m:r>
                            <a:rPr lang="en-US" sz="1400" i="1">
                              <a:latin typeface="Cambria Math" panose="02040503050406030204" pitchFamily="18" charset="0"/>
                            </a:rPr>
                            <m:t>𝑑</m:t>
                          </m:r>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𝒓</m:t>
                                  </m:r>
                                </m:e>
                              </m:acc>
                            </m:e>
                            <m:sub>
                              <m:r>
                                <a:rPr lang="en-US" sz="1400" i="1">
                                  <a:latin typeface="Cambria Math" panose="02040503050406030204" pitchFamily="18" charset="0"/>
                                </a:rPr>
                                <m:t>𝑠</m:t>
                              </m:r>
                            </m:sub>
                          </m:sSub>
                        </m:num>
                        <m:den>
                          <m:r>
                            <a:rPr lang="en-US" sz="1400" i="1">
                              <a:latin typeface="Cambria Math" panose="02040503050406030204" pitchFamily="18" charset="0"/>
                            </a:rPr>
                            <m:t>𝑑𝑡</m:t>
                          </m:r>
                        </m:den>
                      </m:f>
                    </m:oMath>
                  </m:oMathPara>
                </a14:m>
                <a:endParaRPr lang="en-US" sz="1400" dirty="0"/>
              </a:p>
              <a:p>
                <a:pPr marL="0" indent="0">
                  <a:spcBef>
                    <a:spcPts val="1200"/>
                  </a:spcBef>
                  <a:spcAft>
                    <a:spcPts val="0"/>
                  </a:spcAft>
                  <a:buNone/>
                </a:pPr>
                <a:r>
                  <a:rPr lang="en-US" sz="1400" dirty="0"/>
                  <a:t>If we ignore the complicated transformation  between ECEF and ECI that accounts for precession, nutation, and polar motion, and instead assume that this transformation is given entirely by the Earth’s rotation about its z-axis (using Earth Rotation Angle </a:t>
                </a:r>
                <a14:m>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𝜃</m:t>
                        </m:r>
                      </m:e>
                      <m:sub>
                        <m:r>
                          <a:rPr lang="en-US" sz="1400" b="0" i="1" smtClean="0">
                            <a:latin typeface="Cambria Math" panose="02040503050406030204" pitchFamily="18" charset="0"/>
                          </a:rPr>
                          <m:t>𝐸𝑅𝐴</m:t>
                        </m:r>
                      </m:sub>
                    </m:sSub>
                  </m:oMath>
                </a14:m>
                <a:r>
                  <a:rPr lang="en-US" sz="1400" dirty="0"/>
                  <a:t> and angular rate </a:t>
                </a:r>
                <a14:m>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𝜔</m:t>
                        </m:r>
                      </m:e>
                      <m:sub>
                        <m:r>
                          <a:rPr lang="en-US" sz="1400" b="0" i="1" smtClean="0">
                            <a:latin typeface="Cambria Math" panose="02040503050406030204" pitchFamily="18" charset="0"/>
                          </a:rPr>
                          <m:t>𝐸</m:t>
                        </m:r>
                      </m:sub>
                    </m:sSub>
                  </m:oMath>
                </a14:m>
                <a:r>
                  <a:rPr lang="en-US" sz="1400" dirty="0"/>
                  <a:t>) we can simplify the last term:</a:t>
                </a:r>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acc>
                        <m:accPr>
                          <m:chr m:val="̇"/>
                          <m:ctrlPr>
                            <a:rPr lang="en-US" sz="1400" i="1">
                              <a:latin typeface="Cambria Math" panose="02040503050406030204" pitchFamily="18" charset="0"/>
                            </a:rPr>
                          </m:ctrlPr>
                        </m:accPr>
                        <m:e>
                          <m:r>
                            <a:rPr lang="en-US" sz="1400" i="1">
                              <a:latin typeface="Cambria Math" panose="02040503050406030204" pitchFamily="18" charset="0"/>
                              <a:ea typeface="Cambria Math" panose="02040503050406030204" pitchFamily="18" charset="0"/>
                            </a:rPr>
                            <m:t>𝜌</m:t>
                          </m:r>
                        </m:e>
                      </m:acc>
                      <m:r>
                        <a:rPr lang="en-US" sz="1400" i="1">
                          <a:latin typeface="Cambria Math" panose="02040503050406030204" pitchFamily="18" charset="0"/>
                        </a:rPr>
                        <m:t>=</m:t>
                      </m:r>
                      <m:f>
                        <m:fPr>
                          <m:ctrlPr>
                            <a:rPr lang="en-US" sz="1400" i="1" smtClean="0">
                              <a:latin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𝑥</m:t>
                          </m:r>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𝑥</m:t>
                              </m:r>
                            </m:e>
                            <m:sub>
                              <m:r>
                                <a:rPr lang="en-US" sz="1400" i="1">
                                  <a:latin typeface="Cambria Math" panose="02040503050406030204" pitchFamily="18" charset="0"/>
                                  <a:ea typeface="Cambria Math" panose="02040503050406030204" pitchFamily="18" charset="0"/>
                                </a:rPr>
                                <m:t>𝑠</m:t>
                              </m:r>
                            </m:sub>
                          </m:sSub>
                        </m:num>
                        <m:den>
                          <m:r>
                            <a:rPr lang="en-US" sz="1400" i="1" smtClean="0">
                              <a:latin typeface="Cambria Math" panose="02040503050406030204" pitchFamily="18" charset="0"/>
                              <a:ea typeface="Cambria Math" panose="02040503050406030204" pitchFamily="18" charset="0"/>
                            </a:rPr>
                            <m:t>𝜌</m:t>
                          </m:r>
                        </m:den>
                      </m:f>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𝑥</m:t>
                          </m:r>
                        </m:e>
                      </m:acc>
                      <m: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b="0" i="1" smtClean="0">
                              <a:latin typeface="Cambria Math" panose="02040503050406030204" pitchFamily="18" charset="0"/>
                            </a:rPr>
                            <m:t>𝑦</m:t>
                          </m:r>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𝑦</m:t>
                              </m:r>
                            </m:e>
                            <m:sub>
                              <m:r>
                                <a:rPr lang="en-US" sz="1400" i="1">
                                  <a:latin typeface="Cambria Math" panose="02040503050406030204" pitchFamily="18" charset="0"/>
                                  <a:ea typeface="Cambria Math" panose="02040503050406030204" pitchFamily="18" charset="0"/>
                                </a:rPr>
                                <m:t>𝑠</m:t>
                              </m:r>
                            </m:sub>
                          </m:sSub>
                        </m:num>
                        <m:den>
                          <m:r>
                            <a:rPr lang="en-US" sz="1400" i="1">
                              <a:latin typeface="Cambria Math" panose="02040503050406030204" pitchFamily="18" charset="0"/>
                              <a:ea typeface="Cambria Math" panose="02040503050406030204" pitchFamily="18" charset="0"/>
                            </a:rPr>
                            <m:t>𝜌</m:t>
                          </m:r>
                        </m:den>
                      </m:f>
                      <m:acc>
                        <m:accPr>
                          <m:chr m:val="̇"/>
                          <m:ctrlPr>
                            <a:rPr lang="en-US" sz="1400" i="1">
                              <a:latin typeface="Cambria Math" panose="02040503050406030204" pitchFamily="18" charset="0"/>
                            </a:rPr>
                          </m:ctrlPr>
                        </m:accPr>
                        <m:e>
                          <m:r>
                            <a:rPr lang="en-US" sz="1400" b="0" i="1" smtClean="0">
                              <a:latin typeface="Cambria Math" panose="02040503050406030204" pitchFamily="18" charset="0"/>
                            </a:rPr>
                            <m:t>𝑦</m:t>
                          </m:r>
                        </m:e>
                      </m:acc>
                      <m:r>
                        <a:rPr lang="en-US" sz="1400" b="0" i="1" smtClean="0">
                          <a:latin typeface="Cambria Math" panose="02040503050406030204" pitchFamily="18" charset="0"/>
                        </a:rPr>
                        <m:t>+</m:t>
                      </m:r>
                      <m:f>
                        <m:fPr>
                          <m:ctrlPr>
                            <a:rPr lang="en-US" sz="1400" i="1">
                              <a:latin typeface="Cambria Math" panose="02040503050406030204" pitchFamily="18" charset="0"/>
                            </a:rPr>
                          </m:ctrlPr>
                        </m:fPr>
                        <m:num>
                          <m:r>
                            <a:rPr lang="en-US" sz="1400" b="0" i="1" smtClean="0">
                              <a:latin typeface="Cambria Math" panose="02040503050406030204" pitchFamily="18" charset="0"/>
                            </a:rPr>
                            <m:t>𝑧</m:t>
                          </m:r>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𝑧</m:t>
                              </m:r>
                            </m:e>
                            <m:sub>
                              <m:r>
                                <a:rPr lang="en-US" sz="1400" i="1">
                                  <a:latin typeface="Cambria Math" panose="02040503050406030204" pitchFamily="18" charset="0"/>
                                  <a:ea typeface="Cambria Math" panose="02040503050406030204" pitchFamily="18" charset="0"/>
                                </a:rPr>
                                <m:t>𝑠</m:t>
                              </m:r>
                            </m:sub>
                          </m:sSub>
                        </m:num>
                        <m:den>
                          <m:r>
                            <a:rPr lang="en-US" sz="1400" i="1">
                              <a:latin typeface="Cambria Math" panose="02040503050406030204" pitchFamily="18" charset="0"/>
                              <a:ea typeface="Cambria Math" panose="02040503050406030204" pitchFamily="18" charset="0"/>
                            </a:rPr>
                            <m:t>𝜌</m:t>
                          </m:r>
                        </m:den>
                      </m:f>
                      <m:acc>
                        <m:accPr>
                          <m:chr m:val="̇"/>
                          <m:ctrlPr>
                            <a:rPr lang="en-US" sz="1400" i="1">
                              <a:latin typeface="Cambria Math" panose="02040503050406030204" pitchFamily="18" charset="0"/>
                            </a:rPr>
                          </m:ctrlPr>
                        </m:accPr>
                        <m:e>
                          <m:r>
                            <a:rPr lang="en-US" sz="1400" b="0" i="1" smtClean="0">
                              <a:latin typeface="Cambria Math" panose="02040503050406030204" pitchFamily="18" charset="0"/>
                            </a:rPr>
                            <m:t>𝑧</m:t>
                          </m:r>
                        </m:e>
                      </m:acc>
                      <m:r>
                        <a:rPr lang="en-US" sz="1400" b="0" i="1" smtClean="0">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𝜕𝜌</m:t>
                          </m:r>
                        </m:num>
                        <m:den>
                          <m:r>
                            <a:rPr lang="en-US" sz="1400" i="1">
                              <a:latin typeface="Cambria Math" panose="02040503050406030204" pitchFamily="18" charset="0"/>
                              <a:ea typeface="Cambria Math" panose="02040503050406030204" pitchFamily="18" charset="0"/>
                            </a:rPr>
                            <m:t>𝜕</m:t>
                          </m:r>
                          <m:sSub>
                            <m:sSubPr>
                              <m:ctrlPr>
                                <a:rPr lang="en-US" sz="140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𝜃</m:t>
                              </m:r>
                            </m:e>
                            <m:sub>
                              <m:r>
                                <a:rPr lang="en-US" sz="1400" b="0" i="1" smtClean="0">
                                  <a:latin typeface="Cambria Math" panose="02040503050406030204" pitchFamily="18" charset="0"/>
                                  <a:ea typeface="Cambria Math" panose="02040503050406030204" pitchFamily="18" charset="0"/>
                                </a:rPr>
                                <m:t>𝐸𝑅𝐴</m:t>
                              </m:r>
                            </m:sub>
                          </m:sSub>
                        </m:den>
                      </m:f>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𝜔</m:t>
                          </m:r>
                        </m:e>
                        <m:sub>
                          <m:r>
                            <a:rPr lang="en-US" sz="1400" b="0" i="1" smtClean="0">
                              <a:latin typeface="Cambria Math" panose="02040503050406030204" pitchFamily="18" charset="0"/>
                            </a:rPr>
                            <m:t>𝐸</m:t>
                          </m:r>
                        </m:sub>
                      </m:sSub>
                    </m:oMath>
                  </m:oMathPara>
                </a14:m>
                <a:endParaRPr lang="en-US" sz="1400" dirty="0"/>
              </a:p>
            </p:txBody>
          </p:sp>
        </mc:Choice>
        <mc:Fallback xmlns="">
          <p:sp>
            <p:nvSpPr>
              <p:cNvPr id="6" name="Content Placeholder 1">
                <a:extLst>
                  <a:ext uri="{FF2B5EF4-FFF2-40B4-BE49-F238E27FC236}">
                    <a16:creationId xmlns:a16="http://schemas.microsoft.com/office/drawing/2014/main" id="{1CE1E4F2-C7D1-454E-9E1F-C981D649D9BB}"/>
                  </a:ext>
                </a:extLst>
              </p:cNvPr>
              <p:cNvSpPr txBox="1">
                <a:spLocks noRot="1" noChangeAspect="1" noMove="1" noResize="1" noEditPoints="1" noAdjustHandles="1" noChangeArrowheads="1" noChangeShapeType="1" noTextEdit="1"/>
              </p:cNvSpPr>
              <p:nvPr/>
            </p:nvSpPr>
            <p:spPr>
              <a:xfrm>
                <a:off x="4763589" y="665820"/>
                <a:ext cx="4062549" cy="3780420"/>
              </a:xfrm>
              <a:prstGeom prst="rect">
                <a:avLst/>
              </a:prstGeom>
              <a:blipFill>
                <a:blip r:embed="rId3"/>
                <a:stretch>
                  <a:fillRect l="-450" t="-323"/>
                </a:stretch>
              </a:blipFill>
            </p:spPr>
            <p:txBody>
              <a:bodyPr/>
              <a:lstStyle/>
              <a:p>
                <a:r>
                  <a:rPr lang="en-US">
                    <a:noFill/>
                  </a:rPr>
                  <a:t> </a:t>
                </a:r>
              </a:p>
            </p:txBody>
          </p:sp>
        </mc:Fallback>
      </mc:AlternateContent>
    </p:spTree>
    <p:extLst>
      <p:ext uri="{BB962C8B-B14F-4D97-AF65-F5344CB8AC3E}">
        <p14:creationId xmlns:p14="http://schemas.microsoft.com/office/powerpoint/2010/main" val="2765458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114800" cy="3780420"/>
          </a:xfrm>
        </p:spPr>
        <p:txBody>
          <a:bodyPr/>
          <a:lstStyle/>
          <a:p>
            <a:pPr marL="0" indent="0">
              <a:spcBef>
                <a:spcPts val="0"/>
              </a:spcBef>
              <a:spcAft>
                <a:spcPts val="0"/>
              </a:spcAft>
              <a:buNone/>
            </a:pPr>
            <a:r>
              <a:rPr lang="en-US" sz="1400" b="1" dirty="0"/>
              <a:t>Spherical Coordinate System</a:t>
            </a:r>
          </a:p>
          <a:p>
            <a:pPr marL="0" indent="0">
              <a:spcBef>
                <a:spcPts val="0"/>
              </a:spcBef>
              <a:spcAft>
                <a:spcPts val="1200"/>
              </a:spcAft>
              <a:buNone/>
            </a:pPr>
            <a:r>
              <a:rPr lang="en-US" sz="1400" dirty="0"/>
              <a:t>Right ascension and declination are the angular coordinates of a celestial spherical coordinate system, similar to longitude and latitude for Earth-based locations.  Along with a distance parameter, RA/DEC can be used to define a 3D position vector in space.  By themselves, RA/DEC define the line-of-sight (LOS) unit vector pointing to the target.  RA/DEC are often used to specify locations of celestial objects such as stars and planets, and can also be used for satellites.</a:t>
            </a:r>
          </a:p>
          <a:p>
            <a:pPr marL="0" indent="0">
              <a:spcBef>
                <a:spcPts val="0"/>
              </a:spcBef>
              <a:spcAft>
                <a:spcPts val="1200"/>
              </a:spcAft>
              <a:buNone/>
            </a:pPr>
            <a:r>
              <a:rPr lang="en-US" sz="1400" dirty="0"/>
              <a:t>Right Ascension – measured East from Vernal Equinox vector</a:t>
            </a:r>
          </a:p>
          <a:p>
            <a:pPr marL="0" indent="0">
              <a:spcBef>
                <a:spcPts val="0"/>
              </a:spcBef>
              <a:spcAft>
                <a:spcPts val="1200"/>
              </a:spcAft>
              <a:buNone/>
            </a:pPr>
            <a:r>
              <a:rPr lang="en-US" sz="1400" dirty="0"/>
              <a:t>Declination – measured North from celestial equator</a:t>
            </a:r>
          </a:p>
        </p:txBody>
      </p:sp>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Right Ascension and Declination Definition</a:t>
            </a:r>
          </a:p>
        </p:txBody>
      </p:sp>
      <p:pic>
        <p:nvPicPr>
          <p:cNvPr id="4" name="Picture 3">
            <a:extLst>
              <a:ext uri="{FF2B5EF4-FFF2-40B4-BE49-F238E27FC236}">
                <a16:creationId xmlns:a16="http://schemas.microsoft.com/office/drawing/2014/main" id="{0F2E3629-7F6F-4064-9620-7E4412996C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3164" y="536121"/>
            <a:ext cx="2857500" cy="3810000"/>
          </a:xfrm>
          <a:prstGeom prst="rect">
            <a:avLst/>
          </a:prstGeom>
        </p:spPr>
      </p:pic>
    </p:spTree>
    <p:extLst>
      <p:ext uri="{BB962C8B-B14F-4D97-AF65-F5344CB8AC3E}">
        <p14:creationId xmlns:p14="http://schemas.microsoft.com/office/powerpoint/2010/main" val="2276943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114800" cy="3780420"/>
              </a:xfrm>
            </p:spPr>
            <p:txBody>
              <a:bodyPr/>
              <a:lstStyle/>
              <a:p>
                <a:pPr marL="0" indent="0">
                  <a:spcBef>
                    <a:spcPts val="0"/>
                  </a:spcBef>
                  <a:spcAft>
                    <a:spcPts val="0"/>
                  </a:spcAft>
                  <a:buNone/>
                </a:pPr>
                <a:r>
                  <a:rPr lang="en-US" sz="1400" b="1" dirty="0"/>
                  <a:t>Geocentric vs Topocentric</a:t>
                </a:r>
              </a:p>
              <a:p>
                <a:pPr marL="0" indent="0">
                  <a:spcBef>
                    <a:spcPts val="0"/>
                  </a:spcBef>
                  <a:spcAft>
                    <a:spcPts val="1200"/>
                  </a:spcAft>
                  <a:buNone/>
                </a:pPr>
                <a:r>
                  <a:rPr lang="en-US" sz="1400" dirty="0"/>
                  <a:t>The basic definition of RA/DEC places the system origin at the center of the Earth.  For practical applications, it is often useful to compute RA/DEC for a location on Earth’s surface, which is known as the topocentric RA/DEC.  The only difference is having to subtract out the sensor’s location.</a:t>
                </a:r>
              </a:p>
              <a:p>
                <a:pPr marL="0" indent="0">
                  <a:spcBef>
                    <a:spcPts val="0"/>
                  </a:spcBef>
                  <a:spcAft>
                    <a:spcPts val="1200"/>
                  </a:spcAft>
                  <a:buNone/>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𝛼</m:t>
                          </m:r>
                        </m:e>
                        <m:sub>
                          <m:r>
                            <a:rPr lang="en-US" sz="1400" b="0" i="1" smtClean="0">
                              <a:latin typeface="Cambria Math" panose="02040503050406030204" pitchFamily="18" charset="0"/>
                            </a:rPr>
                            <m:t>𝐺𝐸𝑂</m:t>
                          </m:r>
                        </m:sub>
                      </m:sSub>
                      <m:r>
                        <a:rPr lang="en-US" sz="1400" b="0" i="1" smtClean="0">
                          <a:latin typeface="Cambria Math" panose="02040503050406030204" pitchFamily="18" charset="0"/>
                        </a:rPr>
                        <m:t>=</m:t>
                      </m:r>
                      <m:func>
                        <m:funcPr>
                          <m:ctrlPr>
                            <a:rPr lang="en-US" sz="1400" b="0" i="1" smtClean="0">
                              <a:latin typeface="Cambria Math" panose="02040503050406030204" pitchFamily="18" charset="0"/>
                            </a:rPr>
                          </m:ctrlPr>
                        </m:funcPr>
                        <m:fName>
                          <m:sSup>
                            <m:sSupPr>
                              <m:ctrlPr>
                                <a:rPr lang="en-US" sz="1400" b="0" i="1" smtClean="0">
                                  <a:latin typeface="Cambria Math" panose="02040503050406030204" pitchFamily="18" charset="0"/>
                                </a:rPr>
                              </m:ctrlPr>
                            </m:sSupPr>
                            <m:e>
                              <m:r>
                                <m:rPr>
                                  <m:sty m:val="p"/>
                                </m:rPr>
                                <a:rPr lang="en-US" sz="1400" b="0" i="0" smtClean="0">
                                  <a:latin typeface="Cambria Math" panose="02040503050406030204" pitchFamily="18" charset="0"/>
                                </a:rPr>
                                <m:t>tan</m:t>
                              </m:r>
                            </m:e>
                            <m:sup>
                              <m:r>
                                <a:rPr lang="en-US" sz="1400" b="0" i="1" smtClean="0">
                                  <a:latin typeface="Cambria Math" panose="02040503050406030204" pitchFamily="18" charset="0"/>
                                </a:rPr>
                                <m:t>−1</m:t>
                              </m:r>
                            </m:sup>
                          </m:sSup>
                        </m:fName>
                        <m:e>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𝑦</m:t>
                                  </m:r>
                                </m:num>
                                <m:den>
                                  <m:r>
                                    <a:rPr lang="en-US" sz="1400" b="0" i="1" smtClean="0">
                                      <a:latin typeface="Cambria Math" panose="02040503050406030204" pitchFamily="18" charset="0"/>
                                    </a:rPr>
                                    <m:t>𝑥</m:t>
                                  </m:r>
                                </m:den>
                              </m:f>
                            </m:e>
                          </m:d>
                        </m:e>
                      </m:func>
                      <m:r>
                        <a:rPr lang="en-US" sz="1400" b="0" i="1" smtClean="0">
                          <a:latin typeface="Cambria Math" panose="02040503050406030204" pitchFamily="18" charset="0"/>
                        </a:rPr>
                        <m:t>       </m:t>
                      </m:r>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𝛿</m:t>
                          </m:r>
                        </m:e>
                        <m:sub>
                          <m:r>
                            <a:rPr lang="en-US" sz="1400" b="0" i="1" smtClean="0">
                              <a:latin typeface="Cambria Math" panose="02040503050406030204" pitchFamily="18" charset="0"/>
                            </a:rPr>
                            <m:t>𝐺𝐸𝑂</m:t>
                          </m:r>
                        </m:sub>
                      </m:sSub>
                      <m:r>
                        <a:rPr lang="en-US" sz="1400" b="0" i="1" smtClean="0">
                          <a:latin typeface="Cambria Math" panose="02040503050406030204" pitchFamily="18" charset="0"/>
                        </a:rPr>
                        <m:t>=</m:t>
                      </m:r>
                      <m:func>
                        <m:funcPr>
                          <m:ctrlPr>
                            <a:rPr lang="en-US" sz="1400" b="0" i="1" smtClean="0">
                              <a:latin typeface="Cambria Math" panose="02040503050406030204" pitchFamily="18" charset="0"/>
                            </a:rPr>
                          </m:ctrlPr>
                        </m:funcPr>
                        <m:fName>
                          <m:sSup>
                            <m:sSupPr>
                              <m:ctrlPr>
                                <a:rPr lang="en-US" sz="1400" b="0" i="1" smtClean="0">
                                  <a:latin typeface="Cambria Math" panose="02040503050406030204" pitchFamily="18" charset="0"/>
                                </a:rPr>
                              </m:ctrlPr>
                            </m:sSupPr>
                            <m:e>
                              <m:r>
                                <m:rPr>
                                  <m:sty m:val="p"/>
                                </m:rPr>
                                <a:rPr lang="en-US" sz="1400" b="0" i="0" smtClean="0">
                                  <a:latin typeface="Cambria Math" panose="02040503050406030204" pitchFamily="18" charset="0"/>
                                </a:rPr>
                                <m:t>sin</m:t>
                              </m:r>
                            </m:e>
                            <m:sup>
                              <m:r>
                                <a:rPr lang="en-US" sz="1400" b="0" i="1" smtClean="0">
                                  <a:latin typeface="Cambria Math" panose="02040503050406030204" pitchFamily="18" charset="0"/>
                                </a:rPr>
                                <m:t>−1</m:t>
                              </m:r>
                            </m:sup>
                          </m:sSup>
                        </m:fName>
                        <m:e>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𝑧</m:t>
                                  </m:r>
                                </m:num>
                                <m:den>
                                  <m:r>
                                    <a:rPr lang="en-US" sz="1400" b="0" i="1" smtClean="0">
                                      <a:latin typeface="Cambria Math" panose="02040503050406030204" pitchFamily="18" charset="0"/>
                                    </a:rPr>
                                    <m:t>𝑟</m:t>
                                  </m:r>
                                </m:den>
                              </m:f>
                            </m:e>
                          </m:d>
                        </m:e>
                      </m:func>
                    </m:oMath>
                  </m:oMathPara>
                </a14:m>
                <a:endParaRPr lang="en-US" sz="1400" b="0" dirty="0"/>
              </a:p>
              <a:p>
                <a:pPr marL="0" indent="0">
                  <a:spcBef>
                    <a:spcPts val="0"/>
                  </a:spcBef>
                  <a:spcAft>
                    <a:spcPts val="1200"/>
                  </a:spcAft>
                  <a:buNone/>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𝛼</m:t>
                          </m:r>
                        </m:e>
                        <m:sub>
                          <m:r>
                            <a:rPr lang="en-US" sz="1400" b="0" i="1" smtClean="0">
                              <a:latin typeface="Cambria Math" panose="02040503050406030204" pitchFamily="18" charset="0"/>
                              <a:ea typeface="Cambria Math" panose="02040503050406030204" pitchFamily="18" charset="0"/>
                            </a:rPr>
                            <m:t>𝑇𝑂𝑃𝑂</m:t>
                          </m:r>
                        </m:sub>
                      </m:sSub>
                      <m:r>
                        <a:rPr lang="en-US" sz="1400" i="1">
                          <a:latin typeface="Cambria Math" panose="02040503050406030204" pitchFamily="18" charset="0"/>
                        </a:rPr>
                        <m:t>=</m:t>
                      </m:r>
                      <m:func>
                        <m:funcPr>
                          <m:ctrlPr>
                            <a:rPr lang="en-US" sz="1400" i="1">
                              <a:latin typeface="Cambria Math" panose="02040503050406030204" pitchFamily="18" charset="0"/>
                            </a:rPr>
                          </m:ctrlPr>
                        </m:funcPr>
                        <m:fName>
                          <m:sSup>
                            <m:sSupPr>
                              <m:ctrlPr>
                                <a:rPr lang="en-US" sz="1400" i="1">
                                  <a:latin typeface="Cambria Math" panose="02040503050406030204" pitchFamily="18" charset="0"/>
                                </a:rPr>
                              </m:ctrlPr>
                            </m:sSupPr>
                            <m:e>
                              <m:r>
                                <m:rPr>
                                  <m:sty m:val="p"/>
                                </m:rPr>
                                <a:rPr lang="en-US" sz="1400">
                                  <a:latin typeface="Cambria Math" panose="02040503050406030204" pitchFamily="18" charset="0"/>
                                </a:rPr>
                                <m:t>tan</m:t>
                              </m:r>
                            </m:e>
                            <m:sup>
                              <m:r>
                                <a:rPr lang="en-US" sz="1400" i="1">
                                  <a:latin typeface="Cambria Math" panose="02040503050406030204" pitchFamily="18" charset="0"/>
                                </a:rPr>
                                <m:t>−1</m:t>
                              </m:r>
                            </m:sup>
                          </m:sSup>
                        </m:fName>
                        <m:e>
                          <m:d>
                            <m:dPr>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en-US" sz="1400" i="1">
                                      <a:latin typeface="Cambria Math" panose="02040503050406030204" pitchFamily="18" charset="0"/>
                                    </a:rPr>
                                    <m:t>𝑦</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𝑠</m:t>
                                      </m:r>
                                    </m:sub>
                                  </m:sSub>
                                </m:num>
                                <m:den>
                                  <m:r>
                                    <a:rPr lang="en-US" sz="1400" i="1">
                                      <a:latin typeface="Cambria Math" panose="02040503050406030204" pitchFamily="18" charset="0"/>
                                    </a:rPr>
                                    <m:t>𝑥</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𝑠</m:t>
                                      </m:r>
                                    </m:sub>
                                  </m:sSub>
                                </m:den>
                              </m:f>
                            </m:e>
                          </m:d>
                        </m:e>
                      </m:func>
                      <m:r>
                        <a:rPr lang="en-US" sz="1400" i="1">
                          <a:latin typeface="Cambria Math" panose="02040503050406030204" pitchFamily="18" charset="0"/>
                        </a:rPr>
                        <m:t>  </m:t>
                      </m:r>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𝛿</m:t>
                          </m:r>
                        </m:e>
                        <m:sub>
                          <m:r>
                            <a:rPr lang="en-US" sz="1400" b="0" i="1" smtClean="0">
                              <a:latin typeface="Cambria Math" panose="02040503050406030204" pitchFamily="18" charset="0"/>
                              <a:ea typeface="Cambria Math" panose="02040503050406030204" pitchFamily="18" charset="0"/>
                            </a:rPr>
                            <m:t>𝑇𝑂𝑃𝑂</m:t>
                          </m:r>
                        </m:sub>
                      </m:sSub>
                      <m:r>
                        <a:rPr lang="en-US" sz="1400" i="1">
                          <a:latin typeface="Cambria Math" panose="02040503050406030204" pitchFamily="18" charset="0"/>
                        </a:rPr>
                        <m:t>=</m:t>
                      </m:r>
                      <m:func>
                        <m:funcPr>
                          <m:ctrlPr>
                            <a:rPr lang="en-US" sz="1400" i="1">
                              <a:latin typeface="Cambria Math" panose="02040503050406030204" pitchFamily="18" charset="0"/>
                            </a:rPr>
                          </m:ctrlPr>
                        </m:funcPr>
                        <m:fName>
                          <m:sSup>
                            <m:sSupPr>
                              <m:ctrlPr>
                                <a:rPr lang="en-US" sz="1400" i="1">
                                  <a:latin typeface="Cambria Math" panose="02040503050406030204" pitchFamily="18" charset="0"/>
                                </a:rPr>
                              </m:ctrlPr>
                            </m:sSupPr>
                            <m:e>
                              <m:r>
                                <m:rPr>
                                  <m:sty m:val="p"/>
                                </m:rPr>
                                <a:rPr lang="en-US" sz="1400">
                                  <a:latin typeface="Cambria Math" panose="02040503050406030204" pitchFamily="18" charset="0"/>
                                </a:rPr>
                                <m:t>sin</m:t>
                              </m:r>
                            </m:e>
                            <m:sup>
                              <m:r>
                                <a:rPr lang="en-US" sz="1400" i="1">
                                  <a:latin typeface="Cambria Math" panose="02040503050406030204" pitchFamily="18" charset="0"/>
                                </a:rPr>
                                <m:t>−1</m:t>
                              </m:r>
                            </m:sup>
                          </m:sSup>
                        </m:fName>
                        <m:e>
                          <m:d>
                            <m:dPr>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en-US" sz="1400" i="1">
                                      <a:latin typeface="Cambria Math" panose="02040503050406030204" pitchFamily="18" charset="0"/>
                                    </a:rPr>
                                    <m:t>𝑧</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𝑧</m:t>
                                      </m:r>
                                    </m:e>
                                    <m:sub>
                                      <m:r>
                                        <a:rPr lang="en-US" sz="1400" b="0" i="1" smtClean="0">
                                          <a:latin typeface="Cambria Math" panose="02040503050406030204" pitchFamily="18" charset="0"/>
                                        </a:rPr>
                                        <m:t>𝑠</m:t>
                                      </m:r>
                                    </m:sub>
                                  </m:sSub>
                                </m:num>
                                <m:den>
                                  <m:r>
                                    <a:rPr lang="en-US" sz="1400" i="1">
                                      <a:latin typeface="Cambria Math" panose="02040503050406030204" pitchFamily="18" charset="0"/>
                                      <a:ea typeface="Cambria Math" panose="02040503050406030204" pitchFamily="18" charset="0"/>
                                    </a:rPr>
                                    <m:t>𝜌</m:t>
                                  </m:r>
                                </m:den>
                              </m:f>
                            </m:e>
                          </m:d>
                        </m:e>
                      </m:func>
                    </m:oMath>
                  </m:oMathPara>
                </a14:m>
                <a:endParaRPr lang="en-US" sz="1400" dirty="0"/>
              </a:p>
              <a:p>
                <a:pPr marL="0" indent="0">
                  <a:spcBef>
                    <a:spcPts val="0"/>
                  </a:spcBef>
                  <a:spcAft>
                    <a:spcPts val="1200"/>
                  </a:spcAft>
                  <a:buNone/>
                </a:pPr>
                <a:r>
                  <a:rPr lang="en-US" sz="1400" dirty="0"/>
                  <a:t>where </a:t>
                </a:r>
                <a14:m>
                  <m:oMath xmlns:m="http://schemas.openxmlformats.org/officeDocument/2006/math">
                    <m:r>
                      <a:rPr lang="en-US" sz="1400" b="0" i="1" smtClean="0">
                        <a:latin typeface="Cambria Math" panose="02040503050406030204" pitchFamily="18" charset="0"/>
                      </a:rPr>
                      <m:t>𝑟</m:t>
                    </m:r>
                  </m:oMath>
                </a14:m>
                <a:r>
                  <a:rPr lang="en-US" sz="1400" dirty="0"/>
                  <a:t> is the orbit radius (from Earth center) and all position coordinates are given in ECI.</a:t>
                </a:r>
              </a:p>
            </p:txBody>
          </p:sp>
        </mc:Choice>
        <mc:Fallback xmlns="">
          <p:sp>
            <p:nvSpPr>
              <p:cNvPr id="2" name="Content Placeholder 1">
                <a:extLst>
                  <a:ext uri="{FF2B5EF4-FFF2-40B4-BE49-F238E27FC236}">
                    <a16:creationId xmlns:a16="http://schemas.microsoft.com/office/drawing/2014/main" id="{1052F6B9-6D27-43BB-B810-138F60EC6DD6}"/>
                  </a:ext>
                </a:extLst>
              </p:cNvPr>
              <p:cNvSpPr>
                <a:spLocks noGrp="1" noRot="1" noChangeAspect="1" noMove="1" noResize="1" noEditPoints="1" noAdjustHandles="1" noChangeArrowheads="1" noChangeShapeType="1" noTextEdit="1"/>
              </p:cNvSpPr>
              <p:nvPr>
                <p:ph sz="half" idx="1"/>
              </p:nvPr>
            </p:nvSpPr>
            <p:spPr>
              <a:xfrm>
                <a:off x="457200" y="681541"/>
                <a:ext cx="4114800" cy="3780420"/>
              </a:xfrm>
              <a:blipFill>
                <a:blip r:embed="rId2"/>
                <a:stretch>
                  <a:fillRect l="-444" t="-323"/>
                </a:stretch>
              </a:blipFill>
            </p:spPr>
            <p:txBody>
              <a:bodyPr/>
              <a:lstStyle/>
              <a:p>
                <a:r>
                  <a:rPr lang="en-US">
                    <a:noFill/>
                  </a:rPr>
                  <a:t> </a:t>
                </a:r>
              </a:p>
            </p:txBody>
          </p:sp>
        </mc:Fallback>
      </mc:AlternateContent>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Right Ascension and Declination Definition</a:t>
            </a:r>
          </a:p>
        </p:txBody>
      </p:sp>
      <p:pic>
        <p:nvPicPr>
          <p:cNvPr id="4" name="Picture 3">
            <a:extLst>
              <a:ext uri="{FF2B5EF4-FFF2-40B4-BE49-F238E27FC236}">
                <a16:creationId xmlns:a16="http://schemas.microsoft.com/office/drawing/2014/main" id="{0F2E3629-7F6F-4064-9620-7E4412996C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3164" y="536121"/>
            <a:ext cx="2857500" cy="3810000"/>
          </a:xfrm>
          <a:prstGeom prst="rect">
            <a:avLst/>
          </a:prstGeom>
        </p:spPr>
      </p:pic>
    </p:spTree>
    <p:extLst>
      <p:ext uri="{BB962C8B-B14F-4D97-AF65-F5344CB8AC3E}">
        <p14:creationId xmlns:p14="http://schemas.microsoft.com/office/powerpoint/2010/main" val="2367561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062549" cy="3780420"/>
          </a:xfrm>
        </p:spPr>
        <p:txBody>
          <a:bodyPr/>
          <a:lstStyle/>
          <a:p>
            <a:pPr marL="0" indent="0">
              <a:spcBef>
                <a:spcPts val="0"/>
              </a:spcBef>
              <a:spcAft>
                <a:spcPts val="0"/>
              </a:spcAft>
              <a:buNone/>
            </a:pPr>
            <a:r>
              <a:rPr lang="en-US" sz="1600" b="1" dirty="0"/>
              <a:t>Coordinate System Definition</a:t>
            </a:r>
            <a:endParaRPr lang="en-US" sz="1400" b="1" dirty="0"/>
          </a:p>
          <a:p>
            <a:pPr marL="0" indent="0">
              <a:spcBef>
                <a:spcPts val="0"/>
              </a:spcBef>
              <a:spcAft>
                <a:spcPts val="0"/>
              </a:spcAft>
              <a:buNone/>
            </a:pPr>
            <a:r>
              <a:rPr lang="en-US" sz="1400" dirty="0"/>
              <a:t>Define the East-North-Up (ENU) Coordinate System</a:t>
            </a:r>
          </a:p>
          <a:p>
            <a:pPr marL="0" indent="0">
              <a:spcBef>
                <a:spcPts val="0"/>
              </a:spcBef>
              <a:spcAft>
                <a:spcPts val="0"/>
              </a:spcAft>
              <a:buNone/>
            </a:pPr>
            <a:endParaRPr lang="en-US" sz="1400" b="0" dirty="0"/>
          </a:p>
          <a:p>
            <a:pPr marL="0" indent="0">
              <a:spcBef>
                <a:spcPts val="0"/>
              </a:spcBef>
              <a:spcAft>
                <a:spcPts val="0"/>
              </a:spcAft>
              <a:buNone/>
            </a:pPr>
            <a:r>
              <a:rPr lang="en-US" sz="1400" b="1" dirty="0"/>
              <a:t>Origin</a:t>
            </a:r>
            <a:r>
              <a:rPr lang="en-US" sz="1400" dirty="0"/>
              <a:t>: Location in ECEF (or </a:t>
            </a:r>
            <a:r>
              <a:rPr lang="en-US" sz="1400" dirty="0" err="1"/>
              <a:t>LatLonHt</a:t>
            </a:r>
            <a:r>
              <a:rPr lang="en-US" sz="1400" dirty="0"/>
              <a:t>) coordinates, usually of a sensor on the Earth’s surface</a:t>
            </a:r>
          </a:p>
          <a:p>
            <a:pPr marL="0" indent="0">
              <a:spcBef>
                <a:spcPts val="0"/>
              </a:spcBef>
              <a:spcAft>
                <a:spcPts val="0"/>
              </a:spcAft>
              <a:buNone/>
            </a:pPr>
            <a:endParaRPr lang="en-US" sz="1400" b="1" dirty="0"/>
          </a:p>
          <a:p>
            <a:pPr marL="0" indent="0">
              <a:spcBef>
                <a:spcPts val="0"/>
              </a:spcBef>
              <a:spcAft>
                <a:spcPts val="0"/>
              </a:spcAft>
              <a:buNone/>
            </a:pPr>
            <a:r>
              <a:rPr lang="en-US" sz="1400" b="1" dirty="0"/>
              <a:t>X-axis</a:t>
            </a:r>
            <a:r>
              <a:rPr lang="en-US" sz="1400" dirty="0"/>
              <a:t>: Aligned with local East direction</a:t>
            </a:r>
          </a:p>
          <a:p>
            <a:pPr marL="0" indent="0">
              <a:spcBef>
                <a:spcPts val="0"/>
              </a:spcBef>
              <a:spcAft>
                <a:spcPts val="0"/>
              </a:spcAft>
              <a:buNone/>
            </a:pPr>
            <a:endParaRPr lang="en-US" sz="1400" b="1" dirty="0"/>
          </a:p>
          <a:p>
            <a:pPr marL="0" indent="0">
              <a:spcBef>
                <a:spcPts val="0"/>
              </a:spcBef>
              <a:spcAft>
                <a:spcPts val="0"/>
              </a:spcAft>
              <a:buNone/>
            </a:pPr>
            <a:r>
              <a:rPr lang="en-US" sz="1400" b="1" dirty="0"/>
              <a:t>Y-axis:</a:t>
            </a:r>
            <a:r>
              <a:rPr lang="en-US" sz="1400" dirty="0"/>
              <a:t> Aligned with local North direction</a:t>
            </a:r>
          </a:p>
          <a:p>
            <a:pPr marL="0" indent="0">
              <a:spcBef>
                <a:spcPts val="0"/>
              </a:spcBef>
              <a:spcAft>
                <a:spcPts val="0"/>
              </a:spcAft>
              <a:buNone/>
            </a:pPr>
            <a:endParaRPr lang="en-US" sz="1400" b="1" dirty="0"/>
          </a:p>
          <a:p>
            <a:pPr marL="0" indent="0">
              <a:spcBef>
                <a:spcPts val="0"/>
              </a:spcBef>
              <a:spcAft>
                <a:spcPts val="0"/>
              </a:spcAft>
              <a:buNone/>
            </a:pPr>
            <a:r>
              <a:rPr lang="en-US" sz="1400" b="1" dirty="0"/>
              <a:t>Z-axis:</a:t>
            </a:r>
            <a:r>
              <a:rPr lang="en-US" sz="1400" dirty="0"/>
              <a:t> Complete right-hand system by pointing up, perpendicular to local horizon (plane defined by E-N)</a:t>
            </a:r>
            <a:endParaRPr lang="en-US" sz="1400" b="1" dirty="0"/>
          </a:p>
          <a:p>
            <a:pPr marL="0" indent="0">
              <a:spcBef>
                <a:spcPts val="0"/>
              </a:spcBef>
              <a:spcAft>
                <a:spcPts val="0"/>
              </a:spcAft>
              <a:buNone/>
            </a:pPr>
            <a:endParaRPr lang="en-US" sz="1400" dirty="0"/>
          </a:p>
        </p:txBody>
      </p:sp>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East-North-Up (ENU) Coordinate Frame</a:t>
            </a:r>
          </a:p>
        </p:txBody>
      </p:sp>
      <p:pic>
        <p:nvPicPr>
          <p:cNvPr id="3" name="Picture 2">
            <a:extLst>
              <a:ext uri="{FF2B5EF4-FFF2-40B4-BE49-F238E27FC236}">
                <a16:creationId xmlns:a16="http://schemas.microsoft.com/office/drawing/2014/main" id="{8F655C1B-EBB9-4ED4-BFAE-4F9A4D49AC19}"/>
              </a:ext>
            </a:extLst>
          </p:cNvPr>
          <p:cNvPicPr>
            <a:picLocks noChangeAspect="1"/>
          </p:cNvPicPr>
          <p:nvPr/>
        </p:nvPicPr>
        <p:blipFill>
          <a:blip r:embed="rId2"/>
          <a:stretch>
            <a:fillRect/>
          </a:stretch>
        </p:blipFill>
        <p:spPr>
          <a:xfrm>
            <a:off x="5950133" y="845174"/>
            <a:ext cx="2587544" cy="1496951"/>
          </a:xfrm>
          <a:prstGeom prst="rect">
            <a:avLst/>
          </a:prstGeom>
        </p:spPr>
      </p:pic>
      <p:pic>
        <p:nvPicPr>
          <p:cNvPr id="6" name="Picture 5">
            <a:extLst>
              <a:ext uri="{FF2B5EF4-FFF2-40B4-BE49-F238E27FC236}">
                <a16:creationId xmlns:a16="http://schemas.microsoft.com/office/drawing/2014/main" id="{BEB63B7F-3230-42A4-819A-B472862D915B}"/>
              </a:ext>
            </a:extLst>
          </p:cNvPr>
          <p:cNvPicPr>
            <a:picLocks noChangeAspect="1"/>
          </p:cNvPicPr>
          <p:nvPr/>
        </p:nvPicPr>
        <p:blipFill>
          <a:blip r:embed="rId3"/>
          <a:stretch>
            <a:fillRect/>
          </a:stretch>
        </p:blipFill>
        <p:spPr>
          <a:xfrm>
            <a:off x="4866762" y="2267669"/>
            <a:ext cx="2601895" cy="2030657"/>
          </a:xfrm>
          <a:prstGeom prst="rect">
            <a:avLst/>
          </a:prstGeom>
        </p:spPr>
      </p:pic>
    </p:spTree>
    <p:extLst>
      <p:ext uri="{BB962C8B-B14F-4D97-AF65-F5344CB8AC3E}">
        <p14:creationId xmlns:p14="http://schemas.microsoft.com/office/powerpoint/2010/main" val="149636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062549" cy="3780420"/>
              </a:xfrm>
            </p:spPr>
            <p:txBody>
              <a:bodyPr/>
              <a:lstStyle/>
              <a:p>
                <a:pPr marL="0" indent="0">
                  <a:spcBef>
                    <a:spcPts val="0"/>
                  </a:spcBef>
                  <a:spcAft>
                    <a:spcPts val="0"/>
                  </a:spcAft>
                  <a:buNone/>
                </a:pPr>
                <a:r>
                  <a:rPr lang="en-US" sz="1600" b="1" dirty="0"/>
                  <a:t>Conversion – ECEF </a:t>
                </a:r>
                <a14:m>
                  <m:oMath xmlns:m="http://schemas.openxmlformats.org/officeDocument/2006/math">
                    <m:r>
                      <a:rPr lang="en-US" sz="1600" b="1" i="1" smtClean="0">
                        <a:latin typeface="Cambria Math" panose="02040503050406030204" pitchFamily="18" charset="0"/>
                        <a:ea typeface="Cambria Math" panose="02040503050406030204" pitchFamily="18" charset="0"/>
                      </a:rPr>
                      <m:t>⟺</m:t>
                    </m:r>
                  </m:oMath>
                </a14:m>
                <a:r>
                  <a:rPr lang="en-US" sz="1600" b="1" dirty="0"/>
                  <a:t> ENU</a:t>
                </a:r>
                <a:endParaRPr lang="en-US" sz="1400" b="1" dirty="0"/>
              </a:p>
              <a:p>
                <a:pPr marL="0" indent="0">
                  <a:spcBef>
                    <a:spcPts val="0"/>
                  </a:spcBef>
                  <a:spcAft>
                    <a:spcPts val="0"/>
                  </a:spcAft>
                  <a:buNone/>
                </a:pPr>
                <a:r>
                  <a:rPr lang="en-US" sz="1400" dirty="0"/>
                  <a:t>In order to convert between ECEF and ENU we must be given 2 vectors – 1 to define the origin of the system, and 1 that we want to convert to ENU.</a:t>
                </a:r>
              </a:p>
              <a:p>
                <a:pPr marL="0" indent="0">
                  <a:spcBef>
                    <a:spcPts val="0"/>
                  </a:spcBef>
                  <a:spcAft>
                    <a:spcPts val="0"/>
                  </a:spcAft>
                  <a:buNone/>
                </a:pPr>
                <a:endParaRPr lang="en-US" sz="1400" dirty="0"/>
              </a:p>
              <a:p>
                <a:pPr marL="0" indent="0">
                  <a:spcBef>
                    <a:spcPts val="0"/>
                  </a:spcBef>
                  <a:spcAft>
                    <a:spcPts val="0"/>
                  </a:spcAft>
                  <a:buNone/>
                </a:pPr>
                <a:r>
                  <a:rPr lang="en-US" sz="1400" dirty="0"/>
                  <a:t>The rotation matrix between frames is computed using the geodetic latitude and longitude of the origin (defined in ECEF or </a:t>
                </a:r>
                <a:r>
                  <a:rPr lang="en-US" sz="1400" dirty="0" err="1"/>
                  <a:t>LatLonHt</a:t>
                </a:r>
                <a:r>
                  <a:rPr lang="en-US" sz="1400" dirty="0"/>
                  <a:t>).</a:t>
                </a:r>
              </a:p>
              <a:p>
                <a:pPr marL="0" indent="0">
                  <a:spcBef>
                    <a:spcPts val="0"/>
                  </a:spcBef>
                  <a:spcAft>
                    <a:spcPts val="0"/>
                  </a:spcAft>
                  <a:buNone/>
                </a:pPr>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𝒓</m:t>
                              </m:r>
                            </m:e>
                          </m:acc>
                        </m:e>
                        <m:sub>
                          <m:r>
                            <a:rPr lang="en-US" sz="1400" b="0" i="1" smtClean="0">
                              <a:latin typeface="Cambria Math" panose="02040503050406030204" pitchFamily="18" charset="0"/>
                            </a:rPr>
                            <m:t>𝐸𝑁𝑈</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𝑅</m:t>
                          </m:r>
                        </m:e>
                        <m:sub>
                          <m:r>
                            <a:rPr lang="en-US" sz="1400" b="0" i="1" smtClean="0">
                              <a:latin typeface="Cambria Math" panose="02040503050406030204" pitchFamily="18" charset="0"/>
                            </a:rPr>
                            <m:t>1</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90</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𝜙</m:t>
                          </m:r>
                        </m:e>
                      </m:d>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𝑅</m:t>
                          </m:r>
                        </m:e>
                        <m:sub>
                          <m:r>
                            <a:rPr lang="en-US" sz="1400" b="0" i="1" smtClean="0">
                              <a:latin typeface="Cambria Math" panose="02040503050406030204" pitchFamily="18" charset="0"/>
                            </a:rPr>
                            <m:t>3</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90</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𝜆</m:t>
                          </m:r>
                        </m:e>
                      </m:d>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𝒓</m:t>
                              </m:r>
                            </m:e>
                          </m:acc>
                        </m:e>
                        <m:sub>
                          <m:r>
                            <a:rPr lang="en-US" sz="1400" i="1">
                              <a:latin typeface="Cambria Math" panose="02040503050406030204" pitchFamily="18" charset="0"/>
                            </a:rPr>
                            <m:t>𝐸</m:t>
                          </m:r>
                          <m:r>
                            <a:rPr lang="en-US" sz="1400" b="0" i="1" smtClean="0">
                              <a:latin typeface="Cambria Math" panose="02040503050406030204" pitchFamily="18" charset="0"/>
                            </a:rPr>
                            <m:t>𝐶𝐸𝐹</m:t>
                          </m:r>
                        </m:sub>
                      </m:sSub>
                    </m:oMath>
                  </m:oMathPara>
                </a14:m>
                <a:endParaRPr lang="en-US" sz="1400" dirty="0"/>
              </a:p>
              <a:p>
                <a:pPr marL="0" indent="0">
                  <a:spcBef>
                    <a:spcPts val="0"/>
                  </a:spcBef>
                  <a:spcAft>
                    <a:spcPts val="0"/>
                  </a:spcAft>
                  <a:buNone/>
                </a:pPr>
                <a:endParaRPr lang="en-US" sz="1400" dirty="0"/>
              </a:p>
              <a:p>
                <a:pPr marL="0" indent="0">
                  <a:spcBef>
                    <a:spcPts val="0"/>
                  </a:spcBef>
                  <a:spcAft>
                    <a:spcPts val="0"/>
                  </a:spcAft>
                  <a:buNone/>
                </a:pPr>
                <a:r>
                  <a:rPr lang="en-US" sz="1400" dirty="0"/>
                  <a:t>where </a:t>
                </a:r>
                <a14:m>
                  <m:oMath xmlns:m="http://schemas.openxmlformats.org/officeDocument/2006/math">
                    <m:r>
                      <a:rPr lang="en-US" sz="1400" i="1">
                        <a:latin typeface="Cambria Math" panose="02040503050406030204" pitchFamily="18" charset="0"/>
                        <a:ea typeface="Cambria Math" panose="02040503050406030204" pitchFamily="18" charset="0"/>
                      </a:rPr>
                      <m:t>𝜙</m:t>
                    </m:r>
                  </m:oMath>
                </a14:m>
                <a:r>
                  <a:rPr lang="en-US" sz="1400" dirty="0"/>
                  <a:t> and </a:t>
                </a:r>
                <a14:m>
                  <m:oMath xmlns:m="http://schemas.openxmlformats.org/officeDocument/2006/math">
                    <m:r>
                      <a:rPr lang="en-US" sz="1400" i="1">
                        <a:latin typeface="Cambria Math" panose="02040503050406030204" pitchFamily="18" charset="0"/>
                        <a:ea typeface="Cambria Math" panose="02040503050406030204" pitchFamily="18" charset="0"/>
                      </a:rPr>
                      <m:t>𝜆</m:t>
                    </m:r>
                  </m:oMath>
                </a14:m>
                <a:r>
                  <a:rPr lang="en-US" sz="1400" dirty="0"/>
                  <a:t> are the geodetic latitude/longitude of the origin.  Conversion to ECEF is the inverse:</a:t>
                </a:r>
              </a:p>
              <a:p>
                <a:pPr marL="0" indent="0">
                  <a:spcBef>
                    <a:spcPts val="0"/>
                  </a:spcBef>
                  <a:spcAft>
                    <a:spcPts val="0"/>
                  </a:spcAft>
                  <a:buNone/>
                </a:pPr>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𝒓</m:t>
                              </m:r>
                            </m:e>
                          </m:acc>
                        </m:e>
                        <m:sub>
                          <m:r>
                            <a:rPr lang="en-US" sz="1400" i="1">
                              <a:latin typeface="Cambria Math" panose="02040503050406030204" pitchFamily="18" charset="0"/>
                            </a:rPr>
                            <m:t>𝐸</m:t>
                          </m:r>
                          <m:r>
                            <a:rPr lang="en-US" sz="1400" b="0" i="1" smtClean="0">
                              <a:latin typeface="Cambria Math" panose="02040503050406030204" pitchFamily="18" charset="0"/>
                            </a:rPr>
                            <m:t>𝐶𝐸𝐹</m:t>
                          </m:r>
                        </m:sub>
                      </m:sSub>
                      <m:r>
                        <a:rPr lang="en-US" sz="1400" i="1">
                          <a:latin typeface="Cambria Math" panose="02040503050406030204" pitchFamily="18" charset="0"/>
                        </a:rPr>
                        <m:t>=</m:t>
                      </m:r>
                      <m:sSubSup>
                        <m:sSubSupPr>
                          <m:ctrlPr>
                            <a:rPr lang="en-US" sz="1400" i="1">
                              <a:latin typeface="Cambria Math" panose="02040503050406030204" pitchFamily="18" charset="0"/>
                            </a:rPr>
                          </m:ctrlPr>
                        </m:sSubSupPr>
                        <m:e>
                          <m:r>
                            <a:rPr lang="en-US" sz="1400" i="1">
                              <a:latin typeface="Cambria Math" panose="02040503050406030204" pitchFamily="18" charset="0"/>
                            </a:rPr>
                            <m:t>𝑅</m:t>
                          </m:r>
                        </m:e>
                        <m:sub>
                          <m:r>
                            <a:rPr lang="en-US" sz="1400" i="1">
                              <a:latin typeface="Cambria Math" panose="02040503050406030204" pitchFamily="18" charset="0"/>
                            </a:rPr>
                            <m:t>3</m:t>
                          </m:r>
                        </m:sub>
                        <m:sup>
                          <m:r>
                            <a:rPr lang="en-US" sz="1400" i="1">
                              <a:latin typeface="Cambria Math" panose="02040503050406030204" pitchFamily="18" charset="0"/>
                            </a:rPr>
                            <m:t>𝑇</m:t>
                          </m:r>
                        </m:sup>
                      </m:sSubSup>
                      <m:d>
                        <m:dPr>
                          <m:ctrlPr>
                            <a:rPr lang="en-US" sz="1400" i="1">
                              <a:latin typeface="Cambria Math" panose="02040503050406030204" pitchFamily="18" charset="0"/>
                            </a:rPr>
                          </m:ctrlPr>
                        </m:dPr>
                        <m:e>
                          <m:r>
                            <a:rPr lang="en-US" sz="1400" i="1">
                              <a:latin typeface="Cambria Math" panose="02040503050406030204" pitchFamily="18" charset="0"/>
                            </a:rPr>
                            <m:t>90</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rPr>
                            <m:t>+</m:t>
                          </m:r>
                          <m:r>
                            <a:rPr lang="en-US" sz="1400" i="1">
                              <a:latin typeface="Cambria Math" panose="02040503050406030204" pitchFamily="18" charset="0"/>
                              <a:ea typeface="Cambria Math" panose="02040503050406030204" pitchFamily="18" charset="0"/>
                            </a:rPr>
                            <m:t>𝜆</m:t>
                          </m:r>
                        </m:e>
                      </m:d>
                      <m:sSubSup>
                        <m:sSubSupPr>
                          <m:ctrlPr>
                            <a:rPr lang="en-US" sz="140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𝑅</m:t>
                          </m:r>
                        </m:e>
                        <m:sub>
                          <m:r>
                            <a:rPr lang="en-US" sz="1400" b="0" i="1" smtClean="0">
                              <a:latin typeface="Cambria Math" panose="02040503050406030204" pitchFamily="18" charset="0"/>
                              <a:ea typeface="Cambria Math" panose="02040503050406030204" pitchFamily="18" charset="0"/>
                            </a:rPr>
                            <m:t>1</m:t>
                          </m:r>
                        </m:sub>
                        <m:sup>
                          <m:r>
                            <a:rPr lang="en-US" sz="1400" b="0" i="1" smtClean="0">
                              <a:latin typeface="Cambria Math" panose="02040503050406030204" pitchFamily="18" charset="0"/>
                              <a:ea typeface="Cambria Math" panose="02040503050406030204" pitchFamily="18" charset="0"/>
                            </a:rPr>
                            <m:t>𝑇</m:t>
                          </m:r>
                        </m:sup>
                      </m:sSubSup>
                      <m:d>
                        <m:dPr>
                          <m:ctrlPr>
                            <a:rPr lang="en-US" sz="1400" i="1">
                              <a:latin typeface="Cambria Math" panose="02040503050406030204" pitchFamily="18" charset="0"/>
                            </a:rPr>
                          </m:ctrlPr>
                        </m:dPr>
                        <m:e>
                          <m:r>
                            <a:rPr lang="en-US" sz="1400" i="1">
                              <a:latin typeface="Cambria Math" panose="02040503050406030204" pitchFamily="18" charset="0"/>
                            </a:rPr>
                            <m:t>90</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𝜙</m:t>
                          </m:r>
                        </m:e>
                      </m:d>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𝒓</m:t>
                              </m:r>
                            </m:e>
                          </m:acc>
                        </m:e>
                        <m:sub>
                          <m:r>
                            <a:rPr lang="en-US" sz="1400" i="1">
                              <a:latin typeface="Cambria Math" panose="02040503050406030204" pitchFamily="18" charset="0"/>
                            </a:rPr>
                            <m:t>𝐸</m:t>
                          </m:r>
                          <m:r>
                            <a:rPr lang="en-US" sz="1400" b="0" i="1" smtClean="0">
                              <a:latin typeface="Cambria Math" panose="02040503050406030204" pitchFamily="18" charset="0"/>
                            </a:rPr>
                            <m:t>𝑁𝑈</m:t>
                          </m:r>
                        </m:sub>
                      </m:sSub>
                    </m:oMath>
                  </m:oMathPara>
                </a14:m>
                <a:endParaRPr lang="en-US" sz="1400" dirty="0"/>
              </a:p>
            </p:txBody>
          </p:sp>
        </mc:Choice>
        <mc:Fallback xmlns="">
          <p:sp>
            <p:nvSpPr>
              <p:cNvPr id="2" name="Content Placeholder 1">
                <a:extLst>
                  <a:ext uri="{FF2B5EF4-FFF2-40B4-BE49-F238E27FC236}">
                    <a16:creationId xmlns:a16="http://schemas.microsoft.com/office/drawing/2014/main" id="{1052F6B9-6D27-43BB-B810-138F60EC6DD6}"/>
                  </a:ext>
                </a:extLst>
              </p:cNvPr>
              <p:cNvSpPr>
                <a:spLocks noGrp="1" noRot="1" noChangeAspect="1" noMove="1" noResize="1" noEditPoints="1" noAdjustHandles="1" noChangeArrowheads="1" noChangeShapeType="1" noTextEdit="1"/>
              </p:cNvSpPr>
              <p:nvPr>
                <p:ph sz="half" idx="1"/>
              </p:nvPr>
            </p:nvSpPr>
            <p:spPr>
              <a:xfrm>
                <a:off x="457200" y="681541"/>
                <a:ext cx="4062549" cy="3780420"/>
              </a:xfrm>
              <a:blipFill>
                <a:blip r:embed="rId2"/>
                <a:stretch>
                  <a:fillRect l="-751" t="-484" r="-601"/>
                </a:stretch>
              </a:blipFill>
            </p:spPr>
            <p:txBody>
              <a:bodyPr/>
              <a:lstStyle/>
              <a:p>
                <a:r>
                  <a:rPr lang="en-US">
                    <a:noFill/>
                  </a:rPr>
                  <a:t> </a:t>
                </a:r>
              </a:p>
            </p:txBody>
          </p:sp>
        </mc:Fallback>
      </mc:AlternateContent>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East-North-Up (ENU) Coordinate Frame</a:t>
            </a:r>
          </a:p>
        </p:txBody>
      </p:sp>
      <p:pic>
        <p:nvPicPr>
          <p:cNvPr id="3" name="Picture 2">
            <a:extLst>
              <a:ext uri="{FF2B5EF4-FFF2-40B4-BE49-F238E27FC236}">
                <a16:creationId xmlns:a16="http://schemas.microsoft.com/office/drawing/2014/main" id="{8F655C1B-EBB9-4ED4-BFAE-4F9A4D49AC19}"/>
              </a:ext>
            </a:extLst>
          </p:cNvPr>
          <p:cNvPicPr>
            <a:picLocks noChangeAspect="1"/>
          </p:cNvPicPr>
          <p:nvPr/>
        </p:nvPicPr>
        <p:blipFill>
          <a:blip r:embed="rId3"/>
          <a:stretch>
            <a:fillRect/>
          </a:stretch>
        </p:blipFill>
        <p:spPr>
          <a:xfrm>
            <a:off x="5950133" y="845174"/>
            <a:ext cx="2587544" cy="1496951"/>
          </a:xfrm>
          <a:prstGeom prst="rect">
            <a:avLst/>
          </a:prstGeom>
        </p:spPr>
      </p:pic>
      <p:pic>
        <p:nvPicPr>
          <p:cNvPr id="6" name="Picture 5">
            <a:extLst>
              <a:ext uri="{FF2B5EF4-FFF2-40B4-BE49-F238E27FC236}">
                <a16:creationId xmlns:a16="http://schemas.microsoft.com/office/drawing/2014/main" id="{BEB63B7F-3230-42A4-819A-B472862D915B}"/>
              </a:ext>
            </a:extLst>
          </p:cNvPr>
          <p:cNvPicPr>
            <a:picLocks noChangeAspect="1"/>
          </p:cNvPicPr>
          <p:nvPr/>
        </p:nvPicPr>
        <p:blipFill>
          <a:blip r:embed="rId4"/>
          <a:stretch>
            <a:fillRect/>
          </a:stretch>
        </p:blipFill>
        <p:spPr>
          <a:xfrm>
            <a:off x="4866762" y="2267669"/>
            <a:ext cx="2601895" cy="2030657"/>
          </a:xfrm>
          <a:prstGeom prst="rect">
            <a:avLst/>
          </a:prstGeom>
        </p:spPr>
      </p:pic>
    </p:spTree>
    <p:extLst>
      <p:ext uri="{BB962C8B-B14F-4D97-AF65-F5344CB8AC3E}">
        <p14:creationId xmlns:p14="http://schemas.microsoft.com/office/powerpoint/2010/main" val="490682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114800" cy="3780420"/>
          </a:xfrm>
        </p:spPr>
        <p:txBody>
          <a:bodyPr/>
          <a:lstStyle/>
          <a:p>
            <a:pPr marL="0" indent="0">
              <a:spcBef>
                <a:spcPts val="0"/>
              </a:spcBef>
              <a:spcAft>
                <a:spcPts val="0"/>
              </a:spcAft>
              <a:buNone/>
            </a:pPr>
            <a:r>
              <a:rPr lang="en-US" sz="1400" b="1" dirty="0"/>
              <a:t>Topocentric Spherical Coordinates</a:t>
            </a:r>
          </a:p>
          <a:p>
            <a:pPr marL="0" indent="0">
              <a:spcBef>
                <a:spcPts val="0"/>
              </a:spcBef>
              <a:spcAft>
                <a:spcPts val="1200"/>
              </a:spcAft>
              <a:buNone/>
            </a:pPr>
            <a:r>
              <a:rPr lang="en-US" sz="1400" dirty="0"/>
              <a:t>Azimuth and Elevation also form a spherical coordinate system, in the ENU frame with origin at the Earth’s surface (topocentric).  Az/El provide equivalent information to RA/DEC and can be used to define the LOS unit vector.  The difference between topo RA/DEC and Az/El is the first is computed with coordinates in the ECI frame and the second is computed in the ENU frame.  This means Az/El are measured relative to the local horizon and North directions, as opposed to inertial equator and Vernal Equinox.</a:t>
            </a:r>
          </a:p>
          <a:p>
            <a:pPr marL="0" indent="0">
              <a:spcBef>
                <a:spcPts val="0"/>
              </a:spcBef>
              <a:spcAft>
                <a:spcPts val="1200"/>
              </a:spcAft>
              <a:buNone/>
            </a:pPr>
            <a:r>
              <a:rPr lang="en-US" sz="1400" dirty="0"/>
              <a:t>Azimuth – Measured clockwise (East) from North</a:t>
            </a:r>
          </a:p>
          <a:p>
            <a:pPr marL="0" indent="0">
              <a:spcBef>
                <a:spcPts val="0"/>
              </a:spcBef>
              <a:spcAft>
                <a:spcPts val="1200"/>
              </a:spcAft>
              <a:buNone/>
            </a:pPr>
            <a:r>
              <a:rPr lang="en-US" sz="1400" dirty="0"/>
              <a:t>Elevation – Measured up from horizon</a:t>
            </a:r>
          </a:p>
        </p:txBody>
      </p:sp>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Azimuth and Elevation Definition</a:t>
            </a:r>
          </a:p>
        </p:txBody>
      </p:sp>
      <p:pic>
        <p:nvPicPr>
          <p:cNvPr id="8" name="Picture 7">
            <a:extLst>
              <a:ext uri="{FF2B5EF4-FFF2-40B4-BE49-F238E27FC236}">
                <a16:creationId xmlns:a16="http://schemas.microsoft.com/office/drawing/2014/main" id="{798D515A-C334-44F2-83D6-659EA03E947C}"/>
              </a:ext>
            </a:extLst>
          </p:cNvPr>
          <p:cNvPicPr>
            <a:picLocks noChangeAspect="1"/>
          </p:cNvPicPr>
          <p:nvPr/>
        </p:nvPicPr>
        <p:blipFill>
          <a:blip r:embed="rId2"/>
          <a:stretch>
            <a:fillRect/>
          </a:stretch>
        </p:blipFill>
        <p:spPr>
          <a:xfrm>
            <a:off x="4919475" y="1123405"/>
            <a:ext cx="3179247" cy="2549693"/>
          </a:xfrm>
          <a:prstGeom prst="rect">
            <a:avLst/>
          </a:prstGeom>
        </p:spPr>
      </p:pic>
    </p:spTree>
    <p:extLst>
      <p:ext uri="{BB962C8B-B14F-4D97-AF65-F5344CB8AC3E}">
        <p14:creationId xmlns:p14="http://schemas.microsoft.com/office/powerpoint/2010/main" val="1562093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114800" cy="3780420"/>
              </a:xfrm>
            </p:spPr>
            <p:txBody>
              <a:bodyPr/>
              <a:lstStyle/>
              <a:p>
                <a:pPr marL="0" indent="0">
                  <a:spcBef>
                    <a:spcPts val="0"/>
                  </a:spcBef>
                  <a:spcAft>
                    <a:spcPts val="0"/>
                  </a:spcAft>
                  <a:buNone/>
                </a:pPr>
                <a:r>
                  <a:rPr lang="en-US" sz="1400" b="1" dirty="0"/>
                  <a:t>Topocentric Spherical Coordinates</a:t>
                </a:r>
              </a:p>
              <a:p>
                <a:pPr marL="0" indent="0">
                  <a:spcBef>
                    <a:spcPts val="0"/>
                  </a:spcBef>
                  <a:spcAft>
                    <a:spcPts val="1200"/>
                  </a:spcAft>
                  <a:buNone/>
                </a:pPr>
                <a:r>
                  <a:rPr lang="en-US" sz="1400" dirty="0"/>
                  <a:t>Azimuth – Measured clockwise (East) from North</a:t>
                </a:r>
              </a:p>
              <a:p>
                <a:pPr marL="0" indent="0">
                  <a:spcBef>
                    <a:spcPts val="0"/>
                  </a:spcBef>
                  <a:spcAft>
                    <a:spcPts val="1200"/>
                  </a:spcAft>
                  <a:buNone/>
                </a:pPr>
                <a:r>
                  <a:rPr lang="en-US" sz="1400" dirty="0"/>
                  <a:t>Elevation – Measured up from horizon</a:t>
                </a:r>
              </a:p>
              <a:p>
                <a:pPr marL="0" indent="0">
                  <a:spcBef>
                    <a:spcPts val="0"/>
                  </a:spcBef>
                  <a:spcAft>
                    <a:spcPts val="1200"/>
                  </a:spcAft>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𝑎𝑧</m:t>
                      </m:r>
                      <m:r>
                        <a:rPr lang="en-US" sz="1400" i="1">
                          <a:latin typeface="Cambria Math" panose="02040503050406030204" pitchFamily="18" charset="0"/>
                        </a:rPr>
                        <m:t>=</m:t>
                      </m:r>
                      <m:func>
                        <m:funcPr>
                          <m:ctrlPr>
                            <a:rPr lang="en-US" sz="1400" i="1">
                              <a:latin typeface="Cambria Math" panose="02040503050406030204" pitchFamily="18" charset="0"/>
                            </a:rPr>
                          </m:ctrlPr>
                        </m:funcPr>
                        <m:fName>
                          <m:sSup>
                            <m:sSupPr>
                              <m:ctrlPr>
                                <a:rPr lang="en-US" sz="1400" i="1">
                                  <a:latin typeface="Cambria Math" panose="02040503050406030204" pitchFamily="18" charset="0"/>
                                </a:rPr>
                              </m:ctrlPr>
                            </m:sSupPr>
                            <m:e>
                              <m:r>
                                <m:rPr>
                                  <m:sty m:val="p"/>
                                </m:rPr>
                                <a:rPr lang="en-US" sz="1400">
                                  <a:latin typeface="Cambria Math" panose="02040503050406030204" pitchFamily="18" charset="0"/>
                                </a:rPr>
                                <m:t>tan</m:t>
                              </m:r>
                            </m:e>
                            <m:sup>
                              <m:r>
                                <a:rPr lang="en-US" sz="1400" i="1">
                                  <a:latin typeface="Cambria Math" panose="02040503050406030204" pitchFamily="18" charset="0"/>
                                </a:rPr>
                                <m:t>−1</m:t>
                              </m:r>
                            </m:sup>
                          </m:sSup>
                        </m:fName>
                        <m:e>
                          <m:d>
                            <m:dPr>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en-US" sz="1400" b="0" i="1" smtClean="0">
                                      <a:latin typeface="Cambria Math" panose="02040503050406030204" pitchFamily="18" charset="0"/>
                                    </a:rPr>
                                    <m:t>𝑥</m:t>
                                  </m:r>
                                </m:num>
                                <m:den>
                                  <m:r>
                                    <a:rPr lang="en-US" sz="1400" b="0" i="1" smtClean="0">
                                      <a:latin typeface="Cambria Math" panose="02040503050406030204" pitchFamily="18" charset="0"/>
                                    </a:rPr>
                                    <m:t>𝑦</m:t>
                                  </m:r>
                                </m:den>
                              </m:f>
                            </m:e>
                          </m:d>
                        </m:e>
                      </m:func>
                      <m:r>
                        <a:rPr lang="en-US" sz="1400" i="1">
                          <a:latin typeface="Cambria Math" panose="02040503050406030204" pitchFamily="18" charset="0"/>
                        </a:rPr>
                        <m:t>       </m:t>
                      </m:r>
                      <m:r>
                        <a:rPr lang="en-US" sz="1400" b="0" i="1" smtClean="0">
                          <a:latin typeface="Cambria Math" panose="02040503050406030204" pitchFamily="18" charset="0"/>
                        </a:rPr>
                        <m:t>𝑒𝑙</m:t>
                      </m:r>
                      <m:r>
                        <a:rPr lang="en-US" sz="1400" i="1">
                          <a:latin typeface="Cambria Math" panose="02040503050406030204" pitchFamily="18" charset="0"/>
                        </a:rPr>
                        <m:t>=</m:t>
                      </m:r>
                      <m:func>
                        <m:funcPr>
                          <m:ctrlPr>
                            <a:rPr lang="en-US" sz="1400" i="1">
                              <a:latin typeface="Cambria Math" panose="02040503050406030204" pitchFamily="18" charset="0"/>
                            </a:rPr>
                          </m:ctrlPr>
                        </m:funcPr>
                        <m:fName>
                          <m:sSup>
                            <m:sSupPr>
                              <m:ctrlPr>
                                <a:rPr lang="en-US" sz="1400" i="1">
                                  <a:latin typeface="Cambria Math" panose="02040503050406030204" pitchFamily="18" charset="0"/>
                                </a:rPr>
                              </m:ctrlPr>
                            </m:sSupPr>
                            <m:e>
                              <m:r>
                                <m:rPr>
                                  <m:sty m:val="p"/>
                                </m:rPr>
                                <a:rPr lang="en-US" sz="1400">
                                  <a:latin typeface="Cambria Math" panose="02040503050406030204" pitchFamily="18" charset="0"/>
                                </a:rPr>
                                <m:t>sin</m:t>
                              </m:r>
                            </m:e>
                            <m:sup>
                              <m:r>
                                <a:rPr lang="en-US" sz="1400" i="1">
                                  <a:latin typeface="Cambria Math" panose="02040503050406030204" pitchFamily="18" charset="0"/>
                                </a:rPr>
                                <m:t>−1</m:t>
                              </m:r>
                            </m:sup>
                          </m:sSup>
                        </m:fName>
                        <m:e>
                          <m:d>
                            <m:dPr>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en-US" sz="1400" i="1">
                                      <a:latin typeface="Cambria Math" panose="02040503050406030204" pitchFamily="18" charset="0"/>
                                    </a:rPr>
                                    <m:t>𝑧</m:t>
                                  </m:r>
                                </m:num>
                                <m:den>
                                  <m:r>
                                    <a:rPr lang="en-US" sz="1400" i="1" smtClean="0">
                                      <a:latin typeface="Cambria Math" panose="02040503050406030204" pitchFamily="18" charset="0"/>
                                      <a:ea typeface="Cambria Math" panose="02040503050406030204" pitchFamily="18" charset="0"/>
                                    </a:rPr>
                                    <m:t>𝜌</m:t>
                                  </m:r>
                                </m:den>
                              </m:f>
                            </m:e>
                          </m:d>
                        </m:e>
                      </m:func>
                    </m:oMath>
                  </m:oMathPara>
                </a14:m>
                <a:endParaRPr lang="en-US" sz="1400" dirty="0"/>
              </a:p>
              <a:p>
                <a:pPr marL="0" indent="0">
                  <a:spcBef>
                    <a:spcPts val="0"/>
                  </a:spcBef>
                  <a:spcAft>
                    <a:spcPts val="1200"/>
                  </a:spcAft>
                  <a:buNone/>
                </a:pPr>
                <a:r>
                  <a:rPr lang="en-US" sz="1400" dirty="0"/>
                  <a:t>where all positions coordinates are given in the ENU frame.  Note that in ENU, the sensor location is the origin, </a:t>
                </a: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𝑠</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𝑠</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𝑧</m:t>
                        </m:r>
                      </m:e>
                      <m:sub>
                        <m:r>
                          <a:rPr lang="en-US" sz="1400" b="0" i="1" smtClean="0">
                            <a:latin typeface="Cambria Math" panose="02040503050406030204" pitchFamily="18" charset="0"/>
                          </a:rPr>
                          <m:t>𝑠</m:t>
                        </m:r>
                      </m:sub>
                    </m:sSub>
                    <m:r>
                      <a:rPr lang="en-US" sz="1400" b="0" i="1" smtClean="0">
                        <a:latin typeface="Cambria Math" panose="02040503050406030204" pitchFamily="18" charset="0"/>
                      </a:rPr>
                      <m:t>=0</m:t>
                    </m:r>
                  </m:oMath>
                </a14:m>
                <a:r>
                  <a:rPr lang="en-US" sz="1400" dirty="0"/>
                  <a:t>.</a:t>
                </a:r>
              </a:p>
            </p:txBody>
          </p:sp>
        </mc:Choice>
        <mc:Fallback xmlns="">
          <p:sp>
            <p:nvSpPr>
              <p:cNvPr id="2" name="Content Placeholder 1">
                <a:extLst>
                  <a:ext uri="{FF2B5EF4-FFF2-40B4-BE49-F238E27FC236}">
                    <a16:creationId xmlns:a16="http://schemas.microsoft.com/office/drawing/2014/main" id="{1052F6B9-6D27-43BB-B810-138F60EC6DD6}"/>
                  </a:ext>
                </a:extLst>
              </p:cNvPr>
              <p:cNvSpPr>
                <a:spLocks noGrp="1" noRot="1" noChangeAspect="1" noMove="1" noResize="1" noEditPoints="1" noAdjustHandles="1" noChangeArrowheads="1" noChangeShapeType="1" noTextEdit="1"/>
              </p:cNvSpPr>
              <p:nvPr>
                <p:ph sz="half" idx="1"/>
              </p:nvPr>
            </p:nvSpPr>
            <p:spPr>
              <a:xfrm>
                <a:off x="457200" y="681541"/>
                <a:ext cx="4114800" cy="3780420"/>
              </a:xfrm>
              <a:blipFill>
                <a:blip r:embed="rId2"/>
                <a:stretch>
                  <a:fillRect l="-444" t="-323"/>
                </a:stretch>
              </a:blipFill>
            </p:spPr>
            <p:txBody>
              <a:bodyPr/>
              <a:lstStyle/>
              <a:p>
                <a:r>
                  <a:rPr lang="en-US">
                    <a:noFill/>
                  </a:rPr>
                  <a:t> </a:t>
                </a:r>
              </a:p>
            </p:txBody>
          </p:sp>
        </mc:Fallback>
      </mc:AlternateContent>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Azimuth and Elevation Definition</a:t>
            </a:r>
          </a:p>
        </p:txBody>
      </p:sp>
      <p:pic>
        <p:nvPicPr>
          <p:cNvPr id="6" name="Picture 5">
            <a:extLst>
              <a:ext uri="{FF2B5EF4-FFF2-40B4-BE49-F238E27FC236}">
                <a16:creationId xmlns:a16="http://schemas.microsoft.com/office/drawing/2014/main" id="{6CEC5C29-7472-4AD2-9FB0-3B678C6D31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3709" y="1038483"/>
            <a:ext cx="3127737" cy="2991748"/>
          </a:xfrm>
          <a:prstGeom prst="rect">
            <a:avLst/>
          </a:prstGeom>
        </p:spPr>
      </p:pic>
      <p:pic>
        <p:nvPicPr>
          <p:cNvPr id="7" name="Picture 6">
            <a:extLst>
              <a:ext uri="{FF2B5EF4-FFF2-40B4-BE49-F238E27FC236}">
                <a16:creationId xmlns:a16="http://schemas.microsoft.com/office/drawing/2014/main" id="{44593603-09CA-4DEB-8F5C-76339CBD283F}"/>
              </a:ext>
            </a:extLst>
          </p:cNvPr>
          <p:cNvPicPr>
            <a:picLocks noChangeAspect="1"/>
          </p:cNvPicPr>
          <p:nvPr/>
        </p:nvPicPr>
        <p:blipFill>
          <a:blip r:embed="rId4"/>
          <a:stretch>
            <a:fillRect/>
          </a:stretch>
        </p:blipFill>
        <p:spPr>
          <a:xfrm>
            <a:off x="2514600" y="2750950"/>
            <a:ext cx="2153086" cy="1726732"/>
          </a:xfrm>
          <a:prstGeom prst="rect">
            <a:avLst/>
          </a:prstGeom>
        </p:spPr>
      </p:pic>
    </p:spTree>
    <p:extLst>
      <p:ext uri="{BB962C8B-B14F-4D97-AF65-F5344CB8AC3E}">
        <p14:creationId xmlns:p14="http://schemas.microsoft.com/office/powerpoint/2010/main" val="1240753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06E91D6-8085-4433-AE98-7064BD8BD295}"/>
              </a:ext>
            </a:extLst>
          </p:cNvPr>
          <p:cNvSpPr>
            <a:spLocks noGrp="1"/>
          </p:cNvSpPr>
          <p:nvPr>
            <p:ph type="title"/>
          </p:nvPr>
        </p:nvSpPr>
        <p:spPr>
          <a:xfrm>
            <a:off x="507207" y="1977684"/>
            <a:ext cx="8229600" cy="594066"/>
          </a:xfrm>
        </p:spPr>
        <p:txBody>
          <a:bodyPr/>
          <a:lstStyle/>
          <a:p>
            <a:pPr algn="ctr"/>
            <a:r>
              <a:rPr lang="en-US" dirty="0"/>
              <a:t>Classical Orbit Determination</a:t>
            </a:r>
          </a:p>
        </p:txBody>
      </p:sp>
    </p:spTree>
    <p:extLst>
      <p:ext uri="{BB962C8B-B14F-4D97-AF65-F5344CB8AC3E}">
        <p14:creationId xmlns:p14="http://schemas.microsoft.com/office/powerpoint/2010/main" val="3635586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600" b="1" dirty="0"/>
                  <a:t>Definitions</a:t>
                </a:r>
              </a:p>
              <a:p>
                <a:pPr marL="0" indent="0">
                  <a:spcBef>
                    <a:spcPts val="0"/>
                  </a:spcBef>
                  <a:spcAft>
                    <a:spcPts val="0"/>
                  </a:spcAft>
                  <a:buNone/>
                </a:pPr>
                <a:r>
                  <a:rPr lang="en-US" sz="1400" dirty="0"/>
                  <a:t>In mathematics, a system is considered </a:t>
                </a:r>
                <a:r>
                  <a:rPr lang="en-US" sz="1400" b="1" dirty="0"/>
                  <a:t>determined</a:t>
                </a:r>
                <a:r>
                  <a:rPr lang="en-US" sz="1400" dirty="0"/>
                  <a:t> if there are as many equations as unknowns.  In our case, we consider </a:t>
                </a:r>
                <a:r>
                  <a:rPr lang="en-US" sz="1400" b="1" dirty="0"/>
                  <a:t>independent</a:t>
                </a:r>
                <a:r>
                  <a:rPr lang="en-US" sz="1400" dirty="0"/>
                  <a:t> measurements to be our source of information (equations) and the parameters in our state vector (e.g. pos/vel) to be unknowns.</a:t>
                </a:r>
              </a:p>
              <a:p>
                <a:pPr marL="0" indent="0">
                  <a:spcBef>
                    <a:spcPts val="0"/>
                  </a:spcBef>
                  <a:spcAft>
                    <a:spcPts val="0"/>
                  </a:spcAft>
                  <a:buNone/>
                </a:pPr>
                <a:endParaRPr lang="en-US" sz="1400" dirty="0"/>
              </a:p>
              <a:p>
                <a:pPr marL="0" indent="0">
                  <a:spcBef>
                    <a:spcPts val="0"/>
                  </a:spcBef>
                  <a:spcAft>
                    <a:spcPts val="0"/>
                  </a:spcAft>
                  <a:buNone/>
                </a:pPr>
                <a:r>
                  <a:rPr lang="en-US" sz="1400" dirty="0"/>
                  <a:t>As an example, radar can provide range, azimuth, and elevation.  Collecting range/</a:t>
                </a:r>
                <a:r>
                  <a:rPr lang="en-US" sz="1400" dirty="0" err="1"/>
                  <a:t>az</a:t>
                </a:r>
                <a:r>
                  <a:rPr lang="en-US" sz="1400" dirty="0"/>
                  <a:t>/el at one point in time provides three independent pieces of information that we can use to solve for our current position.  </a:t>
                </a:r>
              </a:p>
              <a:p>
                <a:pPr marL="0" indent="0">
                  <a:spcBef>
                    <a:spcPts val="0"/>
                  </a:spcBef>
                  <a:spcAft>
                    <a:spcPts val="0"/>
                  </a:spcAft>
                  <a:buNone/>
                </a:pPr>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ea typeface="Cambria Math" panose="02040503050406030204" pitchFamily="18" charset="0"/>
                        </a:rPr>
                        <m:t>𝜌</m:t>
                      </m:r>
                      <m:r>
                        <a:rPr lang="en-US" sz="1400" i="1">
                          <a:latin typeface="Cambria Math" panose="02040503050406030204" pitchFamily="18" charset="0"/>
                          <a:ea typeface="Cambria Math" panose="02040503050406030204" pitchFamily="18" charset="0"/>
                        </a:rPr>
                        <m:t>=</m:t>
                      </m:r>
                      <m:rad>
                        <m:radPr>
                          <m:degHide m:val="on"/>
                          <m:ctrlPr>
                            <a:rPr lang="en-US" sz="1400" i="1">
                              <a:latin typeface="Cambria Math" panose="02040503050406030204" pitchFamily="18" charset="0"/>
                              <a:ea typeface="Cambria Math" panose="02040503050406030204" pitchFamily="18" charset="0"/>
                            </a:rPr>
                          </m:ctrlPr>
                        </m:radPr>
                        <m:deg/>
                        <m:e>
                          <m:sSup>
                            <m:sSupPr>
                              <m:ctrlPr>
                                <a:rPr lang="en-US" sz="1400" i="1">
                                  <a:latin typeface="Cambria Math" panose="02040503050406030204" pitchFamily="18" charset="0"/>
                                  <a:ea typeface="Cambria Math" panose="02040503050406030204" pitchFamily="18" charset="0"/>
                                </a:rPr>
                              </m:ctrlPr>
                            </m:sSupPr>
                            <m:e>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𝑥</m:t>
                                  </m:r>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𝑥</m:t>
                                      </m:r>
                                    </m:e>
                                    <m:sub>
                                      <m:r>
                                        <a:rPr lang="en-US" sz="1400" i="1">
                                          <a:latin typeface="Cambria Math" panose="02040503050406030204" pitchFamily="18" charset="0"/>
                                          <a:ea typeface="Cambria Math" panose="02040503050406030204" pitchFamily="18" charset="0"/>
                                        </a:rPr>
                                        <m:t>𝑠</m:t>
                                      </m:r>
                                    </m:sub>
                                  </m:sSub>
                                </m:e>
                              </m:d>
                            </m:e>
                            <m:sup>
                              <m:r>
                                <a:rPr lang="en-US" sz="1400" i="1">
                                  <a:latin typeface="Cambria Math" panose="02040503050406030204" pitchFamily="18" charset="0"/>
                                  <a:ea typeface="Cambria Math" panose="02040503050406030204" pitchFamily="18" charset="0"/>
                                </a:rPr>
                                <m:t>2</m:t>
                              </m:r>
                            </m:sup>
                          </m:sSup>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𝑦</m:t>
                                  </m:r>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𝑦</m:t>
                                      </m:r>
                                    </m:e>
                                    <m:sub>
                                      <m:r>
                                        <a:rPr lang="en-US" sz="1400" i="1">
                                          <a:latin typeface="Cambria Math" panose="02040503050406030204" pitchFamily="18" charset="0"/>
                                          <a:ea typeface="Cambria Math" panose="02040503050406030204" pitchFamily="18" charset="0"/>
                                        </a:rPr>
                                        <m:t>𝑠</m:t>
                                      </m:r>
                                    </m:sub>
                                  </m:sSub>
                                </m:e>
                              </m:d>
                            </m:e>
                            <m:sup>
                              <m:r>
                                <a:rPr lang="en-US" sz="1400" i="1">
                                  <a:latin typeface="Cambria Math" panose="02040503050406030204" pitchFamily="18" charset="0"/>
                                  <a:ea typeface="Cambria Math" panose="02040503050406030204" pitchFamily="18" charset="0"/>
                                </a:rPr>
                                <m:t>2</m:t>
                              </m:r>
                            </m:sup>
                          </m:sSup>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𝑧</m:t>
                                  </m:r>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𝑧</m:t>
                                      </m:r>
                                    </m:e>
                                    <m:sub>
                                      <m:r>
                                        <a:rPr lang="en-US" sz="1400" i="1">
                                          <a:latin typeface="Cambria Math" panose="02040503050406030204" pitchFamily="18" charset="0"/>
                                          <a:ea typeface="Cambria Math" panose="02040503050406030204" pitchFamily="18" charset="0"/>
                                        </a:rPr>
                                        <m:t>𝑠</m:t>
                                      </m:r>
                                    </m:sub>
                                  </m:sSub>
                                </m:e>
                              </m:d>
                            </m:e>
                            <m:sup>
                              <m:r>
                                <a:rPr lang="en-US" sz="1400" i="1">
                                  <a:latin typeface="Cambria Math" panose="02040503050406030204" pitchFamily="18" charset="0"/>
                                  <a:ea typeface="Cambria Math" panose="02040503050406030204" pitchFamily="18" charset="0"/>
                                </a:rPr>
                                <m:t>2</m:t>
                              </m:r>
                            </m:sup>
                          </m:sSup>
                        </m:e>
                      </m:rad>
                    </m:oMath>
                  </m:oMathPara>
                </a14:m>
                <a:endParaRPr lang="en-US" sz="1400" dirty="0"/>
              </a:p>
              <a:p>
                <a:pPr marL="0" indent="0">
                  <a:spcBef>
                    <a:spcPts val="0"/>
                  </a:spcBef>
                  <a:spcAft>
                    <a:spcPts val="0"/>
                  </a:spcAft>
                  <a:buNone/>
                </a:pPr>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𝑎𝑧</m:t>
                      </m:r>
                      <m:r>
                        <a:rPr lang="en-US" sz="1400" i="1">
                          <a:latin typeface="Cambria Math" panose="02040503050406030204" pitchFamily="18" charset="0"/>
                        </a:rPr>
                        <m:t>=</m:t>
                      </m:r>
                      <m:func>
                        <m:funcPr>
                          <m:ctrlPr>
                            <a:rPr lang="en-US" sz="1400" i="1">
                              <a:latin typeface="Cambria Math" panose="02040503050406030204" pitchFamily="18" charset="0"/>
                            </a:rPr>
                          </m:ctrlPr>
                        </m:funcPr>
                        <m:fName>
                          <m:sSup>
                            <m:sSupPr>
                              <m:ctrlPr>
                                <a:rPr lang="en-US" sz="1400" i="1">
                                  <a:latin typeface="Cambria Math" panose="02040503050406030204" pitchFamily="18" charset="0"/>
                                </a:rPr>
                              </m:ctrlPr>
                            </m:sSupPr>
                            <m:e>
                              <m:r>
                                <m:rPr>
                                  <m:sty m:val="p"/>
                                </m:rPr>
                                <a:rPr lang="en-US" sz="1400">
                                  <a:latin typeface="Cambria Math" panose="02040503050406030204" pitchFamily="18" charset="0"/>
                                </a:rPr>
                                <m:t>tan</m:t>
                              </m:r>
                            </m:e>
                            <m:sup>
                              <m:r>
                                <a:rPr lang="en-US" sz="1400" i="1">
                                  <a:latin typeface="Cambria Math" panose="02040503050406030204" pitchFamily="18" charset="0"/>
                                </a:rPr>
                                <m:t>−1</m:t>
                              </m:r>
                            </m:sup>
                          </m:sSup>
                        </m:fName>
                        <m:e>
                          <m:d>
                            <m:dPr>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en-US" sz="1400" i="1">
                                      <a:latin typeface="Cambria Math" panose="02040503050406030204" pitchFamily="18" charset="0"/>
                                    </a:rPr>
                                    <m:t>𝑥</m:t>
                                  </m:r>
                                </m:num>
                                <m:den>
                                  <m:r>
                                    <a:rPr lang="en-US" sz="1400" i="1">
                                      <a:latin typeface="Cambria Math" panose="02040503050406030204" pitchFamily="18" charset="0"/>
                                    </a:rPr>
                                    <m:t>𝑦</m:t>
                                  </m:r>
                                </m:den>
                              </m:f>
                            </m:e>
                          </m:d>
                        </m:e>
                      </m:func>
                      <m:r>
                        <a:rPr lang="en-US" sz="1400" i="1">
                          <a:latin typeface="Cambria Math" panose="02040503050406030204" pitchFamily="18" charset="0"/>
                        </a:rPr>
                        <m:t>       </m:t>
                      </m:r>
                      <m:r>
                        <a:rPr lang="en-US" sz="1400" i="1">
                          <a:latin typeface="Cambria Math" panose="02040503050406030204" pitchFamily="18" charset="0"/>
                        </a:rPr>
                        <m:t>𝑒𝑙</m:t>
                      </m:r>
                      <m:r>
                        <a:rPr lang="en-US" sz="1400" i="1">
                          <a:latin typeface="Cambria Math" panose="02040503050406030204" pitchFamily="18" charset="0"/>
                        </a:rPr>
                        <m:t>=</m:t>
                      </m:r>
                      <m:func>
                        <m:funcPr>
                          <m:ctrlPr>
                            <a:rPr lang="en-US" sz="1400" i="1">
                              <a:latin typeface="Cambria Math" panose="02040503050406030204" pitchFamily="18" charset="0"/>
                            </a:rPr>
                          </m:ctrlPr>
                        </m:funcPr>
                        <m:fName>
                          <m:sSup>
                            <m:sSupPr>
                              <m:ctrlPr>
                                <a:rPr lang="en-US" sz="1400" i="1">
                                  <a:latin typeface="Cambria Math" panose="02040503050406030204" pitchFamily="18" charset="0"/>
                                </a:rPr>
                              </m:ctrlPr>
                            </m:sSupPr>
                            <m:e>
                              <m:r>
                                <m:rPr>
                                  <m:sty m:val="p"/>
                                </m:rPr>
                                <a:rPr lang="en-US" sz="1400">
                                  <a:latin typeface="Cambria Math" panose="02040503050406030204" pitchFamily="18" charset="0"/>
                                </a:rPr>
                                <m:t>sin</m:t>
                              </m:r>
                            </m:e>
                            <m:sup>
                              <m:r>
                                <a:rPr lang="en-US" sz="1400" i="1">
                                  <a:latin typeface="Cambria Math" panose="02040503050406030204" pitchFamily="18" charset="0"/>
                                </a:rPr>
                                <m:t>−1</m:t>
                              </m:r>
                            </m:sup>
                          </m:sSup>
                        </m:fName>
                        <m:e>
                          <m:d>
                            <m:dPr>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en-US" sz="1400" i="1">
                                      <a:latin typeface="Cambria Math" panose="02040503050406030204" pitchFamily="18" charset="0"/>
                                    </a:rPr>
                                    <m:t>𝑧</m:t>
                                  </m:r>
                                </m:num>
                                <m:den>
                                  <m:r>
                                    <a:rPr lang="en-US" sz="1400" i="1">
                                      <a:latin typeface="Cambria Math" panose="02040503050406030204" pitchFamily="18" charset="0"/>
                                      <a:ea typeface="Cambria Math" panose="02040503050406030204" pitchFamily="18" charset="0"/>
                                    </a:rPr>
                                    <m:t>𝜌</m:t>
                                  </m:r>
                                </m:den>
                              </m:f>
                            </m:e>
                          </m:d>
                        </m:e>
                      </m:func>
                    </m:oMath>
                  </m:oMathPara>
                </a14:m>
                <a:endParaRPr lang="en-US" sz="1400" dirty="0"/>
              </a:p>
              <a:p>
                <a:pPr marL="0" indent="0">
                  <a:spcBef>
                    <a:spcPts val="0"/>
                  </a:spcBef>
                  <a:spcAft>
                    <a:spcPts val="0"/>
                  </a:spcAft>
                  <a:buNone/>
                </a:pPr>
                <a:endParaRPr lang="en-US" sz="1400" dirty="0"/>
              </a:p>
              <a:p>
                <a:pPr marL="0" indent="0">
                  <a:spcBef>
                    <a:spcPts val="0"/>
                  </a:spcBef>
                  <a:spcAft>
                    <a:spcPts val="0"/>
                  </a:spcAft>
                  <a:buNone/>
                </a:pPr>
                <a:endParaRPr lang="en-US" sz="1400" dirty="0"/>
              </a:p>
              <a:p>
                <a:pPr marL="0" indent="0">
                  <a:spcBef>
                    <a:spcPts val="0"/>
                  </a:spcBef>
                  <a:spcAft>
                    <a:spcPts val="0"/>
                  </a:spcAft>
                  <a:buNone/>
                </a:pPr>
                <a:endParaRPr lang="en-US" sz="1200" dirty="0"/>
              </a:p>
            </p:txBody>
          </p:sp>
        </mc:Choice>
        <mc:Fallback xmlns="">
          <p:sp>
            <p:nvSpPr>
              <p:cNvPr id="2" name="Content Placeholder 1">
                <a:extLst>
                  <a:ext uri="{FF2B5EF4-FFF2-40B4-BE49-F238E27FC236}">
                    <a16:creationId xmlns:a16="http://schemas.microsoft.com/office/drawing/2014/main" id="{1052F6B9-6D27-43BB-B810-138F60EC6DD6}"/>
                  </a:ext>
                </a:extLst>
              </p:cNvPr>
              <p:cNvSpPr>
                <a:spLocks noGrp="1" noRot="1" noChangeAspect="1" noMove="1" noResize="1" noEditPoints="1" noAdjustHandles="1" noChangeArrowheads="1" noChangeShapeType="1" noTextEdit="1"/>
              </p:cNvSpPr>
              <p:nvPr>
                <p:ph sz="half" idx="1"/>
              </p:nvPr>
            </p:nvSpPr>
            <p:spPr>
              <a:xfrm>
                <a:off x="457200" y="681541"/>
                <a:ext cx="4219304" cy="3780420"/>
              </a:xfrm>
              <a:blipFill>
                <a:blip r:embed="rId2"/>
                <a:stretch>
                  <a:fillRect l="-723" t="-484" r="-289"/>
                </a:stretch>
              </a:blipFill>
            </p:spPr>
            <p:txBody>
              <a:bodyPr/>
              <a:lstStyle/>
              <a:p>
                <a:r>
                  <a:rPr lang="en-US">
                    <a:noFill/>
                  </a:rPr>
                  <a:t> </a:t>
                </a:r>
              </a:p>
            </p:txBody>
          </p:sp>
        </mc:Fallback>
      </mc:AlternateContent>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Determined vs Overdetermined</a:t>
            </a:r>
          </a:p>
        </p:txBody>
      </p:sp>
      <p:pic>
        <p:nvPicPr>
          <p:cNvPr id="6" name="Picture 5">
            <a:extLst>
              <a:ext uri="{FF2B5EF4-FFF2-40B4-BE49-F238E27FC236}">
                <a16:creationId xmlns:a16="http://schemas.microsoft.com/office/drawing/2014/main" id="{4800B846-F824-431D-998B-55B64E0D5D06}"/>
              </a:ext>
            </a:extLst>
          </p:cNvPr>
          <p:cNvPicPr>
            <a:picLocks noChangeAspect="1"/>
          </p:cNvPicPr>
          <p:nvPr/>
        </p:nvPicPr>
        <p:blipFill>
          <a:blip r:embed="rId3"/>
          <a:stretch>
            <a:fillRect/>
          </a:stretch>
        </p:blipFill>
        <p:spPr>
          <a:xfrm>
            <a:off x="5448521" y="1031965"/>
            <a:ext cx="3179247" cy="2549693"/>
          </a:xfrm>
          <a:prstGeom prst="rect">
            <a:avLst/>
          </a:prstGeom>
        </p:spPr>
      </p:pic>
      <p:sp>
        <p:nvSpPr>
          <p:cNvPr id="3" name="TextBox 2">
            <a:extLst>
              <a:ext uri="{FF2B5EF4-FFF2-40B4-BE49-F238E27FC236}">
                <a16:creationId xmlns:a16="http://schemas.microsoft.com/office/drawing/2014/main" id="{D0F23D61-99B5-4624-B2F0-A7BC6F2B52CD}"/>
              </a:ext>
            </a:extLst>
          </p:cNvPr>
          <p:cNvSpPr txBox="1"/>
          <p:nvPr/>
        </p:nvSpPr>
        <p:spPr>
          <a:xfrm>
            <a:off x="5120640" y="4099229"/>
            <a:ext cx="3657600" cy="269304"/>
          </a:xfrm>
          <a:prstGeom prst="rect">
            <a:avLst/>
          </a:prstGeom>
        </p:spPr>
        <p:txBody>
          <a:bodyPr wrap="squar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pPr>
            <a:r>
              <a:rPr kumimoji="0" lang="en-US" sz="1150" i="0" u="none" strike="noStrike" kern="1200" cap="none" spc="0" normalizeH="0" baseline="0" noProof="0" dirty="0">
                <a:ln>
                  <a:noFill/>
                </a:ln>
                <a:solidFill>
                  <a:schemeClr val="tx1"/>
                </a:solidFill>
                <a:effectLst/>
                <a:uLnTx/>
                <a:uFillTx/>
                <a:latin typeface="Sommet bold"/>
                <a:ea typeface="+mn-ea"/>
                <a:cs typeface="+mn-cs"/>
              </a:rPr>
              <a:t>*Note in ENU coordinates, sensor location is the origin.</a:t>
            </a:r>
          </a:p>
        </p:txBody>
      </p:sp>
    </p:spTree>
    <p:extLst>
      <p:ext uri="{BB962C8B-B14F-4D97-AF65-F5344CB8AC3E}">
        <p14:creationId xmlns:p14="http://schemas.microsoft.com/office/powerpoint/2010/main" val="3271609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3A901C9C-21EC-ED40-B75E-AB1B7754ED24}"/>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Learning Objectives</a:t>
            </a:r>
          </a:p>
        </p:txBody>
      </p:sp>
      <p:pic>
        <p:nvPicPr>
          <p:cNvPr id="4" name="Picture 3">
            <a:extLst>
              <a:ext uri="{FF2B5EF4-FFF2-40B4-BE49-F238E27FC236}">
                <a16:creationId xmlns:a16="http://schemas.microsoft.com/office/drawing/2014/main" id="{00E9044C-A136-1544-AFBB-48B7AD9C54D9}"/>
              </a:ext>
            </a:extLst>
          </p:cNvPr>
          <p:cNvPicPr>
            <a:picLocks noChangeAspect="1"/>
          </p:cNvPicPr>
          <p:nvPr/>
        </p:nvPicPr>
        <p:blipFill>
          <a:blip r:embed="rId3"/>
          <a:stretch>
            <a:fillRect/>
          </a:stretch>
        </p:blipFill>
        <p:spPr>
          <a:xfrm>
            <a:off x="-158490" y="4486275"/>
            <a:ext cx="2227320" cy="725174"/>
          </a:xfrm>
          <a:prstGeom prst="rect">
            <a:avLst/>
          </a:prstGeom>
        </p:spPr>
      </p:pic>
      <p:sp>
        <p:nvSpPr>
          <p:cNvPr id="5" name="Content Placeholder 2">
            <a:extLst>
              <a:ext uri="{FF2B5EF4-FFF2-40B4-BE49-F238E27FC236}">
                <a16:creationId xmlns:a16="http://schemas.microsoft.com/office/drawing/2014/main" id="{D6E462C7-43B1-409E-BBEA-32B327341F6C}"/>
              </a:ext>
            </a:extLst>
          </p:cNvPr>
          <p:cNvSpPr txBox="1">
            <a:spLocks/>
          </p:cNvSpPr>
          <p:nvPr/>
        </p:nvSpPr>
        <p:spPr>
          <a:xfrm>
            <a:off x="4572000" y="665820"/>
            <a:ext cx="4114800" cy="3796140"/>
          </a:xfrm>
          <a:prstGeom prst="rect">
            <a:avLst/>
          </a:prstGeom>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Arial" charset="0"/>
              <a:buNone/>
            </a:pPr>
            <a:r>
              <a:rPr lang="en-US" sz="1800" b="1" dirty="0"/>
              <a:t>Learning Outcomes</a:t>
            </a:r>
          </a:p>
          <a:p>
            <a:r>
              <a:rPr lang="en-AU" sz="1400" dirty="0"/>
              <a:t>Define the primary sources and distribution of debris in Earth orbit</a:t>
            </a:r>
            <a:endParaRPr lang="en-US" sz="1400" dirty="0"/>
          </a:p>
          <a:p>
            <a:r>
              <a:rPr lang="en-AU" sz="1400" dirty="0"/>
              <a:t>Compute and analyse evolution of the orbital debris population</a:t>
            </a:r>
            <a:endParaRPr lang="en-US" sz="1400" dirty="0"/>
          </a:p>
          <a:p>
            <a:r>
              <a:rPr lang="en-AU" sz="1400" dirty="0" err="1"/>
              <a:t>Analyze</a:t>
            </a:r>
            <a:r>
              <a:rPr lang="en-AU" sz="1400" dirty="0"/>
              <a:t> ground-based sensor data for space </a:t>
            </a:r>
            <a:r>
              <a:rPr lang="en-US" sz="1400" dirty="0"/>
              <a:t>object characterization</a:t>
            </a:r>
          </a:p>
          <a:p>
            <a:r>
              <a:rPr lang="en-AU" sz="1400" dirty="0"/>
              <a:t>Understand the influence of the space environment on orbital debris</a:t>
            </a:r>
            <a:endParaRPr lang="en-US" sz="1400" dirty="0"/>
          </a:p>
          <a:p>
            <a:r>
              <a:rPr lang="en-AU" sz="1400" dirty="0"/>
              <a:t>Appreciate the role of policy in ensuring the sustainability of future space operations</a:t>
            </a:r>
            <a:endParaRPr lang="en-US" sz="1400" dirty="0"/>
          </a:p>
          <a:p>
            <a:r>
              <a:rPr lang="en-AU" sz="1400" dirty="0"/>
              <a:t>Understand the principle technical approaches involved in maintaining space situational awareness and ensuring sustainability of future space operations</a:t>
            </a:r>
            <a:endParaRPr lang="en-US" sz="1400" dirty="0"/>
          </a:p>
          <a:p>
            <a:pPr marL="0" indent="0">
              <a:spcBef>
                <a:spcPts val="0"/>
              </a:spcBef>
              <a:buFont typeface="Arial" charset="0"/>
              <a:buNone/>
            </a:pPr>
            <a:endParaRPr lang="en-US" sz="1100" dirty="0"/>
          </a:p>
        </p:txBody>
      </p:sp>
      <p:sp>
        <p:nvSpPr>
          <p:cNvPr id="6" name="Content Placeholder 1">
            <a:extLst>
              <a:ext uri="{FF2B5EF4-FFF2-40B4-BE49-F238E27FC236}">
                <a16:creationId xmlns:a16="http://schemas.microsoft.com/office/drawing/2014/main" id="{76B4BCB1-FC77-419F-8606-41184604FECC}"/>
              </a:ext>
            </a:extLst>
          </p:cNvPr>
          <p:cNvSpPr>
            <a:spLocks noGrp="1"/>
          </p:cNvSpPr>
          <p:nvPr>
            <p:ph sz="half" idx="1"/>
          </p:nvPr>
        </p:nvSpPr>
        <p:spPr>
          <a:xfrm>
            <a:off x="457200" y="681541"/>
            <a:ext cx="4114800" cy="3780420"/>
          </a:xfrm>
        </p:spPr>
        <p:txBody>
          <a:bodyPr/>
          <a:lstStyle/>
          <a:p>
            <a:pPr marL="0" indent="0">
              <a:spcBef>
                <a:spcPts val="0"/>
              </a:spcBef>
              <a:buNone/>
            </a:pPr>
            <a:r>
              <a:rPr lang="en-US" sz="1800" b="1" dirty="0"/>
              <a:t>Topics of Study</a:t>
            </a:r>
          </a:p>
          <a:p>
            <a:pPr lvl="0">
              <a:buFont typeface="Arial" panose="020B0604020202020204" pitchFamily="34" charset="0"/>
              <a:buChar char="•"/>
            </a:pPr>
            <a:r>
              <a:rPr lang="en-AU" dirty="0"/>
              <a:t>Overview of orbital mechanics and perturbations</a:t>
            </a:r>
            <a:endParaRPr lang="en-US" dirty="0"/>
          </a:p>
          <a:p>
            <a:pPr lvl="0">
              <a:buFont typeface="Arial" panose="020B0604020202020204" pitchFamily="34" charset="0"/>
              <a:buChar char="•"/>
            </a:pPr>
            <a:r>
              <a:rPr lang="en-AU" dirty="0"/>
              <a:t>Debris sources, distribution, and evolution in time</a:t>
            </a:r>
            <a:endParaRPr lang="en-US" dirty="0"/>
          </a:p>
          <a:p>
            <a:pPr lvl="0">
              <a:buFont typeface="Arial" panose="020B0604020202020204" pitchFamily="34" charset="0"/>
              <a:buChar char="•"/>
            </a:pPr>
            <a:r>
              <a:rPr lang="en-AU" dirty="0"/>
              <a:t>Contemporary debris analysis software tools</a:t>
            </a:r>
            <a:endParaRPr lang="en-US" dirty="0"/>
          </a:p>
          <a:p>
            <a:pPr lvl="0">
              <a:buFont typeface="Arial" panose="020B0604020202020204" pitchFamily="34" charset="0"/>
              <a:buChar char="•"/>
            </a:pPr>
            <a:r>
              <a:rPr lang="en-AU" dirty="0"/>
              <a:t>Analysis of collision probabilities and mitigation strategies</a:t>
            </a:r>
            <a:endParaRPr lang="en-US" dirty="0"/>
          </a:p>
          <a:p>
            <a:pPr lvl="0">
              <a:buFont typeface="Arial" panose="020B0604020202020204" pitchFamily="34" charset="0"/>
              <a:buChar char="•"/>
            </a:pPr>
            <a:r>
              <a:rPr lang="en-AU" dirty="0"/>
              <a:t>Effects of space environment on debris</a:t>
            </a:r>
            <a:endParaRPr lang="en-US" dirty="0"/>
          </a:p>
          <a:p>
            <a:pPr lvl="0">
              <a:buFont typeface="Arial" panose="020B0604020202020204" pitchFamily="34" charset="0"/>
              <a:buChar char="•"/>
            </a:pPr>
            <a:r>
              <a:rPr lang="en-AU" dirty="0"/>
              <a:t>Role of policy in sustainability of future space operations</a:t>
            </a:r>
            <a:endParaRPr lang="en-US" dirty="0"/>
          </a:p>
          <a:p>
            <a:pPr marL="285750" indent="-285750">
              <a:spcBef>
                <a:spcPts val="0"/>
              </a:spcBef>
              <a:buFont typeface="Arial" panose="020B0604020202020204" pitchFamily="34" charset="0"/>
              <a:buChar char="•"/>
            </a:pPr>
            <a:endParaRPr lang="en-US" sz="1800" dirty="0"/>
          </a:p>
          <a:p>
            <a:pPr marL="0" indent="0">
              <a:spcBef>
                <a:spcPts val="0"/>
              </a:spcBef>
              <a:buNone/>
            </a:pPr>
            <a:endParaRPr lang="en-US" sz="1800" dirty="0"/>
          </a:p>
          <a:p>
            <a:pPr marL="0" indent="0">
              <a:spcBef>
                <a:spcPts val="0"/>
              </a:spcBef>
              <a:buNone/>
            </a:pPr>
            <a:endParaRPr lang="en-US" sz="1800" b="1" dirty="0"/>
          </a:p>
        </p:txBody>
      </p:sp>
      <p:sp>
        <p:nvSpPr>
          <p:cNvPr id="8" name="Rectangle 7">
            <a:extLst>
              <a:ext uri="{FF2B5EF4-FFF2-40B4-BE49-F238E27FC236}">
                <a16:creationId xmlns:a16="http://schemas.microsoft.com/office/drawing/2014/main" id="{3112883E-F9E5-49EB-B62E-F63119CC9544}"/>
              </a:ext>
            </a:extLst>
          </p:cNvPr>
          <p:cNvSpPr/>
          <p:nvPr/>
        </p:nvSpPr>
        <p:spPr>
          <a:xfrm>
            <a:off x="4630783" y="3361619"/>
            <a:ext cx="4056017" cy="92299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3832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600" b="1" dirty="0"/>
                  <a:t>Definitions</a:t>
                </a:r>
              </a:p>
              <a:p>
                <a:pPr marL="0" indent="0">
                  <a:spcBef>
                    <a:spcPts val="0"/>
                  </a:spcBef>
                  <a:spcAft>
                    <a:spcPts val="0"/>
                  </a:spcAft>
                  <a:buNone/>
                </a:pPr>
                <a:r>
                  <a:rPr lang="en-US" sz="1400" dirty="0"/>
                  <a:t>Measurements are considered </a:t>
                </a:r>
                <a:r>
                  <a:rPr lang="en-US" sz="1400" b="1" dirty="0"/>
                  <a:t>independent</a:t>
                </a:r>
                <a:r>
                  <a:rPr lang="en-US" sz="1400" dirty="0"/>
                  <a:t> if they do not have redundant information.  Both </a:t>
                </a:r>
                <a:r>
                  <a:rPr lang="en-US" sz="1400" dirty="0" err="1"/>
                  <a:t>az</a:t>
                </a:r>
                <a:r>
                  <a:rPr lang="en-US" sz="1400" dirty="0"/>
                  <a:t>/el and topocentric RA/DEC define the direction of the LOS unit vector.  We can use </a:t>
                </a:r>
                <a:r>
                  <a:rPr lang="en-US" sz="1400" dirty="0" err="1"/>
                  <a:t>az</a:t>
                </a:r>
                <a:r>
                  <a:rPr lang="en-US" sz="1400" dirty="0"/>
                  <a:t>/el to compute topo RA/DEC and vice versa.</a:t>
                </a:r>
              </a:p>
              <a:p>
                <a:pPr marL="0" indent="0">
                  <a:spcBef>
                    <a:spcPts val="0"/>
                  </a:spcBef>
                  <a:spcAft>
                    <a:spcPts val="0"/>
                  </a:spcAft>
                  <a:buNone/>
                </a:pPr>
                <a:endParaRPr lang="en-US" sz="1400" dirty="0"/>
              </a:p>
              <a:p>
                <a:pPr marL="0" indent="0">
                  <a:spcBef>
                    <a:spcPts val="0"/>
                  </a:spcBef>
                  <a:spcAft>
                    <a:spcPts val="0"/>
                  </a:spcAft>
                  <a:buNone/>
                </a:pPr>
                <a:r>
                  <a:rPr lang="en-US" sz="1400" dirty="0"/>
                  <a:t>For this reason, if we had a measurement set at one point in time containing range, </a:t>
                </a:r>
                <a:r>
                  <a:rPr lang="en-US" sz="1400" dirty="0" err="1"/>
                  <a:t>az</a:t>
                </a:r>
                <a:r>
                  <a:rPr lang="en-US" sz="1400" dirty="0"/>
                  <a:t>/el, and topo RA/DEC, we would still have only 3 pieces of independent information even though we have 5 measurements.</a:t>
                </a:r>
              </a:p>
              <a:p>
                <a:pPr marL="0" indent="0">
                  <a:spcBef>
                    <a:spcPts val="0"/>
                  </a:spcBef>
                  <a:spcAft>
                    <a:spcPts val="1200"/>
                  </a:spcAft>
                  <a:buNone/>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𝑎𝑧</m:t>
                      </m:r>
                      <m:r>
                        <a:rPr lang="en-US" sz="1400" i="1">
                          <a:latin typeface="Cambria Math" panose="02040503050406030204" pitchFamily="18" charset="0"/>
                        </a:rPr>
                        <m:t>=</m:t>
                      </m:r>
                      <m:func>
                        <m:funcPr>
                          <m:ctrlPr>
                            <a:rPr lang="en-US" sz="1400" i="1">
                              <a:latin typeface="Cambria Math" panose="02040503050406030204" pitchFamily="18" charset="0"/>
                            </a:rPr>
                          </m:ctrlPr>
                        </m:funcPr>
                        <m:fName>
                          <m:sSup>
                            <m:sSupPr>
                              <m:ctrlPr>
                                <a:rPr lang="en-US" sz="1400" i="1">
                                  <a:latin typeface="Cambria Math" panose="02040503050406030204" pitchFamily="18" charset="0"/>
                                </a:rPr>
                              </m:ctrlPr>
                            </m:sSupPr>
                            <m:e>
                              <m:r>
                                <m:rPr>
                                  <m:sty m:val="p"/>
                                </m:rPr>
                                <a:rPr lang="en-US" sz="1400">
                                  <a:latin typeface="Cambria Math" panose="02040503050406030204" pitchFamily="18" charset="0"/>
                                </a:rPr>
                                <m:t>tan</m:t>
                              </m:r>
                            </m:e>
                            <m:sup>
                              <m:r>
                                <a:rPr lang="en-US" sz="1400" i="1">
                                  <a:latin typeface="Cambria Math" panose="02040503050406030204" pitchFamily="18" charset="0"/>
                                </a:rPr>
                                <m:t>−1</m:t>
                              </m:r>
                            </m:sup>
                          </m:sSup>
                        </m:fName>
                        <m:e>
                          <m:d>
                            <m:dPr>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en-US" sz="1400" i="1">
                                      <a:latin typeface="Cambria Math" panose="02040503050406030204" pitchFamily="18" charset="0"/>
                                    </a:rPr>
                                    <m:t>𝑥</m:t>
                                  </m:r>
                                </m:num>
                                <m:den>
                                  <m:r>
                                    <a:rPr lang="en-US" sz="1400" i="1">
                                      <a:latin typeface="Cambria Math" panose="02040503050406030204" pitchFamily="18" charset="0"/>
                                    </a:rPr>
                                    <m:t>𝑦</m:t>
                                  </m:r>
                                </m:den>
                              </m:f>
                            </m:e>
                          </m:d>
                        </m:e>
                      </m:func>
                      <m:r>
                        <a:rPr lang="en-US" sz="1400" i="1">
                          <a:latin typeface="Cambria Math" panose="02040503050406030204" pitchFamily="18" charset="0"/>
                        </a:rPr>
                        <m:t>       </m:t>
                      </m:r>
                      <m:r>
                        <a:rPr lang="en-US" sz="1400" i="1">
                          <a:latin typeface="Cambria Math" panose="02040503050406030204" pitchFamily="18" charset="0"/>
                        </a:rPr>
                        <m:t>𝑒𝑙</m:t>
                      </m:r>
                      <m:r>
                        <a:rPr lang="en-US" sz="1400" i="1">
                          <a:latin typeface="Cambria Math" panose="02040503050406030204" pitchFamily="18" charset="0"/>
                        </a:rPr>
                        <m:t>=</m:t>
                      </m:r>
                      <m:func>
                        <m:funcPr>
                          <m:ctrlPr>
                            <a:rPr lang="en-US" sz="1400" i="1">
                              <a:latin typeface="Cambria Math" panose="02040503050406030204" pitchFamily="18" charset="0"/>
                            </a:rPr>
                          </m:ctrlPr>
                        </m:funcPr>
                        <m:fName>
                          <m:sSup>
                            <m:sSupPr>
                              <m:ctrlPr>
                                <a:rPr lang="en-US" sz="1400" i="1">
                                  <a:latin typeface="Cambria Math" panose="02040503050406030204" pitchFamily="18" charset="0"/>
                                </a:rPr>
                              </m:ctrlPr>
                            </m:sSupPr>
                            <m:e>
                              <m:r>
                                <m:rPr>
                                  <m:sty m:val="p"/>
                                </m:rPr>
                                <a:rPr lang="en-US" sz="1400">
                                  <a:latin typeface="Cambria Math" panose="02040503050406030204" pitchFamily="18" charset="0"/>
                                </a:rPr>
                                <m:t>sin</m:t>
                              </m:r>
                            </m:e>
                            <m:sup>
                              <m:r>
                                <a:rPr lang="en-US" sz="1400" i="1">
                                  <a:latin typeface="Cambria Math" panose="02040503050406030204" pitchFamily="18" charset="0"/>
                                </a:rPr>
                                <m:t>−1</m:t>
                              </m:r>
                            </m:sup>
                          </m:sSup>
                        </m:fName>
                        <m:e>
                          <m:d>
                            <m:dPr>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en-US" sz="1400" i="1">
                                      <a:latin typeface="Cambria Math" panose="02040503050406030204" pitchFamily="18" charset="0"/>
                                    </a:rPr>
                                    <m:t>𝑧</m:t>
                                  </m:r>
                                </m:num>
                                <m:den>
                                  <m:r>
                                    <a:rPr lang="en-US" sz="1400" i="1">
                                      <a:latin typeface="Cambria Math" panose="02040503050406030204" pitchFamily="18" charset="0"/>
                                      <a:ea typeface="Cambria Math" panose="02040503050406030204" pitchFamily="18" charset="0"/>
                                    </a:rPr>
                                    <m:t>𝜌</m:t>
                                  </m:r>
                                </m:den>
                              </m:f>
                            </m:e>
                          </m:d>
                        </m:e>
                      </m:func>
                    </m:oMath>
                  </m:oMathPara>
                </a14:m>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𝛼</m:t>
                          </m:r>
                        </m:e>
                        <m:sub>
                          <m:r>
                            <a:rPr lang="en-US" sz="1400" i="1">
                              <a:latin typeface="Cambria Math" panose="02040503050406030204" pitchFamily="18" charset="0"/>
                              <a:ea typeface="Cambria Math" panose="02040503050406030204" pitchFamily="18" charset="0"/>
                            </a:rPr>
                            <m:t>𝑇𝑂𝑃𝑂</m:t>
                          </m:r>
                        </m:sub>
                      </m:sSub>
                      <m:r>
                        <a:rPr lang="en-US" sz="1400" i="1">
                          <a:latin typeface="Cambria Math" panose="02040503050406030204" pitchFamily="18" charset="0"/>
                        </a:rPr>
                        <m:t>=</m:t>
                      </m:r>
                      <m:func>
                        <m:funcPr>
                          <m:ctrlPr>
                            <a:rPr lang="en-US" sz="1400" i="1">
                              <a:latin typeface="Cambria Math" panose="02040503050406030204" pitchFamily="18" charset="0"/>
                            </a:rPr>
                          </m:ctrlPr>
                        </m:funcPr>
                        <m:fName>
                          <m:sSup>
                            <m:sSupPr>
                              <m:ctrlPr>
                                <a:rPr lang="en-US" sz="1400" i="1">
                                  <a:latin typeface="Cambria Math" panose="02040503050406030204" pitchFamily="18" charset="0"/>
                                </a:rPr>
                              </m:ctrlPr>
                            </m:sSupPr>
                            <m:e>
                              <m:r>
                                <m:rPr>
                                  <m:sty m:val="p"/>
                                </m:rPr>
                                <a:rPr lang="en-US" sz="1400">
                                  <a:latin typeface="Cambria Math" panose="02040503050406030204" pitchFamily="18" charset="0"/>
                                </a:rPr>
                                <m:t>tan</m:t>
                              </m:r>
                            </m:e>
                            <m:sup>
                              <m:r>
                                <a:rPr lang="en-US" sz="1400" i="1">
                                  <a:latin typeface="Cambria Math" panose="02040503050406030204" pitchFamily="18" charset="0"/>
                                </a:rPr>
                                <m:t>−1</m:t>
                              </m:r>
                            </m:sup>
                          </m:sSup>
                        </m:fName>
                        <m:e>
                          <m:d>
                            <m:dPr>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en-US" sz="1400" i="1">
                                      <a:latin typeface="Cambria Math" panose="02040503050406030204" pitchFamily="18" charset="0"/>
                                    </a:rPr>
                                    <m:t>𝑦</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𝑦</m:t>
                                      </m:r>
                                    </m:e>
                                    <m:sub>
                                      <m:r>
                                        <a:rPr lang="en-US" sz="1400" i="1">
                                          <a:latin typeface="Cambria Math" panose="02040503050406030204" pitchFamily="18" charset="0"/>
                                        </a:rPr>
                                        <m:t>𝑠</m:t>
                                      </m:r>
                                    </m:sub>
                                  </m:sSub>
                                </m:num>
                                <m:den>
                                  <m:r>
                                    <a:rPr lang="en-US" sz="1400" i="1">
                                      <a:latin typeface="Cambria Math" panose="02040503050406030204" pitchFamily="18" charset="0"/>
                                    </a:rPr>
                                    <m:t>𝑥</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𝑠</m:t>
                                      </m:r>
                                    </m:sub>
                                  </m:sSub>
                                </m:den>
                              </m:f>
                            </m:e>
                          </m:d>
                        </m:e>
                      </m:func>
                      <m:r>
                        <a:rPr lang="en-US" sz="1400" i="1">
                          <a:latin typeface="Cambria Math" panose="02040503050406030204" pitchFamily="18" charset="0"/>
                        </a:rPr>
                        <m:t>  </m:t>
                      </m:r>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𝛿</m:t>
                          </m:r>
                        </m:e>
                        <m:sub>
                          <m:r>
                            <a:rPr lang="en-US" sz="1400" i="1">
                              <a:latin typeface="Cambria Math" panose="02040503050406030204" pitchFamily="18" charset="0"/>
                              <a:ea typeface="Cambria Math" panose="02040503050406030204" pitchFamily="18" charset="0"/>
                            </a:rPr>
                            <m:t>𝑇𝑂𝑃𝑂</m:t>
                          </m:r>
                        </m:sub>
                      </m:sSub>
                      <m:r>
                        <a:rPr lang="en-US" sz="1400" i="1">
                          <a:latin typeface="Cambria Math" panose="02040503050406030204" pitchFamily="18" charset="0"/>
                        </a:rPr>
                        <m:t>=</m:t>
                      </m:r>
                      <m:func>
                        <m:funcPr>
                          <m:ctrlPr>
                            <a:rPr lang="en-US" sz="1400" i="1">
                              <a:latin typeface="Cambria Math" panose="02040503050406030204" pitchFamily="18" charset="0"/>
                            </a:rPr>
                          </m:ctrlPr>
                        </m:funcPr>
                        <m:fName>
                          <m:sSup>
                            <m:sSupPr>
                              <m:ctrlPr>
                                <a:rPr lang="en-US" sz="1400" i="1">
                                  <a:latin typeface="Cambria Math" panose="02040503050406030204" pitchFamily="18" charset="0"/>
                                </a:rPr>
                              </m:ctrlPr>
                            </m:sSupPr>
                            <m:e>
                              <m:r>
                                <m:rPr>
                                  <m:sty m:val="p"/>
                                </m:rPr>
                                <a:rPr lang="en-US" sz="1400">
                                  <a:latin typeface="Cambria Math" panose="02040503050406030204" pitchFamily="18" charset="0"/>
                                </a:rPr>
                                <m:t>sin</m:t>
                              </m:r>
                            </m:e>
                            <m:sup>
                              <m:r>
                                <a:rPr lang="en-US" sz="1400" i="1">
                                  <a:latin typeface="Cambria Math" panose="02040503050406030204" pitchFamily="18" charset="0"/>
                                </a:rPr>
                                <m:t>−1</m:t>
                              </m:r>
                            </m:sup>
                          </m:sSup>
                        </m:fName>
                        <m:e>
                          <m:d>
                            <m:dPr>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en-US" sz="1400" i="1">
                                      <a:latin typeface="Cambria Math" panose="02040503050406030204" pitchFamily="18" charset="0"/>
                                    </a:rPr>
                                    <m:t>𝑧</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𝑧</m:t>
                                      </m:r>
                                    </m:e>
                                    <m:sub>
                                      <m:r>
                                        <a:rPr lang="en-US" sz="1400" i="1">
                                          <a:latin typeface="Cambria Math" panose="02040503050406030204" pitchFamily="18" charset="0"/>
                                        </a:rPr>
                                        <m:t>𝑠</m:t>
                                      </m:r>
                                    </m:sub>
                                  </m:sSub>
                                </m:num>
                                <m:den>
                                  <m:r>
                                    <a:rPr lang="en-US" sz="1400" i="1">
                                      <a:latin typeface="Cambria Math" panose="02040503050406030204" pitchFamily="18" charset="0"/>
                                      <a:ea typeface="Cambria Math" panose="02040503050406030204" pitchFamily="18" charset="0"/>
                                    </a:rPr>
                                    <m:t>𝜌</m:t>
                                  </m:r>
                                </m:den>
                              </m:f>
                            </m:e>
                          </m:d>
                        </m:e>
                      </m:func>
                    </m:oMath>
                  </m:oMathPara>
                </a14:m>
                <a:endParaRPr lang="en-US" sz="1400" dirty="0"/>
              </a:p>
              <a:p>
                <a:pPr marL="0" indent="0">
                  <a:spcBef>
                    <a:spcPts val="0"/>
                  </a:spcBef>
                  <a:spcAft>
                    <a:spcPts val="0"/>
                  </a:spcAft>
                  <a:buNone/>
                </a:pPr>
                <a:endParaRPr lang="en-US" sz="1400" dirty="0"/>
              </a:p>
              <a:p>
                <a:pPr marL="0" indent="0">
                  <a:spcBef>
                    <a:spcPts val="0"/>
                  </a:spcBef>
                  <a:spcAft>
                    <a:spcPts val="0"/>
                  </a:spcAft>
                  <a:buNone/>
                </a:pPr>
                <a:endParaRPr lang="en-US" sz="1200" dirty="0"/>
              </a:p>
            </p:txBody>
          </p:sp>
        </mc:Choice>
        <mc:Fallback xmlns="">
          <p:sp>
            <p:nvSpPr>
              <p:cNvPr id="2" name="Content Placeholder 1">
                <a:extLst>
                  <a:ext uri="{FF2B5EF4-FFF2-40B4-BE49-F238E27FC236}">
                    <a16:creationId xmlns:a16="http://schemas.microsoft.com/office/drawing/2014/main" id="{1052F6B9-6D27-43BB-B810-138F60EC6DD6}"/>
                  </a:ext>
                </a:extLst>
              </p:cNvPr>
              <p:cNvSpPr>
                <a:spLocks noGrp="1" noRot="1" noChangeAspect="1" noMove="1" noResize="1" noEditPoints="1" noAdjustHandles="1" noChangeArrowheads="1" noChangeShapeType="1" noTextEdit="1"/>
              </p:cNvSpPr>
              <p:nvPr>
                <p:ph sz="half" idx="1"/>
              </p:nvPr>
            </p:nvSpPr>
            <p:spPr>
              <a:xfrm>
                <a:off x="457200" y="681541"/>
                <a:ext cx="4219304" cy="3780420"/>
              </a:xfrm>
              <a:blipFill>
                <a:blip r:embed="rId2"/>
                <a:stretch>
                  <a:fillRect l="-723" t="-484" r="-723"/>
                </a:stretch>
              </a:blipFill>
            </p:spPr>
            <p:txBody>
              <a:bodyPr/>
              <a:lstStyle/>
              <a:p>
                <a:r>
                  <a:rPr lang="en-US">
                    <a:noFill/>
                  </a:rPr>
                  <a:t> </a:t>
                </a:r>
              </a:p>
            </p:txBody>
          </p:sp>
        </mc:Fallback>
      </mc:AlternateContent>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Determined vs Overdetermined</a:t>
            </a:r>
          </a:p>
        </p:txBody>
      </p:sp>
      <p:pic>
        <p:nvPicPr>
          <p:cNvPr id="6" name="Picture 5">
            <a:extLst>
              <a:ext uri="{FF2B5EF4-FFF2-40B4-BE49-F238E27FC236}">
                <a16:creationId xmlns:a16="http://schemas.microsoft.com/office/drawing/2014/main" id="{4800B846-F824-431D-998B-55B64E0D5D06}"/>
              </a:ext>
            </a:extLst>
          </p:cNvPr>
          <p:cNvPicPr>
            <a:picLocks noChangeAspect="1"/>
          </p:cNvPicPr>
          <p:nvPr/>
        </p:nvPicPr>
        <p:blipFill>
          <a:blip r:embed="rId3"/>
          <a:stretch>
            <a:fillRect/>
          </a:stretch>
        </p:blipFill>
        <p:spPr>
          <a:xfrm>
            <a:off x="5448521" y="1031965"/>
            <a:ext cx="3179247" cy="2549693"/>
          </a:xfrm>
          <a:prstGeom prst="rect">
            <a:avLst/>
          </a:prstGeom>
        </p:spPr>
      </p:pic>
      <p:sp>
        <p:nvSpPr>
          <p:cNvPr id="3" name="TextBox 2">
            <a:extLst>
              <a:ext uri="{FF2B5EF4-FFF2-40B4-BE49-F238E27FC236}">
                <a16:creationId xmlns:a16="http://schemas.microsoft.com/office/drawing/2014/main" id="{D0F23D61-99B5-4624-B2F0-A7BC6F2B52CD}"/>
              </a:ext>
            </a:extLst>
          </p:cNvPr>
          <p:cNvSpPr txBox="1"/>
          <p:nvPr/>
        </p:nvSpPr>
        <p:spPr>
          <a:xfrm>
            <a:off x="5120640" y="4099229"/>
            <a:ext cx="3657600" cy="269304"/>
          </a:xfrm>
          <a:prstGeom prst="rect">
            <a:avLst/>
          </a:prstGeom>
        </p:spPr>
        <p:txBody>
          <a:bodyPr wrap="squar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pPr>
            <a:r>
              <a:rPr kumimoji="0" lang="en-US" sz="1150" i="0" u="none" strike="noStrike" kern="1200" cap="none" spc="0" normalizeH="0" baseline="0" noProof="0" dirty="0">
                <a:ln>
                  <a:noFill/>
                </a:ln>
                <a:solidFill>
                  <a:schemeClr val="tx1"/>
                </a:solidFill>
                <a:effectLst/>
                <a:uLnTx/>
                <a:uFillTx/>
                <a:latin typeface="Sommet bold"/>
                <a:ea typeface="+mn-ea"/>
                <a:cs typeface="+mn-cs"/>
              </a:rPr>
              <a:t>*Note in ENU coordinates, sensor location is the origin.</a:t>
            </a:r>
          </a:p>
        </p:txBody>
      </p:sp>
    </p:spTree>
    <p:extLst>
      <p:ext uri="{BB962C8B-B14F-4D97-AF65-F5344CB8AC3E}">
        <p14:creationId xmlns:p14="http://schemas.microsoft.com/office/powerpoint/2010/main" val="1862048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600" b="1" dirty="0"/>
              <a:t>Definitions</a:t>
            </a:r>
          </a:p>
          <a:p>
            <a:pPr marL="0" indent="0">
              <a:spcBef>
                <a:spcPts val="0"/>
              </a:spcBef>
              <a:spcAft>
                <a:spcPts val="0"/>
              </a:spcAft>
              <a:buNone/>
            </a:pPr>
            <a:r>
              <a:rPr lang="en-US" sz="1400" dirty="0"/>
              <a:t>In order for the orbit problem to be </a:t>
            </a:r>
            <a:r>
              <a:rPr lang="en-US" sz="1400" b="1" dirty="0"/>
              <a:t>determined</a:t>
            </a:r>
            <a:r>
              <a:rPr lang="en-US" sz="1400" dirty="0"/>
              <a:t>, we need 6 independent pieces of information to solve for the 6 unknowns in our state vector (pos/vel, elements).  Generally, this means we need to collect measurements from multiple points in time.  </a:t>
            </a:r>
          </a:p>
          <a:p>
            <a:pPr marL="0" indent="0">
              <a:spcBef>
                <a:spcPts val="0"/>
              </a:spcBef>
              <a:spcAft>
                <a:spcPts val="0"/>
              </a:spcAft>
              <a:buNone/>
            </a:pPr>
            <a:endParaRPr lang="en-US" sz="1400" b="1" dirty="0"/>
          </a:p>
          <a:p>
            <a:pPr marL="0" indent="0">
              <a:spcBef>
                <a:spcPts val="0"/>
              </a:spcBef>
              <a:spcAft>
                <a:spcPts val="0"/>
              </a:spcAft>
              <a:buNone/>
            </a:pPr>
            <a:r>
              <a:rPr lang="en-US" sz="1400" dirty="0"/>
              <a:t>In mathematics, when a system is determined we are able to solve using algebra, we have the same number of equations as unknowns.  In the case we have additional information (more measurements) the system is considered </a:t>
            </a:r>
            <a:r>
              <a:rPr lang="en-US" sz="1400" b="1" dirty="0"/>
              <a:t>overdetermined</a:t>
            </a:r>
            <a:r>
              <a:rPr lang="en-US" sz="1400" dirty="0"/>
              <a:t>.  In these cases, we solve an </a:t>
            </a:r>
            <a:r>
              <a:rPr lang="en-US" sz="1400" b="1" dirty="0"/>
              <a:t>estimation problem</a:t>
            </a:r>
            <a:r>
              <a:rPr lang="en-US" sz="1400" dirty="0"/>
              <a:t>, in which we apply statistics to not only solve the problem but also characterize the uncertainty in our solution using the extra information available to us.</a:t>
            </a:r>
          </a:p>
          <a:p>
            <a:pPr marL="0" indent="0">
              <a:spcBef>
                <a:spcPts val="0"/>
              </a:spcBef>
              <a:spcAft>
                <a:spcPts val="0"/>
              </a:spcAft>
              <a:buNone/>
            </a:pPr>
            <a:endParaRPr lang="en-US" sz="1400" dirty="0"/>
          </a:p>
          <a:p>
            <a:pPr marL="0" indent="0">
              <a:spcBef>
                <a:spcPts val="0"/>
              </a:spcBef>
              <a:spcAft>
                <a:spcPts val="0"/>
              </a:spcAft>
              <a:buNone/>
            </a:pPr>
            <a:endParaRPr lang="en-US" sz="1200" dirty="0"/>
          </a:p>
        </p:txBody>
      </p:sp>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Determined vs Overdetermined</a:t>
            </a:r>
          </a:p>
        </p:txBody>
      </p:sp>
      <p:sp>
        <p:nvSpPr>
          <p:cNvPr id="7" name="Content Placeholder 1">
            <a:extLst>
              <a:ext uri="{FF2B5EF4-FFF2-40B4-BE49-F238E27FC236}">
                <a16:creationId xmlns:a16="http://schemas.microsoft.com/office/drawing/2014/main" id="{3B75AA9A-7313-4FDA-BD3D-3FAB19CFD952}"/>
              </a:ext>
            </a:extLst>
          </p:cNvPr>
          <p:cNvSpPr txBox="1">
            <a:spLocks/>
          </p:cNvSpPr>
          <p:nvPr/>
        </p:nvSpPr>
        <p:spPr>
          <a:xfrm>
            <a:off x="4676504" y="665820"/>
            <a:ext cx="4219304" cy="3780420"/>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spcAft>
                <a:spcPts val="0"/>
              </a:spcAft>
              <a:buFont typeface="Arial" charset="0"/>
              <a:buNone/>
            </a:pPr>
            <a:r>
              <a:rPr lang="en-US" sz="1600" b="1" dirty="0"/>
              <a:t>Definitions</a:t>
            </a:r>
          </a:p>
          <a:p>
            <a:pPr marL="0" indent="0">
              <a:spcBef>
                <a:spcPts val="0"/>
              </a:spcBef>
              <a:spcAft>
                <a:spcPts val="0"/>
              </a:spcAft>
              <a:buFont typeface="Arial" charset="0"/>
              <a:buNone/>
            </a:pPr>
            <a:r>
              <a:rPr lang="en-US" sz="1400" dirty="0"/>
              <a:t>Another category of problem in mathematics is </a:t>
            </a:r>
            <a:r>
              <a:rPr lang="en-US" sz="1400" b="1" dirty="0"/>
              <a:t>underdetermined</a:t>
            </a:r>
            <a:r>
              <a:rPr lang="en-US" sz="1400" dirty="0"/>
              <a:t>, in which there are fewer equations (fewer measurements) than unknowns.  In this circumstance, there are often many or perhaps infinitely many solutions that satisfy the physical model and fit the observations.  In these cases, we solve an </a:t>
            </a:r>
            <a:r>
              <a:rPr lang="en-US" sz="1400" b="1" dirty="0"/>
              <a:t>optimization problem</a:t>
            </a:r>
            <a:r>
              <a:rPr lang="en-US" sz="1400" dirty="0"/>
              <a:t>, in which extra constraints are applied to determine a single solution.  For example, with too few measurements it might be possible to find infinitely many trajectories that connect two points in measurement space.  But by applying a constraint that the trajectory get from A to B in the least time, a single solution can be found.</a:t>
            </a:r>
          </a:p>
          <a:p>
            <a:pPr marL="0" indent="0">
              <a:spcBef>
                <a:spcPts val="0"/>
              </a:spcBef>
              <a:spcAft>
                <a:spcPts val="0"/>
              </a:spcAft>
              <a:buFont typeface="Arial" charset="0"/>
              <a:buNone/>
            </a:pPr>
            <a:endParaRPr lang="en-US" sz="1400" dirty="0"/>
          </a:p>
          <a:p>
            <a:pPr marL="0" indent="0">
              <a:spcBef>
                <a:spcPts val="0"/>
              </a:spcBef>
              <a:spcAft>
                <a:spcPts val="0"/>
              </a:spcAft>
              <a:buFont typeface="Arial" charset="0"/>
              <a:buNone/>
            </a:pPr>
            <a:r>
              <a:rPr lang="en-US" sz="1400" dirty="0"/>
              <a:t>We will focus on determined and overdetermined cases for our purposes.</a:t>
            </a:r>
          </a:p>
          <a:p>
            <a:pPr marL="0" indent="0">
              <a:spcBef>
                <a:spcPts val="0"/>
              </a:spcBef>
              <a:spcAft>
                <a:spcPts val="0"/>
              </a:spcAft>
              <a:buFont typeface="Arial" charset="0"/>
              <a:buNone/>
            </a:pPr>
            <a:endParaRPr lang="en-US" sz="1400" dirty="0"/>
          </a:p>
          <a:p>
            <a:pPr marL="0" indent="0">
              <a:spcBef>
                <a:spcPts val="0"/>
              </a:spcBef>
              <a:spcAft>
                <a:spcPts val="0"/>
              </a:spcAft>
              <a:buFont typeface="Arial" charset="0"/>
              <a:buNone/>
            </a:pPr>
            <a:endParaRPr lang="en-US" sz="1200" dirty="0"/>
          </a:p>
        </p:txBody>
      </p:sp>
    </p:spTree>
    <p:extLst>
      <p:ext uri="{BB962C8B-B14F-4D97-AF65-F5344CB8AC3E}">
        <p14:creationId xmlns:p14="http://schemas.microsoft.com/office/powerpoint/2010/main" val="3003768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600" b="1" dirty="0"/>
              <a:t>Lambert’s Problem</a:t>
            </a:r>
          </a:p>
          <a:p>
            <a:pPr marL="0" indent="0">
              <a:spcBef>
                <a:spcPts val="0"/>
              </a:spcBef>
              <a:spcAft>
                <a:spcPts val="0"/>
              </a:spcAft>
              <a:buNone/>
            </a:pPr>
            <a:r>
              <a:rPr lang="en-US" sz="1400" dirty="0"/>
              <a:t>In fact, we have already discussed one solution approach for determined systems in astrodynamics – Lambert’s Problem.  Lambert’s problem is defined for the case that two 3D position vectors are given, as well as a time of flight between them.</a:t>
            </a:r>
          </a:p>
          <a:p>
            <a:pPr marL="0" indent="0">
              <a:spcBef>
                <a:spcPts val="0"/>
              </a:spcBef>
              <a:spcAft>
                <a:spcPts val="0"/>
              </a:spcAft>
              <a:buNone/>
            </a:pPr>
            <a:endParaRPr lang="en-US" sz="1400" dirty="0"/>
          </a:p>
          <a:p>
            <a:pPr marL="0" indent="0">
              <a:spcBef>
                <a:spcPts val="0"/>
              </a:spcBef>
              <a:spcAft>
                <a:spcPts val="0"/>
              </a:spcAft>
              <a:buNone/>
            </a:pPr>
            <a:r>
              <a:rPr lang="en-US" sz="1400" dirty="0"/>
              <a:t>This is equivalent to collecting a set of range/</a:t>
            </a:r>
            <a:r>
              <a:rPr lang="en-US" sz="1400" dirty="0" err="1"/>
              <a:t>az</a:t>
            </a:r>
            <a:r>
              <a:rPr lang="en-US" sz="1400" dirty="0"/>
              <a:t>/el measurements at two points in time.  The range/</a:t>
            </a:r>
            <a:r>
              <a:rPr lang="en-US" sz="1400" dirty="0" err="1"/>
              <a:t>az</a:t>
            </a:r>
            <a:r>
              <a:rPr lang="en-US" sz="1400" dirty="0"/>
              <a:t>/el set can be turned into a 3D LOS range vector between the sensor and target.  With these vectors at two different times, it is possible to solve the boundary value problem and compute the orbit.</a:t>
            </a:r>
          </a:p>
          <a:p>
            <a:pPr marL="0" indent="0">
              <a:spcBef>
                <a:spcPts val="0"/>
              </a:spcBef>
              <a:spcAft>
                <a:spcPts val="0"/>
              </a:spcAft>
              <a:buNone/>
            </a:pPr>
            <a:endParaRPr lang="en-US" sz="1400" dirty="0"/>
          </a:p>
          <a:p>
            <a:pPr marL="0" indent="0">
              <a:spcBef>
                <a:spcPts val="0"/>
              </a:spcBef>
              <a:spcAft>
                <a:spcPts val="0"/>
              </a:spcAft>
              <a:buNone/>
            </a:pPr>
            <a:endParaRPr lang="en-US" sz="1200" dirty="0"/>
          </a:p>
        </p:txBody>
      </p:sp>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Determined Systems</a:t>
            </a:r>
          </a:p>
        </p:txBody>
      </p:sp>
      <p:pic>
        <p:nvPicPr>
          <p:cNvPr id="6" name="Picture 5">
            <a:extLst>
              <a:ext uri="{FF2B5EF4-FFF2-40B4-BE49-F238E27FC236}">
                <a16:creationId xmlns:a16="http://schemas.microsoft.com/office/drawing/2014/main" id="{3335960C-FA18-43CA-9C70-849190EE43CF}"/>
              </a:ext>
            </a:extLst>
          </p:cNvPr>
          <p:cNvPicPr>
            <a:picLocks noChangeAspect="1"/>
          </p:cNvPicPr>
          <p:nvPr/>
        </p:nvPicPr>
        <p:blipFill>
          <a:blip r:embed="rId2"/>
          <a:stretch>
            <a:fillRect/>
          </a:stretch>
        </p:blipFill>
        <p:spPr>
          <a:xfrm>
            <a:off x="5911017" y="855036"/>
            <a:ext cx="2377908" cy="1569259"/>
          </a:xfrm>
          <a:prstGeom prst="rect">
            <a:avLst/>
          </a:prstGeom>
        </p:spPr>
      </p:pic>
      <p:pic>
        <p:nvPicPr>
          <p:cNvPr id="8" name="Picture 7">
            <a:extLst>
              <a:ext uri="{FF2B5EF4-FFF2-40B4-BE49-F238E27FC236}">
                <a16:creationId xmlns:a16="http://schemas.microsoft.com/office/drawing/2014/main" id="{E8080DB7-E192-482A-B6FE-781196097E7F}"/>
              </a:ext>
            </a:extLst>
          </p:cNvPr>
          <p:cNvPicPr>
            <a:picLocks noChangeAspect="1"/>
          </p:cNvPicPr>
          <p:nvPr/>
        </p:nvPicPr>
        <p:blipFill>
          <a:blip r:embed="rId3"/>
          <a:stretch>
            <a:fillRect/>
          </a:stretch>
        </p:blipFill>
        <p:spPr>
          <a:xfrm>
            <a:off x="5179920" y="2666792"/>
            <a:ext cx="2193415" cy="1621672"/>
          </a:xfrm>
          <a:prstGeom prst="rect">
            <a:avLst/>
          </a:prstGeom>
        </p:spPr>
      </p:pic>
    </p:spTree>
    <p:extLst>
      <p:ext uri="{BB962C8B-B14F-4D97-AF65-F5344CB8AC3E}">
        <p14:creationId xmlns:p14="http://schemas.microsoft.com/office/powerpoint/2010/main" val="2138458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600" b="1" dirty="0"/>
              <a:t>Gauss Initial Orbit Determination (IOD)</a:t>
            </a:r>
          </a:p>
          <a:p>
            <a:pPr marL="0" indent="0">
              <a:spcBef>
                <a:spcPts val="0"/>
              </a:spcBef>
              <a:spcAft>
                <a:spcPts val="0"/>
              </a:spcAft>
              <a:buNone/>
            </a:pPr>
            <a:r>
              <a:rPr lang="en-US" sz="1400" dirty="0"/>
              <a:t>Another commonly considered problem is the case where angles-only measurements are used.  In this case, angles pairs from 3 different times are needed to solve for the 6 unknown orbit state parameters.  Several solution approaches exist, among the most common is a method developed by Gauss.</a:t>
            </a:r>
          </a:p>
          <a:p>
            <a:pPr marL="0" indent="0">
              <a:spcBef>
                <a:spcPts val="0"/>
              </a:spcBef>
              <a:spcAft>
                <a:spcPts val="0"/>
              </a:spcAft>
              <a:buNone/>
            </a:pPr>
            <a:endParaRPr lang="en-US" sz="1400" dirty="0"/>
          </a:p>
          <a:p>
            <a:pPr marL="0" indent="0">
              <a:spcBef>
                <a:spcPts val="0"/>
              </a:spcBef>
              <a:spcAft>
                <a:spcPts val="0"/>
              </a:spcAft>
              <a:buNone/>
            </a:pPr>
            <a:r>
              <a:rPr lang="en-US" sz="1400" dirty="0"/>
              <a:t>Both Gauss IOD and Lambert’s problem rely on algebra to solve a determined system.  For a given measurement set in each case, there should </a:t>
            </a:r>
            <a:r>
              <a:rPr lang="en-US" sz="1400"/>
              <a:t>be at least </a:t>
            </a:r>
            <a:r>
              <a:rPr lang="en-US" sz="1400" dirty="0"/>
              <a:t>one trajectory that fits our physical model (Two-Body conic section) and agrees with the measurements, the same way that in geometry any 2 points can define a line, or 3 points define a plane, etc.</a:t>
            </a:r>
          </a:p>
          <a:p>
            <a:pPr marL="0" indent="0">
              <a:spcBef>
                <a:spcPts val="0"/>
              </a:spcBef>
              <a:spcAft>
                <a:spcPts val="0"/>
              </a:spcAft>
              <a:buNone/>
            </a:pPr>
            <a:endParaRPr lang="en-US" sz="1400" dirty="0"/>
          </a:p>
          <a:p>
            <a:pPr marL="0" indent="0">
              <a:spcBef>
                <a:spcPts val="0"/>
              </a:spcBef>
              <a:spcAft>
                <a:spcPts val="0"/>
              </a:spcAft>
              <a:buNone/>
            </a:pPr>
            <a:endParaRPr lang="en-US" sz="1200" dirty="0"/>
          </a:p>
        </p:txBody>
      </p:sp>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Determined Systems</a:t>
            </a:r>
          </a:p>
        </p:txBody>
      </p:sp>
      <p:pic>
        <p:nvPicPr>
          <p:cNvPr id="3" name="Picture 2">
            <a:extLst>
              <a:ext uri="{FF2B5EF4-FFF2-40B4-BE49-F238E27FC236}">
                <a16:creationId xmlns:a16="http://schemas.microsoft.com/office/drawing/2014/main" id="{C0199D40-A5A5-403E-B1BE-1BC2B650ECA1}"/>
              </a:ext>
            </a:extLst>
          </p:cNvPr>
          <p:cNvPicPr>
            <a:picLocks noChangeAspect="1"/>
          </p:cNvPicPr>
          <p:nvPr/>
        </p:nvPicPr>
        <p:blipFill>
          <a:blip r:embed="rId2"/>
          <a:stretch>
            <a:fillRect/>
          </a:stretch>
        </p:blipFill>
        <p:spPr>
          <a:xfrm>
            <a:off x="5282726" y="1071153"/>
            <a:ext cx="3669697" cy="2807521"/>
          </a:xfrm>
          <a:prstGeom prst="rect">
            <a:avLst/>
          </a:prstGeom>
        </p:spPr>
      </p:pic>
    </p:spTree>
    <p:extLst>
      <p:ext uri="{BB962C8B-B14F-4D97-AF65-F5344CB8AC3E}">
        <p14:creationId xmlns:p14="http://schemas.microsoft.com/office/powerpoint/2010/main" val="9252467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06E91D6-8085-4433-AE98-7064BD8BD295}"/>
              </a:ext>
            </a:extLst>
          </p:cNvPr>
          <p:cNvSpPr>
            <a:spLocks noGrp="1"/>
          </p:cNvSpPr>
          <p:nvPr>
            <p:ph type="title"/>
          </p:nvPr>
        </p:nvSpPr>
        <p:spPr>
          <a:xfrm>
            <a:off x="507207" y="1977684"/>
            <a:ext cx="8229600" cy="594066"/>
          </a:xfrm>
        </p:spPr>
        <p:txBody>
          <a:bodyPr/>
          <a:lstStyle/>
          <a:p>
            <a:pPr algn="ctr"/>
            <a:r>
              <a:rPr lang="en-US" dirty="0"/>
              <a:t>Statistics Review</a:t>
            </a:r>
          </a:p>
        </p:txBody>
      </p:sp>
    </p:spTree>
    <p:extLst>
      <p:ext uri="{BB962C8B-B14F-4D97-AF65-F5344CB8AC3E}">
        <p14:creationId xmlns:p14="http://schemas.microsoft.com/office/powerpoint/2010/main" val="1906135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600"/>
                  </a:spcAft>
                  <a:buNone/>
                </a:pPr>
                <a:r>
                  <a:rPr lang="en-US" sz="1400" dirty="0"/>
                  <a:t>One of the most commonly used continuous probability distributions is the </a:t>
                </a:r>
                <a:r>
                  <a:rPr lang="en-US" sz="1400" b="1" dirty="0"/>
                  <a:t>Gaussian distribution</a:t>
                </a:r>
                <a:r>
                  <a:rPr lang="en-US" sz="1400" dirty="0"/>
                  <a:t>, sometimes referred to as the </a:t>
                </a:r>
                <a:r>
                  <a:rPr lang="en-US" sz="1400" b="1" dirty="0"/>
                  <a:t>normal distribution</a:t>
                </a:r>
                <a:r>
                  <a:rPr lang="en-US" sz="1400" dirty="0"/>
                  <a:t> or </a:t>
                </a:r>
                <a:r>
                  <a:rPr lang="en-US" sz="1400" b="1" dirty="0"/>
                  <a:t>bell-curve distribution</a:t>
                </a:r>
                <a:r>
                  <a:rPr lang="en-US" sz="1400" dirty="0"/>
                  <a:t>.  The univariate (1D) Gaussian distribution can be defined using its PDF:</a:t>
                </a:r>
              </a:p>
              <a:p>
                <a:pPr marL="0" indent="0">
                  <a:spcBef>
                    <a:spcPts val="0"/>
                  </a:spcBef>
                  <a:buNone/>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rPr>
                        <m:t>𝑓</m:t>
                      </m:r>
                      <m:d>
                        <m:dPr>
                          <m:ctrlPr>
                            <a:rPr lang="en-US" sz="1200" i="1">
                              <a:latin typeface="Cambria Math" panose="02040503050406030204" pitchFamily="18" charset="0"/>
                            </a:rPr>
                          </m:ctrlPr>
                        </m:dPr>
                        <m:e>
                          <m:r>
                            <a:rPr lang="en-US" sz="1200" i="1">
                              <a:latin typeface="Cambria Math" panose="02040503050406030204" pitchFamily="18" charset="0"/>
                            </a:rPr>
                            <m:t>𝑥</m:t>
                          </m:r>
                        </m:e>
                      </m:d>
                      <m:r>
                        <a:rPr lang="en-US" sz="1200" i="1">
                          <a:latin typeface="Cambria Math" panose="02040503050406030204" pitchFamily="18" charset="0"/>
                        </a:rPr>
                        <m:t>=</m:t>
                      </m:r>
                      <m:f>
                        <m:fPr>
                          <m:ctrlPr>
                            <a:rPr lang="en-US" sz="1200" i="1">
                              <a:latin typeface="Cambria Math" panose="02040503050406030204" pitchFamily="18" charset="0"/>
                            </a:rPr>
                          </m:ctrlPr>
                        </m:fPr>
                        <m:num>
                          <m:r>
                            <a:rPr lang="en-US" sz="1200" i="1">
                              <a:latin typeface="Cambria Math" panose="02040503050406030204" pitchFamily="18" charset="0"/>
                            </a:rPr>
                            <m:t>1</m:t>
                          </m:r>
                        </m:num>
                        <m:den>
                          <m:rad>
                            <m:radPr>
                              <m:degHide m:val="on"/>
                              <m:ctrlPr>
                                <a:rPr lang="en-US" sz="1200" i="1">
                                  <a:latin typeface="Cambria Math" panose="02040503050406030204" pitchFamily="18" charset="0"/>
                                </a:rPr>
                              </m:ctrlPr>
                            </m:radPr>
                            <m:deg/>
                            <m:e>
                              <m:r>
                                <a:rPr lang="en-US" sz="1200" i="1">
                                  <a:latin typeface="Cambria Math" panose="02040503050406030204" pitchFamily="18" charset="0"/>
                                </a:rPr>
                                <m:t>2</m:t>
                              </m:r>
                              <m:r>
                                <a:rPr lang="en-US" sz="1200" i="1">
                                  <a:latin typeface="Cambria Math" panose="02040503050406030204" pitchFamily="18" charset="0"/>
                                  <a:ea typeface="Cambria Math" panose="02040503050406030204" pitchFamily="18" charset="0"/>
                                </a:rPr>
                                <m:t>𝜋</m:t>
                              </m:r>
                            </m:e>
                          </m:rad>
                          <m:r>
                            <a:rPr lang="en-US" sz="1200" i="1">
                              <a:latin typeface="Cambria Math" panose="02040503050406030204" pitchFamily="18" charset="0"/>
                              <a:ea typeface="Cambria Math" panose="02040503050406030204" pitchFamily="18" charset="0"/>
                            </a:rPr>
                            <m:t>𝜎</m:t>
                          </m:r>
                        </m:den>
                      </m:f>
                      <m:r>
                        <m:rPr>
                          <m:sty m:val="p"/>
                        </m:rPr>
                        <a:rPr lang="en-US" sz="1200">
                          <a:latin typeface="Cambria Math" panose="02040503050406030204" pitchFamily="18" charset="0"/>
                        </a:rPr>
                        <m:t>exp</m:t>
                      </m:r>
                      <m:d>
                        <m:dPr>
                          <m:begChr m:val="["/>
                          <m:endChr m:val="]"/>
                          <m:ctrlPr>
                            <a:rPr lang="en-US" sz="1200" i="1">
                              <a:latin typeface="Cambria Math" panose="02040503050406030204" pitchFamily="18" charset="0"/>
                            </a:rPr>
                          </m:ctrlPr>
                        </m:dPr>
                        <m:e>
                          <m:r>
                            <a:rPr lang="en-US" sz="1200" i="1">
                              <a:latin typeface="Cambria Math" panose="02040503050406030204" pitchFamily="18" charset="0"/>
                            </a:rPr>
                            <m:t>−</m:t>
                          </m:r>
                          <m:f>
                            <m:fPr>
                              <m:ctrlPr>
                                <a:rPr lang="en-US" sz="1200" i="1">
                                  <a:latin typeface="Cambria Math" panose="02040503050406030204" pitchFamily="18" charset="0"/>
                                </a:rPr>
                              </m:ctrlPr>
                            </m:fPr>
                            <m:num>
                              <m:r>
                                <a:rPr lang="en-US" sz="1200" i="1">
                                  <a:latin typeface="Cambria Math" panose="02040503050406030204" pitchFamily="18" charset="0"/>
                                </a:rPr>
                                <m:t>1</m:t>
                              </m:r>
                            </m:num>
                            <m:den>
                              <m:r>
                                <a:rPr lang="en-US" sz="1200" i="1">
                                  <a:latin typeface="Cambria Math" panose="02040503050406030204" pitchFamily="18" charset="0"/>
                                </a:rPr>
                                <m:t>2</m:t>
                              </m:r>
                            </m:den>
                          </m:f>
                          <m:sSup>
                            <m:sSupPr>
                              <m:ctrlPr>
                                <a:rPr lang="en-US" sz="1200" i="1">
                                  <a:latin typeface="Cambria Math" panose="02040503050406030204" pitchFamily="18" charset="0"/>
                                </a:rPr>
                              </m:ctrlPr>
                            </m:sSupPr>
                            <m:e>
                              <m:d>
                                <m:dPr>
                                  <m:ctrlPr>
                                    <a:rPr lang="en-US" sz="1200" i="1">
                                      <a:latin typeface="Cambria Math" panose="02040503050406030204" pitchFamily="18" charset="0"/>
                                    </a:rPr>
                                  </m:ctrlPr>
                                </m:dPr>
                                <m:e>
                                  <m:f>
                                    <m:fPr>
                                      <m:ctrlPr>
                                        <a:rPr lang="en-US" sz="1200" i="1">
                                          <a:latin typeface="Cambria Math" panose="02040503050406030204" pitchFamily="18" charset="0"/>
                                        </a:rPr>
                                      </m:ctrlPr>
                                    </m:fPr>
                                    <m:num>
                                      <m:r>
                                        <a:rPr lang="en-US" sz="1200" i="1">
                                          <a:latin typeface="Cambria Math" panose="02040503050406030204" pitchFamily="18" charset="0"/>
                                        </a:rPr>
                                        <m:t>𝑥</m:t>
                                      </m:r>
                                      <m:r>
                                        <a:rPr lang="en-US" sz="1200" i="1">
                                          <a:latin typeface="Cambria Math" panose="02040503050406030204" pitchFamily="18" charset="0"/>
                                        </a:rPr>
                                        <m:t>−</m:t>
                                      </m:r>
                                      <m:r>
                                        <a:rPr lang="en-US" sz="1200" i="1">
                                          <a:latin typeface="Cambria Math" panose="02040503050406030204" pitchFamily="18" charset="0"/>
                                          <a:ea typeface="Cambria Math" panose="02040503050406030204" pitchFamily="18" charset="0"/>
                                        </a:rPr>
                                        <m:t>𝜆</m:t>
                                      </m:r>
                                    </m:num>
                                    <m:den>
                                      <m:r>
                                        <a:rPr lang="en-US" sz="1200" i="1">
                                          <a:latin typeface="Cambria Math" panose="02040503050406030204" pitchFamily="18" charset="0"/>
                                          <a:ea typeface="Cambria Math" panose="02040503050406030204" pitchFamily="18" charset="0"/>
                                        </a:rPr>
                                        <m:t>𝜎</m:t>
                                      </m:r>
                                    </m:den>
                                  </m:f>
                                </m:e>
                              </m:d>
                            </m:e>
                            <m:sup>
                              <m:r>
                                <a:rPr lang="en-US" sz="1200" i="1">
                                  <a:latin typeface="Cambria Math" panose="02040503050406030204" pitchFamily="18" charset="0"/>
                                </a:rPr>
                                <m:t>2</m:t>
                              </m:r>
                            </m:sup>
                          </m:sSup>
                        </m:e>
                      </m:d>
                    </m:oMath>
                  </m:oMathPara>
                </a14:m>
                <a:endParaRPr lang="en-US" sz="1400" dirty="0"/>
              </a:p>
              <a:p>
                <a:pPr marL="0" indent="0">
                  <a:spcBef>
                    <a:spcPts val="600"/>
                  </a:spcBef>
                  <a:spcAft>
                    <a:spcPts val="600"/>
                  </a:spcAft>
                  <a:buNone/>
                </a:pPr>
                <a:r>
                  <a:rPr lang="en-US" sz="1400" dirty="0"/>
                  <a:t>The Gaussian distribution is characterized by two parameters, the mean </a:t>
                </a:r>
                <a14:m>
                  <m:oMath xmlns:m="http://schemas.openxmlformats.org/officeDocument/2006/math">
                    <m:r>
                      <a:rPr lang="en-US" sz="1400" i="1" smtClean="0">
                        <a:latin typeface="Cambria Math" panose="02040503050406030204" pitchFamily="18" charset="0"/>
                        <a:ea typeface="Cambria Math" panose="02040503050406030204" pitchFamily="18" charset="0"/>
                      </a:rPr>
                      <m:t>𝜆</m:t>
                    </m:r>
                  </m:oMath>
                </a14:m>
                <a:r>
                  <a:rPr lang="en-US" sz="1400" dirty="0"/>
                  <a:t> and standard deviation </a:t>
                </a:r>
                <a14:m>
                  <m:oMath xmlns:m="http://schemas.openxmlformats.org/officeDocument/2006/math">
                    <m:r>
                      <a:rPr lang="en-US" sz="1400" i="1" smtClean="0">
                        <a:latin typeface="Cambria Math" panose="02040503050406030204" pitchFamily="18" charset="0"/>
                        <a:ea typeface="Cambria Math" panose="02040503050406030204" pitchFamily="18" charset="0"/>
                      </a:rPr>
                      <m:t>𝜎</m:t>
                    </m:r>
                  </m:oMath>
                </a14:m>
                <a:r>
                  <a:rPr lang="en-US" sz="1400" dirty="0"/>
                  <a:t>.  For the univariate Gaussian distribution, we can compute the following probabilities:</a:t>
                </a:r>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𝑝</m:t>
                      </m:r>
                      <m:d>
                        <m:dPr>
                          <m:ctrlPr>
                            <a:rPr lang="en-US" sz="1000" i="1">
                              <a:latin typeface="Cambria Math" panose="02040503050406030204" pitchFamily="18" charset="0"/>
                            </a:rPr>
                          </m:ctrlPr>
                        </m:dPr>
                        <m:e>
                          <m:r>
                            <a:rPr lang="en-US" sz="1000" i="1">
                              <a:latin typeface="Cambria Math" panose="02040503050406030204" pitchFamily="18" charset="0"/>
                              <a:ea typeface="Cambria Math" panose="02040503050406030204" pitchFamily="18" charset="0"/>
                            </a:rPr>
                            <m:t>𝜆</m:t>
                          </m:r>
                          <m:r>
                            <a:rPr lang="en-US" sz="1000" i="1">
                              <a:latin typeface="Cambria Math" panose="02040503050406030204" pitchFamily="18" charset="0"/>
                              <a:ea typeface="Cambria Math" panose="02040503050406030204" pitchFamily="18" charset="0"/>
                            </a:rPr>
                            <m:t>−</m:t>
                          </m:r>
                          <m:r>
                            <a:rPr lang="en-US" sz="1000" i="1" smtClean="0">
                              <a:latin typeface="Cambria Math" panose="02040503050406030204" pitchFamily="18" charset="0"/>
                              <a:ea typeface="Cambria Math" panose="02040503050406030204" pitchFamily="18" charset="0"/>
                            </a:rPr>
                            <m:t>𝜎</m:t>
                          </m:r>
                          <m:r>
                            <a:rPr lang="en-US" sz="1000" i="1">
                              <a:latin typeface="Cambria Math" panose="02040503050406030204" pitchFamily="18" charset="0"/>
                            </a:rPr>
                            <m:t>≤</m:t>
                          </m:r>
                          <m:r>
                            <a:rPr lang="en-US" sz="1000" i="1">
                              <a:latin typeface="Cambria Math" panose="02040503050406030204" pitchFamily="18" charset="0"/>
                            </a:rPr>
                            <m:t>𝑋</m:t>
                          </m:r>
                          <m:r>
                            <a:rPr lang="en-US" sz="1000" i="1">
                              <a:latin typeface="Cambria Math" panose="02040503050406030204" pitchFamily="18" charset="0"/>
                            </a:rPr>
                            <m:t>≤</m:t>
                          </m:r>
                          <m:r>
                            <a:rPr lang="en-US" sz="1000" i="1">
                              <a:latin typeface="Cambria Math" panose="02040503050406030204" pitchFamily="18" charset="0"/>
                              <a:ea typeface="Cambria Math" panose="02040503050406030204" pitchFamily="18" charset="0"/>
                            </a:rPr>
                            <m:t>𝜆</m:t>
                          </m:r>
                          <m:r>
                            <a:rPr lang="en-US" sz="1000" b="0" i="1" smtClean="0">
                              <a:latin typeface="Cambria Math" panose="02040503050406030204" pitchFamily="18" charset="0"/>
                              <a:ea typeface="Cambria Math" panose="02040503050406030204" pitchFamily="18" charset="0"/>
                            </a:rPr>
                            <m:t>+</m:t>
                          </m:r>
                          <m:r>
                            <a:rPr lang="en-US" sz="1000" i="1">
                              <a:latin typeface="Cambria Math" panose="02040503050406030204" pitchFamily="18" charset="0"/>
                              <a:ea typeface="Cambria Math" panose="02040503050406030204" pitchFamily="18" charset="0"/>
                            </a:rPr>
                            <m:t>𝜎</m:t>
                          </m:r>
                        </m:e>
                      </m:d>
                      <m:r>
                        <a:rPr lang="en-US" sz="1000" b="0" i="1" smtClean="0">
                          <a:latin typeface="Cambria Math" panose="02040503050406030204" pitchFamily="18" charset="0"/>
                        </a:rPr>
                        <m:t>=</m:t>
                      </m:r>
                      <m:nary>
                        <m:naryPr>
                          <m:ctrlPr>
                            <a:rPr lang="en-US" sz="1000" b="0" i="1" smtClean="0">
                              <a:latin typeface="Cambria Math" panose="02040503050406030204" pitchFamily="18" charset="0"/>
                            </a:rPr>
                          </m:ctrlPr>
                        </m:naryPr>
                        <m:sub>
                          <m:r>
                            <a:rPr lang="en-US" sz="1000" i="1">
                              <a:latin typeface="Cambria Math" panose="02040503050406030204" pitchFamily="18" charset="0"/>
                              <a:ea typeface="Cambria Math" panose="02040503050406030204" pitchFamily="18" charset="0"/>
                            </a:rPr>
                            <m:t>𝜆</m:t>
                          </m:r>
                          <m:r>
                            <a:rPr lang="en-US" sz="1000" b="0" i="1" smtClean="0">
                              <a:latin typeface="Cambria Math" panose="02040503050406030204" pitchFamily="18" charset="0"/>
                              <a:ea typeface="Cambria Math" panose="02040503050406030204" pitchFamily="18" charset="0"/>
                            </a:rPr>
                            <m:t>−</m:t>
                          </m:r>
                          <m:r>
                            <a:rPr lang="en-US" sz="1000" b="0" i="1" smtClean="0">
                              <a:latin typeface="Cambria Math" panose="02040503050406030204" pitchFamily="18" charset="0"/>
                              <a:ea typeface="Cambria Math" panose="02040503050406030204" pitchFamily="18" charset="0"/>
                            </a:rPr>
                            <m:t>𝜎</m:t>
                          </m:r>
                        </m:sub>
                        <m:sup>
                          <m:r>
                            <a:rPr lang="en-US" sz="1000" i="1">
                              <a:latin typeface="Cambria Math" panose="02040503050406030204" pitchFamily="18" charset="0"/>
                              <a:ea typeface="Cambria Math" panose="02040503050406030204" pitchFamily="18" charset="0"/>
                            </a:rPr>
                            <m:t>𝜆</m:t>
                          </m:r>
                          <m:r>
                            <a:rPr lang="en-US" sz="1000" i="1">
                              <a:latin typeface="Cambria Math" panose="02040503050406030204" pitchFamily="18" charset="0"/>
                              <a:ea typeface="Cambria Math" panose="02040503050406030204" pitchFamily="18" charset="0"/>
                            </a:rPr>
                            <m:t>+</m:t>
                          </m:r>
                          <m:r>
                            <a:rPr lang="en-US" sz="1000" i="1" smtClean="0">
                              <a:latin typeface="Cambria Math" panose="02040503050406030204" pitchFamily="18" charset="0"/>
                              <a:ea typeface="Cambria Math" panose="02040503050406030204" pitchFamily="18" charset="0"/>
                            </a:rPr>
                            <m:t>𝜎</m:t>
                          </m:r>
                        </m:sup>
                        <m:e>
                          <m:r>
                            <a:rPr lang="en-US" sz="1000" b="0" i="1" smtClean="0">
                              <a:latin typeface="Cambria Math" panose="02040503050406030204" pitchFamily="18" charset="0"/>
                            </a:rPr>
                            <m:t>𝑓</m:t>
                          </m:r>
                          <m:d>
                            <m:dPr>
                              <m:ctrlPr>
                                <a:rPr lang="en-US" sz="1000" b="0" i="1" smtClean="0">
                                  <a:latin typeface="Cambria Math" panose="02040503050406030204" pitchFamily="18" charset="0"/>
                                </a:rPr>
                              </m:ctrlPr>
                            </m:dPr>
                            <m:e>
                              <m:r>
                                <a:rPr lang="en-US" sz="1000" b="0" i="1" smtClean="0">
                                  <a:latin typeface="Cambria Math" panose="02040503050406030204" pitchFamily="18" charset="0"/>
                                </a:rPr>
                                <m:t>𝑥</m:t>
                              </m:r>
                            </m:e>
                          </m:d>
                          <m:r>
                            <a:rPr lang="en-US" sz="1000" b="0" i="1" smtClean="0">
                              <a:latin typeface="Cambria Math" panose="02040503050406030204" pitchFamily="18" charset="0"/>
                            </a:rPr>
                            <m:t>𝑑𝑥</m:t>
                          </m:r>
                          <m:r>
                            <a:rPr lang="en-US" sz="1000" b="0" i="1" smtClean="0">
                              <a:latin typeface="Cambria Math" panose="02040503050406030204" pitchFamily="18" charset="0"/>
                            </a:rPr>
                            <m:t>=0.6827</m:t>
                          </m:r>
                        </m:e>
                      </m:nary>
                    </m:oMath>
                  </m:oMathPara>
                </a14:m>
                <a:endParaRPr lang="en-US" sz="10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𝑝</m:t>
                      </m:r>
                      <m:d>
                        <m:dPr>
                          <m:ctrlPr>
                            <a:rPr lang="en-US" sz="1000" i="1">
                              <a:latin typeface="Cambria Math" panose="02040503050406030204" pitchFamily="18" charset="0"/>
                            </a:rPr>
                          </m:ctrlPr>
                        </m:dPr>
                        <m:e>
                          <m:r>
                            <a:rPr lang="en-US" sz="1000" i="1">
                              <a:latin typeface="Cambria Math" panose="02040503050406030204" pitchFamily="18" charset="0"/>
                              <a:ea typeface="Cambria Math" panose="02040503050406030204" pitchFamily="18" charset="0"/>
                            </a:rPr>
                            <m:t>𝜆</m:t>
                          </m:r>
                          <m:r>
                            <a:rPr lang="en-US" sz="1000" i="1">
                              <a:latin typeface="Cambria Math" panose="02040503050406030204" pitchFamily="18" charset="0"/>
                              <a:ea typeface="Cambria Math" panose="02040503050406030204" pitchFamily="18" charset="0"/>
                            </a:rPr>
                            <m:t>−2</m:t>
                          </m:r>
                          <m:r>
                            <a:rPr lang="en-US" sz="1000" i="1">
                              <a:latin typeface="Cambria Math" panose="02040503050406030204" pitchFamily="18" charset="0"/>
                              <a:ea typeface="Cambria Math" panose="02040503050406030204" pitchFamily="18" charset="0"/>
                            </a:rPr>
                            <m:t>𝜎</m:t>
                          </m:r>
                          <m:r>
                            <a:rPr lang="en-US" sz="1000" i="1">
                              <a:latin typeface="Cambria Math" panose="02040503050406030204" pitchFamily="18" charset="0"/>
                            </a:rPr>
                            <m:t>≤</m:t>
                          </m:r>
                          <m:r>
                            <a:rPr lang="en-US" sz="1000" i="1">
                              <a:latin typeface="Cambria Math" panose="02040503050406030204" pitchFamily="18" charset="0"/>
                            </a:rPr>
                            <m:t>𝑋</m:t>
                          </m:r>
                          <m:r>
                            <a:rPr lang="en-US" sz="1000" i="1">
                              <a:latin typeface="Cambria Math" panose="02040503050406030204" pitchFamily="18" charset="0"/>
                            </a:rPr>
                            <m:t>≤</m:t>
                          </m:r>
                          <m:r>
                            <a:rPr lang="en-US" sz="1000" i="1">
                              <a:latin typeface="Cambria Math" panose="02040503050406030204" pitchFamily="18" charset="0"/>
                              <a:ea typeface="Cambria Math" panose="02040503050406030204" pitchFamily="18" charset="0"/>
                            </a:rPr>
                            <m:t>𝜆</m:t>
                          </m:r>
                          <m:r>
                            <a:rPr lang="en-US" sz="1000" i="1">
                              <a:latin typeface="Cambria Math" panose="02040503050406030204" pitchFamily="18" charset="0"/>
                              <a:ea typeface="Cambria Math" panose="02040503050406030204" pitchFamily="18" charset="0"/>
                            </a:rPr>
                            <m:t>+2</m:t>
                          </m:r>
                          <m:r>
                            <a:rPr lang="en-US" sz="1000" i="1">
                              <a:latin typeface="Cambria Math" panose="02040503050406030204" pitchFamily="18" charset="0"/>
                              <a:ea typeface="Cambria Math" panose="02040503050406030204" pitchFamily="18" charset="0"/>
                            </a:rPr>
                            <m:t>𝜎</m:t>
                          </m:r>
                        </m:e>
                      </m:d>
                      <m:r>
                        <a:rPr lang="en-US" sz="1000" i="1">
                          <a:latin typeface="Cambria Math" panose="02040503050406030204" pitchFamily="18" charset="0"/>
                        </a:rPr>
                        <m:t>=</m:t>
                      </m:r>
                      <m:nary>
                        <m:naryPr>
                          <m:ctrlPr>
                            <a:rPr lang="en-US" sz="1000" i="1">
                              <a:latin typeface="Cambria Math" panose="02040503050406030204" pitchFamily="18" charset="0"/>
                            </a:rPr>
                          </m:ctrlPr>
                        </m:naryPr>
                        <m:sub>
                          <m:r>
                            <a:rPr lang="en-US" sz="1000" i="1">
                              <a:latin typeface="Cambria Math" panose="02040503050406030204" pitchFamily="18" charset="0"/>
                              <a:ea typeface="Cambria Math" panose="02040503050406030204" pitchFamily="18" charset="0"/>
                            </a:rPr>
                            <m:t>𝜆</m:t>
                          </m:r>
                          <m:r>
                            <a:rPr lang="en-US" sz="1000" i="1">
                              <a:latin typeface="Cambria Math" panose="02040503050406030204" pitchFamily="18" charset="0"/>
                              <a:ea typeface="Cambria Math" panose="02040503050406030204" pitchFamily="18" charset="0"/>
                            </a:rPr>
                            <m:t>−2</m:t>
                          </m:r>
                          <m:r>
                            <a:rPr lang="en-US" sz="1000" i="1">
                              <a:latin typeface="Cambria Math" panose="02040503050406030204" pitchFamily="18" charset="0"/>
                              <a:ea typeface="Cambria Math" panose="02040503050406030204" pitchFamily="18" charset="0"/>
                            </a:rPr>
                            <m:t>𝜎</m:t>
                          </m:r>
                        </m:sub>
                        <m:sup>
                          <m:r>
                            <a:rPr lang="en-US" sz="1000" i="1">
                              <a:latin typeface="Cambria Math" panose="02040503050406030204" pitchFamily="18" charset="0"/>
                              <a:ea typeface="Cambria Math" panose="02040503050406030204" pitchFamily="18" charset="0"/>
                            </a:rPr>
                            <m:t>𝜆</m:t>
                          </m:r>
                          <m:r>
                            <a:rPr lang="en-US" sz="1000" i="1">
                              <a:latin typeface="Cambria Math" panose="02040503050406030204" pitchFamily="18" charset="0"/>
                              <a:ea typeface="Cambria Math" panose="02040503050406030204" pitchFamily="18" charset="0"/>
                            </a:rPr>
                            <m:t>+2</m:t>
                          </m:r>
                          <m:r>
                            <a:rPr lang="en-US" sz="1000" i="1">
                              <a:latin typeface="Cambria Math" panose="02040503050406030204" pitchFamily="18" charset="0"/>
                              <a:ea typeface="Cambria Math" panose="02040503050406030204" pitchFamily="18" charset="0"/>
                            </a:rPr>
                            <m:t>𝜎</m:t>
                          </m:r>
                        </m:sup>
                        <m:e>
                          <m:r>
                            <a:rPr lang="en-US" sz="1000" i="1">
                              <a:latin typeface="Cambria Math" panose="02040503050406030204" pitchFamily="18" charset="0"/>
                            </a:rPr>
                            <m:t>𝑓</m:t>
                          </m:r>
                          <m:d>
                            <m:dPr>
                              <m:ctrlPr>
                                <a:rPr lang="en-US" sz="1000" i="1">
                                  <a:latin typeface="Cambria Math" panose="02040503050406030204" pitchFamily="18" charset="0"/>
                                </a:rPr>
                              </m:ctrlPr>
                            </m:dPr>
                            <m:e>
                              <m:r>
                                <a:rPr lang="en-US" sz="1000" i="1">
                                  <a:latin typeface="Cambria Math" panose="02040503050406030204" pitchFamily="18" charset="0"/>
                                </a:rPr>
                                <m:t>𝑥</m:t>
                              </m:r>
                            </m:e>
                          </m:d>
                          <m:r>
                            <a:rPr lang="en-US" sz="1000" i="1">
                              <a:latin typeface="Cambria Math" panose="02040503050406030204" pitchFamily="18" charset="0"/>
                            </a:rPr>
                            <m:t>𝑑𝑥</m:t>
                          </m:r>
                          <m:r>
                            <a:rPr lang="en-US" sz="1000" i="1">
                              <a:latin typeface="Cambria Math" panose="02040503050406030204" pitchFamily="18" charset="0"/>
                            </a:rPr>
                            <m:t>=0.9545</m:t>
                          </m:r>
                        </m:e>
                      </m:nary>
                    </m:oMath>
                  </m:oMathPara>
                </a14:m>
                <a:endParaRPr lang="en-US" sz="10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𝑝</m:t>
                      </m:r>
                      <m:d>
                        <m:dPr>
                          <m:ctrlPr>
                            <a:rPr lang="en-US" sz="1000" i="1">
                              <a:latin typeface="Cambria Math" panose="02040503050406030204" pitchFamily="18" charset="0"/>
                            </a:rPr>
                          </m:ctrlPr>
                        </m:dPr>
                        <m:e>
                          <m:r>
                            <a:rPr lang="en-US" sz="1000" i="1">
                              <a:latin typeface="Cambria Math" panose="02040503050406030204" pitchFamily="18" charset="0"/>
                              <a:ea typeface="Cambria Math" panose="02040503050406030204" pitchFamily="18" charset="0"/>
                            </a:rPr>
                            <m:t>𝜆</m:t>
                          </m:r>
                          <m:r>
                            <a:rPr lang="en-US" sz="1000" i="1">
                              <a:latin typeface="Cambria Math" panose="02040503050406030204" pitchFamily="18" charset="0"/>
                              <a:ea typeface="Cambria Math" panose="02040503050406030204" pitchFamily="18" charset="0"/>
                            </a:rPr>
                            <m:t>−3</m:t>
                          </m:r>
                          <m:r>
                            <a:rPr lang="en-US" sz="1000" i="1">
                              <a:latin typeface="Cambria Math" panose="02040503050406030204" pitchFamily="18" charset="0"/>
                              <a:ea typeface="Cambria Math" panose="02040503050406030204" pitchFamily="18" charset="0"/>
                            </a:rPr>
                            <m:t>𝜎</m:t>
                          </m:r>
                          <m:r>
                            <a:rPr lang="en-US" sz="1000" i="1">
                              <a:latin typeface="Cambria Math" panose="02040503050406030204" pitchFamily="18" charset="0"/>
                            </a:rPr>
                            <m:t>≤</m:t>
                          </m:r>
                          <m:r>
                            <a:rPr lang="en-US" sz="1000" i="1">
                              <a:latin typeface="Cambria Math" panose="02040503050406030204" pitchFamily="18" charset="0"/>
                            </a:rPr>
                            <m:t>𝑋</m:t>
                          </m:r>
                          <m:r>
                            <a:rPr lang="en-US" sz="1000" i="1">
                              <a:latin typeface="Cambria Math" panose="02040503050406030204" pitchFamily="18" charset="0"/>
                            </a:rPr>
                            <m:t>≤</m:t>
                          </m:r>
                          <m:r>
                            <a:rPr lang="en-US" sz="1000" i="1">
                              <a:latin typeface="Cambria Math" panose="02040503050406030204" pitchFamily="18" charset="0"/>
                              <a:ea typeface="Cambria Math" panose="02040503050406030204" pitchFamily="18" charset="0"/>
                            </a:rPr>
                            <m:t>𝜆</m:t>
                          </m:r>
                          <m:r>
                            <a:rPr lang="en-US" sz="1000" i="1">
                              <a:latin typeface="Cambria Math" panose="02040503050406030204" pitchFamily="18" charset="0"/>
                              <a:ea typeface="Cambria Math" panose="02040503050406030204" pitchFamily="18" charset="0"/>
                            </a:rPr>
                            <m:t>+3</m:t>
                          </m:r>
                          <m:r>
                            <a:rPr lang="en-US" sz="1000" i="1">
                              <a:latin typeface="Cambria Math" panose="02040503050406030204" pitchFamily="18" charset="0"/>
                              <a:ea typeface="Cambria Math" panose="02040503050406030204" pitchFamily="18" charset="0"/>
                            </a:rPr>
                            <m:t>𝜎</m:t>
                          </m:r>
                        </m:e>
                      </m:d>
                      <m:r>
                        <a:rPr lang="en-US" sz="1000" i="1">
                          <a:latin typeface="Cambria Math" panose="02040503050406030204" pitchFamily="18" charset="0"/>
                        </a:rPr>
                        <m:t>=</m:t>
                      </m:r>
                      <m:nary>
                        <m:naryPr>
                          <m:ctrlPr>
                            <a:rPr lang="en-US" sz="1000" i="1">
                              <a:latin typeface="Cambria Math" panose="02040503050406030204" pitchFamily="18" charset="0"/>
                            </a:rPr>
                          </m:ctrlPr>
                        </m:naryPr>
                        <m:sub>
                          <m:r>
                            <a:rPr lang="en-US" sz="1000" i="1">
                              <a:latin typeface="Cambria Math" panose="02040503050406030204" pitchFamily="18" charset="0"/>
                              <a:ea typeface="Cambria Math" panose="02040503050406030204" pitchFamily="18" charset="0"/>
                            </a:rPr>
                            <m:t>𝜆</m:t>
                          </m:r>
                          <m:r>
                            <a:rPr lang="en-US" sz="1000" i="1">
                              <a:latin typeface="Cambria Math" panose="02040503050406030204" pitchFamily="18" charset="0"/>
                              <a:ea typeface="Cambria Math" panose="02040503050406030204" pitchFamily="18" charset="0"/>
                            </a:rPr>
                            <m:t>−3</m:t>
                          </m:r>
                          <m:r>
                            <a:rPr lang="en-US" sz="1000" i="1">
                              <a:latin typeface="Cambria Math" panose="02040503050406030204" pitchFamily="18" charset="0"/>
                              <a:ea typeface="Cambria Math" panose="02040503050406030204" pitchFamily="18" charset="0"/>
                            </a:rPr>
                            <m:t>𝜎</m:t>
                          </m:r>
                        </m:sub>
                        <m:sup>
                          <m:r>
                            <a:rPr lang="en-US" sz="1000" i="1">
                              <a:latin typeface="Cambria Math" panose="02040503050406030204" pitchFamily="18" charset="0"/>
                              <a:ea typeface="Cambria Math" panose="02040503050406030204" pitchFamily="18" charset="0"/>
                            </a:rPr>
                            <m:t>𝜆</m:t>
                          </m:r>
                          <m:r>
                            <a:rPr lang="en-US" sz="1000" i="1">
                              <a:latin typeface="Cambria Math" panose="02040503050406030204" pitchFamily="18" charset="0"/>
                              <a:ea typeface="Cambria Math" panose="02040503050406030204" pitchFamily="18" charset="0"/>
                            </a:rPr>
                            <m:t>+3</m:t>
                          </m:r>
                          <m:r>
                            <a:rPr lang="en-US" sz="1000" i="1">
                              <a:latin typeface="Cambria Math" panose="02040503050406030204" pitchFamily="18" charset="0"/>
                              <a:ea typeface="Cambria Math" panose="02040503050406030204" pitchFamily="18" charset="0"/>
                            </a:rPr>
                            <m:t>𝜎</m:t>
                          </m:r>
                        </m:sup>
                        <m:e>
                          <m:r>
                            <a:rPr lang="en-US" sz="1000" i="1">
                              <a:latin typeface="Cambria Math" panose="02040503050406030204" pitchFamily="18" charset="0"/>
                            </a:rPr>
                            <m:t>𝑓</m:t>
                          </m:r>
                          <m:d>
                            <m:dPr>
                              <m:ctrlPr>
                                <a:rPr lang="en-US" sz="1000" i="1">
                                  <a:latin typeface="Cambria Math" panose="02040503050406030204" pitchFamily="18" charset="0"/>
                                </a:rPr>
                              </m:ctrlPr>
                            </m:dPr>
                            <m:e>
                              <m:r>
                                <a:rPr lang="en-US" sz="1000" i="1">
                                  <a:latin typeface="Cambria Math" panose="02040503050406030204" pitchFamily="18" charset="0"/>
                                </a:rPr>
                                <m:t>𝑥</m:t>
                              </m:r>
                            </m:e>
                          </m:d>
                          <m:r>
                            <a:rPr lang="en-US" sz="1000" i="1">
                              <a:latin typeface="Cambria Math" panose="02040503050406030204" pitchFamily="18" charset="0"/>
                            </a:rPr>
                            <m:t>𝑑𝑥</m:t>
                          </m:r>
                          <m:r>
                            <a:rPr lang="en-US" sz="1000" i="1">
                              <a:latin typeface="Cambria Math" panose="02040503050406030204" pitchFamily="18" charset="0"/>
                            </a:rPr>
                            <m:t>=0.9973</m:t>
                          </m:r>
                        </m:e>
                      </m:nary>
                    </m:oMath>
                  </m:oMathPara>
                </a14:m>
                <a:endParaRPr lang="en-US" sz="1000" dirty="0"/>
              </a:p>
              <a:p>
                <a:pPr marL="0" indent="0">
                  <a:spcBef>
                    <a:spcPts val="0"/>
                  </a:spcBef>
                  <a:spcAft>
                    <a:spcPts val="0"/>
                  </a:spcAft>
                  <a:buNone/>
                </a:pPr>
                <a:endParaRPr lang="en-US" sz="1000" dirty="0"/>
              </a:p>
              <a:p>
                <a:pPr marL="0" indent="0">
                  <a:spcBef>
                    <a:spcPts val="0"/>
                  </a:spcBef>
                  <a:spcAft>
                    <a:spcPts val="0"/>
                  </a:spcAft>
                  <a:buNone/>
                </a:pPr>
                <a:endParaRPr lang="en-US" sz="1400" dirty="0"/>
              </a:p>
            </p:txBody>
          </p:sp>
        </mc:Choice>
        <mc:Fallback xmlns="">
          <p:sp>
            <p:nvSpPr>
              <p:cNvPr id="2" name="Content Placeholder 1">
                <a:extLst>
                  <a:ext uri="{FF2B5EF4-FFF2-40B4-BE49-F238E27FC236}">
                    <a16:creationId xmlns:a16="http://schemas.microsoft.com/office/drawing/2014/main" id="{1052F6B9-6D27-43BB-B810-138F60EC6DD6}"/>
                  </a:ext>
                </a:extLst>
              </p:cNvPr>
              <p:cNvSpPr>
                <a:spLocks noGrp="1" noRot="1" noChangeAspect="1" noMove="1" noResize="1" noEditPoints="1" noAdjustHandles="1" noChangeArrowheads="1" noChangeShapeType="1" noTextEdit="1"/>
              </p:cNvSpPr>
              <p:nvPr>
                <p:ph sz="half" idx="1"/>
              </p:nvPr>
            </p:nvSpPr>
            <p:spPr>
              <a:xfrm>
                <a:off x="457200" y="681541"/>
                <a:ext cx="4219304" cy="3780420"/>
              </a:xfrm>
              <a:blipFill>
                <a:blip r:embed="rId2"/>
                <a:stretch>
                  <a:fillRect l="-434" t="-323" r="-1156" b="-24194"/>
                </a:stretch>
              </a:blipFill>
            </p:spPr>
            <p:txBody>
              <a:bodyPr/>
              <a:lstStyle/>
              <a:p>
                <a:r>
                  <a:rPr lang="en-US">
                    <a:noFill/>
                  </a:rPr>
                  <a:t> </a:t>
                </a:r>
              </a:p>
            </p:txBody>
          </p:sp>
        </mc:Fallback>
      </mc:AlternateContent>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Gaussian Distribution</a:t>
            </a:r>
          </a:p>
        </p:txBody>
      </p:sp>
      <p:pic>
        <p:nvPicPr>
          <p:cNvPr id="4" name="Picture 3">
            <a:extLst>
              <a:ext uri="{FF2B5EF4-FFF2-40B4-BE49-F238E27FC236}">
                <a16:creationId xmlns:a16="http://schemas.microsoft.com/office/drawing/2014/main" id="{1898F943-E9B2-4136-9605-5D29E82B771A}"/>
              </a:ext>
            </a:extLst>
          </p:cNvPr>
          <p:cNvPicPr>
            <a:picLocks noChangeAspect="1"/>
          </p:cNvPicPr>
          <p:nvPr/>
        </p:nvPicPr>
        <p:blipFill>
          <a:blip r:embed="rId3"/>
          <a:stretch>
            <a:fillRect/>
          </a:stretch>
        </p:blipFill>
        <p:spPr>
          <a:xfrm>
            <a:off x="5023221" y="863603"/>
            <a:ext cx="3482198" cy="3079569"/>
          </a:xfrm>
          <a:prstGeom prst="rect">
            <a:avLst/>
          </a:prstGeom>
        </p:spPr>
      </p:pic>
    </p:spTree>
    <p:extLst>
      <p:ext uri="{BB962C8B-B14F-4D97-AF65-F5344CB8AC3E}">
        <p14:creationId xmlns:p14="http://schemas.microsoft.com/office/powerpoint/2010/main" val="1426058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600" b="1" dirty="0"/>
                  <a:t>Mean and Standard Deviation</a:t>
                </a:r>
                <a:endParaRPr lang="en-US" sz="1400" dirty="0"/>
              </a:p>
              <a:p>
                <a:pPr marL="0" indent="0">
                  <a:spcBef>
                    <a:spcPts val="0"/>
                  </a:spcBef>
                  <a:spcAft>
                    <a:spcPts val="600"/>
                  </a:spcAft>
                  <a:buNone/>
                </a:pPr>
                <a:r>
                  <a:rPr lang="en-US" sz="1400" dirty="0"/>
                  <a:t>Gaussian distributions are a good model for many real-world data sets (e.g. exam scores, people’s height).  The mean and standard deviation of a data set with </a:t>
                </a:r>
                <a14:m>
                  <m:oMath xmlns:m="http://schemas.openxmlformats.org/officeDocument/2006/math">
                    <m:r>
                      <a:rPr lang="en-US" sz="1400" b="0" i="1" smtClean="0">
                        <a:latin typeface="Cambria Math" panose="02040503050406030204" pitchFamily="18" charset="0"/>
                      </a:rPr>
                      <m:t>𝑚</m:t>
                    </m:r>
                  </m:oMath>
                </a14:m>
                <a:r>
                  <a:rPr lang="en-US" sz="1400" dirty="0"/>
                  <a:t> samples, each denoted </a:t>
                </a: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𝑖</m:t>
                        </m:r>
                      </m:sub>
                    </m:sSub>
                  </m:oMath>
                </a14:m>
                <a:r>
                  <a:rPr lang="en-US" sz="1400" dirty="0"/>
                  <a:t>, can be computed as follows:</a:t>
                </a:r>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𝜆</m:t>
                      </m:r>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1</m:t>
                          </m:r>
                        </m:num>
                        <m:den>
                          <m:r>
                            <a:rPr lang="en-US" sz="1400" b="0" i="1" smtClean="0">
                              <a:latin typeface="Cambria Math" panose="02040503050406030204" pitchFamily="18" charset="0"/>
                              <a:ea typeface="Cambria Math" panose="02040503050406030204" pitchFamily="18" charset="0"/>
                            </a:rPr>
                            <m:t>𝑚</m:t>
                          </m:r>
                        </m:den>
                      </m:f>
                      <m:nary>
                        <m:naryPr>
                          <m:chr m:val="∑"/>
                          <m:ctrlPr>
                            <a:rPr lang="en-US" sz="1400" b="0" i="1" smtClean="0">
                              <a:latin typeface="Cambria Math" panose="02040503050406030204" pitchFamily="18" charset="0"/>
                              <a:ea typeface="Cambria Math" panose="02040503050406030204" pitchFamily="18" charset="0"/>
                            </a:rPr>
                          </m:ctrlPr>
                        </m:naryPr>
                        <m:sub>
                          <m:r>
                            <m:rPr>
                              <m:brk m:alnAt="23"/>
                            </m:rPr>
                            <a:rPr lang="en-US" sz="1400" b="0" i="1" smtClean="0">
                              <a:latin typeface="Cambria Math" panose="02040503050406030204" pitchFamily="18" charset="0"/>
                              <a:ea typeface="Cambria Math" panose="02040503050406030204" pitchFamily="18" charset="0"/>
                            </a:rPr>
                            <m:t>𝑖</m:t>
                          </m:r>
                          <m:r>
                            <a:rPr lang="en-US" sz="1400" b="0" i="1" smtClean="0">
                              <a:latin typeface="Cambria Math" panose="02040503050406030204" pitchFamily="18" charset="0"/>
                              <a:ea typeface="Cambria Math" panose="02040503050406030204" pitchFamily="18" charset="0"/>
                            </a:rPr>
                            <m:t>=1</m:t>
                          </m:r>
                        </m:sub>
                        <m:sup>
                          <m:r>
                            <a:rPr lang="en-US" sz="1400" b="0" i="1" smtClean="0">
                              <a:latin typeface="Cambria Math" panose="02040503050406030204" pitchFamily="18" charset="0"/>
                              <a:ea typeface="Cambria Math" panose="02040503050406030204" pitchFamily="18" charset="0"/>
                            </a:rPr>
                            <m:t>𝑚</m:t>
                          </m:r>
                        </m:sup>
                        <m:e>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𝑥</m:t>
                              </m:r>
                            </m:e>
                            <m:sub>
                              <m:r>
                                <a:rPr lang="en-US" sz="1400" b="0" i="1" smtClean="0">
                                  <a:latin typeface="Cambria Math" panose="02040503050406030204" pitchFamily="18" charset="0"/>
                                  <a:ea typeface="Cambria Math" panose="02040503050406030204" pitchFamily="18" charset="0"/>
                                </a:rPr>
                                <m:t>𝑖</m:t>
                              </m:r>
                            </m:sub>
                          </m:sSub>
                        </m:e>
                      </m:nary>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𝜎</m:t>
                      </m:r>
                      <m:r>
                        <a:rPr lang="en-US" sz="1400" b="0" i="1" smtClean="0">
                          <a:latin typeface="Cambria Math" panose="02040503050406030204" pitchFamily="18" charset="0"/>
                          <a:ea typeface="Cambria Math" panose="02040503050406030204" pitchFamily="18" charset="0"/>
                        </a:rPr>
                        <m:t>=</m:t>
                      </m:r>
                      <m:rad>
                        <m:radPr>
                          <m:degHide m:val="on"/>
                          <m:ctrlPr>
                            <a:rPr lang="en-US" sz="1400" b="0" i="1" smtClean="0">
                              <a:latin typeface="Cambria Math" panose="02040503050406030204" pitchFamily="18" charset="0"/>
                              <a:ea typeface="Cambria Math" panose="02040503050406030204" pitchFamily="18" charset="0"/>
                            </a:rPr>
                          </m:ctrlPr>
                        </m:radPr>
                        <m:deg/>
                        <m:e>
                          <m:f>
                            <m:fPr>
                              <m:ctrlPr>
                                <a:rPr lang="en-US" sz="1400" b="0" i="1" smtClean="0">
                                  <a:latin typeface="Cambria Math" panose="02040503050406030204" pitchFamily="18" charset="0"/>
                                  <a:ea typeface="Cambria Math" panose="02040503050406030204" pitchFamily="18" charset="0"/>
                                </a:rPr>
                              </m:ctrlPr>
                            </m:fPr>
                            <m:num>
                              <m:nary>
                                <m:naryPr>
                                  <m:chr m:val="∑"/>
                                  <m:ctrlPr>
                                    <a:rPr lang="en-US" sz="1400" b="0" i="1" smtClean="0">
                                      <a:latin typeface="Cambria Math" panose="02040503050406030204" pitchFamily="18" charset="0"/>
                                      <a:ea typeface="Cambria Math" panose="02040503050406030204" pitchFamily="18" charset="0"/>
                                    </a:rPr>
                                  </m:ctrlPr>
                                </m:naryPr>
                                <m:sub>
                                  <m:r>
                                    <m:rPr>
                                      <m:brk m:alnAt="23"/>
                                    </m:rPr>
                                    <a:rPr lang="en-US" sz="1400" b="0" i="1" smtClean="0">
                                      <a:latin typeface="Cambria Math" panose="02040503050406030204" pitchFamily="18" charset="0"/>
                                      <a:ea typeface="Cambria Math" panose="02040503050406030204" pitchFamily="18" charset="0"/>
                                    </a:rPr>
                                    <m:t>𝑖</m:t>
                                  </m:r>
                                  <m:r>
                                    <a:rPr lang="en-US" sz="1400" b="0" i="1" smtClean="0">
                                      <a:latin typeface="Cambria Math" panose="02040503050406030204" pitchFamily="18" charset="0"/>
                                      <a:ea typeface="Cambria Math" panose="02040503050406030204" pitchFamily="18" charset="0"/>
                                    </a:rPr>
                                    <m:t>=1</m:t>
                                  </m:r>
                                </m:sub>
                                <m:sup>
                                  <m:r>
                                    <a:rPr lang="en-US" sz="1400" b="0" i="1" smtClean="0">
                                      <a:latin typeface="Cambria Math" panose="02040503050406030204" pitchFamily="18" charset="0"/>
                                      <a:ea typeface="Cambria Math" panose="02040503050406030204" pitchFamily="18" charset="0"/>
                                    </a:rPr>
                                    <m:t>𝑚</m:t>
                                  </m:r>
                                </m:sup>
                                <m:e>
                                  <m:sSup>
                                    <m:sSupPr>
                                      <m:ctrlPr>
                                        <a:rPr lang="en-US" sz="1400" b="0" i="1" smtClean="0">
                                          <a:latin typeface="Cambria Math" panose="02040503050406030204" pitchFamily="18" charset="0"/>
                                          <a:ea typeface="Cambria Math" panose="02040503050406030204" pitchFamily="18" charset="0"/>
                                        </a:rPr>
                                      </m:ctrlPr>
                                    </m:sSupPr>
                                    <m:e>
                                      <m:d>
                                        <m:dPr>
                                          <m:ctrlPr>
                                            <a:rPr lang="en-US" sz="1400" i="1">
                                              <a:latin typeface="Cambria Math" panose="02040503050406030204" pitchFamily="18" charset="0"/>
                                              <a:ea typeface="Cambria Math" panose="02040503050406030204" pitchFamily="18" charset="0"/>
                                            </a:rPr>
                                          </m:ctrlPr>
                                        </m:dPr>
                                        <m:e>
                                          <m:sSub>
                                            <m:sSubPr>
                                              <m:ctrlPr>
                                                <a:rPr lang="en-US" sz="1400" i="1">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𝑥</m:t>
                                              </m:r>
                                            </m:e>
                                            <m:sub>
                                              <m:r>
                                                <a:rPr lang="en-US" sz="1400" i="1">
                                                  <a:latin typeface="Cambria Math" panose="02040503050406030204" pitchFamily="18" charset="0"/>
                                                  <a:ea typeface="Cambria Math" panose="02040503050406030204" pitchFamily="18" charset="0"/>
                                                </a:rPr>
                                                <m:t>𝑖</m:t>
                                              </m:r>
                                            </m:sub>
                                          </m:sSub>
                                          <m:r>
                                            <a:rPr lang="en-US" sz="1400" i="1">
                                              <a:latin typeface="Cambria Math" panose="02040503050406030204" pitchFamily="18" charset="0"/>
                                              <a:ea typeface="Cambria Math" panose="02040503050406030204" pitchFamily="18" charset="0"/>
                                            </a:rPr>
                                            <m:t>−</m:t>
                                          </m:r>
                                          <m:r>
                                            <a:rPr lang="en-US" sz="1400" i="1" smtClean="0">
                                              <a:latin typeface="Cambria Math" panose="02040503050406030204" pitchFamily="18" charset="0"/>
                                              <a:ea typeface="Cambria Math" panose="02040503050406030204" pitchFamily="18" charset="0"/>
                                            </a:rPr>
                                            <m:t>𝜆</m:t>
                                          </m:r>
                                        </m:e>
                                      </m:d>
                                    </m:e>
                                    <m:sup>
                                      <m:r>
                                        <a:rPr lang="en-US" sz="1400" b="0" i="1" smtClean="0">
                                          <a:latin typeface="Cambria Math" panose="02040503050406030204" pitchFamily="18" charset="0"/>
                                          <a:ea typeface="Cambria Math" panose="02040503050406030204" pitchFamily="18" charset="0"/>
                                        </a:rPr>
                                        <m:t>2</m:t>
                                      </m:r>
                                    </m:sup>
                                  </m:sSup>
                                </m:e>
                              </m:nary>
                            </m:num>
                            <m:den>
                              <m:r>
                                <a:rPr lang="en-US" sz="1400" b="0" i="1" smtClean="0">
                                  <a:latin typeface="Cambria Math" panose="02040503050406030204" pitchFamily="18" charset="0"/>
                                  <a:ea typeface="Cambria Math" panose="02040503050406030204" pitchFamily="18" charset="0"/>
                                </a:rPr>
                                <m:t>𝑚</m:t>
                              </m:r>
                              <m:r>
                                <a:rPr lang="en-US" sz="1400" b="0" i="1" smtClean="0">
                                  <a:latin typeface="Cambria Math" panose="02040503050406030204" pitchFamily="18" charset="0"/>
                                  <a:ea typeface="Cambria Math" panose="02040503050406030204" pitchFamily="18" charset="0"/>
                                </a:rPr>
                                <m:t>−1</m:t>
                              </m:r>
                            </m:den>
                          </m:f>
                        </m:e>
                      </m:rad>
                    </m:oMath>
                  </m:oMathPara>
                </a14:m>
                <a:endParaRPr lang="en-US" sz="1400" dirty="0"/>
              </a:p>
              <a:p>
                <a:pPr marL="0" indent="0">
                  <a:spcBef>
                    <a:spcPts val="600"/>
                  </a:spcBef>
                  <a:spcAft>
                    <a:spcPts val="0"/>
                  </a:spcAft>
                  <a:buNone/>
                </a:pPr>
                <a:r>
                  <a:rPr lang="en-US" sz="1400" dirty="0"/>
                  <a:t>Note that computing a mean and standard deviation of a data set in this manner is equivalent to plotting the histogram of the data and fitting a Gaussian PDF to it, the </a:t>
                </a:r>
                <a:r>
                  <a:rPr lang="en-US" sz="1400" b="1" dirty="0"/>
                  <a:t>mean and standard deviation computed using the formulas above correspond the mean and standard deviation of the best fit Gaussian PDF</a:t>
                </a:r>
                <a:r>
                  <a:rPr lang="en-US" sz="1400" dirty="0"/>
                  <a:t>.</a:t>
                </a:r>
              </a:p>
            </p:txBody>
          </p:sp>
        </mc:Choice>
        <mc:Fallback xmlns="">
          <p:sp>
            <p:nvSpPr>
              <p:cNvPr id="2" name="Content Placeholder 1">
                <a:extLst>
                  <a:ext uri="{FF2B5EF4-FFF2-40B4-BE49-F238E27FC236}">
                    <a16:creationId xmlns:a16="http://schemas.microsoft.com/office/drawing/2014/main" id="{1052F6B9-6D27-43BB-B810-138F60EC6DD6}"/>
                  </a:ext>
                </a:extLst>
              </p:cNvPr>
              <p:cNvSpPr>
                <a:spLocks noGrp="1" noRot="1" noChangeAspect="1" noMove="1" noResize="1" noEditPoints="1" noAdjustHandles="1" noChangeArrowheads="1" noChangeShapeType="1" noTextEdit="1"/>
              </p:cNvSpPr>
              <p:nvPr>
                <p:ph sz="half" idx="1"/>
              </p:nvPr>
            </p:nvSpPr>
            <p:spPr>
              <a:xfrm>
                <a:off x="457200" y="681541"/>
                <a:ext cx="4219304" cy="3780420"/>
              </a:xfrm>
              <a:blipFill>
                <a:blip r:embed="rId2"/>
                <a:stretch>
                  <a:fillRect l="-723" t="-484" r="-1012"/>
                </a:stretch>
              </a:blipFill>
            </p:spPr>
            <p:txBody>
              <a:bodyPr/>
              <a:lstStyle/>
              <a:p>
                <a:r>
                  <a:rPr lang="en-US">
                    <a:noFill/>
                  </a:rPr>
                  <a:t> </a:t>
                </a:r>
              </a:p>
            </p:txBody>
          </p:sp>
        </mc:Fallback>
      </mc:AlternateContent>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Gaussian Distribution</a:t>
            </a:r>
          </a:p>
        </p:txBody>
      </p:sp>
      <p:pic>
        <p:nvPicPr>
          <p:cNvPr id="4" name="Picture 3">
            <a:extLst>
              <a:ext uri="{FF2B5EF4-FFF2-40B4-BE49-F238E27FC236}">
                <a16:creationId xmlns:a16="http://schemas.microsoft.com/office/drawing/2014/main" id="{1898F943-E9B2-4136-9605-5D29E82B771A}"/>
              </a:ext>
            </a:extLst>
          </p:cNvPr>
          <p:cNvPicPr>
            <a:picLocks noChangeAspect="1"/>
          </p:cNvPicPr>
          <p:nvPr/>
        </p:nvPicPr>
        <p:blipFill>
          <a:blip r:embed="rId3" cstate="email">
            <a:extLst>
              <a:ext uri="{28A0092B-C50C-407E-A947-70E740481C1C}">
                <a14:useLocalDpi xmlns:a14="http://schemas.microsoft.com/office/drawing/2010/main" val="0"/>
              </a:ext>
            </a:extLst>
          </a:blip>
          <a:srcRect/>
          <a:stretch/>
        </p:blipFill>
        <p:spPr>
          <a:xfrm>
            <a:off x="4676504" y="921580"/>
            <a:ext cx="4056300" cy="3016872"/>
          </a:xfrm>
          <a:prstGeom prst="rect">
            <a:avLst/>
          </a:prstGeom>
        </p:spPr>
      </p:pic>
    </p:spTree>
    <p:extLst>
      <p:ext uri="{BB962C8B-B14F-4D97-AF65-F5344CB8AC3E}">
        <p14:creationId xmlns:p14="http://schemas.microsoft.com/office/powerpoint/2010/main" val="156477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600" b="1" dirty="0"/>
                  <a:t>Mean and Covariance</a:t>
                </a:r>
                <a:endParaRPr lang="en-US" sz="1400" dirty="0"/>
              </a:p>
              <a:p>
                <a:pPr marL="0" indent="0">
                  <a:spcBef>
                    <a:spcPts val="0"/>
                  </a:spcBef>
                  <a:spcAft>
                    <a:spcPts val="0"/>
                  </a:spcAft>
                  <a:buNone/>
                </a:pPr>
                <a:r>
                  <a:rPr lang="en-US" sz="1400" dirty="0"/>
                  <a:t>When our data is multidimensional (e.g. position and velocity) we use the multivariate Gaussian distribution.  Similar to the univariate case, the distribution is completely characterized by the mean and a covariance matrix, which captures the uncertainty.</a:t>
                </a:r>
              </a:p>
              <a:p>
                <a:pPr marL="0" indent="0">
                  <a:spcBef>
                    <a:spcPts val="0"/>
                  </a:spcBef>
                  <a:spcAft>
                    <a:spcPts val="0"/>
                  </a:spcAft>
                  <a:buNone/>
                </a:pPr>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𝑃</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2"/>
                                    <m:mcJc m:val="center"/>
                                  </m:mcPr>
                                </m:mc>
                              </m:mcs>
                              <m:ctrlPr>
                                <a:rPr lang="en-US" sz="1400" b="0" i="1" smtClean="0">
                                  <a:latin typeface="Cambria Math" panose="02040503050406030204" pitchFamily="18" charset="0"/>
                                </a:rPr>
                              </m:ctrlPr>
                            </m:mPr>
                            <m:mr>
                              <m:e>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𝜎</m:t>
                                    </m:r>
                                  </m:e>
                                  <m:sub>
                                    <m:r>
                                      <a:rPr lang="en-US" sz="1400" b="0" i="1" smtClean="0">
                                        <a:latin typeface="Cambria Math" panose="02040503050406030204" pitchFamily="18" charset="0"/>
                                      </a:rPr>
                                      <m:t>𝑥</m:t>
                                    </m:r>
                                  </m:sub>
                                  <m:sup>
                                    <m:r>
                                      <a:rPr lang="en-US" sz="1400" b="0" i="1" smtClean="0">
                                        <a:latin typeface="Cambria Math" panose="02040503050406030204" pitchFamily="18" charset="0"/>
                                      </a:rPr>
                                      <m:t>2</m:t>
                                    </m:r>
                                  </m:sup>
                                </m:sSubSup>
                              </m:e>
                              <m:e>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𝜌</m:t>
                                    </m:r>
                                  </m:e>
                                  <m:sub>
                                    <m:r>
                                      <a:rPr lang="en-US" sz="1400" i="1">
                                        <a:latin typeface="Cambria Math" panose="02040503050406030204" pitchFamily="18" charset="0"/>
                                      </a:rPr>
                                      <m:t>𝑥𝑦</m:t>
                                    </m:r>
                                  </m:sub>
                                </m:sSub>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𝜎</m:t>
                                    </m:r>
                                  </m:e>
                                  <m:sub>
                                    <m:r>
                                      <a:rPr lang="en-US" sz="1400" i="1">
                                        <a:latin typeface="Cambria Math" panose="02040503050406030204" pitchFamily="18" charset="0"/>
                                      </a:rPr>
                                      <m:t>𝑥</m:t>
                                    </m:r>
                                  </m:sub>
                                </m:sSub>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𝜎</m:t>
                                    </m:r>
                                  </m:e>
                                  <m:sub>
                                    <m:r>
                                      <a:rPr lang="en-US" sz="1400" i="1">
                                        <a:latin typeface="Cambria Math" panose="02040503050406030204" pitchFamily="18" charset="0"/>
                                      </a:rPr>
                                      <m:t>𝑦</m:t>
                                    </m:r>
                                  </m:sub>
                                </m:sSub>
                              </m:e>
                            </m:mr>
                            <m:m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𝜌</m:t>
                                    </m:r>
                                  </m:e>
                                  <m:sub>
                                    <m:r>
                                      <a:rPr lang="en-US" sz="1400" b="0" i="1" smtClean="0">
                                        <a:latin typeface="Cambria Math" panose="02040503050406030204" pitchFamily="18" charset="0"/>
                                      </a:rPr>
                                      <m:t>𝑥𝑦</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𝜎</m:t>
                                    </m:r>
                                  </m:e>
                                  <m:sub>
                                    <m:r>
                                      <a:rPr lang="en-US" sz="1400" b="0" i="1" smtClean="0">
                                        <a:latin typeface="Cambria Math" panose="02040503050406030204" pitchFamily="18" charset="0"/>
                                      </a:rPr>
                                      <m:t>𝑥</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𝜎</m:t>
                                    </m:r>
                                  </m:e>
                                  <m:sub>
                                    <m:r>
                                      <a:rPr lang="en-US" sz="1400" b="0" i="1" smtClean="0">
                                        <a:latin typeface="Cambria Math" panose="02040503050406030204" pitchFamily="18" charset="0"/>
                                      </a:rPr>
                                      <m:t>𝑦</m:t>
                                    </m:r>
                                  </m:sub>
                                </m:sSub>
                              </m:e>
                              <m:e>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𝜎</m:t>
                                    </m:r>
                                  </m:e>
                                  <m:sub>
                                    <m:r>
                                      <a:rPr lang="en-US" sz="1400" b="0" i="1" smtClean="0">
                                        <a:latin typeface="Cambria Math" panose="02040503050406030204" pitchFamily="18" charset="0"/>
                                      </a:rPr>
                                      <m:t>𝑦</m:t>
                                    </m:r>
                                  </m:sub>
                                  <m:sup>
                                    <m:r>
                                      <a:rPr lang="en-US" sz="1400" b="0" i="1" smtClean="0">
                                        <a:latin typeface="Cambria Math" panose="02040503050406030204" pitchFamily="18" charset="0"/>
                                      </a:rPr>
                                      <m:t>2</m:t>
                                    </m:r>
                                  </m:sup>
                                </m:sSubSup>
                              </m:e>
                            </m:mr>
                          </m:m>
                        </m:e>
                      </m:d>
                    </m:oMath>
                  </m:oMathPara>
                </a14:m>
                <a:endParaRPr lang="en-US" sz="1400" dirty="0"/>
              </a:p>
              <a:p>
                <a:pPr marL="0" indent="0">
                  <a:spcBef>
                    <a:spcPts val="0"/>
                  </a:spcBef>
                  <a:spcAft>
                    <a:spcPts val="0"/>
                  </a:spcAft>
                  <a:buNone/>
                </a:pPr>
                <a:endParaRPr lang="en-US" sz="1400" dirty="0"/>
              </a:p>
              <a:p>
                <a:pPr marL="0" indent="0">
                  <a:spcBef>
                    <a:spcPts val="0"/>
                  </a:spcBef>
                  <a:spcAft>
                    <a:spcPts val="0"/>
                  </a:spcAft>
                  <a:buNone/>
                </a:pPr>
                <a:r>
                  <a:rPr lang="en-US" sz="1400" dirty="0"/>
                  <a:t>where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𝜎</m:t>
                        </m:r>
                      </m:e>
                      <m:sub>
                        <m:r>
                          <a:rPr lang="en-US" sz="1400" i="1">
                            <a:latin typeface="Cambria Math" panose="02040503050406030204" pitchFamily="18" charset="0"/>
                          </a:rPr>
                          <m:t>𝑥</m:t>
                        </m:r>
                      </m:sub>
                    </m:sSub>
                  </m:oMath>
                </a14:m>
                <a:r>
                  <a:rPr lang="en-US" sz="1400" dirty="0"/>
                  <a:t> is the standard deviation in the x-direction, as before, and </a:t>
                </a:r>
                <a14:m>
                  <m:oMath xmlns:m="http://schemas.openxmlformats.org/officeDocument/2006/math">
                    <m:sSub>
                      <m:sSubPr>
                        <m:ctrlPr>
                          <a:rPr lang="en-US" sz="1400" i="1">
                            <a:latin typeface="Cambria Math" panose="02040503050406030204" pitchFamily="18" charset="0"/>
                          </a:rPr>
                        </m:ctrlPr>
                      </m:sSubPr>
                      <m:e>
                        <m:r>
                          <a:rPr lang="en-US" sz="1400" b="0" i="1" smtClean="0">
                            <a:latin typeface="Cambria Math" panose="02040503050406030204" pitchFamily="18" charset="0"/>
                          </a:rPr>
                          <m:t>−1≤</m:t>
                        </m:r>
                        <m:r>
                          <a:rPr lang="en-US" sz="1400" i="1">
                            <a:latin typeface="Cambria Math" panose="02040503050406030204" pitchFamily="18" charset="0"/>
                            <a:ea typeface="Cambria Math" panose="02040503050406030204" pitchFamily="18" charset="0"/>
                          </a:rPr>
                          <m:t>𝜌</m:t>
                        </m:r>
                      </m:e>
                      <m:sub>
                        <m:r>
                          <a:rPr lang="en-US" sz="1400" i="1">
                            <a:latin typeface="Cambria Math" panose="02040503050406030204" pitchFamily="18" charset="0"/>
                          </a:rPr>
                          <m:t>𝑥𝑦</m:t>
                        </m:r>
                      </m:sub>
                    </m:sSub>
                    <m:r>
                      <a:rPr lang="en-US" sz="1400" b="0" i="1" smtClean="0">
                        <a:latin typeface="Cambria Math" panose="02040503050406030204" pitchFamily="18" charset="0"/>
                      </a:rPr>
                      <m:t>≤1</m:t>
                    </m:r>
                  </m:oMath>
                </a14:m>
                <a:r>
                  <a:rPr lang="en-US" sz="1400" dirty="0"/>
                  <a:t> is the correlation coefficient.</a:t>
                </a:r>
              </a:p>
            </p:txBody>
          </p:sp>
        </mc:Choice>
        <mc:Fallback xmlns="">
          <p:sp>
            <p:nvSpPr>
              <p:cNvPr id="2" name="Content Placeholder 1">
                <a:extLst>
                  <a:ext uri="{FF2B5EF4-FFF2-40B4-BE49-F238E27FC236}">
                    <a16:creationId xmlns:a16="http://schemas.microsoft.com/office/drawing/2014/main" id="{1052F6B9-6D27-43BB-B810-138F60EC6DD6}"/>
                  </a:ext>
                </a:extLst>
              </p:cNvPr>
              <p:cNvSpPr>
                <a:spLocks noGrp="1" noRot="1" noChangeAspect="1" noMove="1" noResize="1" noEditPoints="1" noAdjustHandles="1" noChangeArrowheads="1" noChangeShapeType="1" noTextEdit="1"/>
              </p:cNvSpPr>
              <p:nvPr>
                <p:ph sz="half" idx="1"/>
              </p:nvPr>
            </p:nvSpPr>
            <p:spPr>
              <a:xfrm>
                <a:off x="457200" y="681541"/>
                <a:ext cx="4219304" cy="3780420"/>
              </a:xfrm>
              <a:blipFill>
                <a:blip r:embed="rId2"/>
                <a:stretch>
                  <a:fillRect l="-723" t="-484" r="-1012"/>
                </a:stretch>
              </a:blipFill>
            </p:spPr>
            <p:txBody>
              <a:bodyPr/>
              <a:lstStyle/>
              <a:p>
                <a:r>
                  <a:rPr lang="en-US">
                    <a:noFill/>
                  </a:rPr>
                  <a:t> </a:t>
                </a:r>
              </a:p>
            </p:txBody>
          </p:sp>
        </mc:Fallback>
      </mc:AlternateContent>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Multivariate Gaussian Distribution</a:t>
            </a:r>
          </a:p>
        </p:txBody>
      </p:sp>
      <p:pic>
        <p:nvPicPr>
          <p:cNvPr id="7" name="Picture 6">
            <a:extLst>
              <a:ext uri="{FF2B5EF4-FFF2-40B4-BE49-F238E27FC236}">
                <a16:creationId xmlns:a16="http://schemas.microsoft.com/office/drawing/2014/main" id="{7B2FE3F7-23B0-4728-A1A1-657436A95C3D}"/>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754902" y="875210"/>
            <a:ext cx="3877283" cy="2893423"/>
          </a:xfrm>
          <a:prstGeom prst="rect">
            <a:avLst/>
          </a:prstGeom>
        </p:spPr>
      </p:pic>
    </p:spTree>
    <p:extLst>
      <p:ext uri="{BB962C8B-B14F-4D97-AF65-F5344CB8AC3E}">
        <p14:creationId xmlns:p14="http://schemas.microsoft.com/office/powerpoint/2010/main" val="2981853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600" b="1" dirty="0"/>
                  <a:t>Correlation of Errors</a:t>
                </a:r>
                <a:endParaRPr lang="en-US" sz="1400" dirty="0"/>
              </a:p>
              <a:p>
                <a:pPr marL="0" indent="0">
                  <a:spcBef>
                    <a:spcPts val="0"/>
                  </a:spcBef>
                  <a:spcAft>
                    <a:spcPts val="0"/>
                  </a:spcAft>
                  <a:buNone/>
                </a:pPr>
                <a:r>
                  <a:rPr lang="en-US" sz="1400" dirty="0"/>
                  <a:t>We can represent the 2D covariance as an ellipse viewed from above.  The longer axis indicates the direction with more uncertainty.  The orientation of the ellipse indicates if the errors are correlated.  In the case the errors are not correlated,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𝜌</m:t>
                        </m:r>
                      </m:e>
                      <m:sub>
                        <m:r>
                          <a:rPr lang="en-US" sz="1400" i="1">
                            <a:latin typeface="Cambria Math" panose="02040503050406030204" pitchFamily="18" charset="0"/>
                          </a:rPr>
                          <m:t>𝑥𝑦</m:t>
                        </m:r>
                      </m:sub>
                    </m:sSub>
                    <m:r>
                      <a:rPr lang="en-US" sz="1400" b="0" i="1" smtClean="0">
                        <a:latin typeface="Cambria Math" panose="02040503050406030204" pitchFamily="18" charset="0"/>
                      </a:rPr>
                      <m:t>=0</m:t>
                    </m:r>
                  </m:oMath>
                </a14:m>
                <a:r>
                  <a:rPr lang="en-US" sz="1400" dirty="0"/>
                  <a:t> and the ellipse is aligned with the principal axes.  If errors are correlated, the ellipse is at an angle.  Positive correlation means that large errors in the x-direction imply large errors in the y-direction.  Negative correlation means large errors in the x-direction imply small errors in the y-direction.</a:t>
                </a:r>
              </a:p>
            </p:txBody>
          </p:sp>
        </mc:Choice>
        <mc:Fallback xmlns="">
          <p:sp>
            <p:nvSpPr>
              <p:cNvPr id="2" name="Content Placeholder 1">
                <a:extLst>
                  <a:ext uri="{FF2B5EF4-FFF2-40B4-BE49-F238E27FC236}">
                    <a16:creationId xmlns:a16="http://schemas.microsoft.com/office/drawing/2014/main" id="{1052F6B9-6D27-43BB-B810-138F60EC6DD6}"/>
                  </a:ext>
                </a:extLst>
              </p:cNvPr>
              <p:cNvSpPr>
                <a:spLocks noGrp="1" noRot="1" noChangeAspect="1" noMove="1" noResize="1" noEditPoints="1" noAdjustHandles="1" noChangeArrowheads="1" noChangeShapeType="1" noTextEdit="1"/>
              </p:cNvSpPr>
              <p:nvPr>
                <p:ph sz="half" idx="1"/>
              </p:nvPr>
            </p:nvSpPr>
            <p:spPr>
              <a:xfrm>
                <a:off x="457200" y="681541"/>
                <a:ext cx="4219304" cy="3780420"/>
              </a:xfrm>
              <a:blipFill>
                <a:blip r:embed="rId2"/>
                <a:stretch>
                  <a:fillRect l="-723" t="-484" r="-578"/>
                </a:stretch>
              </a:blipFill>
            </p:spPr>
            <p:txBody>
              <a:bodyPr/>
              <a:lstStyle/>
              <a:p>
                <a:r>
                  <a:rPr lang="en-US">
                    <a:noFill/>
                  </a:rPr>
                  <a:t> </a:t>
                </a:r>
              </a:p>
            </p:txBody>
          </p:sp>
        </mc:Fallback>
      </mc:AlternateContent>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Multivariate Gaussian Distribution</a:t>
            </a:r>
          </a:p>
        </p:txBody>
      </p:sp>
      <p:pic>
        <p:nvPicPr>
          <p:cNvPr id="4" name="Picture 3">
            <a:extLst>
              <a:ext uri="{FF2B5EF4-FFF2-40B4-BE49-F238E27FC236}">
                <a16:creationId xmlns:a16="http://schemas.microsoft.com/office/drawing/2014/main" id="{27E38FA9-B458-4DED-99F9-916A5C61E504}"/>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495153" y="740754"/>
            <a:ext cx="2453596" cy="1830996"/>
          </a:xfrm>
          <a:prstGeom prst="rect">
            <a:avLst/>
          </a:prstGeom>
        </p:spPr>
      </p:pic>
      <p:pic>
        <p:nvPicPr>
          <p:cNvPr id="8" name="Picture 7">
            <a:extLst>
              <a:ext uri="{FF2B5EF4-FFF2-40B4-BE49-F238E27FC236}">
                <a16:creationId xmlns:a16="http://schemas.microsoft.com/office/drawing/2014/main" id="{51532E50-F06E-411F-A709-457093AA7A50}"/>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5495153" y="2630965"/>
            <a:ext cx="2453596" cy="1830996"/>
          </a:xfrm>
          <a:prstGeom prst="rect">
            <a:avLst/>
          </a:prstGeom>
        </p:spPr>
      </p:pic>
      <p:sp>
        <p:nvSpPr>
          <p:cNvPr id="9" name="TextBox 8">
            <a:extLst>
              <a:ext uri="{FF2B5EF4-FFF2-40B4-BE49-F238E27FC236}">
                <a16:creationId xmlns:a16="http://schemas.microsoft.com/office/drawing/2014/main" id="{FB314F1F-FFD6-4ADD-BDCF-1454B5B5D7D0}"/>
              </a:ext>
            </a:extLst>
          </p:cNvPr>
          <p:cNvSpPr txBox="1"/>
          <p:nvPr/>
        </p:nvSpPr>
        <p:spPr>
          <a:xfrm>
            <a:off x="6074229" y="665820"/>
            <a:ext cx="1358537" cy="269304"/>
          </a:xfrm>
          <a:prstGeom prst="rect">
            <a:avLst/>
          </a:prstGeom>
        </p:spPr>
        <p:txBody>
          <a:bodyPr wrap="square" rtlCol="0">
            <a:spAutoFit/>
          </a:bodyPr>
          <a:lstStyle/>
          <a:p>
            <a: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1150" b="1" i="0" u="none" strike="noStrike" kern="1200" cap="none" spc="0" normalizeH="0" baseline="0" noProof="0" dirty="0">
                <a:ln>
                  <a:noFill/>
                </a:ln>
                <a:solidFill>
                  <a:schemeClr val="tx1"/>
                </a:solidFill>
                <a:effectLst/>
                <a:uLnTx/>
                <a:uFillTx/>
                <a:latin typeface="Sommet bold"/>
                <a:ea typeface="+mn-ea"/>
                <a:cs typeface="+mn-cs"/>
              </a:rPr>
              <a:t>Uncorrelated</a:t>
            </a:r>
          </a:p>
        </p:txBody>
      </p:sp>
      <p:sp>
        <p:nvSpPr>
          <p:cNvPr id="10" name="TextBox 9">
            <a:extLst>
              <a:ext uri="{FF2B5EF4-FFF2-40B4-BE49-F238E27FC236}">
                <a16:creationId xmlns:a16="http://schemas.microsoft.com/office/drawing/2014/main" id="{D5DCAEB3-04CD-4C60-BF0A-1A0E73969F45}"/>
              </a:ext>
            </a:extLst>
          </p:cNvPr>
          <p:cNvSpPr txBox="1"/>
          <p:nvPr/>
        </p:nvSpPr>
        <p:spPr>
          <a:xfrm>
            <a:off x="6008914" y="2571750"/>
            <a:ext cx="1489166" cy="269304"/>
          </a:xfrm>
          <a:prstGeom prst="rect">
            <a:avLst/>
          </a:prstGeom>
        </p:spPr>
        <p:txBody>
          <a:bodyPr wrap="square" rtlCol="0">
            <a:spAutoFit/>
          </a:bodyPr>
          <a:lstStyle/>
          <a:p>
            <a: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1150" b="1" i="0" u="none" strike="noStrike" kern="1200" cap="none" spc="0" normalizeH="0" baseline="0" noProof="0" dirty="0">
                <a:ln>
                  <a:noFill/>
                </a:ln>
                <a:solidFill>
                  <a:schemeClr val="tx1"/>
                </a:solidFill>
                <a:effectLst/>
                <a:uLnTx/>
                <a:uFillTx/>
                <a:latin typeface="Sommet bold"/>
                <a:ea typeface="+mn-ea"/>
                <a:cs typeface="+mn-cs"/>
              </a:rPr>
              <a:t>Positively Correlated</a:t>
            </a:r>
          </a:p>
        </p:txBody>
      </p:sp>
    </p:spTree>
    <p:extLst>
      <p:ext uri="{BB962C8B-B14F-4D97-AF65-F5344CB8AC3E}">
        <p14:creationId xmlns:p14="http://schemas.microsoft.com/office/powerpoint/2010/main" val="2355701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06E91D6-8085-4433-AE98-7064BD8BD295}"/>
              </a:ext>
            </a:extLst>
          </p:cNvPr>
          <p:cNvSpPr>
            <a:spLocks noGrp="1"/>
          </p:cNvSpPr>
          <p:nvPr>
            <p:ph type="title"/>
          </p:nvPr>
        </p:nvSpPr>
        <p:spPr>
          <a:xfrm>
            <a:off x="507207" y="1977684"/>
            <a:ext cx="8229600" cy="594066"/>
          </a:xfrm>
        </p:spPr>
        <p:txBody>
          <a:bodyPr/>
          <a:lstStyle/>
          <a:p>
            <a:pPr algn="ctr"/>
            <a:r>
              <a:rPr lang="en-US" dirty="0"/>
              <a:t>Least Squares Estimation</a:t>
            </a:r>
          </a:p>
        </p:txBody>
      </p:sp>
    </p:spTree>
    <p:extLst>
      <p:ext uri="{BB962C8B-B14F-4D97-AF65-F5344CB8AC3E}">
        <p14:creationId xmlns:p14="http://schemas.microsoft.com/office/powerpoint/2010/main" val="3106402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3A901C9C-21EC-ED40-B75E-AB1B7754ED24}"/>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Course Schedule</a:t>
            </a:r>
          </a:p>
        </p:txBody>
      </p:sp>
      <p:pic>
        <p:nvPicPr>
          <p:cNvPr id="4" name="Picture 3">
            <a:extLst>
              <a:ext uri="{FF2B5EF4-FFF2-40B4-BE49-F238E27FC236}">
                <a16:creationId xmlns:a16="http://schemas.microsoft.com/office/drawing/2014/main" id="{00E9044C-A136-1544-AFBB-48B7AD9C54D9}"/>
              </a:ext>
            </a:extLst>
          </p:cNvPr>
          <p:cNvPicPr>
            <a:picLocks noChangeAspect="1"/>
          </p:cNvPicPr>
          <p:nvPr/>
        </p:nvPicPr>
        <p:blipFill>
          <a:blip r:embed="rId3"/>
          <a:stretch>
            <a:fillRect/>
          </a:stretch>
        </p:blipFill>
        <p:spPr>
          <a:xfrm>
            <a:off x="-158490" y="4486275"/>
            <a:ext cx="2227320" cy="725174"/>
          </a:xfrm>
          <a:prstGeom prst="rect">
            <a:avLst/>
          </a:prstGeom>
        </p:spPr>
      </p:pic>
      <p:graphicFrame>
        <p:nvGraphicFramePr>
          <p:cNvPr id="2" name="Table 1">
            <a:extLst>
              <a:ext uri="{FF2B5EF4-FFF2-40B4-BE49-F238E27FC236}">
                <a16:creationId xmlns:a16="http://schemas.microsoft.com/office/drawing/2014/main" id="{49B59616-E4BA-4874-AD79-EADCBAAA6F15}"/>
              </a:ext>
            </a:extLst>
          </p:cNvPr>
          <p:cNvGraphicFramePr>
            <a:graphicFrameLocks noGrp="1"/>
          </p:cNvGraphicFramePr>
          <p:nvPr>
            <p:extLst>
              <p:ext uri="{D42A27DB-BD31-4B8C-83A1-F6EECF244321}">
                <p14:modId xmlns:p14="http://schemas.microsoft.com/office/powerpoint/2010/main" val="2878341207"/>
              </p:ext>
            </p:extLst>
          </p:nvPr>
        </p:nvGraphicFramePr>
        <p:xfrm>
          <a:off x="108857" y="665820"/>
          <a:ext cx="7617823" cy="3657600"/>
        </p:xfrm>
        <a:graphic>
          <a:graphicData uri="http://schemas.openxmlformats.org/drawingml/2006/table">
            <a:tbl>
              <a:tblPr firstRow="1" bandRow="1">
                <a:tableStyleId>{5C22544A-7EE6-4342-B048-85BDC9FD1C3A}</a:tableStyleId>
              </a:tblPr>
              <a:tblGrid>
                <a:gridCol w="824764">
                  <a:extLst>
                    <a:ext uri="{9D8B030D-6E8A-4147-A177-3AD203B41FA5}">
                      <a16:colId xmlns:a16="http://schemas.microsoft.com/office/drawing/2014/main" val="4190790244"/>
                    </a:ext>
                  </a:extLst>
                </a:gridCol>
                <a:gridCol w="2018799">
                  <a:extLst>
                    <a:ext uri="{9D8B030D-6E8A-4147-A177-3AD203B41FA5}">
                      <a16:colId xmlns:a16="http://schemas.microsoft.com/office/drawing/2014/main" val="1206780992"/>
                    </a:ext>
                  </a:extLst>
                </a:gridCol>
                <a:gridCol w="2271850">
                  <a:extLst>
                    <a:ext uri="{9D8B030D-6E8A-4147-A177-3AD203B41FA5}">
                      <a16:colId xmlns:a16="http://schemas.microsoft.com/office/drawing/2014/main" val="3657719096"/>
                    </a:ext>
                  </a:extLst>
                </a:gridCol>
                <a:gridCol w="2502410">
                  <a:extLst>
                    <a:ext uri="{9D8B030D-6E8A-4147-A177-3AD203B41FA5}">
                      <a16:colId xmlns:a16="http://schemas.microsoft.com/office/drawing/2014/main" val="2703744342"/>
                    </a:ext>
                  </a:extLst>
                </a:gridCol>
              </a:tblGrid>
              <a:tr h="240382">
                <a:tc>
                  <a:txBody>
                    <a:bodyPr/>
                    <a:lstStyle/>
                    <a:p>
                      <a:pPr algn="ctr"/>
                      <a:r>
                        <a:rPr lang="en-US" sz="1000" dirty="0">
                          <a:solidFill>
                            <a:schemeClr val="bg1"/>
                          </a:solidFill>
                        </a:rPr>
                        <a:t>Week</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000" dirty="0">
                          <a:solidFill>
                            <a:schemeClr val="bg1"/>
                          </a:solidFill>
                        </a:rPr>
                        <a:t>Monday (10:00-11:30)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000" dirty="0">
                          <a:solidFill>
                            <a:schemeClr val="bg1"/>
                          </a:solidFill>
                        </a:rPr>
                        <a:t>Wednesday (11:00-12:30)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000" dirty="0">
                          <a:solidFill>
                            <a:schemeClr val="bg1"/>
                          </a:solidFill>
                        </a:rPr>
                        <a:t>Tuesday Lab (16:00-18:00)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806932246"/>
                  </a:ext>
                </a:extLst>
              </a:tr>
              <a:tr h="240382">
                <a:tc>
                  <a:txBody>
                    <a:bodyPr/>
                    <a:lstStyle/>
                    <a:p>
                      <a:pPr algn="r"/>
                      <a:r>
                        <a:rPr lang="en-US" sz="1000" dirty="0">
                          <a:solidFill>
                            <a:schemeClr val="tx1"/>
                          </a:solidFill>
                        </a:rPr>
                        <a:t>1 (13-Jul)</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Overview of Debris Environment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sz="1000" dirty="0"/>
                        <a:t>Overview of the Debris Environment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sz="1000" dirty="0"/>
                        <a:t>MASTER Tutorial Session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652473667"/>
                  </a:ext>
                </a:extLst>
              </a:tr>
              <a:tr h="240382">
                <a:tc>
                  <a:txBody>
                    <a:bodyPr/>
                    <a:lstStyle/>
                    <a:p>
                      <a:pPr algn="r"/>
                      <a:r>
                        <a:rPr lang="en-US" sz="1000" dirty="0">
                          <a:solidFill>
                            <a:schemeClr val="tx1"/>
                          </a:solidFill>
                        </a:rPr>
                        <a:t>2 (20-Jul)</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Evolution Models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err="1"/>
                        <a:t>NewSpace</a:t>
                      </a:r>
                      <a:r>
                        <a:rPr lang="en-US" sz="1000" dirty="0"/>
                        <a:t>, </a:t>
                      </a:r>
                      <a:r>
                        <a:rPr lang="en-US" sz="1000" dirty="0" err="1"/>
                        <a:t>MegaConstellations</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sz="1000" dirty="0"/>
                        <a:t>MASTER Working Session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3254147840"/>
                  </a:ext>
                </a:extLst>
              </a:tr>
              <a:tr h="240382">
                <a:tc>
                  <a:txBody>
                    <a:bodyPr/>
                    <a:lstStyle/>
                    <a:p>
                      <a:pPr algn="r"/>
                      <a:r>
                        <a:rPr lang="en-US" sz="1000" dirty="0">
                          <a:solidFill>
                            <a:schemeClr val="tx1"/>
                          </a:solidFill>
                        </a:rPr>
                        <a:t>3 (27-Jul)</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Anomalies and Breakup Events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Mitigation and Remediation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sz="1000" dirty="0"/>
                        <a:t>MASTER Working Session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1712363440"/>
                  </a:ext>
                </a:extLst>
              </a:tr>
              <a:tr h="240382">
                <a:tc>
                  <a:txBody>
                    <a:bodyPr/>
                    <a:lstStyle/>
                    <a:p>
                      <a:pPr algn="r"/>
                      <a:r>
                        <a:rPr lang="en-US" sz="1000" dirty="0">
                          <a:solidFill>
                            <a:schemeClr val="tx1"/>
                          </a:solidFill>
                        </a:rPr>
                        <a:t>4 (03-Aug)</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Space Environment (Melrose)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Space Policy and Law (Duncan Blake)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sz="1000" dirty="0"/>
                        <a:t>MASTER Working Session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4225013671"/>
                  </a:ext>
                </a:extLst>
              </a:tr>
              <a:tr h="240382">
                <a:tc>
                  <a:txBody>
                    <a:bodyPr/>
                    <a:lstStyle/>
                    <a:p>
                      <a:pPr algn="r"/>
                      <a:r>
                        <a:rPr lang="en-US" sz="1000" dirty="0">
                          <a:solidFill>
                            <a:schemeClr val="tx1"/>
                          </a:solidFill>
                        </a:rPr>
                        <a:t>5 (10-Aug)</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Sensors (Andrew)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Sensors (Andrew)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sz="1000" dirty="0"/>
                        <a:t>MASTER Working Session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548801159"/>
                  </a:ext>
                </a:extLst>
              </a:tr>
              <a:tr h="240382">
                <a:tc>
                  <a:txBody>
                    <a:bodyPr/>
                    <a:lstStyle/>
                    <a:p>
                      <a:pPr algn="r"/>
                      <a:r>
                        <a:rPr lang="en-US" sz="1000" dirty="0">
                          <a:solidFill>
                            <a:schemeClr val="tx1"/>
                          </a:solidFill>
                        </a:rPr>
                        <a:t>6 (17-Aug)</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0" dirty="0">
                          <a:solidFill>
                            <a:schemeClr val="tx1"/>
                          </a:solidFill>
                        </a:rPr>
                        <a:t>SACT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sz="1000" dirty="0"/>
                        <a:t>Military Training Day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sz="1000" dirty="0"/>
                        <a:t>SACT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1666582578"/>
                  </a:ext>
                </a:extLst>
              </a:tr>
              <a:tr h="240382">
                <a:tc>
                  <a:txBody>
                    <a:bodyPr/>
                    <a:lstStyle/>
                    <a:p>
                      <a:pPr algn="r"/>
                      <a:r>
                        <a:rPr lang="en-US" sz="1000" dirty="0">
                          <a:solidFill>
                            <a:schemeClr val="tx1"/>
                          </a:solidFill>
                        </a:rPr>
                        <a:t>7 (24-Aug)</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Batch Estimation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sz="1000" dirty="0"/>
                        <a:t>Sequential Estimation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sz="1000" b="1" dirty="0">
                          <a:solidFill>
                            <a:schemeClr val="bg1"/>
                          </a:solidFill>
                        </a:rPr>
                        <a:t>MASTER Lab Due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116918512"/>
                  </a:ext>
                </a:extLst>
              </a:tr>
              <a:tr h="240382">
                <a:tc gridSpan="4">
                  <a:txBody>
                    <a:bodyPr/>
                    <a:lstStyle/>
                    <a:p>
                      <a:pPr algn="ctr"/>
                      <a:r>
                        <a:rPr lang="en-US" sz="1000" b="1" dirty="0">
                          <a:solidFill>
                            <a:schemeClr val="tx1"/>
                          </a:solidFill>
                        </a:rPr>
                        <a:t>Mid-Semester Break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algn="ctr"/>
                      <a:endParaRPr lang="en-US" sz="1100" dirty="0"/>
                    </a:p>
                  </a:txBody>
                  <a:tcPr/>
                </a:tc>
                <a:tc hMerge="1">
                  <a:txBody>
                    <a:bodyPr/>
                    <a:lstStyle/>
                    <a:p>
                      <a:pPr algn="ctr"/>
                      <a:endParaRPr lang="en-US" sz="1100" dirty="0"/>
                    </a:p>
                  </a:txBody>
                  <a:tcPr/>
                </a:tc>
                <a:tc hMerge="1">
                  <a:txBody>
                    <a:bodyPr/>
                    <a:lstStyle/>
                    <a:p>
                      <a:pPr algn="ctr"/>
                      <a:endParaRPr lang="en-US" sz="1100" dirty="0"/>
                    </a:p>
                  </a:txBody>
                  <a:tcPr/>
                </a:tc>
                <a:extLst>
                  <a:ext uri="{0D108BD9-81ED-4DB2-BD59-A6C34878D82A}">
                    <a16:rowId xmlns:a16="http://schemas.microsoft.com/office/drawing/2014/main" val="3667254307"/>
                  </a:ext>
                </a:extLst>
              </a:tr>
              <a:tr h="240382">
                <a:tc>
                  <a:txBody>
                    <a:bodyPr/>
                    <a:lstStyle/>
                    <a:p>
                      <a:pPr algn="r"/>
                      <a:r>
                        <a:rPr lang="en-US" sz="1000" dirty="0">
                          <a:solidFill>
                            <a:schemeClr val="tx1"/>
                          </a:solidFill>
                        </a:rPr>
                        <a:t>8 (14-Sept)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Nonlinear Estimation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en-US" sz="1000" dirty="0"/>
                        <a:t>Object Characterization (Quiz)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en-US" sz="1000" dirty="0"/>
                        <a:t>Falcon Working Session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1584119000"/>
                  </a:ext>
                </a:extLst>
              </a:tr>
              <a:tr h="240382">
                <a:tc>
                  <a:txBody>
                    <a:bodyPr/>
                    <a:lstStyle/>
                    <a:p>
                      <a:pPr algn="r"/>
                      <a:r>
                        <a:rPr lang="en-US" sz="1000" dirty="0">
                          <a:solidFill>
                            <a:schemeClr val="tx1"/>
                          </a:solidFill>
                        </a:rPr>
                        <a:t>9 (21-Sept)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Maneuver Detection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Conjunction Assessment (Quiz)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en-US" sz="1000" dirty="0"/>
                        <a:t>Falcon Working Session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3321169366"/>
                  </a:ext>
                </a:extLst>
              </a:tr>
              <a:tr h="240382">
                <a:tc>
                  <a:txBody>
                    <a:bodyPr/>
                    <a:lstStyle/>
                    <a:p>
                      <a:pPr algn="r"/>
                      <a:r>
                        <a:rPr lang="en-US" sz="1000" dirty="0">
                          <a:solidFill>
                            <a:schemeClr val="tx1"/>
                          </a:solidFill>
                        </a:rPr>
                        <a:t>10 (28-Sept)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Uncertainty Quantification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en-US" sz="1000" dirty="0"/>
                        <a:t>Initial Orbit Determination (Quiz)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en-US" sz="1000" dirty="0"/>
                        <a:t>Falcon Working Session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2100893683"/>
                  </a:ext>
                </a:extLst>
              </a:tr>
              <a:tr h="240382">
                <a:tc>
                  <a:txBody>
                    <a:bodyPr/>
                    <a:lstStyle/>
                    <a:p>
                      <a:pPr algn="r"/>
                      <a:r>
                        <a:rPr lang="en-US" sz="1000" dirty="0">
                          <a:solidFill>
                            <a:schemeClr val="tx1"/>
                          </a:solidFill>
                        </a:rPr>
                        <a:t>11 (05-Oct)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err="1"/>
                        <a:t>Labour</a:t>
                      </a:r>
                      <a:r>
                        <a:rPr lang="en-US" sz="1000" dirty="0"/>
                        <a:t> Day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Data Association (Quiz)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Falcon Working Session</a:t>
                      </a:r>
                      <a:endParaRPr lang="en-US" sz="10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4248979624"/>
                  </a:ext>
                </a:extLst>
              </a:tr>
              <a:tr h="240382">
                <a:tc>
                  <a:txBody>
                    <a:bodyPr/>
                    <a:lstStyle/>
                    <a:p>
                      <a:pPr algn="r"/>
                      <a:r>
                        <a:rPr lang="en-US" sz="1000" dirty="0">
                          <a:solidFill>
                            <a:schemeClr val="tx1"/>
                          </a:solidFill>
                        </a:rPr>
                        <a:t>12 (12-Oct)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Multitarget Estimation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en-US" sz="1000" dirty="0"/>
                        <a:t>Sensor Management (Quiz)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en-US" sz="1000" b="1" dirty="0">
                          <a:solidFill>
                            <a:schemeClr val="bg1"/>
                          </a:solidFill>
                        </a:rPr>
                        <a:t>Falcon Lab Report Due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897353314"/>
                  </a:ext>
                </a:extLst>
              </a:tr>
              <a:tr h="240382">
                <a:tc>
                  <a:txBody>
                    <a:bodyPr/>
                    <a:lstStyle/>
                    <a:p>
                      <a:pPr algn="r"/>
                      <a:r>
                        <a:rPr lang="en-US" sz="1000" dirty="0">
                          <a:solidFill>
                            <a:schemeClr val="tx1"/>
                          </a:solidFill>
                        </a:rPr>
                        <a:t>13 (19-Oct)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Data Fusion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en-US" sz="1000" dirty="0"/>
                        <a:t>Final Presentations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en-US" sz="1000" dirty="0"/>
                        <a:t>Off</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18353339"/>
                  </a:ext>
                </a:extLst>
              </a:tr>
            </a:tbl>
          </a:graphicData>
        </a:graphic>
      </p:graphicFrame>
      <p:graphicFrame>
        <p:nvGraphicFramePr>
          <p:cNvPr id="7" name="Table 6">
            <a:extLst>
              <a:ext uri="{FF2B5EF4-FFF2-40B4-BE49-F238E27FC236}">
                <a16:creationId xmlns:a16="http://schemas.microsoft.com/office/drawing/2014/main" id="{CC8ED6F2-A0D0-4D78-A96C-2710A8C49A06}"/>
              </a:ext>
            </a:extLst>
          </p:cNvPr>
          <p:cNvGraphicFramePr>
            <a:graphicFrameLocks noGrp="1"/>
          </p:cNvGraphicFramePr>
          <p:nvPr/>
        </p:nvGraphicFramePr>
        <p:xfrm>
          <a:off x="7793084" y="907870"/>
          <a:ext cx="1311730" cy="3360804"/>
        </p:xfrm>
        <a:graphic>
          <a:graphicData uri="http://schemas.openxmlformats.org/drawingml/2006/table">
            <a:tbl>
              <a:tblPr firstRow="1" bandRow="1">
                <a:tableStyleId>{5C22544A-7EE6-4342-B048-85BDC9FD1C3A}</a:tableStyleId>
              </a:tblPr>
              <a:tblGrid>
                <a:gridCol w="1311730">
                  <a:extLst>
                    <a:ext uri="{9D8B030D-6E8A-4147-A177-3AD203B41FA5}">
                      <a16:colId xmlns:a16="http://schemas.microsoft.com/office/drawing/2014/main" val="1687485215"/>
                    </a:ext>
                  </a:extLst>
                </a:gridCol>
              </a:tblGrid>
              <a:tr h="1012370">
                <a:tc>
                  <a:txBody>
                    <a:bodyPr/>
                    <a:lstStyle/>
                    <a:p>
                      <a:pPr algn="ctr"/>
                      <a:r>
                        <a:rPr lang="en-US" sz="1000" b="1" dirty="0">
                          <a:solidFill>
                            <a:schemeClr val="tx1"/>
                          </a:solidFill>
                        </a:rPr>
                        <a:t>Unit 1: </a:t>
                      </a:r>
                    </a:p>
                    <a:p>
                      <a:pPr algn="ctr"/>
                      <a:r>
                        <a:rPr lang="en-US" sz="1000" b="1" dirty="0">
                          <a:solidFill>
                            <a:schemeClr val="tx1"/>
                          </a:solidFill>
                        </a:rPr>
                        <a:t>Debris Overview &amp; Environment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2192611562"/>
                  </a:ext>
                </a:extLst>
              </a:tr>
              <a:tr h="698863">
                <a:tc>
                  <a:txBody>
                    <a:bodyPr/>
                    <a:lstStyle/>
                    <a:p>
                      <a:pPr algn="ctr"/>
                      <a:r>
                        <a:rPr lang="en-US" sz="1000" b="1" dirty="0">
                          <a:solidFill>
                            <a:schemeClr val="tx1"/>
                          </a:solidFill>
                        </a:rPr>
                        <a:t>Unit 2:</a:t>
                      </a:r>
                    </a:p>
                    <a:p>
                      <a:pPr algn="ctr"/>
                      <a:r>
                        <a:rPr lang="en-US" sz="1000" b="1" dirty="0">
                          <a:solidFill>
                            <a:schemeClr val="tx1"/>
                          </a:solidFill>
                        </a:rPr>
                        <a:t>Space Surveillance and Tracking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2237928532"/>
                  </a:ext>
                </a:extLst>
              </a:tr>
              <a:tr h="248194">
                <a:tc>
                  <a:txBody>
                    <a:bodyPr/>
                    <a:lstStyle/>
                    <a:p>
                      <a:pPr algn="ctr"/>
                      <a:endParaRPr lang="en-US" sz="1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230620811"/>
                  </a:ext>
                </a:extLst>
              </a:tr>
              <a:tr h="1401377">
                <a:tc>
                  <a:txBody>
                    <a:bodyPr/>
                    <a:lstStyle/>
                    <a:p>
                      <a:pPr algn="ctr"/>
                      <a:r>
                        <a:rPr lang="en-US" sz="1000" b="1" dirty="0">
                          <a:solidFill>
                            <a:schemeClr val="tx1"/>
                          </a:solidFill>
                        </a:rPr>
                        <a:t>Unit 3:</a:t>
                      </a:r>
                    </a:p>
                    <a:p>
                      <a:pPr algn="ctr"/>
                      <a:r>
                        <a:rPr lang="en-US" sz="1000" b="1" dirty="0">
                          <a:solidFill>
                            <a:schemeClr val="tx1"/>
                          </a:solidFill>
                        </a:rPr>
                        <a:t>Advanced Space Surveillance and Tracking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3969387324"/>
                  </a:ext>
                </a:extLst>
              </a:tr>
            </a:tbl>
          </a:graphicData>
        </a:graphic>
      </p:graphicFrame>
    </p:spTree>
    <p:extLst>
      <p:ext uri="{BB962C8B-B14F-4D97-AF65-F5344CB8AC3E}">
        <p14:creationId xmlns:p14="http://schemas.microsoft.com/office/powerpoint/2010/main" val="39416474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600" b="1" dirty="0"/>
                  <a:t>Line-Fitting</a:t>
                </a:r>
                <a:endParaRPr lang="en-US" sz="1400" dirty="0"/>
              </a:p>
              <a:p>
                <a:pPr marL="0" indent="0">
                  <a:spcBef>
                    <a:spcPts val="0"/>
                  </a:spcBef>
                  <a:spcAft>
                    <a:spcPts val="0"/>
                  </a:spcAft>
                  <a:buNone/>
                </a:pPr>
                <a:r>
                  <a:rPr lang="en-US" sz="1400" dirty="0"/>
                  <a:t>The problem with computing an algebraic solution is that the measurements have errors.  Least squares estimation is designed to solve linear problems with noisy measurement data, for example, fitting a line to a set of data in 2-dimensions.</a:t>
                </a:r>
              </a:p>
              <a:p>
                <a:pPr marL="0" indent="0">
                  <a:spcBef>
                    <a:spcPts val="0"/>
                  </a:spcBef>
                  <a:spcAft>
                    <a:spcPts val="0"/>
                  </a:spcAft>
                  <a:buNone/>
                </a:pPr>
                <a:endParaRPr lang="en-US" sz="1400" dirty="0"/>
              </a:p>
              <a:p>
                <a:pPr marL="0" indent="0">
                  <a:spcBef>
                    <a:spcPts val="0"/>
                  </a:spcBef>
                  <a:spcAft>
                    <a:spcPts val="0"/>
                  </a:spcAft>
                  <a:buNone/>
                </a:pPr>
                <a:r>
                  <a:rPr lang="en-US" sz="1400" dirty="0"/>
                  <a:t>The equation for a line, which should be satisfied by all measurements, is</a:t>
                </a:r>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𝑦</m:t>
                      </m:r>
                      <m:r>
                        <a:rPr lang="en-US" sz="1400" b="0" i="1" smtClean="0">
                          <a:latin typeface="Cambria Math" panose="02040503050406030204" pitchFamily="18" charset="0"/>
                        </a:rPr>
                        <m:t>=</m:t>
                      </m:r>
                      <m:r>
                        <a:rPr lang="en-US" sz="1400" b="0" i="1" smtClean="0">
                          <a:latin typeface="Cambria Math" panose="02040503050406030204" pitchFamily="18" charset="0"/>
                        </a:rPr>
                        <m:t>𝑚𝑥</m:t>
                      </m:r>
                      <m:r>
                        <a:rPr lang="en-US" sz="1400" b="0" i="1" smtClean="0">
                          <a:latin typeface="Cambria Math" panose="02040503050406030204" pitchFamily="18" charset="0"/>
                        </a:rPr>
                        <m:t>+</m:t>
                      </m:r>
                      <m:r>
                        <a:rPr lang="en-US" sz="1400" b="0" i="1" smtClean="0">
                          <a:latin typeface="Cambria Math" panose="02040503050406030204" pitchFamily="18" charset="0"/>
                        </a:rPr>
                        <m:t>𝑏</m:t>
                      </m:r>
                    </m:oMath>
                  </m:oMathPara>
                </a14:m>
                <a:endParaRPr lang="en-US" sz="1400" dirty="0"/>
              </a:p>
              <a:p>
                <a:pPr marL="0" indent="0">
                  <a:spcBef>
                    <a:spcPts val="0"/>
                  </a:spcBef>
                  <a:spcAft>
                    <a:spcPts val="0"/>
                  </a:spcAft>
                  <a:buNone/>
                </a:pPr>
                <a:endParaRPr lang="en-US" sz="1400" dirty="0"/>
              </a:p>
              <a:p>
                <a:pPr marL="0" indent="0">
                  <a:spcBef>
                    <a:spcPts val="0"/>
                  </a:spcBef>
                  <a:spcAft>
                    <a:spcPts val="0"/>
                  </a:spcAft>
                  <a:buNone/>
                </a:pPr>
                <a:r>
                  <a:rPr lang="en-US" sz="1400" dirty="0"/>
                  <a:t>The minimal parameter set defining the line consists of the slope </a:t>
                </a:r>
                <a14:m>
                  <m:oMath xmlns:m="http://schemas.openxmlformats.org/officeDocument/2006/math">
                    <m:r>
                      <a:rPr lang="en-US" sz="1400" b="0" i="1" smtClean="0">
                        <a:latin typeface="Cambria Math" panose="02040503050406030204" pitchFamily="18" charset="0"/>
                      </a:rPr>
                      <m:t>𝑚</m:t>
                    </m:r>
                  </m:oMath>
                </a14:m>
                <a:r>
                  <a:rPr lang="en-US" sz="1400" dirty="0"/>
                  <a:t> and intercept </a:t>
                </a:r>
                <a14:m>
                  <m:oMath xmlns:m="http://schemas.openxmlformats.org/officeDocument/2006/math">
                    <m:r>
                      <a:rPr lang="en-US" sz="1400" b="0" i="1" smtClean="0">
                        <a:latin typeface="Cambria Math" panose="02040503050406030204" pitchFamily="18" charset="0"/>
                      </a:rPr>
                      <m:t>𝑏</m:t>
                    </m:r>
                  </m:oMath>
                </a14:m>
                <a:r>
                  <a:rPr lang="en-US" sz="1400" dirty="0"/>
                  <a:t>.  We will apply the y-values as measurements, related to the state vector [</a:t>
                </a:r>
                <a14:m>
                  <m:oMath xmlns:m="http://schemas.openxmlformats.org/officeDocument/2006/math">
                    <m:r>
                      <a:rPr lang="en-US" sz="1400" b="0" i="1" smtClean="0">
                        <a:latin typeface="Cambria Math" panose="02040503050406030204" pitchFamily="18" charset="0"/>
                      </a:rPr>
                      <m:t>𝑚</m:t>
                    </m:r>
                    <m:r>
                      <a:rPr lang="en-US" sz="1400" b="0" i="1" smtClean="0">
                        <a:latin typeface="Cambria Math" panose="02040503050406030204" pitchFamily="18" charset="0"/>
                      </a:rPr>
                      <m:t>,</m:t>
                    </m:r>
                    <m:r>
                      <a:rPr lang="en-US" sz="1400" b="0" i="1" smtClean="0">
                        <a:latin typeface="Cambria Math" panose="02040503050406030204" pitchFamily="18" charset="0"/>
                      </a:rPr>
                      <m:t>𝑏</m:t>
                    </m:r>
                  </m:oMath>
                </a14:m>
                <a:r>
                  <a:rPr lang="en-US" sz="1400" dirty="0"/>
                  <a:t>] as follows:</a:t>
                </a:r>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r>
                        <a:rPr lang="en-US" sz="1400" b="0" i="1" smtClean="0">
                          <a:latin typeface="Cambria Math" panose="02040503050406030204" pitchFamily="18" charset="0"/>
                        </a:rPr>
                        <m:t>𝑚</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r>
                        <a:rPr lang="en-US" sz="1400" b="0" i="1" smtClean="0">
                          <a:latin typeface="Cambria Math" panose="02040503050406030204" pitchFamily="18" charset="0"/>
                        </a:rPr>
                        <m:t>𝑏</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rPr>
                            <m:t>𝑖</m:t>
                          </m:r>
                        </m:sub>
                      </m:sSub>
                    </m:oMath>
                  </m:oMathPara>
                </a14:m>
                <a:endParaRPr lang="en-US" sz="1400" dirty="0"/>
              </a:p>
              <a:p>
                <a:pPr marL="0" indent="0">
                  <a:spcBef>
                    <a:spcPts val="0"/>
                  </a:spcBef>
                  <a:spcAft>
                    <a:spcPts val="0"/>
                  </a:spcAft>
                  <a:buNone/>
                </a:pPr>
                <a:endParaRPr lang="en-US" sz="1200" dirty="0"/>
              </a:p>
            </p:txBody>
          </p:sp>
        </mc:Choice>
        <mc:Fallback xmlns="">
          <p:sp>
            <p:nvSpPr>
              <p:cNvPr id="2" name="Content Placeholder 1">
                <a:extLst>
                  <a:ext uri="{FF2B5EF4-FFF2-40B4-BE49-F238E27FC236}">
                    <a16:creationId xmlns:a16="http://schemas.microsoft.com/office/drawing/2014/main" id="{1052F6B9-6D27-43BB-B810-138F60EC6DD6}"/>
                  </a:ext>
                </a:extLst>
              </p:cNvPr>
              <p:cNvSpPr>
                <a:spLocks noGrp="1" noRot="1" noChangeAspect="1" noMove="1" noResize="1" noEditPoints="1" noAdjustHandles="1" noChangeArrowheads="1" noChangeShapeType="1" noTextEdit="1"/>
              </p:cNvSpPr>
              <p:nvPr>
                <p:ph sz="half" idx="1"/>
              </p:nvPr>
            </p:nvSpPr>
            <p:spPr>
              <a:xfrm>
                <a:off x="457200" y="681541"/>
                <a:ext cx="4219304" cy="3780420"/>
              </a:xfrm>
              <a:blipFill>
                <a:blip r:embed="rId2"/>
                <a:stretch>
                  <a:fillRect l="-723" t="-484" r="-867"/>
                </a:stretch>
              </a:blipFill>
            </p:spPr>
            <p:txBody>
              <a:bodyPr/>
              <a:lstStyle/>
              <a:p>
                <a:r>
                  <a:rPr lang="en-US">
                    <a:noFill/>
                  </a:rPr>
                  <a:t> </a:t>
                </a:r>
              </a:p>
            </p:txBody>
          </p:sp>
        </mc:Fallback>
      </mc:AlternateContent>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Least Squares Estimation</a:t>
            </a:r>
          </a:p>
        </p:txBody>
      </p:sp>
      <p:pic>
        <p:nvPicPr>
          <p:cNvPr id="6" name="Picture 5">
            <a:extLst>
              <a:ext uri="{FF2B5EF4-FFF2-40B4-BE49-F238E27FC236}">
                <a16:creationId xmlns:a16="http://schemas.microsoft.com/office/drawing/2014/main" id="{100B1459-731C-4469-8946-91A203FAE4DA}"/>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735286" y="665820"/>
            <a:ext cx="4321442" cy="3224876"/>
          </a:xfrm>
          <a:prstGeom prst="rect">
            <a:avLst/>
          </a:prstGeom>
        </p:spPr>
      </p:pic>
    </p:spTree>
    <p:extLst>
      <p:ext uri="{BB962C8B-B14F-4D97-AF65-F5344CB8AC3E}">
        <p14:creationId xmlns:p14="http://schemas.microsoft.com/office/powerpoint/2010/main" val="4394202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600" b="1" dirty="0"/>
                  <a:t>Line-Fitting</a:t>
                </a:r>
                <a:endParaRPr lang="en-US" sz="1400" dirty="0"/>
              </a:p>
              <a:p>
                <a:pPr marL="0" indent="0">
                  <a:spcBef>
                    <a:spcPts val="0"/>
                  </a:spcBef>
                  <a:spcAft>
                    <a:spcPts val="0"/>
                  </a:spcAft>
                  <a:buNone/>
                </a:pPr>
                <a:r>
                  <a:rPr lang="en-US" sz="1400" dirty="0"/>
                  <a:t>We can collect all the measurements in a vector, and rewrite the problem as a matrix equation:</a:t>
                </a:r>
              </a:p>
              <a:p>
                <a:pPr marL="0" indent="0">
                  <a:spcBef>
                    <a:spcPts val="0"/>
                  </a:spcBef>
                  <a:spcAft>
                    <a:spcPts val="0"/>
                  </a:spcAft>
                  <a:buNone/>
                </a:pPr>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r>
                        <a:rPr lang="en-US" sz="1400" b="0" i="1" smtClean="0">
                          <a:latin typeface="Cambria Math" panose="02040503050406030204" pitchFamily="18" charset="0"/>
                        </a:rPr>
                        <m:t>𝑚</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r>
                        <a:rPr lang="en-US" sz="1400" b="0" i="1" smtClean="0">
                          <a:latin typeface="Cambria Math" panose="02040503050406030204" pitchFamily="18" charset="0"/>
                        </a:rPr>
                        <m:t>𝑏</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rPr>
                            <m:t>𝑖</m:t>
                          </m:r>
                        </m:sub>
                      </m:sSub>
                    </m:oMath>
                  </m:oMathPara>
                </a14:m>
                <a:endParaRPr lang="en-US" sz="1400" dirty="0"/>
              </a:p>
              <a:p>
                <a:pPr marL="0" indent="0">
                  <a:spcBef>
                    <a:spcPts val="0"/>
                  </a:spcBef>
                  <a:spcAft>
                    <a:spcPts val="0"/>
                  </a:spcAft>
                  <a:buNone/>
                </a:pPr>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𝒀</m:t>
                          </m:r>
                        </m:e>
                      </m:acc>
                      <m:r>
                        <a:rPr lang="en-US" sz="1400" b="0" i="1" smtClean="0">
                          <a:latin typeface="Cambria Math" panose="02040503050406030204" pitchFamily="18" charset="0"/>
                        </a:rPr>
                        <m:t>=</m:t>
                      </m:r>
                      <m:r>
                        <a:rPr lang="en-US" sz="1400" b="0" i="1" smtClean="0">
                          <a:latin typeface="Cambria Math" panose="02040503050406030204" pitchFamily="18" charset="0"/>
                        </a:rPr>
                        <m:t>𝐻</m:t>
                      </m:r>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𝑿</m:t>
                          </m:r>
                        </m:e>
                      </m:acc>
                      <m:r>
                        <a:rPr lang="en-US" sz="1400" b="0" i="1" smtClean="0">
                          <a:latin typeface="Cambria Math" panose="02040503050406030204" pitchFamily="18" charset="0"/>
                        </a:rPr>
                        <m:t>+</m:t>
                      </m:r>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ea typeface="Cambria Math" panose="02040503050406030204" pitchFamily="18" charset="0"/>
                            </a:rPr>
                            <m:t>𝜺</m:t>
                          </m:r>
                        </m:e>
                      </m:acc>
                    </m:oMath>
                  </m:oMathPara>
                </a14:m>
                <a:endParaRPr lang="en-US" sz="1400" b="1" dirty="0"/>
              </a:p>
              <a:p>
                <a:pPr marL="0" indent="0">
                  <a:spcBef>
                    <a:spcPts val="0"/>
                  </a:spcBef>
                  <a:spcAft>
                    <a:spcPts val="0"/>
                  </a:spcAft>
                  <a:buNone/>
                </a:pPr>
                <a:endParaRPr lang="en-US" sz="1400" b="1"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acc>
                        <m:accPr>
                          <m:chr m:val="⃑"/>
                          <m:ctrlPr>
                            <a:rPr lang="en-US" sz="1400" b="1" i="1">
                              <a:latin typeface="Cambria Math" panose="02040503050406030204" pitchFamily="18" charset="0"/>
                            </a:rPr>
                          </m:ctrlPr>
                        </m:accPr>
                        <m:e>
                          <m:r>
                            <a:rPr lang="en-US" sz="1400" b="1" i="1">
                              <a:latin typeface="Cambria Math" panose="02040503050406030204" pitchFamily="18" charset="0"/>
                            </a:rPr>
                            <m:t>𝒀</m:t>
                          </m:r>
                        </m:e>
                      </m:acc>
                      <m:r>
                        <a:rPr lang="en-US" sz="1400" b="1" i="1" smtClean="0">
                          <a:latin typeface="Cambria Math" panose="02040503050406030204" pitchFamily="18" charset="0"/>
                        </a:rPr>
                        <m:t>=</m:t>
                      </m:r>
                      <m:sSub>
                        <m:sSubPr>
                          <m:ctrlPr>
                            <a:rPr lang="en-US" sz="1400" i="1" smtClean="0">
                              <a:latin typeface="Cambria Math" panose="02040503050406030204" pitchFamily="18" charset="0"/>
                            </a:rPr>
                          </m:ctrlPr>
                        </m:sSubPr>
                        <m:e>
                          <m:d>
                            <m:dPr>
                              <m:begChr m:val="["/>
                              <m:endChr m:val="]"/>
                              <m:ctrlPr>
                                <a:rPr lang="en-US" sz="1400" i="1" smtClean="0">
                                  <a:latin typeface="Cambria Math" panose="02040503050406030204" pitchFamily="18" charset="0"/>
                                </a:rPr>
                              </m:ctrlPr>
                            </m:dPr>
                            <m:e>
                              <m:m>
                                <m:mPr>
                                  <m:mcs>
                                    <m:mc>
                                      <m:mcPr>
                                        <m:count m:val="1"/>
                                        <m:mcJc m:val="center"/>
                                      </m:mcPr>
                                    </m:mc>
                                  </m:mcs>
                                  <m:ctrlPr>
                                    <a:rPr lang="en-US" sz="1400" i="1" smtClean="0">
                                      <a:latin typeface="Cambria Math" panose="02040503050406030204" pitchFamily="18" charset="0"/>
                                    </a:rPr>
                                  </m:ctrlPr>
                                </m:mPr>
                                <m:mr>
                                  <m:e>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1</m:t>
                                        </m:r>
                                      </m:sub>
                                    </m:sSub>
                                  </m:e>
                                </m:mr>
                                <m:mr>
                                  <m:e>
                                    <m:r>
                                      <a:rPr lang="en-US" sz="1400" b="0" i="1" smtClean="0">
                                        <a:latin typeface="Cambria Math" panose="02040503050406030204" pitchFamily="18" charset="0"/>
                                      </a:rPr>
                                      <m:t>⋮</m:t>
                                    </m:r>
                                  </m:e>
                                </m:mr>
                                <m:mr>
                                  <m:e>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𝑚</m:t>
                                        </m:r>
                                      </m:sub>
                                    </m:sSub>
                                  </m:e>
                                </m:mr>
                              </m:m>
                            </m:e>
                          </m:d>
                        </m:e>
                        <m:sub>
                          <m:r>
                            <a:rPr lang="en-US" sz="1400" b="0" i="1" smtClean="0">
                              <a:latin typeface="Cambria Math" panose="02040503050406030204" pitchFamily="18" charset="0"/>
                            </a:rPr>
                            <m:t>𝑚𝑥</m:t>
                          </m:r>
                          <m:r>
                            <a:rPr lang="en-US" sz="1400" b="0" i="1" smtClean="0">
                              <a:latin typeface="Cambria Math" panose="02040503050406030204" pitchFamily="18" charset="0"/>
                            </a:rPr>
                            <m:t>1</m:t>
                          </m:r>
                        </m:sub>
                      </m:sSub>
                      <m:r>
                        <a:rPr lang="en-US" sz="1400" b="0" i="1" smtClean="0">
                          <a:latin typeface="Cambria Math" panose="02040503050406030204" pitchFamily="18" charset="0"/>
                        </a:rPr>
                        <m:t>  </m:t>
                      </m:r>
                      <m:r>
                        <a:rPr lang="en-US" sz="1400" b="0" i="1" smtClean="0">
                          <a:latin typeface="Cambria Math" panose="02040503050406030204" pitchFamily="18" charset="0"/>
                        </a:rPr>
                        <m:t>𝐻</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d>
                            <m:dPr>
                              <m:begChr m:val="["/>
                              <m:endChr m:val="]"/>
                              <m:ctrlPr>
                                <a:rPr lang="en-US" sz="1400" b="0" i="1" smtClean="0">
                                  <a:latin typeface="Cambria Math" panose="02040503050406030204" pitchFamily="18" charset="0"/>
                                </a:rPr>
                              </m:ctrlPr>
                            </m:dPr>
                            <m:e>
                              <m:m>
                                <m:mPr>
                                  <m:mcs>
                                    <m:mc>
                                      <m:mcPr>
                                        <m:count m:val="2"/>
                                        <m:mcJc m:val="center"/>
                                      </m:mcPr>
                                    </m:mc>
                                  </m:mcs>
                                  <m:ctrlPr>
                                    <a:rPr lang="en-US" sz="1400" b="0" i="1" smtClean="0">
                                      <a:latin typeface="Cambria Math" panose="02040503050406030204" pitchFamily="18" charset="0"/>
                                    </a:rPr>
                                  </m:ctrlPr>
                                </m:mPr>
                                <m:mr>
                                  <m:e>
                                    <m:m>
                                      <m:mPr>
                                        <m:mcs>
                                          <m:mc>
                                            <m:mcPr>
                                              <m:count m:val="1"/>
                                              <m:mcJc m:val="center"/>
                                            </m:mcPr>
                                          </m:mc>
                                        </m:mcs>
                                        <m:ctrlPr>
                                          <a:rPr lang="en-US" sz="1400" b="0" i="1" smtClean="0">
                                            <a:latin typeface="Cambria Math" panose="02040503050406030204" pitchFamily="18" charset="0"/>
                                          </a:rPr>
                                        </m:ctrlPr>
                                      </m:mPr>
                                      <m:m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e>
                                      </m:mr>
                                      <m:mr>
                                        <m:e>
                                          <m:r>
                                            <a:rPr lang="en-US" sz="1400" b="0" i="1" smtClean="0">
                                              <a:latin typeface="Cambria Math" panose="02040503050406030204" pitchFamily="18" charset="0"/>
                                            </a:rPr>
                                            <m:t>⋮</m:t>
                                          </m:r>
                                        </m:e>
                                      </m:mr>
                                      <m:m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𝑚</m:t>
                                              </m:r>
                                            </m:sub>
                                          </m:sSub>
                                        </m:e>
                                      </m:mr>
                                    </m:m>
                                  </m:e>
                                  <m:e>
                                    <m:m>
                                      <m:mPr>
                                        <m:mcs>
                                          <m:mc>
                                            <m:mcPr>
                                              <m:count m:val="1"/>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1</m:t>
                                          </m:r>
                                        </m:e>
                                      </m:mr>
                                      <m:mr>
                                        <m:e>
                                          <m:r>
                                            <a:rPr lang="en-US" sz="1400" b="0" i="1" smtClean="0">
                                              <a:latin typeface="Cambria Math" panose="02040503050406030204" pitchFamily="18" charset="0"/>
                                            </a:rPr>
                                            <m:t>⋮</m:t>
                                          </m:r>
                                        </m:e>
                                      </m:mr>
                                      <m:mr>
                                        <m:e>
                                          <m:r>
                                            <a:rPr lang="en-US" sz="1400" b="0" i="1" smtClean="0">
                                              <a:latin typeface="Cambria Math" panose="02040503050406030204" pitchFamily="18" charset="0"/>
                                            </a:rPr>
                                            <m:t>1</m:t>
                                          </m:r>
                                        </m:e>
                                      </m:mr>
                                    </m:m>
                                  </m:e>
                                </m:mr>
                              </m:m>
                            </m:e>
                          </m:d>
                        </m:e>
                        <m:sub>
                          <m:r>
                            <a:rPr lang="en-US" sz="1400" b="0" i="1" smtClean="0">
                              <a:latin typeface="Cambria Math" panose="02040503050406030204" pitchFamily="18" charset="0"/>
                            </a:rPr>
                            <m:t>𝑚𝑥</m:t>
                          </m:r>
                          <m:r>
                            <a:rPr lang="en-US" sz="1400" b="0" i="1" smtClean="0">
                              <a:latin typeface="Cambria Math" panose="02040503050406030204" pitchFamily="18" charset="0"/>
                            </a:rPr>
                            <m:t>2</m:t>
                          </m:r>
                        </m:sub>
                      </m:sSub>
                      <m:r>
                        <a:rPr lang="en-US" sz="1400" b="1" i="1" smtClean="0">
                          <a:latin typeface="Cambria Math" panose="02040503050406030204" pitchFamily="18" charset="0"/>
                        </a:rPr>
                        <m:t>  </m:t>
                      </m:r>
                      <m:acc>
                        <m:accPr>
                          <m:chr m:val="⃑"/>
                          <m:ctrlPr>
                            <a:rPr lang="en-US" sz="1400" b="1" i="1">
                              <a:latin typeface="Cambria Math" panose="02040503050406030204" pitchFamily="18" charset="0"/>
                            </a:rPr>
                          </m:ctrlPr>
                        </m:accPr>
                        <m:e>
                          <m:r>
                            <a:rPr lang="en-US" sz="1400" b="1" i="1" smtClean="0">
                              <a:latin typeface="Cambria Math" panose="02040503050406030204" pitchFamily="18" charset="0"/>
                              <a:ea typeface="Cambria Math" panose="02040503050406030204" pitchFamily="18" charset="0"/>
                            </a:rPr>
                            <m:t>𝜺</m:t>
                          </m:r>
                        </m:e>
                      </m:acc>
                      <m:r>
                        <a:rPr lang="en-US" sz="1400" b="1" i="1">
                          <a:latin typeface="Cambria Math" panose="02040503050406030204" pitchFamily="18" charset="0"/>
                        </a:rPr>
                        <m:t>=</m:t>
                      </m:r>
                      <m:sSub>
                        <m:sSubPr>
                          <m:ctrlPr>
                            <a:rPr lang="en-US" sz="1400" b="1" i="1">
                              <a:latin typeface="Cambria Math" panose="02040503050406030204" pitchFamily="18" charset="0"/>
                            </a:rPr>
                          </m:ctrlPr>
                        </m:sSubPr>
                        <m:e>
                          <m:d>
                            <m:dPr>
                              <m:begChr m:val="["/>
                              <m:endChr m:val="]"/>
                              <m:ctrlPr>
                                <a:rPr lang="en-US" sz="1400" b="1" i="1">
                                  <a:latin typeface="Cambria Math" panose="02040503050406030204" pitchFamily="18" charset="0"/>
                                </a:rPr>
                              </m:ctrlPr>
                            </m:dPr>
                            <m:e>
                              <m:m>
                                <m:mPr>
                                  <m:mcs>
                                    <m:mc>
                                      <m:mcPr>
                                        <m:count m:val="1"/>
                                        <m:mcJc m:val="center"/>
                                      </m:mcPr>
                                    </m:mc>
                                  </m:mcs>
                                  <m:ctrlPr>
                                    <a:rPr lang="en-US" sz="1400" b="1" i="1">
                                      <a:latin typeface="Cambria Math" panose="02040503050406030204" pitchFamily="18" charset="0"/>
                                    </a:rPr>
                                  </m:ctrlPr>
                                </m:mPr>
                                <m:mr>
                                  <m:e>
                                    <m:sSub>
                                      <m:sSubPr>
                                        <m:ctrlPr>
                                          <a:rPr lang="en-US" sz="1400" i="1">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rPr>
                                          <m:t>1</m:t>
                                        </m:r>
                                      </m:sub>
                                    </m:sSub>
                                  </m:e>
                                </m:mr>
                                <m:mr>
                                  <m:e>
                                    <m:r>
                                      <a:rPr lang="en-US" sz="1400" b="1" i="1">
                                        <a:latin typeface="Cambria Math" panose="02040503050406030204" pitchFamily="18" charset="0"/>
                                      </a:rPr>
                                      <m:t>⋮</m:t>
                                    </m:r>
                                  </m:e>
                                </m:mr>
                                <m:mr>
                                  <m:e>
                                    <m:sSub>
                                      <m:sSubPr>
                                        <m:ctrlPr>
                                          <a:rPr lang="en-US" sz="1400" i="1">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rPr>
                                          <m:t>𝑚</m:t>
                                        </m:r>
                                      </m:sub>
                                    </m:sSub>
                                  </m:e>
                                </m:mr>
                              </m:m>
                            </m:e>
                          </m:d>
                        </m:e>
                        <m:sub>
                          <m:r>
                            <a:rPr lang="en-US" sz="1400" i="1">
                              <a:latin typeface="Cambria Math" panose="02040503050406030204" pitchFamily="18" charset="0"/>
                            </a:rPr>
                            <m:t>𝑚𝑥</m:t>
                          </m:r>
                          <m:r>
                            <a:rPr lang="en-US" sz="1400" i="1">
                              <a:latin typeface="Cambria Math" panose="02040503050406030204" pitchFamily="18" charset="0"/>
                            </a:rPr>
                            <m:t>1</m:t>
                          </m:r>
                        </m:sub>
                      </m:sSub>
                    </m:oMath>
                  </m:oMathPara>
                </a14:m>
                <a:endParaRPr lang="en-US" sz="1400" b="1" dirty="0"/>
              </a:p>
              <a:p>
                <a:pPr marL="0" indent="0">
                  <a:spcBef>
                    <a:spcPts val="0"/>
                  </a:spcBef>
                  <a:spcAft>
                    <a:spcPts val="0"/>
                  </a:spcAft>
                  <a:buNone/>
                </a:pPr>
                <a:endParaRPr lang="en-US" sz="1400" b="1"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r>
                        <a:rPr lang="en-US" sz="1400" b="1" i="1">
                          <a:latin typeface="Cambria Math" panose="02040503050406030204" pitchFamily="18" charset="0"/>
                        </a:rPr>
                        <m:t>=</m:t>
                      </m:r>
                      <m:d>
                        <m:dPr>
                          <m:begChr m:val="["/>
                          <m:endChr m:val="]"/>
                          <m:ctrlPr>
                            <a:rPr lang="en-US" sz="1400" i="1">
                              <a:latin typeface="Cambria Math" panose="02040503050406030204" pitchFamily="18" charset="0"/>
                            </a:rPr>
                          </m:ctrlPr>
                        </m:dPr>
                        <m:e>
                          <m:m>
                            <m:mPr>
                              <m:mcs>
                                <m:mc>
                                  <m:mcPr>
                                    <m:count m:val="1"/>
                                    <m:mcJc m:val="center"/>
                                  </m:mcPr>
                                </m:mc>
                              </m:mcs>
                              <m:ctrlPr>
                                <a:rPr lang="en-US" sz="1400" i="1">
                                  <a:latin typeface="Cambria Math" panose="02040503050406030204" pitchFamily="18" charset="0"/>
                                </a:rPr>
                              </m:ctrlPr>
                            </m:mPr>
                            <m:mr>
                              <m:e>
                                <m:r>
                                  <m:rPr>
                                    <m:brk m:alnAt="7"/>
                                  </m:rPr>
                                  <a:rPr lang="en-US" sz="1400" i="1">
                                    <a:latin typeface="Cambria Math" panose="02040503050406030204" pitchFamily="18" charset="0"/>
                                  </a:rPr>
                                  <m:t>𝑚</m:t>
                                </m:r>
                              </m:e>
                            </m:mr>
                            <m:mr>
                              <m:e>
                                <m:r>
                                  <a:rPr lang="en-US" sz="1400" i="1">
                                    <a:latin typeface="Cambria Math" panose="02040503050406030204" pitchFamily="18" charset="0"/>
                                  </a:rPr>
                                  <m:t>𝑏</m:t>
                                </m:r>
                              </m:e>
                            </m:mr>
                          </m:m>
                        </m:e>
                      </m:d>
                    </m:oMath>
                  </m:oMathPara>
                </a14:m>
                <a:endParaRPr lang="en-US" sz="1400" b="1" dirty="0"/>
              </a:p>
              <a:p>
                <a:pPr marL="0" indent="0">
                  <a:spcBef>
                    <a:spcPts val="0"/>
                  </a:spcBef>
                  <a:spcAft>
                    <a:spcPts val="0"/>
                  </a:spcAft>
                  <a:buNone/>
                </a:pPr>
                <a:endParaRPr lang="en-US" sz="1400" b="1" dirty="0"/>
              </a:p>
              <a:p>
                <a:pPr marL="0" indent="0">
                  <a:spcBef>
                    <a:spcPts val="0"/>
                  </a:spcBef>
                  <a:spcAft>
                    <a:spcPts val="0"/>
                  </a:spcAft>
                  <a:buNone/>
                </a:pPr>
                <a:r>
                  <a:rPr lang="en-US" sz="1400" dirty="0"/>
                  <a:t>The errors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rPr>
                          <m:t>𝑖</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𝑦</m:t>
                        </m:r>
                      </m:e>
                      <m:sub>
                        <m:r>
                          <a:rPr lang="en-US" sz="1400" i="1">
                            <a:latin typeface="Cambria Math" panose="02040503050406030204" pitchFamily="18" charset="0"/>
                          </a:rPr>
                          <m:t>𝑖</m:t>
                        </m:r>
                      </m:sub>
                    </m:sSub>
                    <m:r>
                      <a:rPr lang="en-US" sz="1400" b="0" i="1" smtClean="0">
                        <a:latin typeface="Cambria Math" panose="02040503050406030204" pitchFamily="18" charset="0"/>
                      </a:rPr>
                      <m:t>−(</m:t>
                    </m:r>
                    <m:r>
                      <a:rPr lang="en-US" sz="1400" i="1">
                        <a:latin typeface="Cambria Math" panose="02040503050406030204" pitchFamily="18" charset="0"/>
                      </a:rPr>
                      <m:t>𝑚</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𝑖</m:t>
                        </m:r>
                      </m:sub>
                    </m:sSub>
                    <m:r>
                      <a:rPr lang="en-US" sz="1400" i="1">
                        <a:latin typeface="Cambria Math" panose="02040503050406030204" pitchFamily="18" charset="0"/>
                      </a:rPr>
                      <m:t>+</m:t>
                    </m:r>
                    <m:r>
                      <a:rPr lang="en-US" sz="1400" i="1">
                        <a:latin typeface="Cambria Math" panose="02040503050406030204" pitchFamily="18" charset="0"/>
                      </a:rPr>
                      <m:t>𝑏</m:t>
                    </m:r>
                    <m:r>
                      <a:rPr lang="en-US" sz="1400" b="0" i="1" smtClean="0">
                        <a:latin typeface="Cambria Math" panose="02040503050406030204" pitchFamily="18" charset="0"/>
                      </a:rPr>
                      <m:t>)</m:t>
                    </m:r>
                  </m:oMath>
                </a14:m>
                <a:r>
                  <a:rPr lang="en-US" sz="1400" dirty="0"/>
                  <a:t> are known as residuals.</a:t>
                </a:r>
              </a:p>
            </p:txBody>
          </p:sp>
        </mc:Choice>
        <mc:Fallback xmlns="">
          <p:sp>
            <p:nvSpPr>
              <p:cNvPr id="2" name="Content Placeholder 1">
                <a:extLst>
                  <a:ext uri="{FF2B5EF4-FFF2-40B4-BE49-F238E27FC236}">
                    <a16:creationId xmlns:a16="http://schemas.microsoft.com/office/drawing/2014/main" id="{1052F6B9-6D27-43BB-B810-138F60EC6DD6}"/>
                  </a:ext>
                </a:extLst>
              </p:cNvPr>
              <p:cNvSpPr>
                <a:spLocks noGrp="1" noRot="1" noChangeAspect="1" noMove="1" noResize="1" noEditPoints="1" noAdjustHandles="1" noChangeArrowheads="1" noChangeShapeType="1" noTextEdit="1"/>
              </p:cNvSpPr>
              <p:nvPr>
                <p:ph sz="half" idx="1"/>
              </p:nvPr>
            </p:nvSpPr>
            <p:spPr>
              <a:xfrm>
                <a:off x="457200" y="681541"/>
                <a:ext cx="4219304" cy="3780420"/>
              </a:xfrm>
              <a:blipFill>
                <a:blip r:embed="rId2"/>
                <a:stretch>
                  <a:fillRect l="-723" t="-484"/>
                </a:stretch>
              </a:blipFill>
            </p:spPr>
            <p:txBody>
              <a:bodyPr/>
              <a:lstStyle/>
              <a:p>
                <a:r>
                  <a:rPr lang="en-US">
                    <a:noFill/>
                  </a:rPr>
                  <a:t> </a:t>
                </a:r>
              </a:p>
            </p:txBody>
          </p:sp>
        </mc:Fallback>
      </mc:AlternateContent>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Least Squares Estimation</a:t>
            </a:r>
          </a:p>
        </p:txBody>
      </p:sp>
      <p:pic>
        <p:nvPicPr>
          <p:cNvPr id="6" name="Picture 5">
            <a:extLst>
              <a:ext uri="{FF2B5EF4-FFF2-40B4-BE49-F238E27FC236}">
                <a16:creationId xmlns:a16="http://schemas.microsoft.com/office/drawing/2014/main" id="{100B1459-731C-4469-8946-91A203FAE4DA}"/>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735286" y="665820"/>
            <a:ext cx="4321442" cy="3224876"/>
          </a:xfrm>
          <a:prstGeom prst="rect">
            <a:avLst/>
          </a:prstGeom>
        </p:spPr>
      </p:pic>
    </p:spTree>
    <p:extLst>
      <p:ext uri="{BB962C8B-B14F-4D97-AF65-F5344CB8AC3E}">
        <p14:creationId xmlns:p14="http://schemas.microsoft.com/office/powerpoint/2010/main" val="30219097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600" b="1" dirty="0"/>
                  <a:t>Cost Function and Solution</a:t>
                </a:r>
                <a:endParaRPr lang="en-US" sz="1400" dirty="0"/>
              </a:p>
              <a:p>
                <a:pPr marL="0" indent="0">
                  <a:spcBef>
                    <a:spcPts val="0"/>
                  </a:spcBef>
                  <a:spcAft>
                    <a:spcPts val="0"/>
                  </a:spcAft>
                  <a:buNone/>
                </a:pPr>
                <a:r>
                  <a:rPr lang="en-US" sz="1400" dirty="0"/>
                  <a:t>Least squares gets its name because we seek to minimize the sum of the squared residuals (errors).  We can define the cost function, compute the first derivative to find its minimum, and get the corresponding state estimate.</a:t>
                </a:r>
              </a:p>
              <a:p>
                <a:pPr marL="0" indent="0">
                  <a:spcBef>
                    <a:spcPts val="0"/>
                  </a:spcBef>
                  <a:spcAft>
                    <a:spcPts val="0"/>
                  </a:spcAft>
                  <a:buNone/>
                </a:pPr>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𝐽</m:t>
                      </m:r>
                      <m:d>
                        <m:dPr>
                          <m:ctrlPr>
                            <a:rPr lang="en-US" sz="1400" b="0" i="1" smtClean="0">
                              <a:latin typeface="Cambria Math" panose="02040503050406030204" pitchFamily="18" charset="0"/>
                            </a:rPr>
                          </m:ctrlPr>
                        </m:dPr>
                        <m:e>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𝑿</m:t>
                              </m:r>
                            </m:e>
                          </m:acc>
                        </m:e>
                      </m:d>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2</m:t>
                          </m:r>
                        </m:den>
                      </m:f>
                      <m:nary>
                        <m:naryPr>
                          <m:chr m:val="∑"/>
                          <m:ctrlPr>
                            <a:rPr lang="en-US" sz="1400" b="0" i="1" smtClean="0">
                              <a:latin typeface="Cambria Math" panose="02040503050406030204" pitchFamily="18" charset="0"/>
                            </a:rPr>
                          </m:ctrlPr>
                        </m:naryPr>
                        <m:sub>
                          <m:r>
                            <m:rPr>
                              <m:brk m:alnAt="23"/>
                            </m:rPr>
                            <a:rPr lang="en-US" sz="1400" b="0" i="1" smtClean="0">
                              <a:latin typeface="Cambria Math" panose="02040503050406030204" pitchFamily="18" charset="0"/>
                            </a:rPr>
                            <m:t>𝑖</m:t>
                          </m:r>
                          <m:r>
                            <a:rPr lang="en-US" sz="1400" b="0" i="1" smtClean="0">
                              <a:latin typeface="Cambria Math" panose="02040503050406030204" pitchFamily="18" charset="0"/>
                            </a:rPr>
                            <m:t>=1</m:t>
                          </m:r>
                        </m:sub>
                        <m:sup>
                          <m:r>
                            <a:rPr lang="en-US" sz="1400" b="0" i="1" smtClean="0">
                              <a:latin typeface="Cambria Math" panose="02040503050406030204" pitchFamily="18" charset="0"/>
                            </a:rPr>
                            <m:t>𝑚</m:t>
                          </m:r>
                        </m:sup>
                        <m:e>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rPr>
                                <m:t>𝑖</m:t>
                              </m:r>
                            </m:sub>
                            <m:sup>
                              <m:r>
                                <a:rPr lang="en-US" sz="1400" b="0" i="1" smtClean="0">
                                  <a:latin typeface="Cambria Math" panose="02040503050406030204" pitchFamily="18" charset="0"/>
                                </a:rPr>
                                <m:t>2</m:t>
                              </m:r>
                            </m:sup>
                          </m:sSubSup>
                        </m:e>
                      </m:nary>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2</m:t>
                          </m:r>
                        </m:den>
                      </m:f>
                      <m:sSup>
                        <m:sSupPr>
                          <m:ctrlPr>
                            <a:rPr lang="en-US" sz="1400" b="0" i="1" smtClean="0">
                              <a:latin typeface="Cambria Math" panose="02040503050406030204" pitchFamily="18" charset="0"/>
                            </a:rPr>
                          </m:ctrlPr>
                        </m:sSupPr>
                        <m:e>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ea typeface="Cambria Math" panose="02040503050406030204" pitchFamily="18" charset="0"/>
                                </a:rPr>
                                <m:t>𝜺</m:t>
                              </m:r>
                            </m:e>
                          </m:acc>
                        </m:e>
                        <m:sup>
                          <m:r>
                            <a:rPr lang="en-US" sz="1400" b="0" i="1" smtClean="0">
                              <a:latin typeface="Cambria Math" panose="02040503050406030204" pitchFamily="18" charset="0"/>
                            </a:rPr>
                            <m:t>𝑇</m:t>
                          </m:r>
                        </m:sup>
                      </m:sSup>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ea typeface="Cambria Math" panose="02040503050406030204" pitchFamily="18" charset="0"/>
                            </a:rPr>
                            <m:t>𝜺</m:t>
                          </m:r>
                        </m:e>
                      </m:acc>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2</m:t>
                          </m:r>
                        </m:den>
                      </m:f>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𝒀</m:t>
                                  </m:r>
                                </m:e>
                              </m:acc>
                              <m:r>
                                <a:rPr lang="en-US" sz="1400" b="0" i="1" smtClean="0">
                                  <a:latin typeface="Cambria Math" panose="02040503050406030204" pitchFamily="18" charset="0"/>
                                </a:rPr>
                                <m:t>−</m:t>
                              </m:r>
                              <m:r>
                                <a:rPr lang="en-US" sz="1400" i="1">
                                  <a:latin typeface="Cambria Math" panose="02040503050406030204" pitchFamily="18" charset="0"/>
                                </a:rPr>
                                <m:t>𝐻</m:t>
                              </m:r>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e>
                          </m:d>
                        </m:e>
                        <m:sup>
                          <m:r>
                            <a:rPr lang="en-US" sz="1400" b="0" i="1" smtClean="0">
                              <a:latin typeface="Cambria Math" panose="02040503050406030204" pitchFamily="18" charset="0"/>
                            </a:rPr>
                            <m:t>𝑇</m:t>
                          </m:r>
                        </m:sup>
                      </m:sSup>
                      <m:d>
                        <m:dPr>
                          <m:ctrlPr>
                            <a:rPr lang="en-US" sz="1400" i="1">
                              <a:latin typeface="Cambria Math" panose="02040503050406030204" pitchFamily="18" charset="0"/>
                            </a:rPr>
                          </m:ctrlPr>
                        </m:d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𝒀</m:t>
                              </m:r>
                            </m:e>
                          </m:acc>
                          <m:r>
                            <a:rPr lang="en-US" sz="1400" i="1">
                              <a:latin typeface="Cambria Math" panose="02040503050406030204" pitchFamily="18" charset="0"/>
                            </a:rPr>
                            <m:t>−</m:t>
                          </m:r>
                          <m:r>
                            <a:rPr lang="en-US" sz="1400" i="1">
                              <a:latin typeface="Cambria Math" panose="02040503050406030204" pitchFamily="18" charset="0"/>
                            </a:rPr>
                            <m:t>𝐻</m:t>
                          </m:r>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e>
                      </m:d>
                    </m:oMath>
                  </m:oMathPara>
                </a14:m>
                <a:endParaRPr lang="en-US" sz="1400" dirty="0"/>
              </a:p>
              <a:p>
                <a:pPr marL="0" indent="0">
                  <a:spcBef>
                    <a:spcPts val="0"/>
                  </a:spcBef>
                  <a:spcAft>
                    <a:spcPts val="0"/>
                  </a:spcAft>
                  <a:buNone/>
                </a:pPr>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rPr>
                          </m:ctrlPr>
                        </m:fPr>
                        <m:num>
                          <m:r>
                            <a:rPr lang="en-US" sz="1400" b="0" i="1" smtClean="0">
                              <a:latin typeface="Cambria Math" panose="02040503050406030204" pitchFamily="18" charset="0"/>
                            </a:rPr>
                            <m:t>𝑑𝐽</m:t>
                          </m:r>
                          <m:r>
                            <a:rPr lang="en-US" sz="1400" b="0" i="1" smtClean="0">
                              <a:latin typeface="Cambria Math" panose="02040503050406030204" pitchFamily="18" charset="0"/>
                            </a:rPr>
                            <m:t>(</m:t>
                          </m:r>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r>
                            <a:rPr lang="en-US" sz="1400" b="0" i="1" smtClean="0">
                              <a:latin typeface="Cambria Math" panose="02040503050406030204" pitchFamily="18" charset="0"/>
                            </a:rPr>
                            <m:t>)</m:t>
                          </m:r>
                        </m:num>
                        <m:den>
                          <m:r>
                            <a:rPr lang="en-US" sz="1400" b="0" i="1" smtClean="0">
                              <a:latin typeface="Cambria Math" panose="02040503050406030204" pitchFamily="18" charset="0"/>
                            </a:rPr>
                            <m:t>𝑑</m:t>
                          </m:r>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den>
                      </m:f>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𝐻</m:t>
                          </m:r>
                        </m:e>
                        <m:sup>
                          <m:r>
                            <a:rPr lang="en-US" sz="1400" b="0" i="1" smtClean="0">
                              <a:latin typeface="Cambria Math" panose="02040503050406030204" pitchFamily="18" charset="0"/>
                            </a:rPr>
                            <m:t>𝑇</m:t>
                          </m:r>
                        </m:sup>
                      </m:sSup>
                      <m:d>
                        <m:dPr>
                          <m:ctrlPr>
                            <a:rPr lang="en-US" sz="1400" i="1">
                              <a:latin typeface="Cambria Math" panose="02040503050406030204" pitchFamily="18" charset="0"/>
                            </a:rPr>
                          </m:ctrlPr>
                        </m:d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𝒀</m:t>
                              </m:r>
                            </m:e>
                          </m:acc>
                          <m:r>
                            <a:rPr lang="en-US" sz="1400" i="1">
                              <a:latin typeface="Cambria Math" panose="02040503050406030204" pitchFamily="18" charset="0"/>
                            </a:rPr>
                            <m:t>−</m:t>
                          </m:r>
                          <m:r>
                            <a:rPr lang="en-US" sz="1400" i="1">
                              <a:latin typeface="Cambria Math" panose="02040503050406030204" pitchFamily="18" charset="0"/>
                            </a:rPr>
                            <m:t>𝐻</m:t>
                          </m:r>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e>
                      </m:d>
                      <m:r>
                        <a:rPr lang="en-US" sz="1400" b="1" i="1" smtClean="0">
                          <a:latin typeface="Cambria Math" panose="02040503050406030204" pitchFamily="18" charset="0"/>
                        </a:rPr>
                        <m:t>=</m:t>
                      </m:r>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𝟎</m:t>
                          </m:r>
                        </m:e>
                      </m:acc>
                    </m:oMath>
                  </m:oMathPara>
                </a14:m>
                <a:endParaRPr lang="en-US" sz="1400" dirty="0"/>
              </a:p>
              <a:p>
                <a:pPr marL="0" indent="0">
                  <a:spcBef>
                    <a:spcPts val="0"/>
                  </a:spcBef>
                  <a:spcAft>
                    <a:spcPts val="0"/>
                  </a:spcAft>
                  <a:buNone/>
                </a:pPr>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𝑿</m:t>
                          </m:r>
                        </m:e>
                      </m:acc>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𝐻</m:t>
                                  </m:r>
                                </m:e>
                                <m:sup>
                                  <m:r>
                                    <a:rPr lang="en-US" sz="1400" b="0" i="1" smtClean="0">
                                      <a:latin typeface="Cambria Math" panose="02040503050406030204" pitchFamily="18" charset="0"/>
                                    </a:rPr>
                                    <m:t>𝑇</m:t>
                                  </m:r>
                                </m:sup>
                              </m:sSup>
                              <m:r>
                                <a:rPr lang="en-US" sz="1400" b="0" i="1" smtClean="0">
                                  <a:latin typeface="Cambria Math" panose="02040503050406030204" pitchFamily="18" charset="0"/>
                                </a:rPr>
                                <m:t>𝐻</m:t>
                              </m:r>
                            </m:e>
                          </m:d>
                        </m:e>
                        <m:sup>
                          <m:r>
                            <a:rPr lang="en-US" sz="1400" b="0" i="1" smtClean="0">
                              <a:latin typeface="Cambria Math" panose="02040503050406030204" pitchFamily="18" charset="0"/>
                            </a:rPr>
                            <m:t>−1</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𝐻</m:t>
                          </m:r>
                        </m:e>
                        <m:sup>
                          <m:r>
                            <a:rPr lang="en-US" sz="1400" b="0" i="1" smtClean="0">
                              <a:latin typeface="Cambria Math" panose="02040503050406030204" pitchFamily="18" charset="0"/>
                            </a:rPr>
                            <m:t>𝑇</m:t>
                          </m:r>
                        </m:sup>
                      </m:sSup>
                      <m:acc>
                        <m:accPr>
                          <m:chr m:val="⃑"/>
                          <m:ctrlPr>
                            <a:rPr lang="en-US" sz="1400" b="1" i="1">
                              <a:latin typeface="Cambria Math" panose="02040503050406030204" pitchFamily="18" charset="0"/>
                            </a:rPr>
                          </m:ctrlPr>
                        </m:accPr>
                        <m:e>
                          <m:r>
                            <a:rPr lang="en-US" sz="1400" b="1" i="1">
                              <a:latin typeface="Cambria Math" panose="02040503050406030204" pitchFamily="18" charset="0"/>
                            </a:rPr>
                            <m:t>𝒀</m:t>
                          </m:r>
                        </m:e>
                      </m:acc>
                    </m:oMath>
                  </m:oMathPara>
                </a14:m>
                <a:endParaRPr lang="en-US" sz="1400" dirty="0"/>
              </a:p>
            </p:txBody>
          </p:sp>
        </mc:Choice>
        <mc:Fallback xmlns="">
          <p:sp>
            <p:nvSpPr>
              <p:cNvPr id="2" name="Content Placeholder 1">
                <a:extLst>
                  <a:ext uri="{FF2B5EF4-FFF2-40B4-BE49-F238E27FC236}">
                    <a16:creationId xmlns:a16="http://schemas.microsoft.com/office/drawing/2014/main" id="{1052F6B9-6D27-43BB-B810-138F60EC6DD6}"/>
                  </a:ext>
                </a:extLst>
              </p:cNvPr>
              <p:cNvSpPr>
                <a:spLocks noGrp="1" noRot="1" noChangeAspect="1" noMove="1" noResize="1" noEditPoints="1" noAdjustHandles="1" noChangeArrowheads="1" noChangeShapeType="1" noTextEdit="1"/>
              </p:cNvSpPr>
              <p:nvPr>
                <p:ph sz="half" idx="1"/>
              </p:nvPr>
            </p:nvSpPr>
            <p:spPr>
              <a:xfrm>
                <a:off x="457200" y="681541"/>
                <a:ext cx="4219304" cy="3780420"/>
              </a:xfrm>
              <a:blipFill>
                <a:blip r:embed="rId2"/>
                <a:stretch>
                  <a:fillRect l="-723" t="-484" r="-578"/>
                </a:stretch>
              </a:blipFill>
            </p:spPr>
            <p:txBody>
              <a:bodyPr/>
              <a:lstStyle/>
              <a:p>
                <a:r>
                  <a:rPr lang="en-US">
                    <a:noFill/>
                  </a:rPr>
                  <a:t> </a:t>
                </a:r>
              </a:p>
            </p:txBody>
          </p:sp>
        </mc:Fallback>
      </mc:AlternateContent>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Least Squares Estimation</a:t>
            </a:r>
          </a:p>
        </p:txBody>
      </p:sp>
      <p:sp>
        <p:nvSpPr>
          <p:cNvPr id="3" name="Rectangle 2">
            <a:extLst>
              <a:ext uri="{FF2B5EF4-FFF2-40B4-BE49-F238E27FC236}">
                <a16:creationId xmlns:a16="http://schemas.microsoft.com/office/drawing/2014/main" id="{F2735B21-813D-432A-AB71-AF8F93322D84}"/>
              </a:ext>
            </a:extLst>
          </p:cNvPr>
          <p:cNvSpPr/>
          <p:nvPr/>
        </p:nvSpPr>
        <p:spPr>
          <a:xfrm>
            <a:off x="1714500" y="3632704"/>
            <a:ext cx="1704703" cy="5159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9F65E09-68AB-FFA6-4159-8F458C9E7A09}"/>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735286" y="665820"/>
            <a:ext cx="4321442" cy="3224876"/>
          </a:xfrm>
          <a:prstGeom prst="rect">
            <a:avLst/>
          </a:prstGeom>
        </p:spPr>
      </p:pic>
    </p:spTree>
    <p:extLst>
      <p:ext uri="{BB962C8B-B14F-4D97-AF65-F5344CB8AC3E}">
        <p14:creationId xmlns:p14="http://schemas.microsoft.com/office/powerpoint/2010/main" val="9841026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600" b="1" dirty="0"/>
                  <a:t>Cost Function and Solution</a:t>
                </a:r>
                <a:endParaRPr lang="en-US" sz="1400" dirty="0"/>
              </a:p>
              <a:p>
                <a:pPr marL="0" indent="0">
                  <a:spcBef>
                    <a:spcPts val="0"/>
                  </a:spcBef>
                  <a:spcAft>
                    <a:spcPts val="0"/>
                  </a:spcAft>
                  <a:buNone/>
                </a:pPr>
                <a:r>
                  <a:rPr lang="en-US" sz="1400" dirty="0"/>
                  <a:t>Computing the least squares solution usually gives a good answer, provided we have enough measurement data.  In fact, if the measurement noise is Gaussian-distributed, least squares is the optimal solution.</a:t>
                </a:r>
              </a:p>
              <a:p>
                <a:pPr marL="0" indent="0">
                  <a:spcBef>
                    <a:spcPts val="0"/>
                  </a:spcBef>
                  <a:spcAft>
                    <a:spcPts val="0"/>
                  </a:spcAft>
                  <a:buNone/>
                </a:pPr>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𝑿</m:t>
                          </m:r>
                        </m:e>
                      </m:acc>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𝐻</m:t>
                                  </m:r>
                                </m:e>
                                <m:sup>
                                  <m:r>
                                    <a:rPr lang="en-US" sz="1400" b="0" i="1" smtClean="0">
                                      <a:latin typeface="Cambria Math" panose="02040503050406030204" pitchFamily="18" charset="0"/>
                                    </a:rPr>
                                    <m:t>𝑇</m:t>
                                  </m:r>
                                </m:sup>
                              </m:sSup>
                              <m:r>
                                <a:rPr lang="en-US" sz="1400" b="0" i="1" smtClean="0">
                                  <a:latin typeface="Cambria Math" panose="02040503050406030204" pitchFamily="18" charset="0"/>
                                </a:rPr>
                                <m:t>𝐻</m:t>
                              </m:r>
                            </m:e>
                          </m:d>
                        </m:e>
                        <m:sup>
                          <m:r>
                            <a:rPr lang="en-US" sz="1400" b="0" i="1" smtClean="0">
                              <a:latin typeface="Cambria Math" panose="02040503050406030204" pitchFamily="18" charset="0"/>
                            </a:rPr>
                            <m:t>−1</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𝐻</m:t>
                          </m:r>
                        </m:e>
                        <m:sup>
                          <m:r>
                            <a:rPr lang="en-US" sz="1400" b="0" i="1" smtClean="0">
                              <a:latin typeface="Cambria Math" panose="02040503050406030204" pitchFamily="18" charset="0"/>
                            </a:rPr>
                            <m:t>𝑇</m:t>
                          </m:r>
                        </m:sup>
                      </m:sSup>
                      <m:acc>
                        <m:accPr>
                          <m:chr m:val="⃑"/>
                          <m:ctrlPr>
                            <a:rPr lang="en-US" sz="1400" b="1" i="1">
                              <a:latin typeface="Cambria Math" panose="02040503050406030204" pitchFamily="18" charset="0"/>
                            </a:rPr>
                          </m:ctrlPr>
                        </m:accPr>
                        <m:e>
                          <m:r>
                            <a:rPr lang="en-US" sz="1400" b="1" i="1">
                              <a:latin typeface="Cambria Math" panose="02040503050406030204" pitchFamily="18" charset="0"/>
                            </a:rPr>
                            <m:t>𝒀</m:t>
                          </m:r>
                        </m:e>
                      </m:acc>
                    </m:oMath>
                  </m:oMathPara>
                </a14:m>
                <a:endParaRPr lang="en-US" sz="1400" dirty="0"/>
              </a:p>
              <a:p>
                <a:pPr marL="0" indent="0">
                  <a:spcBef>
                    <a:spcPts val="0"/>
                  </a:spcBef>
                  <a:spcAft>
                    <a:spcPts val="0"/>
                  </a:spcAft>
                  <a:buNone/>
                </a:pPr>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𝑿</m:t>
                              </m:r>
                            </m:e>
                          </m:acc>
                        </m:e>
                        <m:sub>
                          <m:r>
                            <a:rPr lang="en-US" sz="1400" b="0" i="1" smtClean="0">
                              <a:latin typeface="Cambria Math" panose="02040503050406030204" pitchFamily="18" charset="0"/>
                            </a:rPr>
                            <m:t>𝑇𝑅𝑈𝐸</m:t>
                          </m:r>
                        </m:sub>
                      </m:sSub>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1"/>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0</m:t>
                                </m:r>
                                <m:r>
                                  <a:rPr lang="en-US" sz="1400" b="0" i="1" smtClean="0">
                                    <a:latin typeface="Cambria Math" panose="02040503050406030204" pitchFamily="18" charset="0"/>
                                  </a:rPr>
                                  <m:t>.5</m:t>
                                </m:r>
                              </m:e>
                            </m:mr>
                            <m:mr>
                              <m:e>
                                <m:r>
                                  <a:rPr lang="en-US" sz="1400" b="0" i="1" smtClean="0">
                                    <a:latin typeface="Cambria Math" panose="02040503050406030204" pitchFamily="18" charset="0"/>
                                  </a:rPr>
                                  <m:t>1</m:t>
                                </m:r>
                              </m:e>
                            </m:mr>
                          </m:m>
                        </m:e>
                      </m:d>
                      <m:r>
                        <a:rPr lang="en-US" sz="1400" b="0" i="1" smtClean="0">
                          <a:latin typeface="Cambria Math" panose="02040503050406030204" pitchFamily="18" charset="0"/>
                        </a:rPr>
                        <m:t>     </m:t>
                      </m:r>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e>
                        <m:sub>
                          <m:r>
                            <a:rPr lang="en-US" sz="1400" b="0" i="1" smtClean="0">
                              <a:latin typeface="Cambria Math" panose="02040503050406030204" pitchFamily="18" charset="0"/>
                            </a:rPr>
                            <m:t>𝐿𝑆</m:t>
                          </m:r>
                        </m:sub>
                      </m:sSub>
                      <m:r>
                        <a:rPr lang="en-US" sz="1400" i="1">
                          <a:latin typeface="Cambria Math" panose="02040503050406030204" pitchFamily="18" charset="0"/>
                        </a:rPr>
                        <m:t>=</m:t>
                      </m:r>
                      <m:d>
                        <m:dPr>
                          <m:begChr m:val="["/>
                          <m:endChr m:val="]"/>
                          <m:ctrlPr>
                            <a:rPr lang="en-US" sz="1400" i="1">
                              <a:latin typeface="Cambria Math" panose="02040503050406030204" pitchFamily="18" charset="0"/>
                            </a:rPr>
                          </m:ctrlPr>
                        </m:dPr>
                        <m:e>
                          <m:m>
                            <m:mPr>
                              <m:mcs>
                                <m:mc>
                                  <m:mcPr>
                                    <m:count m:val="1"/>
                                    <m:mcJc m:val="center"/>
                                  </m:mcPr>
                                </m:mc>
                              </m:mcs>
                              <m:ctrlPr>
                                <a:rPr lang="en-US" sz="1400" i="1">
                                  <a:latin typeface="Cambria Math" panose="02040503050406030204" pitchFamily="18" charset="0"/>
                                </a:rPr>
                              </m:ctrlPr>
                            </m:mPr>
                            <m:mr>
                              <m:e>
                                <m:r>
                                  <m:rPr>
                                    <m:brk m:alnAt="7"/>
                                  </m:rPr>
                                  <a:rPr lang="en-US" sz="1400" i="1">
                                    <a:latin typeface="Cambria Math" panose="02040503050406030204" pitchFamily="18" charset="0"/>
                                  </a:rPr>
                                  <m:t>0</m:t>
                                </m:r>
                                <m:r>
                                  <a:rPr lang="en-US" sz="1400" i="1">
                                    <a:latin typeface="Cambria Math" panose="02040503050406030204" pitchFamily="18" charset="0"/>
                                  </a:rPr>
                                  <m:t>.</m:t>
                                </m:r>
                                <m:r>
                                  <a:rPr lang="en-US" sz="1400" b="0" i="1" smtClean="0">
                                    <a:latin typeface="Cambria Math" panose="02040503050406030204" pitchFamily="18" charset="0"/>
                                  </a:rPr>
                                  <m:t>49</m:t>
                                </m:r>
                                <m:r>
                                  <a:rPr lang="en-US" sz="1400" i="1">
                                    <a:latin typeface="Cambria Math" panose="02040503050406030204" pitchFamily="18" charset="0"/>
                                  </a:rPr>
                                  <m:t>5</m:t>
                                </m:r>
                              </m:e>
                            </m:mr>
                            <m:mr>
                              <m:e>
                                <m:r>
                                  <a:rPr lang="en-US" sz="1400" b="0" i="1" smtClean="0">
                                    <a:latin typeface="Cambria Math" panose="02040503050406030204" pitchFamily="18" charset="0"/>
                                  </a:rPr>
                                  <m:t>0.989</m:t>
                                </m:r>
                              </m:e>
                            </m:mr>
                          </m:m>
                        </m:e>
                      </m:d>
                    </m:oMath>
                  </m:oMathPara>
                </a14:m>
                <a:endParaRPr lang="en-US" sz="1400" dirty="0"/>
              </a:p>
              <a:p>
                <a:pPr marL="0" indent="0">
                  <a:spcBef>
                    <a:spcPts val="0"/>
                  </a:spcBef>
                  <a:spcAft>
                    <a:spcPts val="0"/>
                  </a:spcAft>
                  <a:buNone/>
                </a:pPr>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𝜎</m:t>
                          </m:r>
                        </m:e>
                        <m:sub>
                          <m:r>
                            <a:rPr lang="en-US" sz="1400" b="0" i="1" smtClean="0">
                              <a:latin typeface="Cambria Math" panose="02040503050406030204" pitchFamily="18" charset="0"/>
                            </a:rPr>
                            <m:t>𝑚</m:t>
                          </m:r>
                        </m:sub>
                      </m:sSub>
                      <m:r>
                        <a:rPr lang="en-US" sz="1400" b="0" i="1" smtClean="0">
                          <a:latin typeface="Cambria Math" panose="02040503050406030204" pitchFamily="18" charset="0"/>
                        </a:rPr>
                        <m:t>=0.02</m:t>
                      </m:r>
                    </m:oMath>
                  </m:oMathPara>
                </a14:m>
                <a:endParaRPr lang="en-US" sz="1400" b="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𝜎</m:t>
                          </m:r>
                        </m:e>
                        <m:sub>
                          <m:r>
                            <a:rPr lang="en-US" sz="1400" b="0" i="1" smtClean="0">
                              <a:latin typeface="Cambria Math" panose="02040503050406030204" pitchFamily="18" charset="0"/>
                              <a:ea typeface="Cambria Math" panose="02040503050406030204" pitchFamily="18" charset="0"/>
                            </a:rPr>
                            <m:t>𝑏</m:t>
                          </m:r>
                        </m:sub>
                      </m:sSub>
                      <m:r>
                        <a:rPr lang="en-US" sz="1400" i="1">
                          <a:latin typeface="Cambria Math" panose="02040503050406030204" pitchFamily="18" charset="0"/>
                        </a:rPr>
                        <m:t>=0.</m:t>
                      </m:r>
                      <m:r>
                        <a:rPr lang="en-US" sz="1400" b="0" i="1" smtClean="0">
                          <a:latin typeface="Cambria Math" panose="02040503050406030204" pitchFamily="18" charset="0"/>
                        </a:rPr>
                        <m:t>15</m:t>
                      </m:r>
                    </m:oMath>
                  </m:oMathPara>
                </a14:m>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𝜎</m:t>
                          </m:r>
                        </m:e>
                        <m:sub>
                          <m:r>
                            <a:rPr lang="en-US" sz="1400" b="0" i="1" smtClean="0">
                              <a:latin typeface="Cambria Math" panose="02040503050406030204" pitchFamily="18" charset="0"/>
                              <a:ea typeface="Cambria Math" panose="02040503050406030204" pitchFamily="18" charset="0"/>
                            </a:rPr>
                            <m:t>𝑟𝑒𝑠𝑖𝑑𝑠</m:t>
                          </m:r>
                        </m:sub>
                      </m:sSub>
                      <m:r>
                        <a:rPr lang="en-US" sz="1400" i="1">
                          <a:latin typeface="Cambria Math" panose="02040503050406030204" pitchFamily="18" charset="0"/>
                        </a:rPr>
                        <m:t>=0.</m:t>
                      </m:r>
                      <m:r>
                        <a:rPr lang="en-US" sz="1400" b="0" i="1" smtClean="0">
                          <a:latin typeface="Cambria Math" panose="02040503050406030204" pitchFamily="18" charset="0"/>
                        </a:rPr>
                        <m:t>33</m:t>
                      </m:r>
                    </m:oMath>
                  </m:oMathPara>
                </a14:m>
                <a:endParaRPr lang="en-US" sz="1400" dirty="0"/>
              </a:p>
              <a:p>
                <a:pPr marL="0" indent="0">
                  <a:spcBef>
                    <a:spcPts val="0"/>
                  </a:spcBef>
                  <a:spcAft>
                    <a:spcPts val="0"/>
                  </a:spcAft>
                  <a:buNone/>
                </a:pPr>
                <a:endParaRPr lang="en-US" sz="1400" dirty="0"/>
              </a:p>
              <a:p>
                <a:pPr marL="0" indent="0">
                  <a:spcBef>
                    <a:spcPts val="0"/>
                  </a:spcBef>
                  <a:spcAft>
                    <a:spcPts val="0"/>
                  </a:spcAft>
                  <a:buNone/>
                </a:pPr>
                <a:r>
                  <a:rPr lang="en-US" sz="1400" dirty="0"/>
                  <a:t>Without knowledge of truth, we assess solution using uncertainty and residuals.</a:t>
                </a:r>
              </a:p>
            </p:txBody>
          </p:sp>
        </mc:Choice>
        <mc:Fallback xmlns="">
          <p:sp>
            <p:nvSpPr>
              <p:cNvPr id="2" name="Content Placeholder 1">
                <a:extLst>
                  <a:ext uri="{FF2B5EF4-FFF2-40B4-BE49-F238E27FC236}">
                    <a16:creationId xmlns:a16="http://schemas.microsoft.com/office/drawing/2014/main" id="{1052F6B9-6D27-43BB-B810-138F60EC6DD6}"/>
                  </a:ext>
                </a:extLst>
              </p:cNvPr>
              <p:cNvSpPr>
                <a:spLocks noGrp="1" noRot="1" noChangeAspect="1" noMove="1" noResize="1" noEditPoints="1" noAdjustHandles="1" noChangeArrowheads="1" noChangeShapeType="1" noTextEdit="1"/>
              </p:cNvSpPr>
              <p:nvPr>
                <p:ph sz="half" idx="1"/>
              </p:nvPr>
            </p:nvSpPr>
            <p:spPr>
              <a:xfrm>
                <a:off x="457200" y="681541"/>
                <a:ext cx="4219304" cy="3780420"/>
              </a:xfrm>
              <a:blipFill>
                <a:blip r:embed="rId2"/>
                <a:stretch>
                  <a:fillRect l="-723" t="-484"/>
                </a:stretch>
              </a:blipFill>
            </p:spPr>
            <p:txBody>
              <a:bodyPr/>
              <a:lstStyle/>
              <a:p>
                <a:r>
                  <a:rPr lang="en-US">
                    <a:noFill/>
                  </a:rPr>
                  <a:t> </a:t>
                </a:r>
              </a:p>
            </p:txBody>
          </p:sp>
        </mc:Fallback>
      </mc:AlternateContent>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Least Squares Estimation</a:t>
            </a:r>
          </a:p>
        </p:txBody>
      </p:sp>
      <p:pic>
        <p:nvPicPr>
          <p:cNvPr id="6" name="Picture 5">
            <a:extLst>
              <a:ext uri="{FF2B5EF4-FFF2-40B4-BE49-F238E27FC236}">
                <a16:creationId xmlns:a16="http://schemas.microsoft.com/office/drawing/2014/main" id="{100B1459-731C-4469-8946-91A203FAE4DA}"/>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735286" y="665820"/>
            <a:ext cx="4321442" cy="3224875"/>
          </a:xfrm>
          <a:prstGeom prst="rect">
            <a:avLst/>
          </a:prstGeom>
        </p:spPr>
      </p:pic>
    </p:spTree>
    <p:extLst>
      <p:ext uri="{BB962C8B-B14F-4D97-AF65-F5344CB8AC3E}">
        <p14:creationId xmlns:p14="http://schemas.microsoft.com/office/powerpoint/2010/main" val="15086795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600" b="1" dirty="0"/>
                  <a:t>Insufficient Data</a:t>
                </a:r>
                <a:endParaRPr lang="en-US" sz="1400" dirty="0"/>
              </a:p>
              <a:p>
                <a:pPr marL="0" indent="0">
                  <a:spcBef>
                    <a:spcPts val="0"/>
                  </a:spcBef>
                  <a:spcAft>
                    <a:spcPts val="0"/>
                  </a:spcAft>
                  <a:buNone/>
                </a:pPr>
                <a:r>
                  <a:rPr lang="en-US" sz="1400" dirty="0"/>
                  <a:t>Least squares will not produce a good solution with insufficient data.  In the case we reduce the problem to only use two data points, the measurement errors can have a significant impact, especially if the points are close together.</a:t>
                </a:r>
              </a:p>
              <a:p>
                <a:pPr marL="0" indent="0">
                  <a:spcBef>
                    <a:spcPts val="0"/>
                  </a:spcBef>
                  <a:spcAft>
                    <a:spcPts val="0"/>
                  </a:spcAft>
                  <a:buNone/>
                </a:pPr>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𝑿</m:t>
                              </m:r>
                            </m:e>
                          </m:acc>
                        </m:e>
                        <m:sub>
                          <m:r>
                            <a:rPr lang="en-US" sz="1400" b="0" i="1" smtClean="0">
                              <a:latin typeface="Cambria Math" panose="02040503050406030204" pitchFamily="18" charset="0"/>
                            </a:rPr>
                            <m:t>𝑇𝑅𝑈𝐸</m:t>
                          </m:r>
                        </m:sub>
                      </m:sSub>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1"/>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0</m:t>
                                </m:r>
                                <m:r>
                                  <a:rPr lang="en-US" sz="1400" b="0" i="1" smtClean="0">
                                    <a:latin typeface="Cambria Math" panose="02040503050406030204" pitchFamily="18" charset="0"/>
                                  </a:rPr>
                                  <m:t>.5</m:t>
                                </m:r>
                              </m:e>
                            </m:mr>
                            <m:mr>
                              <m:e>
                                <m:r>
                                  <a:rPr lang="en-US" sz="1400" b="0" i="1" smtClean="0">
                                    <a:latin typeface="Cambria Math" panose="02040503050406030204" pitchFamily="18" charset="0"/>
                                  </a:rPr>
                                  <m:t>1</m:t>
                                </m:r>
                              </m:e>
                            </m:mr>
                          </m:m>
                        </m:e>
                      </m:d>
                      <m:r>
                        <a:rPr lang="en-US" sz="1400" b="0" i="1" smtClean="0">
                          <a:latin typeface="Cambria Math" panose="02040503050406030204" pitchFamily="18" charset="0"/>
                        </a:rPr>
                        <m:t>     </m:t>
                      </m:r>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e>
                        <m:sub>
                          <m:r>
                            <a:rPr lang="en-US" sz="1400" b="0" i="1" smtClean="0">
                              <a:latin typeface="Cambria Math" panose="02040503050406030204" pitchFamily="18" charset="0"/>
                            </a:rPr>
                            <m:t>𝐿𝑆</m:t>
                          </m:r>
                        </m:sub>
                      </m:sSub>
                      <m:r>
                        <a:rPr lang="en-US" sz="1400" i="1">
                          <a:latin typeface="Cambria Math" panose="02040503050406030204" pitchFamily="18" charset="0"/>
                        </a:rPr>
                        <m:t>=</m:t>
                      </m:r>
                      <m:d>
                        <m:dPr>
                          <m:begChr m:val="["/>
                          <m:endChr m:val="]"/>
                          <m:ctrlPr>
                            <a:rPr lang="en-US" sz="1400" i="1">
                              <a:latin typeface="Cambria Math" panose="02040503050406030204" pitchFamily="18" charset="0"/>
                            </a:rPr>
                          </m:ctrlPr>
                        </m:dPr>
                        <m:e>
                          <m:m>
                            <m:mPr>
                              <m:mcs>
                                <m:mc>
                                  <m:mcPr>
                                    <m:count m:val="1"/>
                                    <m:mcJc m:val="center"/>
                                  </m:mcPr>
                                </m:mc>
                              </m:mcs>
                              <m:ctrlPr>
                                <a:rPr lang="en-US" sz="1400" i="1">
                                  <a:latin typeface="Cambria Math" panose="02040503050406030204" pitchFamily="18" charset="0"/>
                                </a:rPr>
                              </m:ctrlPr>
                            </m:mPr>
                            <m:mr>
                              <m:e>
                                <m:r>
                                  <m:rPr>
                                    <m:brk m:alnAt="7"/>
                                  </m:rPr>
                                  <a:rPr lang="en-US" sz="1400" b="0" i="1" smtClean="0">
                                    <a:latin typeface="Cambria Math" panose="02040503050406030204" pitchFamily="18" charset="0"/>
                                  </a:rPr>
                                  <m:t>−</m:t>
                                </m:r>
                                <m:r>
                                  <a:rPr lang="en-US" sz="1400" b="0" i="1" smtClean="0">
                                    <a:latin typeface="Cambria Math" panose="02040503050406030204" pitchFamily="18" charset="0"/>
                                  </a:rPr>
                                  <m:t>0.84</m:t>
                                </m:r>
                              </m:e>
                            </m:mr>
                            <m:mr>
                              <m:e>
                                <m:r>
                                  <a:rPr lang="en-US" sz="1400" b="0" i="1" smtClean="0">
                                    <a:latin typeface="Cambria Math" panose="02040503050406030204" pitchFamily="18" charset="0"/>
                                  </a:rPr>
                                  <m:t>2.83</m:t>
                                </m:r>
                              </m:e>
                            </m:mr>
                          </m:m>
                        </m:e>
                      </m:d>
                    </m:oMath>
                  </m:oMathPara>
                </a14:m>
                <a:endParaRPr lang="en-US" sz="1400" dirty="0"/>
              </a:p>
              <a:p>
                <a:pPr marL="0" indent="0">
                  <a:spcBef>
                    <a:spcPts val="0"/>
                  </a:spcBef>
                  <a:spcAft>
                    <a:spcPts val="0"/>
                  </a:spcAft>
                  <a:buNone/>
                </a:pPr>
                <a:endParaRPr lang="en-US" sz="1400" dirty="0"/>
              </a:p>
              <a:p>
                <a:pPr marL="0" indent="0">
                  <a:spcBef>
                    <a:spcPts val="0"/>
                  </a:spcBef>
                  <a:spcAft>
                    <a:spcPts val="0"/>
                  </a:spcAft>
                  <a:buNone/>
                </a:pPr>
                <a:r>
                  <a:rPr lang="en-US" sz="1400" dirty="0"/>
                  <a:t>In this case, we have no additional information to characterize the uncertainty in the state estimate.  Because the line runs directly through the first two points, the residuals for these points are zero.</a:t>
                </a:r>
              </a:p>
              <a:p>
                <a:pPr marL="0" indent="0">
                  <a:spcBef>
                    <a:spcPts val="0"/>
                  </a:spcBef>
                  <a:spcAft>
                    <a:spcPts val="0"/>
                  </a:spcAft>
                  <a:buNone/>
                </a:pPr>
                <a:endParaRPr lang="en-US" sz="1400" b="1" dirty="0"/>
              </a:p>
              <a:p>
                <a:pPr marL="0" indent="0">
                  <a:spcBef>
                    <a:spcPts val="0"/>
                  </a:spcBef>
                  <a:spcAft>
                    <a:spcPts val="0"/>
                  </a:spcAft>
                  <a:buNone/>
                </a:pPr>
                <a:r>
                  <a:rPr lang="en-US" sz="1400" b="1" dirty="0"/>
                  <a:t>We get a good fit to the data, but not necessarily a good solution.</a:t>
                </a:r>
              </a:p>
              <a:p>
                <a:pPr marL="0" indent="0">
                  <a:spcBef>
                    <a:spcPts val="0"/>
                  </a:spcBef>
                  <a:spcAft>
                    <a:spcPts val="0"/>
                  </a:spcAft>
                  <a:buNone/>
                </a:pPr>
                <a:endParaRPr lang="en-US" sz="1400" dirty="0"/>
              </a:p>
            </p:txBody>
          </p:sp>
        </mc:Choice>
        <mc:Fallback xmlns="">
          <p:sp>
            <p:nvSpPr>
              <p:cNvPr id="2" name="Content Placeholder 1">
                <a:extLst>
                  <a:ext uri="{FF2B5EF4-FFF2-40B4-BE49-F238E27FC236}">
                    <a16:creationId xmlns:a16="http://schemas.microsoft.com/office/drawing/2014/main" id="{1052F6B9-6D27-43BB-B810-138F60EC6DD6}"/>
                  </a:ext>
                </a:extLst>
              </p:cNvPr>
              <p:cNvSpPr>
                <a:spLocks noGrp="1" noRot="1" noChangeAspect="1" noMove="1" noResize="1" noEditPoints="1" noAdjustHandles="1" noChangeArrowheads="1" noChangeShapeType="1" noTextEdit="1"/>
              </p:cNvSpPr>
              <p:nvPr>
                <p:ph sz="half" idx="1"/>
              </p:nvPr>
            </p:nvSpPr>
            <p:spPr>
              <a:xfrm>
                <a:off x="457200" y="681541"/>
                <a:ext cx="4219304" cy="3780420"/>
              </a:xfrm>
              <a:blipFill>
                <a:blip r:embed="rId2"/>
                <a:stretch>
                  <a:fillRect l="-723" t="-484"/>
                </a:stretch>
              </a:blipFill>
            </p:spPr>
            <p:txBody>
              <a:bodyPr/>
              <a:lstStyle/>
              <a:p>
                <a:r>
                  <a:rPr lang="en-US">
                    <a:noFill/>
                  </a:rPr>
                  <a:t> </a:t>
                </a:r>
              </a:p>
            </p:txBody>
          </p:sp>
        </mc:Fallback>
      </mc:AlternateContent>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Least Squares Issues – Sparse Data</a:t>
            </a:r>
          </a:p>
        </p:txBody>
      </p:sp>
      <p:pic>
        <p:nvPicPr>
          <p:cNvPr id="6" name="Picture 5">
            <a:extLst>
              <a:ext uri="{FF2B5EF4-FFF2-40B4-BE49-F238E27FC236}">
                <a16:creationId xmlns:a16="http://schemas.microsoft.com/office/drawing/2014/main" id="{100B1459-731C-4469-8946-91A203FAE4DA}"/>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735287" y="665820"/>
            <a:ext cx="4321440" cy="3224875"/>
          </a:xfrm>
          <a:prstGeom prst="rect">
            <a:avLst/>
          </a:prstGeom>
        </p:spPr>
      </p:pic>
    </p:spTree>
    <p:extLst>
      <p:ext uri="{BB962C8B-B14F-4D97-AF65-F5344CB8AC3E}">
        <p14:creationId xmlns:p14="http://schemas.microsoft.com/office/powerpoint/2010/main" val="7180836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600" b="1" dirty="0"/>
                  <a:t>Insufficient Data</a:t>
                </a:r>
                <a:endParaRPr lang="en-US" sz="1400" dirty="0"/>
              </a:p>
              <a:p>
                <a:pPr marL="0" indent="0">
                  <a:spcBef>
                    <a:spcPts val="0"/>
                  </a:spcBef>
                  <a:spcAft>
                    <a:spcPts val="0"/>
                  </a:spcAft>
                  <a:buNone/>
                </a:pPr>
                <a:r>
                  <a:rPr lang="en-US" sz="1400" dirty="0"/>
                  <a:t>Consider another case using only two of the available data points.  Increasing the spatial separation between data points produces a more accurate solution, though still much worse than using the full data set.</a:t>
                </a:r>
              </a:p>
              <a:p>
                <a:pPr marL="0" indent="0">
                  <a:spcBef>
                    <a:spcPts val="0"/>
                  </a:spcBef>
                  <a:spcAft>
                    <a:spcPts val="0"/>
                  </a:spcAft>
                  <a:buNone/>
                </a:pPr>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𝑿</m:t>
                              </m:r>
                            </m:e>
                          </m:acc>
                        </m:e>
                        <m:sub>
                          <m:r>
                            <a:rPr lang="en-US" sz="1400" b="0" i="1" smtClean="0">
                              <a:latin typeface="Cambria Math" panose="02040503050406030204" pitchFamily="18" charset="0"/>
                            </a:rPr>
                            <m:t>𝑇𝑅𝑈𝐸</m:t>
                          </m:r>
                        </m:sub>
                      </m:sSub>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1"/>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0</m:t>
                                </m:r>
                                <m:r>
                                  <a:rPr lang="en-US" sz="1400" b="0" i="1" smtClean="0">
                                    <a:latin typeface="Cambria Math" panose="02040503050406030204" pitchFamily="18" charset="0"/>
                                  </a:rPr>
                                  <m:t>.5</m:t>
                                </m:r>
                              </m:e>
                            </m:mr>
                            <m:mr>
                              <m:e>
                                <m:r>
                                  <a:rPr lang="en-US" sz="1400" b="0" i="1" smtClean="0">
                                    <a:latin typeface="Cambria Math" panose="02040503050406030204" pitchFamily="18" charset="0"/>
                                  </a:rPr>
                                  <m:t>1</m:t>
                                </m:r>
                              </m:e>
                            </m:mr>
                          </m:m>
                        </m:e>
                      </m:d>
                      <m:r>
                        <a:rPr lang="en-US" sz="1400" b="0" i="1" smtClean="0">
                          <a:latin typeface="Cambria Math" panose="02040503050406030204" pitchFamily="18" charset="0"/>
                        </a:rPr>
                        <m:t>     </m:t>
                      </m:r>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e>
                        <m:sub>
                          <m:r>
                            <a:rPr lang="en-US" sz="1400" b="0" i="1" smtClean="0">
                              <a:latin typeface="Cambria Math" panose="02040503050406030204" pitchFamily="18" charset="0"/>
                            </a:rPr>
                            <m:t>𝐿𝑆</m:t>
                          </m:r>
                        </m:sub>
                      </m:sSub>
                      <m:r>
                        <a:rPr lang="en-US" sz="1400" i="1">
                          <a:latin typeface="Cambria Math" panose="02040503050406030204" pitchFamily="18" charset="0"/>
                        </a:rPr>
                        <m:t>=</m:t>
                      </m:r>
                      <m:d>
                        <m:dPr>
                          <m:begChr m:val="["/>
                          <m:endChr m:val="]"/>
                          <m:ctrlPr>
                            <a:rPr lang="en-US" sz="1400" i="1">
                              <a:latin typeface="Cambria Math" panose="02040503050406030204" pitchFamily="18" charset="0"/>
                            </a:rPr>
                          </m:ctrlPr>
                        </m:dPr>
                        <m:e>
                          <m:m>
                            <m:mPr>
                              <m:mcs>
                                <m:mc>
                                  <m:mcPr>
                                    <m:count m:val="1"/>
                                    <m:mcJc m:val="center"/>
                                  </m:mcPr>
                                </m:mc>
                              </m:mcs>
                              <m:ctrlPr>
                                <a:rPr lang="en-US" sz="1400" i="1">
                                  <a:latin typeface="Cambria Math" panose="02040503050406030204" pitchFamily="18" charset="0"/>
                                </a:rPr>
                              </m:ctrlPr>
                            </m:mPr>
                            <m:mr>
                              <m:e>
                                <m:r>
                                  <m:rPr>
                                    <m:brk m:alnAt="7"/>
                                  </m:rPr>
                                  <a:rPr lang="en-US" sz="1400" b="0" i="1" smtClean="0">
                                    <a:latin typeface="Cambria Math" panose="02040503050406030204" pitchFamily="18" charset="0"/>
                                  </a:rPr>
                                  <m:t>0</m:t>
                                </m:r>
                                <m:r>
                                  <a:rPr lang="en-US" sz="1400" b="0" i="1" smtClean="0">
                                    <a:latin typeface="Cambria Math" panose="02040503050406030204" pitchFamily="18" charset="0"/>
                                  </a:rPr>
                                  <m:t>.467</m:t>
                                </m:r>
                              </m:e>
                            </m:mr>
                            <m:mr>
                              <m:e>
                                <m:r>
                                  <a:rPr lang="en-US" sz="1400" b="0" i="1" smtClean="0">
                                    <a:latin typeface="Cambria Math" panose="02040503050406030204" pitchFamily="18" charset="0"/>
                                  </a:rPr>
                                  <m:t>1.52</m:t>
                                </m:r>
                              </m:e>
                            </m:mr>
                          </m:m>
                        </m:e>
                      </m:d>
                    </m:oMath>
                  </m:oMathPara>
                </a14:m>
                <a:endParaRPr lang="en-US" sz="1400" dirty="0"/>
              </a:p>
              <a:p>
                <a:pPr marL="0" indent="0">
                  <a:spcBef>
                    <a:spcPts val="0"/>
                  </a:spcBef>
                  <a:spcAft>
                    <a:spcPts val="0"/>
                  </a:spcAft>
                  <a:buNone/>
                </a:pPr>
                <a:endParaRPr lang="en-US" sz="1400" dirty="0"/>
              </a:p>
              <a:p>
                <a:pPr marL="0" indent="0">
                  <a:spcBef>
                    <a:spcPts val="0"/>
                  </a:spcBef>
                  <a:spcAft>
                    <a:spcPts val="0"/>
                  </a:spcAft>
                  <a:buNone/>
                </a:pPr>
                <a:r>
                  <a:rPr lang="en-US" sz="1400" dirty="0"/>
                  <a:t>Again, we have no additional information to characterize the uncertainty in the state estimate.  Because the line runs directly through the first and last data points, the residuals for these points are zero.</a:t>
                </a:r>
              </a:p>
            </p:txBody>
          </p:sp>
        </mc:Choice>
        <mc:Fallback xmlns="">
          <p:sp>
            <p:nvSpPr>
              <p:cNvPr id="2" name="Content Placeholder 1">
                <a:extLst>
                  <a:ext uri="{FF2B5EF4-FFF2-40B4-BE49-F238E27FC236}">
                    <a16:creationId xmlns:a16="http://schemas.microsoft.com/office/drawing/2014/main" id="{1052F6B9-6D27-43BB-B810-138F60EC6DD6}"/>
                  </a:ext>
                </a:extLst>
              </p:cNvPr>
              <p:cNvSpPr>
                <a:spLocks noGrp="1" noRot="1" noChangeAspect="1" noMove="1" noResize="1" noEditPoints="1" noAdjustHandles="1" noChangeArrowheads="1" noChangeShapeType="1" noTextEdit="1"/>
              </p:cNvSpPr>
              <p:nvPr>
                <p:ph sz="half" idx="1"/>
              </p:nvPr>
            </p:nvSpPr>
            <p:spPr>
              <a:xfrm>
                <a:off x="457200" y="681541"/>
                <a:ext cx="4219304" cy="3780420"/>
              </a:xfrm>
              <a:blipFill>
                <a:blip r:embed="rId2"/>
                <a:stretch>
                  <a:fillRect l="-723" t="-484"/>
                </a:stretch>
              </a:blipFill>
            </p:spPr>
            <p:txBody>
              <a:bodyPr/>
              <a:lstStyle/>
              <a:p>
                <a:r>
                  <a:rPr lang="en-US">
                    <a:noFill/>
                  </a:rPr>
                  <a:t> </a:t>
                </a:r>
              </a:p>
            </p:txBody>
          </p:sp>
        </mc:Fallback>
      </mc:AlternateContent>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Least Squares Issues – Sparse Data</a:t>
            </a:r>
          </a:p>
        </p:txBody>
      </p:sp>
      <p:pic>
        <p:nvPicPr>
          <p:cNvPr id="6" name="Picture 5">
            <a:extLst>
              <a:ext uri="{FF2B5EF4-FFF2-40B4-BE49-F238E27FC236}">
                <a16:creationId xmlns:a16="http://schemas.microsoft.com/office/drawing/2014/main" id="{100B1459-731C-4469-8946-91A203FAE4DA}"/>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735287" y="665820"/>
            <a:ext cx="4321440" cy="3224874"/>
          </a:xfrm>
          <a:prstGeom prst="rect">
            <a:avLst/>
          </a:prstGeom>
        </p:spPr>
      </p:pic>
    </p:spTree>
    <p:extLst>
      <p:ext uri="{BB962C8B-B14F-4D97-AF65-F5344CB8AC3E}">
        <p14:creationId xmlns:p14="http://schemas.microsoft.com/office/powerpoint/2010/main" val="38496198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06E91D6-8085-4433-AE98-7064BD8BD295}"/>
              </a:ext>
            </a:extLst>
          </p:cNvPr>
          <p:cNvSpPr>
            <a:spLocks noGrp="1"/>
          </p:cNvSpPr>
          <p:nvPr>
            <p:ph type="title"/>
          </p:nvPr>
        </p:nvSpPr>
        <p:spPr>
          <a:xfrm>
            <a:off x="507207" y="1977684"/>
            <a:ext cx="8229600" cy="594066"/>
          </a:xfrm>
        </p:spPr>
        <p:txBody>
          <a:bodyPr/>
          <a:lstStyle/>
          <a:p>
            <a:pPr algn="ctr"/>
            <a:r>
              <a:rPr lang="en-US" dirty="0"/>
              <a:t>Linear Motion Example</a:t>
            </a:r>
          </a:p>
        </p:txBody>
      </p:sp>
    </p:spTree>
    <p:extLst>
      <p:ext uri="{BB962C8B-B14F-4D97-AF65-F5344CB8AC3E}">
        <p14:creationId xmlns:p14="http://schemas.microsoft.com/office/powerpoint/2010/main" val="392721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600" b="1" dirty="0"/>
              <a:t>Linear vs Nonlinear Dynamics</a:t>
            </a:r>
            <a:endParaRPr lang="en-US" sz="1400" dirty="0"/>
          </a:p>
          <a:p>
            <a:pPr marL="0" indent="0">
              <a:spcBef>
                <a:spcPts val="0"/>
              </a:spcBef>
              <a:spcAft>
                <a:spcPts val="0"/>
              </a:spcAft>
              <a:buNone/>
            </a:pPr>
            <a:r>
              <a:rPr lang="en-US" sz="1400" dirty="0"/>
              <a:t>Orbital mechanics is a nonlinear dynamical system, meaning the time rate of change of the state vector (first derivative) is a nonlinear function of the states themselves.  In particular, the two-body equations of motion form a set of coupled, 2</a:t>
            </a:r>
            <a:r>
              <a:rPr lang="en-US" sz="1400" baseline="30000" dirty="0"/>
              <a:t>nd</a:t>
            </a:r>
            <a:r>
              <a:rPr lang="en-US" sz="1400" dirty="0"/>
              <a:t> order, nonlinear, ordinary differential equations (ODEs):</a:t>
            </a:r>
          </a:p>
          <a:p>
            <a:pPr marL="0" indent="0">
              <a:spcBef>
                <a:spcPts val="0"/>
              </a:spcBef>
              <a:spcAft>
                <a:spcPts val="0"/>
              </a:spcAft>
              <a:buNone/>
            </a:pPr>
            <a:endParaRPr lang="en-US" sz="1400" dirty="0"/>
          </a:p>
          <a:p>
            <a:pPr marL="0" indent="0">
              <a:spcBef>
                <a:spcPts val="0"/>
              </a:spcBef>
              <a:spcAft>
                <a:spcPts val="0"/>
              </a:spcAft>
              <a:buNone/>
            </a:pPr>
            <a:endParaRPr lang="en-US" sz="1400" dirty="0"/>
          </a:p>
          <a:p>
            <a:pPr marL="0" indent="0">
              <a:spcBef>
                <a:spcPts val="0"/>
              </a:spcBef>
              <a:spcAft>
                <a:spcPts val="0"/>
              </a:spcAft>
              <a:buNone/>
            </a:pPr>
            <a:endParaRPr lang="en-US" sz="1400" dirty="0"/>
          </a:p>
        </p:txBody>
      </p:sp>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Linear Systems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E2EA888-505A-4FAE-B920-5609DA0DCF95}"/>
                  </a:ext>
                </a:extLst>
              </p:cNvPr>
              <p:cNvSpPr txBox="1"/>
              <p:nvPr/>
            </p:nvSpPr>
            <p:spPr>
              <a:xfrm>
                <a:off x="143694" y="2556030"/>
                <a:ext cx="2286000" cy="1772024"/>
              </a:xfrm>
              <a:prstGeom prst="rect">
                <a:avLst/>
              </a:prstGeom>
              <a:noFill/>
            </p:spPr>
            <p:txBody>
              <a:bodyPr wrap="square">
                <a:spAutoFit/>
              </a:bodyPr>
              <a:lstStyle/>
              <a:p>
                <a:pPr marL="0" indent="0">
                  <a:spcBef>
                    <a:spcPts val="0"/>
                  </a:spcBef>
                  <a:spcAft>
                    <a:spcPts val="0"/>
                  </a:spcAft>
                  <a:buNone/>
                </a:pPr>
                <a14:m>
                  <m:oMathPara xmlns:m="http://schemas.openxmlformats.org/officeDocument/2006/math">
                    <m:oMathParaPr>
                      <m:jc m:val="centerGroup"/>
                    </m:oMathParaPr>
                    <m:oMath xmlns:m="http://schemas.openxmlformats.org/officeDocument/2006/math">
                      <m:acc>
                        <m:accPr>
                          <m:chr m:val="̈"/>
                          <m:ctrlPr>
                            <a:rPr lang="en-US" sz="1400" b="1" i="1" smtClean="0">
                              <a:latin typeface="Cambria Math" panose="02040503050406030204" pitchFamily="18" charset="0"/>
                            </a:rPr>
                          </m:ctrlPr>
                        </m:acc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𝒓</m:t>
                              </m:r>
                            </m:e>
                          </m:acc>
                        </m:e>
                      </m:acc>
                      <m: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𝜇</m:t>
                          </m:r>
                        </m:num>
                        <m:den>
                          <m:sSup>
                            <m:sSupPr>
                              <m:ctrlPr>
                                <a:rPr lang="en-US" sz="1400" i="1">
                                  <a:latin typeface="Cambria Math" panose="02040503050406030204" pitchFamily="18" charset="0"/>
                                </a:rPr>
                              </m:ctrlPr>
                            </m:sSupPr>
                            <m:e>
                              <m:r>
                                <a:rPr lang="en-US" sz="1400" i="1">
                                  <a:latin typeface="Cambria Math" panose="02040503050406030204" pitchFamily="18" charset="0"/>
                                </a:rPr>
                                <m:t>𝑟</m:t>
                              </m:r>
                            </m:e>
                            <m:sup>
                              <m:r>
                                <a:rPr lang="en-US" sz="1400" i="1">
                                  <a:latin typeface="Cambria Math" panose="02040503050406030204" pitchFamily="18" charset="0"/>
                                </a:rPr>
                                <m:t>3</m:t>
                              </m:r>
                            </m:sup>
                          </m:sSup>
                        </m:den>
                      </m:f>
                      <m:acc>
                        <m:accPr>
                          <m:chr m:val="⃑"/>
                          <m:ctrlPr>
                            <a:rPr lang="en-US" sz="1400" b="1" i="1">
                              <a:latin typeface="Cambria Math" panose="02040503050406030204" pitchFamily="18" charset="0"/>
                            </a:rPr>
                          </m:ctrlPr>
                        </m:accPr>
                        <m:e>
                          <m:r>
                            <a:rPr lang="en-US" sz="1400" b="1" i="1">
                              <a:latin typeface="Cambria Math" panose="02040503050406030204" pitchFamily="18" charset="0"/>
                            </a:rPr>
                            <m:t>𝒓</m:t>
                          </m:r>
                        </m:e>
                      </m:acc>
                      <m:r>
                        <a:rPr lang="en-US" sz="1400" i="1">
                          <a:latin typeface="Cambria Math" panose="02040503050406030204" pitchFamily="18" charset="0"/>
                        </a:rPr>
                        <m:t>=0</m:t>
                      </m:r>
                    </m:oMath>
                  </m:oMathPara>
                </a14:m>
                <a:endParaRPr lang="en-US" sz="1400" dirty="0"/>
              </a:p>
              <a:p>
                <a:pPr marL="0" indent="0">
                  <a:spcBef>
                    <a:spcPts val="0"/>
                  </a:spcBef>
                  <a:spcAft>
                    <a:spcPts val="0"/>
                  </a:spcAft>
                  <a:buNone/>
                </a:pPr>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𝑥</m:t>
                          </m:r>
                        </m:e>
                      </m:acc>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𝜇</m:t>
                          </m:r>
                        </m:num>
                        <m:den>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𝑟</m:t>
                              </m:r>
                            </m:e>
                            <m:sup>
                              <m:r>
                                <a:rPr lang="en-US" sz="1400" b="0" i="1" smtClean="0">
                                  <a:latin typeface="Cambria Math" panose="02040503050406030204" pitchFamily="18" charset="0"/>
                                </a:rPr>
                                <m:t>3</m:t>
                              </m:r>
                            </m:sup>
                          </m:sSup>
                        </m:den>
                      </m:f>
                      <m:r>
                        <a:rPr lang="en-US" sz="1400" b="0" i="1" smtClean="0">
                          <a:latin typeface="Cambria Math" panose="02040503050406030204" pitchFamily="18" charset="0"/>
                        </a:rPr>
                        <m:t>𝑥</m:t>
                      </m:r>
                    </m:oMath>
                  </m:oMathPara>
                </a14:m>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acc>
                        <m:accPr>
                          <m:chr m:val="̈"/>
                          <m:ctrlPr>
                            <a:rPr lang="en-US" sz="1400" i="1">
                              <a:latin typeface="Cambria Math" panose="02040503050406030204" pitchFamily="18" charset="0"/>
                            </a:rPr>
                          </m:ctrlPr>
                        </m:accPr>
                        <m:e>
                          <m:r>
                            <a:rPr lang="en-US" sz="1400" b="0" i="1" smtClean="0">
                              <a:latin typeface="Cambria Math" panose="02040503050406030204" pitchFamily="18" charset="0"/>
                            </a:rPr>
                            <m:t>𝑦</m:t>
                          </m:r>
                        </m:e>
                      </m:acc>
                      <m: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𝜇</m:t>
                          </m:r>
                        </m:num>
                        <m:den>
                          <m:sSup>
                            <m:sSupPr>
                              <m:ctrlPr>
                                <a:rPr lang="en-US" sz="1400" i="1">
                                  <a:latin typeface="Cambria Math" panose="02040503050406030204" pitchFamily="18" charset="0"/>
                                </a:rPr>
                              </m:ctrlPr>
                            </m:sSupPr>
                            <m:e>
                              <m:r>
                                <a:rPr lang="en-US" sz="1400" i="1">
                                  <a:latin typeface="Cambria Math" panose="02040503050406030204" pitchFamily="18" charset="0"/>
                                </a:rPr>
                                <m:t>𝑟</m:t>
                              </m:r>
                            </m:e>
                            <m:sup>
                              <m:r>
                                <a:rPr lang="en-US" sz="1400" i="1">
                                  <a:latin typeface="Cambria Math" panose="02040503050406030204" pitchFamily="18" charset="0"/>
                                </a:rPr>
                                <m:t>3</m:t>
                              </m:r>
                            </m:sup>
                          </m:sSup>
                        </m:den>
                      </m:f>
                      <m:r>
                        <a:rPr lang="en-US" sz="1400" b="0" i="1" smtClean="0">
                          <a:latin typeface="Cambria Math" panose="02040503050406030204" pitchFamily="18" charset="0"/>
                        </a:rPr>
                        <m:t>𝑦</m:t>
                      </m:r>
                    </m:oMath>
                  </m:oMathPara>
                </a14:m>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acc>
                        <m:accPr>
                          <m:chr m:val="̈"/>
                          <m:ctrlPr>
                            <a:rPr lang="en-US" sz="1400" i="1">
                              <a:latin typeface="Cambria Math" panose="02040503050406030204" pitchFamily="18" charset="0"/>
                            </a:rPr>
                          </m:ctrlPr>
                        </m:accPr>
                        <m:e>
                          <m:r>
                            <a:rPr lang="en-US" sz="1400" b="0" i="1" smtClean="0">
                              <a:latin typeface="Cambria Math" panose="02040503050406030204" pitchFamily="18" charset="0"/>
                            </a:rPr>
                            <m:t>𝑧</m:t>
                          </m:r>
                        </m:e>
                      </m:acc>
                      <m: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𝜇</m:t>
                          </m:r>
                        </m:num>
                        <m:den>
                          <m:sSup>
                            <m:sSupPr>
                              <m:ctrlPr>
                                <a:rPr lang="en-US" sz="1400" i="1">
                                  <a:latin typeface="Cambria Math" panose="02040503050406030204" pitchFamily="18" charset="0"/>
                                </a:rPr>
                              </m:ctrlPr>
                            </m:sSupPr>
                            <m:e>
                              <m:r>
                                <a:rPr lang="en-US" sz="1400" i="1">
                                  <a:latin typeface="Cambria Math" panose="02040503050406030204" pitchFamily="18" charset="0"/>
                                </a:rPr>
                                <m:t>𝑟</m:t>
                              </m:r>
                            </m:e>
                            <m:sup>
                              <m:r>
                                <a:rPr lang="en-US" sz="1400" i="1">
                                  <a:latin typeface="Cambria Math" panose="02040503050406030204" pitchFamily="18" charset="0"/>
                                </a:rPr>
                                <m:t>3</m:t>
                              </m:r>
                            </m:sup>
                          </m:sSup>
                        </m:den>
                      </m:f>
                      <m:r>
                        <a:rPr lang="en-US" sz="1400" b="0" i="1" smtClean="0">
                          <a:latin typeface="Cambria Math" panose="02040503050406030204" pitchFamily="18" charset="0"/>
                        </a:rPr>
                        <m:t>𝑧</m:t>
                      </m:r>
                    </m:oMath>
                  </m:oMathPara>
                </a14:m>
                <a:endParaRPr lang="en-US" sz="1400" dirty="0"/>
              </a:p>
            </p:txBody>
          </p:sp>
        </mc:Choice>
        <mc:Fallback xmlns="">
          <p:sp>
            <p:nvSpPr>
              <p:cNvPr id="8" name="TextBox 7">
                <a:extLst>
                  <a:ext uri="{FF2B5EF4-FFF2-40B4-BE49-F238E27FC236}">
                    <a16:creationId xmlns:a16="http://schemas.microsoft.com/office/drawing/2014/main" id="{7E2EA888-505A-4FAE-B920-5609DA0DCF95}"/>
                  </a:ext>
                </a:extLst>
              </p:cNvPr>
              <p:cNvSpPr txBox="1">
                <a:spLocks noRot="1" noChangeAspect="1" noMove="1" noResize="1" noEditPoints="1" noAdjustHandles="1" noChangeArrowheads="1" noChangeShapeType="1" noTextEdit="1"/>
              </p:cNvSpPr>
              <p:nvPr/>
            </p:nvSpPr>
            <p:spPr>
              <a:xfrm>
                <a:off x="143694" y="2556030"/>
                <a:ext cx="2286000" cy="177202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1">
                <a:extLst>
                  <a:ext uri="{FF2B5EF4-FFF2-40B4-BE49-F238E27FC236}">
                    <a16:creationId xmlns:a16="http://schemas.microsoft.com/office/drawing/2014/main" id="{BDB3E16D-0BC4-4E24-9ACF-BB476AF8B6C3}"/>
                  </a:ext>
                </a:extLst>
              </p:cNvPr>
              <p:cNvSpPr txBox="1">
                <a:spLocks/>
              </p:cNvSpPr>
              <p:nvPr/>
            </p:nvSpPr>
            <p:spPr>
              <a:xfrm>
                <a:off x="4652962" y="665820"/>
                <a:ext cx="4114800" cy="3780420"/>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spcAft>
                    <a:spcPts val="0"/>
                  </a:spcAft>
                  <a:buFont typeface="Arial" charset="0"/>
                  <a:buNone/>
                </a:pPr>
                <a:r>
                  <a:rPr lang="en-US" sz="1600" b="1" dirty="0"/>
                  <a:t>Transform to First-Order ODEs</a:t>
                </a:r>
              </a:p>
              <a:p>
                <a:pPr marL="0" indent="0">
                  <a:spcBef>
                    <a:spcPts val="0"/>
                  </a:spcBef>
                  <a:spcAft>
                    <a:spcPts val="0"/>
                  </a:spcAft>
                  <a:buFont typeface="Arial" charset="0"/>
                  <a:buNone/>
                </a:pPr>
                <a:endParaRPr lang="en-US" sz="1400" i="1" dirty="0">
                  <a:latin typeface="Cambria Math" panose="02040503050406030204" pitchFamily="18" charset="0"/>
                </a:endParaRPr>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𝑿</m:t>
                          </m:r>
                        </m:e>
                      </m:acc>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1"/>
                                    <m:mcJc m:val="center"/>
                                  </m:mcPr>
                                </m:mc>
                              </m:mcs>
                              <m:ctrlPr>
                                <a:rPr lang="en-US" sz="1400" b="0" i="1" smtClean="0">
                                  <a:latin typeface="Cambria Math" panose="02040503050406030204" pitchFamily="18" charset="0"/>
                                </a:rPr>
                              </m:ctrlPr>
                            </m:mPr>
                            <m:m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e>
                            </m:mr>
                            <m:m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e>
                            </m:mr>
                            <m:mr>
                              <m:e>
                                <m:m>
                                  <m:mPr>
                                    <m:mcs>
                                      <m:mc>
                                        <m:mcPr>
                                          <m:count m:val="1"/>
                                          <m:mcJc m:val="center"/>
                                        </m:mcPr>
                                      </m:mc>
                                    </m:mcs>
                                    <m:ctrlPr>
                                      <a:rPr lang="en-US" sz="1400" b="0" i="1" smtClean="0">
                                        <a:latin typeface="Cambria Math" panose="02040503050406030204" pitchFamily="18" charset="0"/>
                                      </a:rPr>
                                    </m:ctrlPr>
                                  </m:mPr>
                                  <m:m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3</m:t>
                                          </m:r>
                                        </m:sub>
                                      </m:sSub>
                                    </m:e>
                                  </m:mr>
                                  <m:m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4</m:t>
                                          </m:r>
                                        </m:sub>
                                      </m:sSub>
                                    </m:e>
                                  </m:mr>
                                  <m:mr>
                                    <m:e>
                                      <m:m>
                                        <m:mPr>
                                          <m:mcs>
                                            <m:mc>
                                              <m:mcPr>
                                                <m:count m:val="1"/>
                                                <m:mcJc m:val="center"/>
                                              </m:mcPr>
                                            </m:mc>
                                          </m:mcs>
                                          <m:ctrlPr>
                                            <a:rPr lang="en-US" sz="1400" b="0" i="1" smtClean="0">
                                              <a:latin typeface="Cambria Math" panose="02040503050406030204" pitchFamily="18" charset="0"/>
                                            </a:rPr>
                                          </m:ctrlPr>
                                        </m:mPr>
                                        <m:m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5</m:t>
                                                </m:r>
                                              </m:sub>
                                            </m:sSub>
                                          </m:e>
                                        </m:mr>
                                        <m:m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6</m:t>
                                                </m:r>
                                              </m:sub>
                                            </m:sSub>
                                          </m:e>
                                        </m:mr>
                                      </m:m>
                                    </m:e>
                                  </m:mr>
                                </m:m>
                              </m:e>
                            </m:mr>
                          </m:m>
                        </m:e>
                      </m:d>
                      <m:r>
                        <a:rPr lang="en-US" sz="1400" b="0" i="1" smtClean="0">
                          <a:latin typeface="Cambria Math" panose="02040503050406030204" pitchFamily="18" charset="0"/>
                        </a:rPr>
                        <m:t>=</m:t>
                      </m:r>
                      <m:d>
                        <m:dPr>
                          <m:begChr m:val="["/>
                          <m:endChr m:val="]"/>
                          <m:ctrlPr>
                            <a:rPr lang="en-US" sz="1400" i="1">
                              <a:latin typeface="Cambria Math" panose="02040503050406030204" pitchFamily="18" charset="0"/>
                            </a:rPr>
                          </m:ctrlPr>
                        </m:dPr>
                        <m:e>
                          <m:m>
                            <m:mPr>
                              <m:mcs>
                                <m:mc>
                                  <m:mcPr>
                                    <m:count m:val="1"/>
                                    <m:mcJc m:val="center"/>
                                  </m:mcPr>
                                </m:mc>
                              </m:mcs>
                              <m:ctrlPr>
                                <a:rPr lang="en-US" sz="1400" i="1">
                                  <a:latin typeface="Cambria Math" panose="02040503050406030204" pitchFamily="18" charset="0"/>
                                </a:rPr>
                              </m:ctrlPr>
                            </m:mPr>
                            <m:mr>
                              <m:e>
                                <m:r>
                                  <a:rPr lang="en-US" sz="1400" b="0" i="1" smtClean="0">
                                    <a:latin typeface="Cambria Math" panose="02040503050406030204" pitchFamily="18" charset="0"/>
                                  </a:rPr>
                                  <m:t>𝑥</m:t>
                                </m:r>
                              </m:e>
                            </m:mr>
                            <m:mr>
                              <m:e>
                                <m:r>
                                  <a:rPr lang="en-US" sz="1400" i="1" smtClean="0">
                                    <a:latin typeface="Cambria Math" panose="02040503050406030204" pitchFamily="18" charset="0"/>
                                  </a:rPr>
                                  <m:t>𝑦</m:t>
                                </m:r>
                              </m:e>
                            </m:mr>
                            <m:mr>
                              <m:e>
                                <m:m>
                                  <m:mPr>
                                    <m:mcs>
                                      <m:mc>
                                        <m:mcPr>
                                          <m:count m:val="1"/>
                                          <m:mcJc m:val="center"/>
                                        </m:mcPr>
                                      </m:mc>
                                    </m:mcs>
                                    <m:ctrlPr>
                                      <a:rPr lang="en-US" sz="1400" i="1">
                                        <a:latin typeface="Cambria Math" panose="02040503050406030204" pitchFamily="18" charset="0"/>
                                      </a:rPr>
                                    </m:ctrlPr>
                                  </m:mPr>
                                  <m:mr>
                                    <m:e>
                                      <m:r>
                                        <a:rPr lang="en-US" sz="1400" b="0" i="1" smtClean="0">
                                          <a:latin typeface="Cambria Math" panose="02040503050406030204" pitchFamily="18" charset="0"/>
                                        </a:rPr>
                                        <m:t>𝑧</m:t>
                                      </m:r>
                                    </m:e>
                                  </m:mr>
                                  <m:mr>
                                    <m:e>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𝑥</m:t>
                                          </m:r>
                                        </m:e>
                                      </m:acc>
                                    </m:e>
                                  </m:mr>
                                  <m:mr>
                                    <m:e>
                                      <m:m>
                                        <m:mPr>
                                          <m:mcs>
                                            <m:mc>
                                              <m:mcPr>
                                                <m:count m:val="1"/>
                                                <m:mcJc m:val="center"/>
                                              </m:mcPr>
                                            </m:mc>
                                          </m:mcs>
                                          <m:ctrlPr>
                                            <a:rPr lang="en-US" sz="1400" i="1">
                                              <a:latin typeface="Cambria Math" panose="02040503050406030204" pitchFamily="18" charset="0"/>
                                            </a:rPr>
                                          </m:ctrlPr>
                                        </m:mPr>
                                        <m:mr>
                                          <m:e>
                                            <m:acc>
                                              <m:accPr>
                                                <m:chr m:val="̇"/>
                                                <m:ctrlPr>
                                                  <a:rPr lang="en-US" sz="1400" b="1" i="1" smtClean="0">
                                                    <a:latin typeface="Cambria Math" panose="02040503050406030204" pitchFamily="18" charset="0"/>
                                                  </a:rPr>
                                                </m:ctrlPr>
                                              </m:accPr>
                                              <m:e>
                                                <m:r>
                                                  <a:rPr lang="en-US" sz="1400" b="0" i="1" smtClean="0">
                                                    <a:latin typeface="Cambria Math" panose="02040503050406030204" pitchFamily="18" charset="0"/>
                                                  </a:rPr>
                                                  <m:t>𝑦</m:t>
                                                </m:r>
                                              </m:e>
                                            </m:acc>
                                          </m:e>
                                        </m:mr>
                                        <m:mr>
                                          <m:e>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𝑧</m:t>
                                                </m:r>
                                              </m:e>
                                            </m:acc>
                                          </m:e>
                                        </m:mr>
                                      </m:m>
                                    </m:e>
                                  </m:mr>
                                </m:m>
                              </m:e>
                            </m:mr>
                          </m:m>
                        </m:e>
                      </m:d>
                    </m:oMath>
                  </m:oMathPara>
                </a14:m>
                <a:endParaRPr lang="en-US" sz="1400" i="1" dirty="0">
                  <a:latin typeface="Cambria Math" panose="02040503050406030204" pitchFamily="18" charset="0"/>
                </a:endParaRPr>
              </a:p>
              <a:p>
                <a:pPr marL="0" indent="0">
                  <a:spcBef>
                    <a:spcPts val="0"/>
                  </a:spcBef>
                  <a:spcAft>
                    <a:spcPts val="0"/>
                  </a:spcAft>
                  <a:buFont typeface="Arial" charset="0"/>
                  <a:buNone/>
                </a:pPr>
                <a:endParaRPr lang="en-US" sz="1400" i="1" dirty="0">
                  <a:latin typeface="Cambria Math" panose="02040503050406030204" pitchFamily="18" charset="0"/>
                </a:endParaRPr>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acc>
                        <m:accPr>
                          <m:chr m:val="̇"/>
                          <m:ctrlPr>
                            <a:rPr lang="en-US" sz="1400" i="1" smtClean="0">
                              <a:latin typeface="Cambria Math" panose="02040503050406030204" pitchFamily="18" charset="0"/>
                            </a:rPr>
                          </m:ctrlPr>
                        </m:accPr>
                        <m:e>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𝑿</m:t>
                              </m:r>
                            </m:e>
                          </m:acc>
                        </m:e>
                      </m:acc>
                      <m:r>
                        <a:rPr lang="en-US" sz="1400" i="1">
                          <a:latin typeface="Cambria Math" panose="02040503050406030204" pitchFamily="18" charset="0"/>
                        </a:rPr>
                        <m:t>=</m:t>
                      </m:r>
                      <m:d>
                        <m:dPr>
                          <m:begChr m:val="["/>
                          <m:endChr m:val="]"/>
                          <m:ctrlPr>
                            <a:rPr lang="en-US" sz="1400" i="1">
                              <a:latin typeface="Cambria Math" panose="02040503050406030204" pitchFamily="18" charset="0"/>
                            </a:rPr>
                          </m:ctrlPr>
                        </m:dPr>
                        <m:e>
                          <m:m>
                            <m:mPr>
                              <m:mcs>
                                <m:mc>
                                  <m:mcPr>
                                    <m:count m:val="1"/>
                                    <m:mcJc m:val="center"/>
                                  </m:mcPr>
                                </m:mc>
                              </m:mcs>
                              <m:ctrlPr>
                                <a:rPr lang="en-US" sz="1400" i="1">
                                  <a:latin typeface="Cambria Math" panose="02040503050406030204" pitchFamily="18" charset="0"/>
                                </a:rPr>
                              </m:ctrlPr>
                            </m:mPr>
                            <m:mr>
                              <m:e>
                                <m:sSub>
                                  <m:sSubPr>
                                    <m:ctrlPr>
                                      <a:rPr lang="en-US" sz="1400" i="1" smtClean="0">
                                        <a:latin typeface="Cambria Math" panose="02040503050406030204" pitchFamily="18" charset="0"/>
                                      </a:rPr>
                                    </m:ctrlPr>
                                  </m:sSubPr>
                                  <m:e>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𝑥</m:t>
                                        </m:r>
                                      </m:e>
                                    </m:acc>
                                  </m:e>
                                  <m:sub>
                                    <m:r>
                                      <a:rPr lang="en-US" sz="1400" b="0" i="1" smtClean="0">
                                        <a:latin typeface="Cambria Math" panose="02040503050406030204" pitchFamily="18" charset="0"/>
                                      </a:rPr>
                                      <m:t>1</m:t>
                                    </m:r>
                                  </m:sub>
                                </m:sSub>
                              </m:e>
                            </m:mr>
                            <m:mr>
                              <m:e>
                                <m:sSub>
                                  <m:sSubPr>
                                    <m:ctrlPr>
                                      <a:rPr lang="en-US" sz="1400" i="1" smtClean="0">
                                        <a:latin typeface="Cambria Math" panose="02040503050406030204" pitchFamily="18" charset="0"/>
                                      </a:rPr>
                                    </m:ctrlPr>
                                  </m:sSubPr>
                                  <m:e>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𝑥</m:t>
                                        </m:r>
                                      </m:e>
                                    </m:acc>
                                  </m:e>
                                  <m:sub>
                                    <m:r>
                                      <a:rPr lang="en-US" sz="1400" b="0" i="1" smtClean="0">
                                        <a:latin typeface="Cambria Math" panose="02040503050406030204" pitchFamily="18" charset="0"/>
                                      </a:rPr>
                                      <m:t>2</m:t>
                                    </m:r>
                                  </m:sub>
                                </m:sSub>
                              </m:e>
                            </m:mr>
                            <m:mr>
                              <m:e>
                                <m:m>
                                  <m:mPr>
                                    <m:mcs>
                                      <m:mc>
                                        <m:mcPr>
                                          <m:count m:val="1"/>
                                          <m:mcJc m:val="center"/>
                                        </m:mcPr>
                                      </m:mc>
                                    </m:mcs>
                                    <m:ctrlPr>
                                      <a:rPr lang="en-US" sz="1400" i="1">
                                        <a:latin typeface="Cambria Math" panose="02040503050406030204" pitchFamily="18" charset="0"/>
                                      </a:rPr>
                                    </m:ctrlPr>
                                  </m:mPr>
                                  <m:mr>
                                    <m:e>
                                      <m:sSub>
                                        <m:sSubPr>
                                          <m:ctrlPr>
                                            <a:rPr lang="en-US" sz="1400" i="1" smtClean="0">
                                              <a:latin typeface="Cambria Math" panose="02040503050406030204" pitchFamily="18" charset="0"/>
                                            </a:rPr>
                                          </m:ctrlPr>
                                        </m:sSubPr>
                                        <m:e>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𝑥</m:t>
                                              </m:r>
                                            </m:e>
                                          </m:acc>
                                        </m:e>
                                        <m:sub>
                                          <m:r>
                                            <a:rPr lang="en-US" sz="1400" b="0" i="1" smtClean="0">
                                              <a:latin typeface="Cambria Math" panose="02040503050406030204" pitchFamily="18" charset="0"/>
                                            </a:rPr>
                                            <m:t>3</m:t>
                                          </m:r>
                                        </m:sub>
                                      </m:sSub>
                                    </m:e>
                                  </m:mr>
                                  <m:mr>
                                    <m:e>
                                      <m:sSub>
                                        <m:sSubPr>
                                          <m:ctrlPr>
                                            <a:rPr lang="en-US" sz="1400" i="1" smtClean="0">
                                              <a:latin typeface="Cambria Math" panose="02040503050406030204" pitchFamily="18" charset="0"/>
                                            </a:rPr>
                                          </m:ctrlPr>
                                        </m:sSubPr>
                                        <m:e>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𝑥</m:t>
                                              </m:r>
                                            </m:e>
                                          </m:acc>
                                        </m:e>
                                        <m:sub>
                                          <m:r>
                                            <a:rPr lang="en-US" sz="1400" b="0" i="1" smtClean="0">
                                              <a:latin typeface="Cambria Math" panose="02040503050406030204" pitchFamily="18" charset="0"/>
                                            </a:rPr>
                                            <m:t>4</m:t>
                                          </m:r>
                                        </m:sub>
                                      </m:sSub>
                                    </m:e>
                                  </m:mr>
                                  <m:mr>
                                    <m:e>
                                      <m:m>
                                        <m:mPr>
                                          <m:mcs>
                                            <m:mc>
                                              <m:mcPr>
                                                <m:count m:val="1"/>
                                                <m:mcJc m:val="center"/>
                                              </m:mcPr>
                                            </m:mc>
                                          </m:mcs>
                                          <m:ctrlPr>
                                            <a:rPr lang="en-US" sz="1400" i="1">
                                              <a:latin typeface="Cambria Math" panose="02040503050406030204" pitchFamily="18" charset="0"/>
                                            </a:rPr>
                                          </m:ctrlPr>
                                        </m:mPr>
                                        <m:mr>
                                          <m:e>
                                            <m:sSub>
                                              <m:sSubPr>
                                                <m:ctrlPr>
                                                  <a:rPr lang="en-US" sz="1400" i="1" smtClean="0">
                                                    <a:latin typeface="Cambria Math" panose="02040503050406030204" pitchFamily="18" charset="0"/>
                                                  </a:rPr>
                                                </m:ctrlPr>
                                              </m:sSubPr>
                                              <m:e>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𝑥</m:t>
                                                    </m:r>
                                                  </m:e>
                                                </m:acc>
                                              </m:e>
                                              <m:sub>
                                                <m:r>
                                                  <a:rPr lang="en-US" sz="1400" b="0" i="1" smtClean="0">
                                                    <a:latin typeface="Cambria Math" panose="02040503050406030204" pitchFamily="18" charset="0"/>
                                                  </a:rPr>
                                                  <m:t>5</m:t>
                                                </m:r>
                                              </m:sub>
                                            </m:sSub>
                                          </m:e>
                                        </m:mr>
                                        <m:mr>
                                          <m:e>
                                            <m:sSub>
                                              <m:sSubPr>
                                                <m:ctrlPr>
                                                  <a:rPr lang="en-US" sz="1400" i="1" smtClean="0">
                                                    <a:latin typeface="Cambria Math" panose="02040503050406030204" pitchFamily="18" charset="0"/>
                                                  </a:rPr>
                                                </m:ctrlPr>
                                              </m:sSubPr>
                                              <m:e>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𝑥</m:t>
                                                    </m:r>
                                                  </m:e>
                                                </m:acc>
                                              </m:e>
                                              <m:sub>
                                                <m:r>
                                                  <a:rPr lang="en-US" sz="1400" b="0" i="1" smtClean="0">
                                                    <a:latin typeface="Cambria Math" panose="02040503050406030204" pitchFamily="18" charset="0"/>
                                                  </a:rPr>
                                                  <m:t>6</m:t>
                                                </m:r>
                                              </m:sub>
                                            </m:sSub>
                                          </m:e>
                                        </m:mr>
                                      </m:m>
                                    </m:e>
                                  </m:mr>
                                </m:m>
                              </m:e>
                            </m:mr>
                          </m:m>
                        </m:e>
                      </m:d>
                      <m:r>
                        <a:rPr lang="en-US" sz="1400" i="1">
                          <a:latin typeface="Cambria Math" panose="02040503050406030204" pitchFamily="18" charset="0"/>
                        </a:rPr>
                        <m:t>=</m:t>
                      </m:r>
                      <m:d>
                        <m:dPr>
                          <m:begChr m:val="["/>
                          <m:endChr m:val="]"/>
                          <m:ctrlPr>
                            <a:rPr lang="en-US" sz="1400" i="1">
                              <a:latin typeface="Cambria Math" panose="02040503050406030204" pitchFamily="18" charset="0"/>
                            </a:rPr>
                          </m:ctrlPr>
                        </m:dPr>
                        <m:e>
                          <m:m>
                            <m:mPr>
                              <m:mcs>
                                <m:mc>
                                  <m:mcPr>
                                    <m:count m:val="1"/>
                                    <m:mcJc m:val="center"/>
                                  </m:mcPr>
                                </m:mc>
                              </m:mcs>
                              <m:ctrlPr>
                                <a:rPr lang="en-US" sz="1400" i="1" smtClean="0">
                                  <a:latin typeface="Cambria Math" panose="02040503050406030204" pitchFamily="18" charset="0"/>
                                </a:rPr>
                              </m:ctrlPr>
                            </m:mPr>
                            <m:mr>
                              <m:e>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𝑥</m:t>
                                    </m:r>
                                  </m:e>
                                </m:acc>
                              </m:e>
                            </m:mr>
                            <m:mr>
                              <m:e>
                                <m:acc>
                                  <m:accPr>
                                    <m:chr m:val="̇"/>
                                    <m:ctrlPr>
                                      <a:rPr lang="en-US" sz="1400" i="1">
                                        <a:latin typeface="Cambria Math" panose="02040503050406030204" pitchFamily="18" charset="0"/>
                                      </a:rPr>
                                    </m:ctrlPr>
                                  </m:accPr>
                                  <m:e>
                                    <m:r>
                                      <a:rPr lang="en-US" sz="1400" i="1">
                                        <a:latin typeface="Cambria Math" panose="02040503050406030204" pitchFamily="18" charset="0"/>
                                      </a:rPr>
                                      <m:t>𝑦</m:t>
                                    </m:r>
                                  </m:e>
                                </m:acc>
                              </m:e>
                            </m:mr>
                            <m:mr>
                              <m:e>
                                <m:m>
                                  <m:mPr>
                                    <m:mcs>
                                      <m:mc>
                                        <m:mcPr>
                                          <m:count m:val="1"/>
                                          <m:mcJc m:val="center"/>
                                        </m:mcPr>
                                      </m:mc>
                                    </m:mcs>
                                    <m:ctrlPr>
                                      <a:rPr lang="en-US" sz="1400" i="1">
                                        <a:latin typeface="Cambria Math" panose="02040503050406030204" pitchFamily="18" charset="0"/>
                                      </a:rPr>
                                    </m:ctrlPr>
                                  </m:mPr>
                                  <m:mr>
                                    <m:e>
                                      <m:acc>
                                        <m:accPr>
                                          <m:chr m:val="̇"/>
                                          <m:ctrlPr>
                                            <a:rPr lang="en-US" sz="1400" i="1">
                                              <a:latin typeface="Cambria Math" panose="02040503050406030204" pitchFamily="18" charset="0"/>
                                            </a:rPr>
                                          </m:ctrlPr>
                                        </m:accPr>
                                        <m:e>
                                          <m:r>
                                            <a:rPr lang="en-US" sz="1400" i="1">
                                              <a:latin typeface="Cambria Math" panose="02040503050406030204" pitchFamily="18" charset="0"/>
                                            </a:rPr>
                                            <m:t>𝑧</m:t>
                                          </m:r>
                                        </m:e>
                                      </m:acc>
                                    </m:e>
                                  </m:mr>
                                  <m:mr>
                                    <m:e>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𝑥</m:t>
                                          </m:r>
                                        </m:e>
                                      </m:acc>
                                    </m:e>
                                  </m:mr>
                                  <m:mr>
                                    <m:e>
                                      <m:m>
                                        <m:mPr>
                                          <m:mcs>
                                            <m:mc>
                                              <m:mcPr>
                                                <m:count m:val="1"/>
                                                <m:mcJc m:val="center"/>
                                              </m:mcPr>
                                            </m:mc>
                                          </m:mcs>
                                          <m:ctrlPr>
                                            <a:rPr lang="en-US" sz="1400" i="1">
                                              <a:latin typeface="Cambria Math" panose="02040503050406030204" pitchFamily="18" charset="0"/>
                                            </a:rPr>
                                          </m:ctrlPr>
                                        </m:mPr>
                                        <m:mr>
                                          <m:e>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𝑦</m:t>
                                                </m:r>
                                              </m:e>
                                            </m:acc>
                                          </m:e>
                                        </m:mr>
                                        <m:mr>
                                          <m:e>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𝑧</m:t>
                                                </m:r>
                                              </m:e>
                                            </m:acc>
                                          </m:e>
                                        </m:mr>
                                      </m:m>
                                    </m:e>
                                  </m:mr>
                                </m:m>
                              </m:e>
                            </m:mr>
                          </m:m>
                        </m:e>
                      </m:d>
                      <m:r>
                        <a:rPr lang="en-US" sz="1400" b="0" i="1" smtClean="0">
                          <a:latin typeface="Cambria Math" panose="02040503050406030204" pitchFamily="18" charset="0"/>
                        </a:rPr>
                        <m:t>=</m:t>
                      </m:r>
                      <m:d>
                        <m:dPr>
                          <m:begChr m:val="["/>
                          <m:endChr m:val="]"/>
                          <m:ctrlPr>
                            <a:rPr lang="en-US" sz="1400" i="1">
                              <a:latin typeface="Cambria Math" panose="02040503050406030204" pitchFamily="18" charset="0"/>
                            </a:rPr>
                          </m:ctrlPr>
                        </m:dPr>
                        <m:e>
                          <m:m>
                            <m:mPr>
                              <m:mcs>
                                <m:mc>
                                  <m:mcPr>
                                    <m:count m:val="1"/>
                                    <m:mcJc m:val="center"/>
                                  </m:mcPr>
                                </m:mc>
                              </m:mcs>
                              <m:ctrlPr>
                                <a:rPr lang="en-US" sz="1400" i="1">
                                  <a:latin typeface="Cambria Math" panose="02040503050406030204" pitchFamily="18" charset="0"/>
                                </a:rPr>
                              </m:ctrlPr>
                            </m:mPr>
                            <m:mr>
                              <m:e>
                                <m:sSub>
                                  <m:sSubPr>
                                    <m:ctrlPr>
                                      <a:rPr lang="en-US" sz="1400" i="1">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4</m:t>
                                    </m:r>
                                  </m:sub>
                                </m:sSub>
                              </m:e>
                            </m:mr>
                            <m:mr>
                              <m:e>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5</m:t>
                                    </m:r>
                                  </m:sub>
                                </m:sSub>
                              </m:e>
                            </m:mr>
                            <m:mr>
                              <m:e>
                                <m:m>
                                  <m:mPr>
                                    <m:mcs>
                                      <m:mc>
                                        <m:mcPr>
                                          <m:count m:val="1"/>
                                          <m:mcJc m:val="center"/>
                                        </m:mcPr>
                                      </m:mc>
                                    </m:mcs>
                                    <m:ctrlPr>
                                      <a:rPr lang="en-US" sz="1400" i="1">
                                        <a:latin typeface="Cambria Math" panose="02040503050406030204" pitchFamily="18" charset="0"/>
                                      </a:rPr>
                                    </m:ctrlPr>
                                  </m:mPr>
                                  <m:mr>
                                    <m:e>
                                      <m:sSub>
                                        <m:sSubPr>
                                          <m:ctrlPr>
                                            <a:rPr lang="en-US" sz="1400" i="1">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6</m:t>
                                          </m:r>
                                        </m:sub>
                                      </m:sSub>
                                    </m:e>
                                  </m:mr>
                                  <m:mr>
                                    <m:e>
                                      <m:sSub>
                                        <m:sSubPr>
                                          <m:ctrlPr>
                                            <a:rPr lang="en-US" sz="1400" i="1">
                                              <a:latin typeface="Cambria Math" panose="02040503050406030204" pitchFamily="18" charset="0"/>
                                            </a:rPr>
                                          </m:ctrlPr>
                                        </m:sSubPr>
                                        <m:e>
                                          <m: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𝜇</m:t>
                                              </m:r>
                                            </m:num>
                                            <m:den>
                                              <m:sSup>
                                                <m:sSupPr>
                                                  <m:ctrlPr>
                                                    <a:rPr lang="en-US" sz="1400" i="1">
                                                      <a:latin typeface="Cambria Math" panose="02040503050406030204" pitchFamily="18" charset="0"/>
                                                    </a:rPr>
                                                  </m:ctrlPr>
                                                </m:sSupPr>
                                                <m:e>
                                                  <m:r>
                                                    <a:rPr lang="en-US" sz="1400" i="1">
                                                      <a:latin typeface="Cambria Math" panose="02040503050406030204" pitchFamily="18" charset="0"/>
                                                    </a:rPr>
                                                    <m:t>𝑟</m:t>
                                                  </m:r>
                                                </m:e>
                                                <m:sup>
                                                  <m:r>
                                                    <a:rPr lang="en-US" sz="1400" i="1">
                                                      <a:latin typeface="Cambria Math" panose="02040503050406030204" pitchFamily="18" charset="0"/>
                                                    </a:rPr>
                                                    <m:t>3</m:t>
                                                  </m:r>
                                                </m:sup>
                                              </m:sSup>
                                            </m:den>
                                          </m:f>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e>
                                  </m:mr>
                                  <m:mr>
                                    <m:e>
                                      <m:m>
                                        <m:mPr>
                                          <m:mcs>
                                            <m:mc>
                                              <m:mcPr>
                                                <m:count m:val="1"/>
                                                <m:mcJc m:val="center"/>
                                              </m:mcPr>
                                            </m:mc>
                                          </m:mcs>
                                          <m:ctrlPr>
                                            <a:rPr lang="en-US" sz="1400" i="1">
                                              <a:latin typeface="Cambria Math" panose="02040503050406030204" pitchFamily="18" charset="0"/>
                                            </a:rPr>
                                          </m:ctrlPr>
                                        </m:mPr>
                                        <m:mr>
                                          <m:e>
                                            <m:sSub>
                                              <m:sSubPr>
                                                <m:ctrlPr>
                                                  <a:rPr lang="en-US" sz="1400" i="1">
                                                    <a:latin typeface="Cambria Math" panose="02040503050406030204" pitchFamily="18" charset="0"/>
                                                  </a:rPr>
                                                </m:ctrlPr>
                                              </m:sSubPr>
                                              <m:e>
                                                <m: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𝜇</m:t>
                                                    </m:r>
                                                  </m:num>
                                                  <m:den>
                                                    <m:sSup>
                                                      <m:sSupPr>
                                                        <m:ctrlPr>
                                                          <a:rPr lang="en-US" sz="1400" i="1">
                                                            <a:latin typeface="Cambria Math" panose="02040503050406030204" pitchFamily="18" charset="0"/>
                                                          </a:rPr>
                                                        </m:ctrlPr>
                                                      </m:sSupPr>
                                                      <m:e>
                                                        <m:r>
                                                          <a:rPr lang="en-US" sz="1400" i="1">
                                                            <a:latin typeface="Cambria Math" panose="02040503050406030204" pitchFamily="18" charset="0"/>
                                                          </a:rPr>
                                                          <m:t>𝑟</m:t>
                                                        </m:r>
                                                      </m:e>
                                                      <m:sup>
                                                        <m:r>
                                                          <a:rPr lang="en-US" sz="1400" i="1">
                                                            <a:latin typeface="Cambria Math" panose="02040503050406030204" pitchFamily="18" charset="0"/>
                                                          </a:rPr>
                                                          <m:t>3</m:t>
                                                        </m:r>
                                                      </m:sup>
                                                    </m:sSup>
                                                  </m:den>
                                                </m:f>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e>
                                        </m:mr>
                                        <m:mr>
                                          <m:e>
                                            <m:sSub>
                                              <m:sSubPr>
                                                <m:ctrlPr>
                                                  <a:rPr lang="en-US" sz="1400" i="1">
                                                    <a:latin typeface="Cambria Math" panose="02040503050406030204" pitchFamily="18" charset="0"/>
                                                  </a:rPr>
                                                </m:ctrlPr>
                                              </m:sSubPr>
                                              <m:e>
                                                <m: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𝜇</m:t>
                                                    </m:r>
                                                  </m:num>
                                                  <m:den>
                                                    <m:sSup>
                                                      <m:sSupPr>
                                                        <m:ctrlPr>
                                                          <a:rPr lang="en-US" sz="1400" i="1">
                                                            <a:latin typeface="Cambria Math" panose="02040503050406030204" pitchFamily="18" charset="0"/>
                                                          </a:rPr>
                                                        </m:ctrlPr>
                                                      </m:sSupPr>
                                                      <m:e>
                                                        <m:r>
                                                          <a:rPr lang="en-US" sz="1400" i="1">
                                                            <a:latin typeface="Cambria Math" panose="02040503050406030204" pitchFamily="18" charset="0"/>
                                                          </a:rPr>
                                                          <m:t>𝑟</m:t>
                                                        </m:r>
                                                      </m:e>
                                                      <m:sup>
                                                        <m:r>
                                                          <a:rPr lang="en-US" sz="1400" i="1">
                                                            <a:latin typeface="Cambria Math" panose="02040503050406030204" pitchFamily="18" charset="0"/>
                                                          </a:rPr>
                                                          <m:t>3</m:t>
                                                        </m:r>
                                                      </m:sup>
                                                    </m:sSup>
                                                  </m:den>
                                                </m:f>
                                                <m:r>
                                                  <a:rPr lang="en-US" sz="1400" b="0" i="1" smtClean="0">
                                                    <a:latin typeface="Cambria Math" panose="02040503050406030204" pitchFamily="18" charset="0"/>
                                                  </a:rPr>
                                                  <m:t>𝑥</m:t>
                                                </m:r>
                                              </m:e>
                                              <m:sub>
                                                <m:r>
                                                  <a:rPr lang="en-US" sz="1400" b="0" i="1" smtClean="0">
                                                    <a:latin typeface="Cambria Math" panose="02040503050406030204" pitchFamily="18" charset="0"/>
                                                  </a:rPr>
                                                  <m:t>3</m:t>
                                                </m:r>
                                              </m:sub>
                                            </m:sSub>
                                          </m:e>
                                        </m:mr>
                                      </m:m>
                                    </m:e>
                                  </m:mr>
                                </m:m>
                              </m:e>
                            </m:mr>
                          </m:m>
                        </m:e>
                      </m:d>
                    </m:oMath>
                  </m:oMathPara>
                </a14:m>
                <a:endParaRPr lang="en-US" sz="1400" dirty="0"/>
              </a:p>
              <a:p>
                <a:pPr marL="0" indent="0">
                  <a:spcBef>
                    <a:spcPts val="0"/>
                  </a:spcBef>
                  <a:spcAft>
                    <a:spcPts val="0"/>
                  </a:spcAft>
                  <a:buFont typeface="Arial" charset="0"/>
                  <a:buNone/>
                </a:pPr>
                <a:endParaRPr lang="en-US" sz="1400" b="1" dirty="0"/>
              </a:p>
              <a:p>
                <a:pPr marL="0" indent="0">
                  <a:spcBef>
                    <a:spcPts val="0"/>
                  </a:spcBef>
                  <a:spcAft>
                    <a:spcPts val="0"/>
                  </a:spcAft>
                  <a:buFont typeface="Arial" charset="0"/>
                  <a:buNone/>
                </a:pPr>
                <a:endParaRPr lang="en-US" sz="1400" b="1" dirty="0"/>
              </a:p>
              <a:p>
                <a:pPr marL="0" indent="0">
                  <a:spcBef>
                    <a:spcPts val="0"/>
                  </a:spcBef>
                  <a:spcAft>
                    <a:spcPts val="0"/>
                  </a:spcAft>
                  <a:buFont typeface="Arial" charset="0"/>
                  <a:buNone/>
                </a:pPr>
                <a:endParaRPr lang="en-US" sz="1400" b="1" dirty="0"/>
              </a:p>
              <a:p>
                <a:pPr marL="0" indent="0">
                  <a:spcBef>
                    <a:spcPts val="0"/>
                  </a:spcBef>
                  <a:spcAft>
                    <a:spcPts val="0"/>
                  </a:spcAft>
                  <a:buFont typeface="Arial" charset="0"/>
                  <a:buNone/>
                </a:pPr>
                <a:endParaRPr lang="en-US" sz="1600" b="1" dirty="0"/>
              </a:p>
              <a:p>
                <a:pPr marL="0" indent="0">
                  <a:spcBef>
                    <a:spcPts val="0"/>
                  </a:spcBef>
                  <a:spcAft>
                    <a:spcPts val="0"/>
                  </a:spcAft>
                  <a:buFont typeface="Arial" charset="0"/>
                  <a:buNone/>
                </a:pPr>
                <a:endParaRPr lang="en-US" sz="1600" b="1" dirty="0"/>
              </a:p>
              <a:p>
                <a:pPr marL="0" indent="0">
                  <a:spcBef>
                    <a:spcPts val="0"/>
                  </a:spcBef>
                  <a:spcAft>
                    <a:spcPts val="0"/>
                  </a:spcAft>
                  <a:buFont typeface="Arial" charset="0"/>
                  <a:buNone/>
                </a:pPr>
                <a:endParaRPr lang="en-US" sz="1600" b="1" dirty="0"/>
              </a:p>
              <a:p>
                <a:pPr marL="0" indent="0">
                  <a:spcBef>
                    <a:spcPts val="0"/>
                  </a:spcBef>
                  <a:spcAft>
                    <a:spcPts val="0"/>
                  </a:spcAft>
                  <a:buFont typeface="Arial" charset="0"/>
                  <a:buNone/>
                </a:pPr>
                <a:endParaRPr lang="en-US" sz="1600" b="1" dirty="0"/>
              </a:p>
              <a:p>
                <a:pPr marL="0" indent="0">
                  <a:spcBef>
                    <a:spcPts val="0"/>
                  </a:spcBef>
                  <a:spcAft>
                    <a:spcPts val="0"/>
                  </a:spcAft>
                  <a:buFont typeface="Arial" charset="0"/>
                  <a:buNone/>
                </a:pPr>
                <a:endParaRPr lang="en-US" sz="1600" b="1" dirty="0"/>
              </a:p>
              <a:p>
                <a:pPr marL="0" indent="0">
                  <a:spcBef>
                    <a:spcPts val="0"/>
                  </a:spcBef>
                  <a:spcAft>
                    <a:spcPts val="0"/>
                  </a:spcAft>
                  <a:buFont typeface="Arial" charset="0"/>
                  <a:buNone/>
                </a:pPr>
                <a:endParaRPr lang="en-US" sz="1600" b="1" dirty="0"/>
              </a:p>
              <a:p>
                <a:pPr marL="0" indent="0">
                  <a:spcBef>
                    <a:spcPts val="0"/>
                  </a:spcBef>
                  <a:spcAft>
                    <a:spcPts val="0"/>
                  </a:spcAft>
                  <a:buFont typeface="Arial" charset="0"/>
                  <a:buNone/>
                </a:pPr>
                <a:endParaRPr lang="en-US" sz="1600" b="1" dirty="0"/>
              </a:p>
              <a:p>
                <a:pPr marL="0" indent="0">
                  <a:spcBef>
                    <a:spcPts val="0"/>
                  </a:spcBef>
                  <a:spcAft>
                    <a:spcPts val="0"/>
                  </a:spcAft>
                  <a:buFont typeface="Arial" charset="0"/>
                  <a:buNone/>
                </a:pPr>
                <a:endParaRPr lang="en-US" sz="1600" b="1" dirty="0"/>
              </a:p>
              <a:p>
                <a:pPr marL="0" indent="0">
                  <a:spcBef>
                    <a:spcPts val="0"/>
                  </a:spcBef>
                  <a:spcAft>
                    <a:spcPts val="0"/>
                  </a:spcAft>
                  <a:buFont typeface="Arial" charset="0"/>
                  <a:buNone/>
                </a:pPr>
                <a:endParaRPr lang="en-US" sz="1600" b="1" dirty="0"/>
              </a:p>
              <a:p>
                <a:pPr marL="0" indent="0">
                  <a:spcBef>
                    <a:spcPts val="0"/>
                  </a:spcBef>
                  <a:spcAft>
                    <a:spcPts val="0"/>
                  </a:spcAft>
                  <a:buFont typeface="Arial" charset="0"/>
                  <a:buNone/>
                </a:pPr>
                <a:endParaRPr lang="en-US" sz="1600" dirty="0"/>
              </a:p>
              <a:p>
                <a:pPr marL="400050" indent="-400050">
                  <a:spcBef>
                    <a:spcPts val="0"/>
                  </a:spcBef>
                  <a:spcAft>
                    <a:spcPts val="0"/>
                  </a:spcAft>
                  <a:buFont typeface="Arial" charset="0"/>
                  <a:buAutoNum type="romanUcPeriod"/>
                </a:pPr>
                <a:endParaRPr lang="en-US" sz="1600" b="1" dirty="0"/>
              </a:p>
            </p:txBody>
          </p:sp>
        </mc:Choice>
        <mc:Fallback xmlns="">
          <p:sp>
            <p:nvSpPr>
              <p:cNvPr id="9" name="Content Placeholder 1">
                <a:extLst>
                  <a:ext uri="{FF2B5EF4-FFF2-40B4-BE49-F238E27FC236}">
                    <a16:creationId xmlns:a16="http://schemas.microsoft.com/office/drawing/2014/main" id="{BDB3E16D-0BC4-4E24-9ACF-BB476AF8B6C3}"/>
                  </a:ext>
                </a:extLst>
              </p:cNvPr>
              <p:cNvSpPr txBox="1">
                <a:spLocks noRot="1" noChangeAspect="1" noMove="1" noResize="1" noEditPoints="1" noAdjustHandles="1" noChangeArrowheads="1" noChangeShapeType="1" noTextEdit="1"/>
              </p:cNvSpPr>
              <p:nvPr/>
            </p:nvSpPr>
            <p:spPr>
              <a:xfrm>
                <a:off x="4652962" y="665820"/>
                <a:ext cx="4114800" cy="3780420"/>
              </a:xfrm>
              <a:prstGeom prst="rect">
                <a:avLst/>
              </a:prstGeom>
              <a:blipFill>
                <a:blip r:embed="rId3"/>
                <a:stretch>
                  <a:fillRect l="-741" t="-4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5B26ECC-2697-41F2-BDEA-6A5503BE652C}"/>
                  </a:ext>
                </a:extLst>
              </p:cNvPr>
              <p:cNvSpPr txBox="1"/>
              <p:nvPr/>
            </p:nvSpPr>
            <p:spPr>
              <a:xfrm>
                <a:off x="2181497" y="3545921"/>
                <a:ext cx="1623330" cy="223651"/>
              </a:xfrm>
              <a:prstGeom prst="rect">
                <a:avLst/>
              </a:prstGeom>
            </p:spPr>
            <p:txBody>
              <a:bodyPr wrap="none" lIns="0" tIns="0" rIns="0" bIns="0"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pPr>
                <a14:m>
                  <m:oMathPara xmlns:m="http://schemas.openxmlformats.org/officeDocument/2006/math">
                    <m:oMathParaPr>
                      <m:jc m:val="centerGroup"/>
                    </m:oMathParaPr>
                    <m:oMath xmlns:m="http://schemas.openxmlformats.org/officeDocument/2006/math">
                      <m:r>
                        <a:rPr kumimoji="0" lang="en-US" sz="12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𝑟</m:t>
                      </m:r>
                      <m:r>
                        <a:rPr kumimoji="0" lang="en-US" sz="12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rad>
                        <m:radPr>
                          <m:degHide m:val="on"/>
                          <m:ctrlPr>
                            <a:rPr kumimoji="0" lang="en-US" sz="120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radPr>
                        <m:deg/>
                        <m:e>
                          <m:sSup>
                            <m:sSupPr>
                              <m:ctrlPr>
                                <a:rPr kumimoji="0" lang="en-US" sz="120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pPr>
                            <m:e>
                              <m:r>
                                <a:rPr kumimoji="0" lang="en-US" sz="12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𝑥</m:t>
                              </m:r>
                            </m:e>
                            <m:sup>
                              <m:r>
                                <a:rPr kumimoji="0" lang="en-US" sz="12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2</m:t>
                              </m:r>
                            </m:sup>
                          </m:sSup>
                          <m:r>
                            <a:rPr kumimoji="0" lang="en-US" sz="12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sSup>
                            <m:sSupPr>
                              <m:ctrlPr>
                                <a:rPr kumimoji="0" lang="en-US" sz="120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pPr>
                            <m:e>
                              <m:r>
                                <a:rPr kumimoji="0" lang="en-US" sz="12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𝑦</m:t>
                              </m:r>
                            </m:e>
                            <m:sup>
                              <m:r>
                                <a:rPr kumimoji="0" lang="en-US" sz="12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2</m:t>
                              </m:r>
                            </m:sup>
                          </m:sSup>
                          <m:r>
                            <a:rPr kumimoji="0" lang="en-US" sz="12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sSup>
                            <m:sSupPr>
                              <m:ctrlPr>
                                <a:rPr kumimoji="0" lang="en-US" sz="120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pPr>
                            <m:e>
                              <m:r>
                                <a:rPr kumimoji="0" lang="en-US" sz="12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𝑧</m:t>
                              </m:r>
                            </m:e>
                            <m:sup>
                              <m:r>
                                <a:rPr kumimoji="0" lang="en-US" sz="12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2</m:t>
                              </m:r>
                            </m:sup>
                          </m:sSup>
                        </m:e>
                      </m:rad>
                    </m:oMath>
                  </m:oMathPara>
                </a14:m>
                <a:endParaRPr kumimoji="0" lang="en-US" sz="1200" i="0" u="none" strike="noStrike" kern="1200" cap="none" spc="0" normalizeH="0" baseline="0" noProof="0" dirty="0">
                  <a:ln>
                    <a:noFill/>
                  </a:ln>
                  <a:solidFill>
                    <a:schemeClr val="tx1"/>
                  </a:solidFill>
                  <a:effectLst/>
                  <a:uLnTx/>
                  <a:uFillTx/>
                  <a:latin typeface="Sommet bold"/>
                  <a:ea typeface="+mn-ea"/>
                  <a:cs typeface="+mn-cs"/>
                </a:endParaRPr>
              </a:p>
            </p:txBody>
          </p:sp>
        </mc:Choice>
        <mc:Fallback xmlns="">
          <p:sp>
            <p:nvSpPr>
              <p:cNvPr id="6" name="TextBox 5">
                <a:extLst>
                  <a:ext uri="{FF2B5EF4-FFF2-40B4-BE49-F238E27FC236}">
                    <a16:creationId xmlns:a16="http://schemas.microsoft.com/office/drawing/2014/main" id="{B5B26ECC-2697-41F2-BDEA-6A5503BE652C}"/>
                  </a:ext>
                </a:extLst>
              </p:cNvPr>
              <p:cNvSpPr txBox="1">
                <a:spLocks noRot="1" noChangeAspect="1" noMove="1" noResize="1" noEditPoints="1" noAdjustHandles="1" noChangeArrowheads="1" noChangeShapeType="1" noTextEdit="1"/>
              </p:cNvSpPr>
              <p:nvPr/>
            </p:nvSpPr>
            <p:spPr>
              <a:xfrm>
                <a:off x="2181497" y="3545921"/>
                <a:ext cx="1623330" cy="223651"/>
              </a:xfrm>
              <a:prstGeom prst="rect">
                <a:avLst/>
              </a:prstGeom>
              <a:blipFill>
                <a:blip r:embed="rId4"/>
                <a:stretch>
                  <a:fillRect b="-22222"/>
                </a:stretch>
              </a:blipFill>
            </p:spPr>
            <p:txBody>
              <a:bodyPr/>
              <a:lstStyle/>
              <a:p>
                <a:r>
                  <a:rPr lang="en-US">
                    <a:noFill/>
                  </a:rPr>
                  <a:t> </a:t>
                </a:r>
              </a:p>
            </p:txBody>
          </p:sp>
        </mc:Fallback>
      </mc:AlternateContent>
    </p:spTree>
    <p:extLst>
      <p:ext uri="{BB962C8B-B14F-4D97-AF65-F5344CB8AC3E}">
        <p14:creationId xmlns:p14="http://schemas.microsoft.com/office/powerpoint/2010/main" val="37472338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600" b="1" dirty="0"/>
                  <a:t>Linear vs Nonlinear Dynamics</a:t>
                </a:r>
                <a:endParaRPr lang="en-US" sz="1400" dirty="0"/>
              </a:p>
              <a:p>
                <a:pPr marL="0" indent="0">
                  <a:spcBef>
                    <a:spcPts val="0"/>
                  </a:spcBef>
                  <a:spcAft>
                    <a:spcPts val="0"/>
                  </a:spcAft>
                  <a:buNone/>
                </a:pPr>
                <a:r>
                  <a:rPr lang="en-US" sz="1400" dirty="0"/>
                  <a:t>Nonlinear systems are very common in real-world applications, but can be difficult to work with.  Linear systems are much simpler and often yield analytic solutions.  A lot of practical engineering problems involve linearizing a nonlinear system, so we can apply these simpler analytical tools.</a:t>
                </a:r>
              </a:p>
              <a:p>
                <a:pPr marL="0" indent="0">
                  <a:spcBef>
                    <a:spcPts val="0"/>
                  </a:spcBef>
                  <a:spcAft>
                    <a:spcPts val="0"/>
                  </a:spcAft>
                  <a:buNone/>
                </a:pPr>
                <a:endParaRPr lang="en-US" sz="1400" dirty="0"/>
              </a:p>
              <a:p>
                <a:pPr marL="0" indent="0">
                  <a:spcBef>
                    <a:spcPts val="0"/>
                  </a:spcBef>
                  <a:spcAft>
                    <a:spcPts val="0"/>
                  </a:spcAft>
                  <a:buNone/>
                </a:pPr>
                <a:r>
                  <a:rPr lang="en-US" sz="1400" dirty="0"/>
                  <a:t>In a linear dynamical system, the rate of change of the state vector is a linear function of the states themselves, i.e., just simple addition/multiplication.</a:t>
                </a:r>
              </a:p>
              <a:p>
                <a:pPr marL="0" indent="0">
                  <a:spcBef>
                    <a:spcPts val="0"/>
                  </a:spcBef>
                  <a:spcAft>
                    <a:spcPts val="0"/>
                  </a:spcAft>
                  <a:buNone/>
                </a:pPr>
                <a:endParaRPr lang="en-US" sz="1400" dirty="0"/>
              </a:p>
              <a:p>
                <a:pPr marL="0" indent="0">
                  <a:spcBef>
                    <a:spcPts val="0"/>
                  </a:spcBef>
                  <a:spcAft>
                    <a:spcPts val="0"/>
                  </a:spcAft>
                  <a:buNone/>
                </a:pPr>
                <a:r>
                  <a:rPr lang="en-US" sz="1400" dirty="0"/>
                  <a:t>Position of a car moving constant 50 kph:</a:t>
                </a:r>
              </a:p>
              <a:p>
                <a:pPr marL="0" indent="0">
                  <a:spcBef>
                    <a:spcPts val="0"/>
                  </a:spcBef>
                  <a:spcAft>
                    <a:spcPts val="0"/>
                  </a:spcAft>
                  <a:buNone/>
                </a:pPr>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𝑥</m:t>
                      </m:r>
                      <m:r>
                        <a:rPr lang="en-US" sz="1400" b="0" i="1" smtClean="0">
                          <a:latin typeface="Cambria Math" panose="02040503050406030204" pitchFamily="18" charset="0"/>
                        </a:rPr>
                        <m:t>=50</m:t>
                      </m:r>
                      <m:r>
                        <a:rPr lang="en-US" sz="1400" b="0" i="1" smtClean="0">
                          <a:latin typeface="Cambria Math" panose="02040503050406030204" pitchFamily="18" charset="0"/>
                        </a:rPr>
                        <m:t>𝑡</m:t>
                      </m:r>
                      <m:r>
                        <a:rPr lang="en-US" sz="1400" b="0" i="1" smtClean="0">
                          <a:latin typeface="Cambria Math" panose="02040503050406030204" pitchFamily="18" charset="0"/>
                        </a:rPr>
                        <m:t>      </m:t>
                      </m:r>
                      <m:r>
                        <m:rPr>
                          <m:sty m:val="p"/>
                        </m:rPr>
                        <a:rPr lang="en-US" sz="1400" b="0" i="0" smtClean="0">
                          <a:latin typeface="Cambria Math" panose="02040503050406030204" pitchFamily="18" charset="0"/>
                        </a:rPr>
                        <m:t>km</m:t>
                      </m:r>
                    </m:oMath>
                  </m:oMathPara>
                </a14:m>
                <a:endParaRPr lang="en-US" sz="1400" b="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𝑥</m:t>
                          </m:r>
                        </m:e>
                      </m:acc>
                      <m:r>
                        <a:rPr lang="en-US" sz="1400" b="0" i="1" smtClean="0">
                          <a:latin typeface="Cambria Math" panose="02040503050406030204" pitchFamily="18" charset="0"/>
                        </a:rPr>
                        <m:t>=50   </m:t>
                      </m:r>
                      <m:r>
                        <m:rPr>
                          <m:sty m:val="p"/>
                        </m:rPr>
                        <a:rPr lang="en-US" sz="1400" b="0" i="0" smtClean="0">
                          <a:latin typeface="Cambria Math" panose="02040503050406030204" pitchFamily="18" charset="0"/>
                        </a:rPr>
                        <m:t>km</m:t>
                      </m:r>
                      <m:r>
                        <a:rPr lang="en-US" sz="1400" b="0" i="0" smtClean="0">
                          <a:latin typeface="Cambria Math" panose="02040503050406030204" pitchFamily="18" charset="0"/>
                        </a:rPr>
                        <m:t>/</m:t>
                      </m:r>
                      <m:r>
                        <m:rPr>
                          <m:sty m:val="p"/>
                        </m:rPr>
                        <a:rPr lang="en-US" sz="1400" b="0" i="0" smtClean="0">
                          <a:latin typeface="Cambria Math" panose="02040503050406030204" pitchFamily="18" charset="0"/>
                        </a:rPr>
                        <m:t>h</m:t>
                      </m:r>
                    </m:oMath>
                  </m:oMathPara>
                </a14:m>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𝑥</m:t>
                          </m:r>
                        </m:e>
                      </m:acc>
                      <m:r>
                        <a:rPr lang="en-US" sz="1400" b="0" i="1" smtClean="0">
                          <a:latin typeface="Cambria Math" panose="02040503050406030204" pitchFamily="18" charset="0"/>
                        </a:rPr>
                        <m:t>=0   </m:t>
                      </m:r>
                      <m:r>
                        <m:rPr>
                          <m:sty m:val="p"/>
                        </m:rPr>
                        <a:rPr lang="en-US" sz="1400" b="0" i="0" smtClean="0">
                          <a:latin typeface="Cambria Math" panose="02040503050406030204" pitchFamily="18" charset="0"/>
                        </a:rPr>
                        <m:t>km</m:t>
                      </m:r>
                      <m:r>
                        <a:rPr lang="en-US" sz="1400" b="0" i="0" smtClean="0">
                          <a:latin typeface="Cambria Math" panose="02040503050406030204" pitchFamily="18" charset="0"/>
                        </a:rPr>
                        <m:t>/</m:t>
                      </m:r>
                      <m:sSup>
                        <m:sSupPr>
                          <m:ctrlPr>
                            <a:rPr lang="en-US" sz="1400" b="0" i="1" smtClean="0">
                              <a:latin typeface="Cambria Math" panose="02040503050406030204" pitchFamily="18" charset="0"/>
                            </a:rPr>
                          </m:ctrlPr>
                        </m:sSupPr>
                        <m:e>
                          <m:r>
                            <m:rPr>
                              <m:sty m:val="p"/>
                            </m:rPr>
                            <a:rPr lang="en-US" sz="1400" b="0" i="0" smtClean="0">
                              <a:latin typeface="Cambria Math" panose="02040503050406030204" pitchFamily="18" charset="0"/>
                            </a:rPr>
                            <m:t>h</m:t>
                          </m:r>
                        </m:e>
                        <m:sup>
                          <m:r>
                            <a:rPr lang="en-US" sz="1400" b="0" i="0" smtClean="0">
                              <a:latin typeface="Cambria Math" panose="02040503050406030204" pitchFamily="18" charset="0"/>
                            </a:rPr>
                            <m:t>2</m:t>
                          </m:r>
                        </m:sup>
                      </m:sSup>
                    </m:oMath>
                  </m:oMathPara>
                </a14:m>
                <a:endParaRPr lang="en-US" sz="1400" dirty="0"/>
              </a:p>
              <a:p>
                <a:pPr marL="0" indent="0">
                  <a:spcBef>
                    <a:spcPts val="0"/>
                  </a:spcBef>
                  <a:spcAft>
                    <a:spcPts val="0"/>
                  </a:spcAft>
                  <a:buNone/>
                </a:pPr>
                <a:endParaRPr lang="en-US" sz="1400" dirty="0"/>
              </a:p>
              <a:p>
                <a:pPr marL="0" indent="0">
                  <a:spcBef>
                    <a:spcPts val="0"/>
                  </a:spcBef>
                  <a:spcAft>
                    <a:spcPts val="0"/>
                  </a:spcAft>
                  <a:buNone/>
                </a:pPr>
                <a:endParaRPr lang="en-US" sz="1400" dirty="0"/>
              </a:p>
            </p:txBody>
          </p:sp>
        </mc:Choice>
        <mc:Fallback xmlns="">
          <p:sp>
            <p:nvSpPr>
              <p:cNvPr id="2" name="Content Placeholder 1">
                <a:extLst>
                  <a:ext uri="{FF2B5EF4-FFF2-40B4-BE49-F238E27FC236}">
                    <a16:creationId xmlns:a16="http://schemas.microsoft.com/office/drawing/2014/main" id="{1052F6B9-6D27-43BB-B810-138F60EC6DD6}"/>
                  </a:ext>
                </a:extLst>
              </p:cNvPr>
              <p:cNvSpPr>
                <a:spLocks noGrp="1" noRot="1" noChangeAspect="1" noMove="1" noResize="1" noEditPoints="1" noAdjustHandles="1" noChangeArrowheads="1" noChangeShapeType="1" noTextEdit="1"/>
              </p:cNvSpPr>
              <p:nvPr>
                <p:ph sz="half" idx="1"/>
              </p:nvPr>
            </p:nvSpPr>
            <p:spPr>
              <a:xfrm>
                <a:off x="457200" y="681541"/>
                <a:ext cx="4219304" cy="3780420"/>
              </a:xfrm>
              <a:blipFill>
                <a:blip r:embed="rId2"/>
                <a:stretch>
                  <a:fillRect l="-723" t="-484"/>
                </a:stretch>
              </a:blipFill>
            </p:spPr>
            <p:txBody>
              <a:bodyPr/>
              <a:lstStyle/>
              <a:p>
                <a:r>
                  <a:rPr lang="en-US">
                    <a:noFill/>
                  </a:rPr>
                  <a:t> </a:t>
                </a:r>
              </a:p>
            </p:txBody>
          </p:sp>
        </mc:Fallback>
      </mc:AlternateContent>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Linear Systems</a:t>
            </a:r>
          </a:p>
        </p:txBody>
      </p:sp>
      <mc:AlternateContent xmlns:mc="http://schemas.openxmlformats.org/markup-compatibility/2006" xmlns:a14="http://schemas.microsoft.com/office/drawing/2010/main">
        <mc:Choice Requires="a14">
          <p:sp>
            <p:nvSpPr>
              <p:cNvPr id="9" name="Content Placeholder 1">
                <a:extLst>
                  <a:ext uri="{FF2B5EF4-FFF2-40B4-BE49-F238E27FC236}">
                    <a16:creationId xmlns:a16="http://schemas.microsoft.com/office/drawing/2014/main" id="{BDB3E16D-0BC4-4E24-9ACF-BB476AF8B6C3}"/>
                  </a:ext>
                </a:extLst>
              </p:cNvPr>
              <p:cNvSpPr txBox="1">
                <a:spLocks/>
              </p:cNvSpPr>
              <p:nvPr/>
            </p:nvSpPr>
            <p:spPr>
              <a:xfrm>
                <a:off x="4652962" y="665820"/>
                <a:ext cx="4114800" cy="3780420"/>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spcAft>
                    <a:spcPts val="0"/>
                  </a:spcAft>
                  <a:buFont typeface="Arial" charset="0"/>
                  <a:buNone/>
                </a:pPr>
                <a:r>
                  <a:rPr lang="en-US" sz="1600" b="1" dirty="0"/>
                  <a:t>Transform to First-Order ODEs</a:t>
                </a:r>
              </a:p>
              <a:p>
                <a:pPr marL="0" indent="0">
                  <a:spcBef>
                    <a:spcPts val="0"/>
                  </a:spcBef>
                  <a:spcAft>
                    <a:spcPts val="0"/>
                  </a:spcAft>
                  <a:buFont typeface="Arial" charset="0"/>
                  <a:buNone/>
                </a:pPr>
                <a:endParaRPr lang="en-US" sz="1400" i="1" dirty="0">
                  <a:latin typeface="Cambria Math" panose="02040503050406030204" pitchFamily="18" charset="0"/>
                </a:endParaRPr>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𝑿</m:t>
                          </m:r>
                        </m:e>
                      </m:acc>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1"/>
                                    <m:mcJc m:val="center"/>
                                  </m:mcPr>
                                </m:mc>
                              </m:mcs>
                              <m:ctrlPr>
                                <a:rPr lang="en-US" sz="1400" b="0" i="1" smtClean="0">
                                  <a:latin typeface="Cambria Math" panose="02040503050406030204" pitchFamily="18" charset="0"/>
                                </a:rPr>
                              </m:ctrlPr>
                            </m:mPr>
                            <m:m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e>
                            </m:mr>
                            <m:m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e>
                            </m:mr>
                          </m:m>
                        </m:e>
                      </m:d>
                      <m:r>
                        <a:rPr lang="en-US" sz="1400" b="0" i="1" smtClean="0">
                          <a:latin typeface="Cambria Math" panose="02040503050406030204" pitchFamily="18" charset="0"/>
                        </a:rPr>
                        <m:t>=</m:t>
                      </m:r>
                      <m:d>
                        <m:dPr>
                          <m:begChr m:val="["/>
                          <m:endChr m:val="]"/>
                          <m:ctrlPr>
                            <a:rPr lang="en-US" sz="1400" i="1">
                              <a:latin typeface="Cambria Math" panose="02040503050406030204" pitchFamily="18" charset="0"/>
                            </a:rPr>
                          </m:ctrlPr>
                        </m:dPr>
                        <m:e>
                          <m:m>
                            <m:mPr>
                              <m:mcs>
                                <m:mc>
                                  <m:mcPr>
                                    <m:count m:val="1"/>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𝑥</m:t>
                                </m:r>
                              </m:e>
                            </m:mr>
                            <m:mr>
                              <m:e>
                                <m:acc>
                                  <m:accPr>
                                    <m:chr m:val="̇"/>
                                    <m:ctrlPr>
                                      <a:rPr lang="en-US" sz="1400" b="1" i="1" smtClean="0">
                                        <a:latin typeface="Cambria Math" panose="02040503050406030204" pitchFamily="18" charset="0"/>
                                      </a:rPr>
                                    </m:ctrlPr>
                                  </m:accPr>
                                  <m:e>
                                    <m:r>
                                      <a:rPr lang="en-US" sz="1400" b="0" i="1" smtClean="0">
                                        <a:latin typeface="Cambria Math" panose="02040503050406030204" pitchFamily="18" charset="0"/>
                                      </a:rPr>
                                      <m:t>𝑥</m:t>
                                    </m:r>
                                  </m:e>
                                </m:acc>
                              </m:e>
                            </m:mr>
                          </m:m>
                        </m:e>
                      </m:d>
                    </m:oMath>
                  </m:oMathPara>
                </a14:m>
                <a:endParaRPr lang="en-US" sz="1400" i="1" dirty="0">
                  <a:latin typeface="Cambria Math" panose="02040503050406030204" pitchFamily="18" charset="0"/>
                </a:endParaRPr>
              </a:p>
              <a:p>
                <a:pPr marL="0" indent="0">
                  <a:spcBef>
                    <a:spcPts val="0"/>
                  </a:spcBef>
                  <a:spcAft>
                    <a:spcPts val="0"/>
                  </a:spcAft>
                  <a:buFont typeface="Arial" charset="0"/>
                  <a:buNone/>
                </a:pPr>
                <a:endParaRPr lang="en-US" sz="1400" i="1" dirty="0">
                  <a:latin typeface="Cambria Math" panose="02040503050406030204" pitchFamily="18" charset="0"/>
                </a:endParaRPr>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acc>
                        <m:accPr>
                          <m:chr m:val="̇"/>
                          <m:ctrlPr>
                            <a:rPr lang="en-US" sz="1400" i="1" smtClean="0">
                              <a:latin typeface="Cambria Math" panose="02040503050406030204" pitchFamily="18" charset="0"/>
                            </a:rPr>
                          </m:ctrlPr>
                        </m:accPr>
                        <m:e>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𝑿</m:t>
                              </m:r>
                            </m:e>
                          </m:acc>
                        </m:e>
                      </m:acc>
                      <m:r>
                        <a:rPr lang="en-US" sz="1400" i="1">
                          <a:latin typeface="Cambria Math" panose="02040503050406030204" pitchFamily="18" charset="0"/>
                        </a:rPr>
                        <m:t>=</m:t>
                      </m:r>
                      <m:d>
                        <m:dPr>
                          <m:begChr m:val="["/>
                          <m:endChr m:val="]"/>
                          <m:ctrlPr>
                            <a:rPr lang="en-US" sz="1400" i="1">
                              <a:latin typeface="Cambria Math" panose="02040503050406030204" pitchFamily="18" charset="0"/>
                            </a:rPr>
                          </m:ctrlPr>
                        </m:dPr>
                        <m:e>
                          <m:m>
                            <m:mPr>
                              <m:mcs>
                                <m:mc>
                                  <m:mcPr>
                                    <m:count m:val="1"/>
                                    <m:mcJc m:val="center"/>
                                  </m:mcPr>
                                </m:mc>
                              </m:mcs>
                              <m:ctrlPr>
                                <a:rPr lang="en-US" sz="1400" i="1" smtClean="0">
                                  <a:latin typeface="Cambria Math" panose="02040503050406030204" pitchFamily="18" charset="0"/>
                                </a:rPr>
                              </m:ctrlPr>
                            </m:mPr>
                            <m:mr>
                              <m:e>
                                <m:sSub>
                                  <m:sSubPr>
                                    <m:ctrlPr>
                                      <a:rPr lang="en-US" sz="1400" i="1" smtClean="0">
                                        <a:latin typeface="Cambria Math" panose="02040503050406030204" pitchFamily="18" charset="0"/>
                                      </a:rPr>
                                    </m:ctrlPr>
                                  </m:sSubPr>
                                  <m:e>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𝑥</m:t>
                                        </m:r>
                                      </m:e>
                                    </m:acc>
                                  </m:e>
                                  <m:sub>
                                    <m:r>
                                      <a:rPr lang="en-US" sz="1400" b="0" i="1" smtClean="0">
                                        <a:latin typeface="Cambria Math" panose="02040503050406030204" pitchFamily="18" charset="0"/>
                                      </a:rPr>
                                      <m:t>1</m:t>
                                    </m:r>
                                  </m:sub>
                                </m:sSub>
                              </m:e>
                            </m:mr>
                            <m:mr>
                              <m:e>
                                <m:sSub>
                                  <m:sSubPr>
                                    <m:ctrlPr>
                                      <a:rPr lang="en-US" sz="1400" i="1" smtClean="0">
                                        <a:latin typeface="Cambria Math" panose="02040503050406030204" pitchFamily="18" charset="0"/>
                                      </a:rPr>
                                    </m:ctrlPr>
                                  </m:sSubPr>
                                  <m:e>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𝑥</m:t>
                                        </m:r>
                                      </m:e>
                                    </m:acc>
                                  </m:e>
                                  <m:sub>
                                    <m:r>
                                      <a:rPr lang="en-US" sz="1400" b="0" i="1" smtClean="0">
                                        <a:latin typeface="Cambria Math" panose="02040503050406030204" pitchFamily="18" charset="0"/>
                                      </a:rPr>
                                      <m:t>2</m:t>
                                    </m:r>
                                  </m:sub>
                                </m:sSub>
                              </m:e>
                            </m:mr>
                          </m:m>
                        </m:e>
                      </m:d>
                      <m:r>
                        <a:rPr lang="en-US" sz="1400" i="1">
                          <a:latin typeface="Cambria Math" panose="02040503050406030204" pitchFamily="18" charset="0"/>
                        </a:rPr>
                        <m:t>=</m:t>
                      </m:r>
                      <m:d>
                        <m:dPr>
                          <m:begChr m:val="["/>
                          <m:endChr m:val="]"/>
                          <m:ctrlPr>
                            <a:rPr lang="en-US" sz="1400" i="1">
                              <a:latin typeface="Cambria Math" panose="02040503050406030204" pitchFamily="18" charset="0"/>
                            </a:rPr>
                          </m:ctrlPr>
                        </m:dPr>
                        <m:e>
                          <m:m>
                            <m:mPr>
                              <m:mcs>
                                <m:mc>
                                  <m:mcPr>
                                    <m:count m:val="1"/>
                                    <m:mcJc m:val="center"/>
                                  </m:mcPr>
                                </m:mc>
                              </m:mcs>
                              <m:ctrlPr>
                                <a:rPr lang="en-US" sz="1400" i="1" smtClean="0">
                                  <a:latin typeface="Cambria Math" panose="02040503050406030204" pitchFamily="18" charset="0"/>
                                </a:rPr>
                              </m:ctrlPr>
                            </m:mPr>
                            <m:mr>
                              <m:e>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𝑥</m:t>
                                    </m:r>
                                  </m:e>
                                </m:acc>
                              </m:e>
                            </m:mr>
                            <m:mr>
                              <m:e>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𝑥</m:t>
                                    </m:r>
                                  </m:e>
                                </m:acc>
                              </m:e>
                            </m:mr>
                          </m:m>
                        </m:e>
                      </m:d>
                      <m:r>
                        <a:rPr lang="en-US" sz="1400" b="0" i="1" smtClean="0">
                          <a:latin typeface="Cambria Math" panose="02040503050406030204" pitchFamily="18" charset="0"/>
                        </a:rPr>
                        <m:t>=</m:t>
                      </m:r>
                      <m:d>
                        <m:dPr>
                          <m:begChr m:val="["/>
                          <m:endChr m:val="]"/>
                          <m:ctrlPr>
                            <a:rPr lang="en-US" sz="1400" i="1">
                              <a:latin typeface="Cambria Math" panose="02040503050406030204" pitchFamily="18" charset="0"/>
                            </a:rPr>
                          </m:ctrlPr>
                        </m:dPr>
                        <m:e>
                          <m:m>
                            <m:mPr>
                              <m:mcs>
                                <m:mc>
                                  <m:mcPr>
                                    <m:count m:val="1"/>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5</m:t>
                                </m:r>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mr>
                          </m:m>
                        </m:e>
                      </m:d>
                    </m:oMath>
                  </m:oMathPara>
                </a14:m>
                <a:endParaRPr lang="en-US" sz="1400" dirty="0"/>
              </a:p>
              <a:p>
                <a:pPr marL="0" indent="0">
                  <a:spcBef>
                    <a:spcPts val="0"/>
                  </a:spcBef>
                  <a:spcAft>
                    <a:spcPts val="0"/>
                  </a:spcAft>
                  <a:buFont typeface="Arial" charset="0"/>
                  <a:buNone/>
                </a:pPr>
                <a:endParaRPr lang="en-US" sz="1400" b="1" dirty="0"/>
              </a:p>
              <a:p>
                <a:pPr marL="0" indent="0">
                  <a:spcBef>
                    <a:spcPts val="0"/>
                  </a:spcBef>
                  <a:spcAft>
                    <a:spcPts val="0"/>
                  </a:spcAft>
                  <a:buFont typeface="Arial" charset="0"/>
                  <a:buNone/>
                </a:pPr>
                <a:r>
                  <a:rPr lang="en-US" sz="1400" dirty="0"/>
                  <a:t>The hallmark of linear systems is being able to write them in matrix form (aka standard form):</a:t>
                </a:r>
              </a:p>
              <a:p>
                <a:pPr marL="0" indent="0">
                  <a:spcBef>
                    <a:spcPts val="0"/>
                  </a:spcBef>
                  <a:spcAft>
                    <a:spcPts val="600"/>
                  </a:spcAft>
                  <a:buFont typeface="Arial" charset="0"/>
                  <a:buNone/>
                </a:pPr>
                <a14:m>
                  <m:oMathPara xmlns:m="http://schemas.openxmlformats.org/officeDocument/2006/math">
                    <m:oMathParaPr>
                      <m:jc m:val="centerGroup"/>
                    </m:oMathParaPr>
                    <m:oMath xmlns:m="http://schemas.openxmlformats.org/officeDocument/2006/math">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𝑿</m:t>
                          </m:r>
                        </m:e>
                      </m:acc>
                      <m:r>
                        <a:rPr lang="en-US" sz="1400" i="1" smtClean="0">
                          <a:latin typeface="Cambria Math" panose="02040503050406030204" pitchFamily="18" charset="0"/>
                        </a:rPr>
                        <m:t>=</m:t>
                      </m:r>
                      <m:d>
                        <m:dPr>
                          <m:begChr m:val="["/>
                          <m:endChr m:val="]"/>
                          <m:ctrlPr>
                            <a:rPr lang="en-US" sz="1400" i="1" smtClean="0">
                              <a:latin typeface="Cambria Math" panose="02040503050406030204" pitchFamily="18" charset="0"/>
                            </a:rPr>
                          </m:ctrlPr>
                        </m:dPr>
                        <m:e>
                          <m:m>
                            <m:mPr>
                              <m:mcs>
                                <m:mc>
                                  <m:mcPr>
                                    <m:count m:val="1"/>
                                    <m:mcJc m:val="center"/>
                                  </m:mcPr>
                                </m:mc>
                              </m:mcs>
                              <m:ctrlPr>
                                <a:rPr lang="en-US" sz="1400" i="1" smtClean="0">
                                  <a:latin typeface="Cambria Math" panose="02040503050406030204" pitchFamily="18" charset="0"/>
                                </a:rPr>
                              </m:ctrlPr>
                            </m:mPr>
                            <m:mr>
                              <m:e>
                                <m:r>
                                  <m:rPr>
                                    <m:brk m:alnAt="7"/>
                                  </m:rPr>
                                  <a:rPr lang="en-US" sz="1400" i="1" smtClean="0">
                                    <a:latin typeface="Cambria Math" panose="02040503050406030204" pitchFamily="18" charset="0"/>
                                  </a:rPr>
                                  <m:t>𝑥</m:t>
                                </m:r>
                              </m:e>
                            </m:mr>
                            <m:mr>
                              <m:e>
                                <m:acc>
                                  <m:accPr>
                                    <m:chr m:val="̇"/>
                                    <m:ctrlPr>
                                      <a:rPr lang="en-US" sz="1400" i="1" smtClean="0">
                                        <a:latin typeface="Cambria Math" panose="02040503050406030204" pitchFamily="18" charset="0"/>
                                      </a:rPr>
                                    </m:ctrlPr>
                                  </m:accPr>
                                  <m:e>
                                    <m:r>
                                      <a:rPr lang="en-US" sz="1400" i="1" smtClean="0">
                                        <a:latin typeface="Cambria Math" panose="02040503050406030204" pitchFamily="18" charset="0"/>
                                      </a:rPr>
                                      <m:t>𝑥</m:t>
                                    </m:r>
                                  </m:e>
                                </m:acc>
                              </m:e>
                            </m:mr>
                          </m:m>
                        </m:e>
                      </m:d>
                      <m:r>
                        <a:rPr lang="en-US" sz="1400" b="1" i="1" smtClean="0">
                          <a:latin typeface="Cambria Math" panose="02040503050406030204" pitchFamily="18" charset="0"/>
                        </a:rPr>
                        <m:t>    </m:t>
                      </m:r>
                      <m:acc>
                        <m:accPr>
                          <m:chr m:val="̇"/>
                          <m:ctrlPr>
                            <a:rPr lang="en-US" sz="1400" b="1" i="1" smtClean="0">
                              <a:latin typeface="Cambria Math" panose="02040503050406030204" pitchFamily="18" charset="0"/>
                            </a:rPr>
                          </m:ctrlPr>
                        </m:accPr>
                        <m:e>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𝑿</m:t>
                              </m:r>
                            </m:e>
                          </m:acc>
                        </m:e>
                      </m:acc>
                      <m:r>
                        <a:rPr lang="en-US" sz="1400" i="1">
                          <a:latin typeface="Cambria Math" panose="02040503050406030204" pitchFamily="18" charset="0"/>
                        </a:rPr>
                        <m:t>=</m:t>
                      </m:r>
                      <m:d>
                        <m:dPr>
                          <m:begChr m:val="["/>
                          <m:endChr m:val="]"/>
                          <m:ctrlPr>
                            <a:rPr lang="en-US" sz="1400" i="1" smtClean="0">
                              <a:latin typeface="Cambria Math" panose="02040503050406030204" pitchFamily="18" charset="0"/>
                            </a:rPr>
                          </m:ctrlPr>
                        </m:dPr>
                        <m:e>
                          <m:m>
                            <m:mPr>
                              <m:mcs>
                                <m:mc>
                                  <m:mcPr>
                                    <m:count m:val="1"/>
                                    <m:mcJc m:val="center"/>
                                  </m:mcPr>
                                </m:mc>
                              </m:mcs>
                              <m:ctrlPr>
                                <a:rPr lang="en-US" sz="1400" i="1">
                                  <a:latin typeface="Cambria Math" panose="02040503050406030204" pitchFamily="18" charset="0"/>
                                </a:rPr>
                              </m:ctrlPr>
                            </m:mPr>
                            <m:mr>
                              <m:e>
                                <m:acc>
                                  <m:accPr>
                                    <m:chr m:val="̇"/>
                                    <m:ctrlPr>
                                      <a:rPr lang="en-US" sz="1400" i="1" smtClean="0">
                                        <a:latin typeface="Cambria Math" panose="02040503050406030204" pitchFamily="18" charset="0"/>
                                      </a:rPr>
                                    </m:ctrlPr>
                                  </m:accPr>
                                  <m:e>
                                    <m:r>
                                      <a:rPr lang="en-US" sz="1400" i="1" smtClean="0">
                                        <a:latin typeface="Cambria Math" panose="02040503050406030204" pitchFamily="18" charset="0"/>
                                      </a:rPr>
                                      <m:t>𝑥</m:t>
                                    </m:r>
                                  </m:e>
                                </m:acc>
                              </m:e>
                            </m:mr>
                            <m:mr>
                              <m:e>
                                <m:acc>
                                  <m:accPr>
                                    <m:chr m:val="̈"/>
                                    <m:ctrlPr>
                                      <a:rPr lang="en-US" sz="1400" i="1" smtClean="0">
                                        <a:latin typeface="Cambria Math" panose="02040503050406030204" pitchFamily="18" charset="0"/>
                                      </a:rPr>
                                    </m:ctrlPr>
                                  </m:accPr>
                                  <m:e>
                                    <m:r>
                                      <a:rPr lang="en-US" sz="1400" i="1" smtClean="0">
                                        <a:latin typeface="Cambria Math" panose="02040503050406030204" pitchFamily="18" charset="0"/>
                                      </a:rPr>
                                      <m:t>𝑥</m:t>
                                    </m:r>
                                  </m:e>
                                </m:acc>
                              </m:e>
                            </m:mr>
                          </m:m>
                        </m:e>
                      </m:d>
                    </m:oMath>
                  </m:oMathPara>
                </a14:m>
                <a:endParaRPr lang="en-US" sz="1400" dirty="0"/>
              </a:p>
              <a:p>
                <a:pPr marL="0" indent="0">
                  <a:spcBef>
                    <a:spcPts val="0"/>
                  </a:spcBef>
                  <a:spcAft>
                    <a:spcPts val="600"/>
                  </a:spcAft>
                  <a:buFont typeface="Arial" charset="0"/>
                  <a:buNone/>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1"/>
                                    <m:mcJc m:val="center"/>
                                  </m:mcPr>
                                </m:mc>
                              </m:mcs>
                              <m:ctrlPr>
                                <a:rPr lang="en-US" sz="1400" i="1">
                                  <a:latin typeface="Cambria Math" panose="02040503050406030204" pitchFamily="18" charset="0"/>
                                </a:rPr>
                              </m:ctrlPr>
                            </m:mPr>
                            <m:mr>
                              <m:e>
                                <m:acc>
                                  <m:accPr>
                                    <m:chr m:val="̇"/>
                                    <m:ctrlPr>
                                      <a:rPr lang="en-US" sz="1400" i="1">
                                        <a:latin typeface="Cambria Math" panose="02040503050406030204" pitchFamily="18" charset="0"/>
                                      </a:rPr>
                                    </m:ctrlPr>
                                  </m:accPr>
                                  <m:e>
                                    <m:r>
                                      <a:rPr lang="en-US" sz="1400" i="1">
                                        <a:latin typeface="Cambria Math" panose="02040503050406030204" pitchFamily="18" charset="0"/>
                                      </a:rPr>
                                      <m:t>𝑥</m:t>
                                    </m:r>
                                  </m:e>
                                </m:acc>
                              </m:e>
                            </m:mr>
                            <m:mr>
                              <m:e>
                                <m:acc>
                                  <m:accPr>
                                    <m:chr m:val="̈"/>
                                    <m:ctrlPr>
                                      <a:rPr lang="en-US" sz="1400" i="1">
                                        <a:latin typeface="Cambria Math" panose="02040503050406030204" pitchFamily="18" charset="0"/>
                                      </a:rPr>
                                    </m:ctrlPr>
                                  </m:accPr>
                                  <m:e>
                                    <m:r>
                                      <a:rPr lang="en-US" sz="1400" i="1">
                                        <a:latin typeface="Cambria Math" panose="02040503050406030204" pitchFamily="18" charset="0"/>
                                      </a:rPr>
                                      <m:t>𝑥</m:t>
                                    </m:r>
                                  </m:e>
                                </m:acc>
                              </m:e>
                            </m:mr>
                          </m:m>
                        </m:e>
                      </m:d>
                      <m:r>
                        <a:rPr lang="en-US" sz="1400" i="1">
                          <a:latin typeface="Cambria Math" panose="02040503050406030204" pitchFamily="18" charset="0"/>
                        </a:rPr>
                        <m:t>=</m:t>
                      </m:r>
                      <m:d>
                        <m:dPr>
                          <m:begChr m:val="["/>
                          <m:endChr m:val="]"/>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en-US" sz="1400" i="1" smtClean="0">
                                    <a:latin typeface="Cambria Math" panose="02040503050406030204" pitchFamily="18" charset="0"/>
                                  </a:rPr>
                                  <m:t>0</m:t>
                                </m:r>
                              </m:e>
                              <m:e>
                                <m:r>
                                  <a:rPr lang="en-US" sz="1400" i="1" smtClean="0">
                                    <a:latin typeface="Cambria Math" panose="02040503050406030204" pitchFamily="18" charset="0"/>
                                  </a:rPr>
                                  <m:t>1</m:t>
                                </m:r>
                              </m:e>
                            </m:mr>
                            <m:mr>
                              <m:e>
                                <m:r>
                                  <a:rPr lang="en-US" sz="1400" i="1" smtClean="0">
                                    <a:latin typeface="Cambria Math" panose="02040503050406030204" pitchFamily="18" charset="0"/>
                                  </a:rPr>
                                  <m:t>0</m:t>
                                </m:r>
                              </m:e>
                              <m:e>
                                <m:r>
                                  <a:rPr lang="en-US" sz="1400" i="1" smtClean="0">
                                    <a:latin typeface="Cambria Math" panose="02040503050406030204" pitchFamily="18" charset="0"/>
                                  </a:rPr>
                                  <m:t>0</m:t>
                                </m:r>
                              </m:e>
                            </m:mr>
                          </m:m>
                        </m:e>
                      </m:d>
                      <m:d>
                        <m:dPr>
                          <m:begChr m:val="["/>
                          <m:endChr m:val="]"/>
                          <m:ctrlPr>
                            <a:rPr lang="en-US" sz="1400" i="1">
                              <a:latin typeface="Cambria Math" panose="02040503050406030204" pitchFamily="18" charset="0"/>
                            </a:rPr>
                          </m:ctrlPr>
                        </m:dPr>
                        <m:e>
                          <m:m>
                            <m:mPr>
                              <m:mcs>
                                <m:mc>
                                  <m:mcPr>
                                    <m:count m:val="1"/>
                                    <m:mcJc m:val="center"/>
                                  </m:mcPr>
                                </m:mc>
                              </m:mcs>
                              <m:ctrlPr>
                                <a:rPr lang="en-US" sz="1400" i="1">
                                  <a:latin typeface="Cambria Math" panose="02040503050406030204" pitchFamily="18" charset="0"/>
                                </a:rPr>
                              </m:ctrlPr>
                            </m:mPr>
                            <m:mr>
                              <m:e>
                                <m:r>
                                  <m:rPr>
                                    <m:brk m:alnAt="7"/>
                                  </m:rPr>
                                  <a:rPr lang="en-US" sz="1400" i="1">
                                    <a:latin typeface="Cambria Math" panose="02040503050406030204" pitchFamily="18" charset="0"/>
                                  </a:rPr>
                                  <m:t>𝑥</m:t>
                                </m:r>
                              </m:e>
                            </m:mr>
                            <m:mr>
                              <m:e>
                                <m:acc>
                                  <m:accPr>
                                    <m:chr m:val="̇"/>
                                    <m:ctrlPr>
                                      <a:rPr lang="en-US" sz="1400" i="1">
                                        <a:latin typeface="Cambria Math" panose="02040503050406030204" pitchFamily="18" charset="0"/>
                                      </a:rPr>
                                    </m:ctrlPr>
                                  </m:accPr>
                                  <m:e>
                                    <m:r>
                                      <a:rPr lang="en-US" sz="1400" i="1">
                                        <a:latin typeface="Cambria Math" panose="02040503050406030204" pitchFamily="18" charset="0"/>
                                      </a:rPr>
                                      <m:t>𝑥</m:t>
                                    </m:r>
                                  </m:e>
                                </m:acc>
                              </m:e>
                            </m:mr>
                          </m:m>
                        </m:e>
                      </m:d>
                    </m:oMath>
                  </m:oMathPara>
                </a14:m>
                <a:endParaRPr lang="en-US" sz="1400" i="1" dirty="0">
                  <a:latin typeface="Cambria Math" panose="02040503050406030204" pitchFamily="18" charset="0"/>
                </a:endParaRPr>
              </a:p>
              <a:p>
                <a:pPr marL="0" indent="0">
                  <a:spcBef>
                    <a:spcPts val="0"/>
                  </a:spcBef>
                  <a:spcAft>
                    <a:spcPts val="600"/>
                  </a:spcAft>
                  <a:buFont typeface="Arial" charset="0"/>
                  <a:buNone/>
                </a:pPr>
                <a14:m>
                  <m:oMathPara xmlns:m="http://schemas.openxmlformats.org/officeDocument/2006/math">
                    <m:oMathParaPr>
                      <m:jc m:val="centerGroup"/>
                    </m:oMathParaPr>
                    <m:oMath xmlns:m="http://schemas.openxmlformats.org/officeDocument/2006/math">
                      <m:acc>
                        <m:accPr>
                          <m:chr m:val="̇"/>
                          <m:ctrlPr>
                            <a:rPr lang="en-US" sz="1400" b="1" i="1">
                              <a:latin typeface="Cambria Math" panose="02040503050406030204" pitchFamily="18" charset="0"/>
                            </a:rPr>
                          </m:ctrlPr>
                        </m:acc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e>
                      </m:acc>
                      <m:r>
                        <a:rPr lang="en-US" sz="1400" b="1" i="1" smtClean="0">
                          <a:latin typeface="Cambria Math" panose="02040503050406030204" pitchFamily="18" charset="0"/>
                        </a:rPr>
                        <m:t>=</m:t>
                      </m:r>
                      <m:r>
                        <a:rPr lang="en-US" sz="1400" b="1" i="1" smtClean="0">
                          <a:latin typeface="Cambria Math" panose="02040503050406030204" pitchFamily="18" charset="0"/>
                        </a:rPr>
                        <m:t>𝑨</m:t>
                      </m:r>
                      <m:r>
                        <a:rPr lang="en-US" sz="1400" b="1" i="1" smtClean="0">
                          <a:latin typeface="Cambria Math" panose="02040503050406030204" pitchFamily="18" charset="0"/>
                        </a:rPr>
                        <m:t>(</m:t>
                      </m:r>
                      <m:r>
                        <a:rPr lang="en-US" sz="1400" b="1" i="1" smtClean="0">
                          <a:latin typeface="Cambria Math" panose="02040503050406030204" pitchFamily="18" charset="0"/>
                        </a:rPr>
                        <m:t>𝒕</m:t>
                      </m:r>
                      <m:r>
                        <a:rPr lang="en-US" sz="1400" b="1" i="1" smtClean="0">
                          <a:latin typeface="Cambria Math" panose="02040503050406030204" pitchFamily="18" charset="0"/>
                        </a:rPr>
                        <m:t>)</m:t>
                      </m:r>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oMath>
                  </m:oMathPara>
                </a14:m>
                <a:endParaRPr lang="en-US" sz="1400" dirty="0"/>
              </a:p>
              <a:p>
                <a:pPr marL="0" indent="0">
                  <a:spcBef>
                    <a:spcPts val="0"/>
                  </a:spcBef>
                  <a:spcAft>
                    <a:spcPts val="0"/>
                  </a:spcAft>
                  <a:buFont typeface="Arial" charset="0"/>
                  <a:buNone/>
                </a:pPr>
                <a:r>
                  <a:rPr lang="en-US" sz="1400" dirty="0"/>
                  <a:t>where A(t) can vary with time.</a:t>
                </a:r>
              </a:p>
              <a:p>
                <a:pPr marL="0" indent="0">
                  <a:spcBef>
                    <a:spcPts val="0"/>
                  </a:spcBef>
                  <a:spcAft>
                    <a:spcPts val="0"/>
                  </a:spcAft>
                  <a:buFont typeface="Arial" charset="0"/>
                  <a:buNone/>
                </a:pPr>
                <a:endParaRPr lang="en-US" sz="1400" b="1" dirty="0"/>
              </a:p>
              <a:p>
                <a:pPr marL="0" indent="0">
                  <a:spcBef>
                    <a:spcPts val="0"/>
                  </a:spcBef>
                  <a:spcAft>
                    <a:spcPts val="0"/>
                  </a:spcAft>
                  <a:buFont typeface="Arial" charset="0"/>
                  <a:buNone/>
                </a:pPr>
                <a:endParaRPr lang="en-US" sz="1600" b="1" dirty="0"/>
              </a:p>
              <a:p>
                <a:pPr marL="0" indent="0">
                  <a:spcBef>
                    <a:spcPts val="0"/>
                  </a:spcBef>
                  <a:spcAft>
                    <a:spcPts val="0"/>
                  </a:spcAft>
                  <a:buFont typeface="Arial" charset="0"/>
                  <a:buNone/>
                </a:pPr>
                <a:endParaRPr lang="en-US" sz="1600" b="1" dirty="0"/>
              </a:p>
              <a:p>
                <a:pPr marL="0" indent="0">
                  <a:spcBef>
                    <a:spcPts val="0"/>
                  </a:spcBef>
                  <a:spcAft>
                    <a:spcPts val="0"/>
                  </a:spcAft>
                  <a:buFont typeface="Arial" charset="0"/>
                  <a:buNone/>
                </a:pPr>
                <a:endParaRPr lang="en-US" sz="1600" b="1" dirty="0"/>
              </a:p>
              <a:p>
                <a:pPr marL="0" indent="0">
                  <a:spcBef>
                    <a:spcPts val="0"/>
                  </a:spcBef>
                  <a:spcAft>
                    <a:spcPts val="0"/>
                  </a:spcAft>
                  <a:buFont typeface="Arial" charset="0"/>
                  <a:buNone/>
                </a:pPr>
                <a:endParaRPr lang="en-US" sz="1600" b="1" dirty="0"/>
              </a:p>
              <a:p>
                <a:pPr marL="0" indent="0">
                  <a:spcBef>
                    <a:spcPts val="0"/>
                  </a:spcBef>
                  <a:spcAft>
                    <a:spcPts val="0"/>
                  </a:spcAft>
                  <a:buFont typeface="Arial" charset="0"/>
                  <a:buNone/>
                </a:pPr>
                <a:endParaRPr lang="en-US" sz="1600" b="1" dirty="0"/>
              </a:p>
              <a:p>
                <a:pPr marL="0" indent="0">
                  <a:spcBef>
                    <a:spcPts val="0"/>
                  </a:spcBef>
                  <a:spcAft>
                    <a:spcPts val="0"/>
                  </a:spcAft>
                  <a:buFont typeface="Arial" charset="0"/>
                  <a:buNone/>
                </a:pPr>
                <a:endParaRPr lang="en-US" sz="1600" b="1" dirty="0"/>
              </a:p>
              <a:p>
                <a:pPr marL="0" indent="0">
                  <a:spcBef>
                    <a:spcPts val="0"/>
                  </a:spcBef>
                  <a:spcAft>
                    <a:spcPts val="0"/>
                  </a:spcAft>
                  <a:buFont typeface="Arial" charset="0"/>
                  <a:buNone/>
                </a:pPr>
                <a:endParaRPr lang="en-US" sz="1600" b="1" dirty="0"/>
              </a:p>
              <a:p>
                <a:pPr marL="0" indent="0">
                  <a:spcBef>
                    <a:spcPts val="0"/>
                  </a:spcBef>
                  <a:spcAft>
                    <a:spcPts val="0"/>
                  </a:spcAft>
                  <a:buFont typeface="Arial" charset="0"/>
                  <a:buNone/>
                </a:pPr>
                <a:endParaRPr lang="en-US" sz="1600" b="1" dirty="0"/>
              </a:p>
              <a:p>
                <a:pPr marL="0" indent="0">
                  <a:spcBef>
                    <a:spcPts val="0"/>
                  </a:spcBef>
                  <a:spcAft>
                    <a:spcPts val="0"/>
                  </a:spcAft>
                  <a:buFont typeface="Arial" charset="0"/>
                  <a:buNone/>
                </a:pPr>
                <a:endParaRPr lang="en-US" sz="1600" b="1" dirty="0"/>
              </a:p>
              <a:p>
                <a:pPr marL="0" indent="0">
                  <a:spcBef>
                    <a:spcPts val="0"/>
                  </a:spcBef>
                  <a:spcAft>
                    <a:spcPts val="0"/>
                  </a:spcAft>
                  <a:buFont typeface="Arial" charset="0"/>
                  <a:buNone/>
                </a:pPr>
                <a:endParaRPr lang="en-US" sz="1600" dirty="0"/>
              </a:p>
              <a:p>
                <a:pPr marL="400050" indent="-400050">
                  <a:spcBef>
                    <a:spcPts val="0"/>
                  </a:spcBef>
                  <a:spcAft>
                    <a:spcPts val="0"/>
                  </a:spcAft>
                  <a:buFont typeface="Arial" charset="0"/>
                  <a:buAutoNum type="romanUcPeriod"/>
                </a:pPr>
                <a:endParaRPr lang="en-US" sz="1600" b="1" dirty="0"/>
              </a:p>
            </p:txBody>
          </p:sp>
        </mc:Choice>
        <mc:Fallback xmlns="">
          <p:sp>
            <p:nvSpPr>
              <p:cNvPr id="9" name="Content Placeholder 1">
                <a:extLst>
                  <a:ext uri="{FF2B5EF4-FFF2-40B4-BE49-F238E27FC236}">
                    <a16:creationId xmlns:a16="http://schemas.microsoft.com/office/drawing/2014/main" id="{BDB3E16D-0BC4-4E24-9ACF-BB476AF8B6C3}"/>
                  </a:ext>
                </a:extLst>
              </p:cNvPr>
              <p:cNvSpPr txBox="1">
                <a:spLocks noRot="1" noChangeAspect="1" noMove="1" noResize="1" noEditPoints="1" noAdjustHandles="1" noChangeArrowheads="1" noChangeShapeType="1" noTextEdit="1"/>
              </p:cNvSpPr>
              <p:nvPr/>
            </p:nvSpPr>
            <p:spPr>
              <a:xfrm>
                <a:off x="4652962" y="665820"/>
                <a:ext cx="4114800" cy="3780420"/>
              </a:xfrm>
              <a:prstGeom prst="rect">
                <a:avLst/>
              </a:prstGeom>
              <a:blipFill>
                <a:blip r:embed="rId3"/>
                <a:stretch>
                  <a:fillRect l="-741" t="-484"/>
                </a:stretch>
              </a:blipFill>
            </p:spPr>
            <p:txBody>
              <a:bodyPr/>
              <a:lstStyle/>
              <a:p>
                <a:r>
                  <a:rPr lang="en-US">
                    <a:noFill/>
                  </a:rPr>
                  <a:t> </a:t>
                </a:r>
              </a:p>
            </p:txBody>
          </p:sp>
        </mc:Fallback>
      </mc:AlternateContent>
    </p:spTree>
    <p:extLst>
      <p:ext uri="{BB962C8B-B14F-4D97-AF65-F5344CB8AC3E}">
        <p14:creationId xmlns:p14="http://schemas.microsoft.com/office/powerpoint/2010/main" val="40353409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600" b="1" dirty="0"/>
                  <a:t>Problem Statement</a:t>
                </a:r>
                <a:endParaRPr lang="en-US" sz="1400" dirty="0"/>
              </a:p>
              <a:p>
                <a:pPr marL="0" indent="0">
                  <a:spcBef>
                    <a:spcPts val="0"/>
                  </a:spcBef>
                  <a:spcAft>
                    <a:spcPts val="0"/>
                  </a:spcAft>
                  <a:buNone/>
                </a:pPr>
                <a:r>
                  <a:rPr lang="en-US" sz="1400" dirty="0"/>
                  <a:t>Consider a simple example involving linear motion.  Your friend is driving his car down a straight road at constant velocity.  You periodically take range measurements using a laser with Gaussian-distributed noise such that </a:t>
                </a:r>
                <a14:m>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𝜎</m:t>
                        </m:r>
                      </m:e>
                      <m:sub>
                        <m:r>
                          <a:rPr lang="en-US" sz="1400" i="1" smtClean="0">
                            <a:latin typeface="Cambria Math" panose="02040503050406030204" pitchFamily="18" charset="0"/>
                            <a:ea typeface="Cambria Math" panose="02040503050406030204" pitchFamily="18" charset="0"/>
                          </a:rPr>
                          <m:t>𝜌</m:t>
                        </m:r>
                      </m:sub>
                    </m:sSub>
                    <m:r>
                      <a:rPr lang="en-US" sz="1400" b="0" i="1" smtClean="0">
                        <a:latin typeface="Cambria Math" panose="02040503050406030204" pitchFamily="18" charset="0"/>
                      </a:rPr>
                      <m:t>=0.5 </m:t>
                    </m:r>
                    <m:r>
                      <m:rPr>
                        <m:sty m:val="p"/>
                      </m:rPr>
                      <a:rPr lang="en-US" sz="1400" b="0" i="0" smtClean="0">
                        <a:latin typeface="Cambria Math" panose="02040503050406030204" pitchFamily="18" charset="0"/>
                      </a:rPr>
                      <m:t>m</m:t>
                    </m:r>
                  </m:oMath>
                </a14:m>
                <a:r>
                  <a:rPr lang="en-US" sz="1400" dirty="0"/>
                  <a:t>.  How do you determine where the car is over time?</a:t>
                </a:r>
              </a:p>
              <a:p>
                <a:pPr marL="0" indent="0">
                  <a:spcBef>
                    <a:spcPts val="0"/>
                  </a:spcBef>
                  <a:spcAft>
                    <a:spcPts val="0"/>
                  </a:spcAft>
                  <a:buNone/>
                </a:pPr>
                <a:endParaRPr lang="en-US" sz="1400" dirty="0"/>
              </a:p>
            </p:txBody>
          </p:sp>
        </mc:Choice>
        <mc:Fallback xmlns="">
          <p:sp>
            <p:nvSpPr>
              <p:cNvPr id="2" name="Content Placeholder 1">
                <a:extLst>
                  <a:ext uri="{FF2B5EF4-FFF2-40B4-BE49-F238E27FC236}">
                    <a16:creationId xmlns:a16="http://schemas.microsoft.com/office/drawing/2014/main" id="{1052F6B9-6D27-43BB-B810-138F60EC6DD6}"/>
                  </a:ext>
                </a:extLst>
              </p:cNvPr>
              <p:cNvSpPr>
                <a:spLocks noGrp="1" noRot="1" noChangeAspect="1" noMove="1" noResize="1" noEditPoints="1" noAdjustHandles="1" noChangeArrowheads="1" noChangeShapeType="1" noTextEdit="1"/>
              </p:cNvSpPr>
              <p:nvPr>
                <p:ph sz="half" idx="1"/>
              </p:nvPr>
            </p:nvSpPr>
            <p:spPr>
              <a:xfrm>
                <a:off x="457200" y="681541"/>
                <a:ext cx="4219304" cy="3780420"/>
              </a:xfrm>
              <a:blipFill>
                <a:blip r:embed="rId2"/>
                <a:stretch>
                  <a:fillRect l="-723" t="-484"/>
                </a:stretch>
              </a:blipFill>
            </p:spPr>
            <p:txBody>
              <a:bodyPr/>
              <a:lstStyle/>
              <a:p>
                <a:r>
                  <a:rPr lang="en-US">
                    <a:noFill/>
                  </a:rPr>
                  <a:t> </a:t>
                </a:r>
              </a:p>
            </p:txBody>
          </p:sp>
        </mc:Fallback>
      </mc:AlternateContent>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Linear Motion Model</a:t>
            </a:r>
          </a:p>
        </p:txBody>
      </p:sp>
      <mc:AlternateContent xmlns:mc="http://schemas.openxmlformats.org/markup-compatibility/2006" xmlns:a14="http://schemas.microsoft.com/office/drawing/2010/main">
        <mc:Choice Requires="a14">
          <p:sp>
            <p:nvSpPr>
              <p:cNvPr id="7" name="Content Placeholder 1">
                <a:extLst>
                  <a:ext uri="{FF2B5EF4-FFF2-40B4-BE49-F238E27FC236}">
                    <a16:creationId xmlns:a16="http://schemas.microsoft.com/office/drawing/2014/main" id="{EDFADD9D-AD61-4290-88A5-124BB6AAC24E}"/>
                  </a:ext>
                </a:extLst>
              </p:cNvPr>
              <p:cNvSpPr txBox="1">
                <a:spLocks/>
              </p:cNvSpPr>
              <p:nvPr/>
            </p:nvSpPr>
            <p:spPr>
              <a:xfrm>
                <a:off x="4924696" y="665820"/>
                <a:ext cx="4219304" cy="3780420"/>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spcAft>
                    <a:spcPts val="0"/>
                  </a:spcAft>
                  <a:buFont typeface="Arial" charset="0"/>
                  <a:buNone/>
                </a:pPr>
                <a:r>
                  <a:rPr lang="en-US" sz="1600" b="1" dirty="0"/>
                  <a:t>Dynamics Model</a:t>
                </a:r>
                <a:endParaRPr lang="en-US" sz="1400" b="1" dirty="0"/>
              </a:p>
              <a:p>
                <a:pPr marL="0" indent="0">
                  <a:spcBef>
                    <a:spcPts val="0"/>
                  </a:spcBef>
                  <a:spcAft>
                    <a:spcPts val="0"/>
                  </a:spcAft>
                  <a:buFont typeface="Arial" charset="0"/>
                  <a:buNone/>
                </a:pPr>
                <a:r>
                  <a:rPr lang="en-US" sz="1400" dirty="0"/>
                  <a:t>The linear motion model is a simple matrix equation.  Choose the state vector to capture the position and velocity:</a:t>
                </a:r>
              </a:p>
              <a:p>
                <a:pPr marL="0" indent="0">
                  <a:spcBef>
                    <a:spcPts val="0"/>
                  </a:spcBef>
                  <a:spcAft>
                    <a:spcPts val="600"/>
                  </a:spcAft>
                  <a:buFont typeface="Arial" charset="0"/>
                  <a:buNone/>
                </a:pPr>
                <a14:m>
                  <m:oMathPara xmlns:m="http://schemas.openxmlformats.org/officeDocument/2006/math">
                    <m:oMathParaPr>
                      <m:jc m:val="centerGroup"/>
                    </m:oMathParaPr>
                    <m:oMath xmlns:m="http://schemas.openxmlformats.org/officeDocument/2006/math">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𝑿</m:t>
                          </m:r>
                        </m:e>
                      </m:acc>
                      <m:r>
                        <a:rPr lang="en-US" sz="1400" i="1" smtClean="0">
                          <a:latin typeface="Cambria Math" panose="02040503050406030204" pitchFamily="18" charset="0"/>
                        </a:rPr>
                        <m:t>=</m:t>
                      </m:r>
                      <m:d>
                        <m:dPr>
                          <m:begChr m:val="["/>
                          <m:endChr m:val="]"/>
                          <m:ctrlPr>
                            <a:rPr lang="en-US" sz="1400" i="1" smtClean="0">
                              <a:latin typeface="Cambria Math" panose="02040503050406030204" pitchFamily="18" charset="0"/>
                            </a:rPr>
                          </m:ctrlPr>
                        </m:dPr>
                        <m:e>
                          <m:m>
                            <m:mPr>
                              <m:mcs>
                                <m:mc>
                                  <m:mcPr>
                                    <m:count m:val="1"/>
                                    <m:mcJc m:val="center"/>
                                  </m:mcPr>
                                </m:mc>
                              </m:mcs>
                              <m:ctrlPr>
                                <a:rPr lang="en-US" sz="1400" i="1" smtClean="0">
                                  <a:latin typeface="Cambria Math" panose="02040503050406030204" pitchFamily="18" charset="0"/>
                                </a:rPr>
                              </m:ctrlPr>
                            </m:mPr>
                            <m:mr>
                              <m:e>
                                <m:r>
                                  <m:rPr>
                                    <m:brk m:alnAt="7"/>
                                  </m:rPr>
                                  <a:rPr lang="en-US" sz="1400" i="1" smtClean="0">
                                    <a:latin typeface="Cambria Math" panose="02040503050406030204" pitchFamily="18" charset="0"/>
                                  </a:rPr>
                                  <m:t>𝑥</m:t>
                                </m:r>
                              </m:e>
                            </m:mr>
                            <m:mr>
                              <m:e>
                                <m:acc>
                                  <m:accPr>
                                    <m:chr m:val="̇"/>
                                    <m:ctrlPr>
                                      <a:rPr lang="en-US" sz="1400" i="1" smtClean="0">
                                        <a:latin typeface="Cambria Math" panose="02040503050406030204" pitchFamily="18" charset="0"/>
                                      </a:rPr>
                                    </m:ctrlPr>
                                  </m:accPr>
                                  <m:e>
                                    <m:r>
                                      <a:rPr lang="en-US" sz="1400" i="1" smtClean="0">
                                        <a:latin typeface="Cambria Math" panose="02040503050406030204" pitchFamily="18" charset="0"/>
                                      </a:rPr>
                                      <m:t>𝑥</m:t>
                                    </m:r>
                                  </m:e>
                                </m:acc>
                              </m:e>
                            </m:mr>
                          </m:m>
                        </m:e>
                      </m:d>
                      <m:r>
                        <a:rPr lang="en-US" sz="1400" b="1" i="1" smtClean="0">
                          <a:latin typeface="Cambria Math" panose="02040503050406030204" pitchFamily="18" charset="0"/>
                        </a:rPr>
                        <m:t>    </m:t>
                      </m:r>
                      <m:acc>
                        <m:accPr>
                          <m:chr m:val="̇"/>
                          <m:ctrlPr>
                            <a:rPr lang="en-US" sz="1400" b="1" i="1" smtClean="0">
                              <a:latin typeface="Cambria Math" panose="02040503050406030204" pitchFamily="18" charset="0"/>
                            </a:rPr>
                          </m:ctrlPr>
                        </m:accPr>
                        <m:e>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𝑿</m:t>
                              </m:r>
                            </m:e>
                          </m:acc>
                        </m:e>
                      </m:acc>
                      <m:r>
                        <a:rPr lang="en-US" sz="1400" i="1">
                          <a:latin typeface="Cambria Math" panose="02040503050406030204" pitchFamily="18" charset="0"/>
                        </a:rPr>
                        <m:t>=</m:t>
                      </m:r>
                      <m:d>
                        <m:dPr>
                          <m:begChr m:val="["/>
                          <m:endChr m:val="]"/>
                          <m:ctrlPr>
                            <a:rPr lang="en-US" sz="1400" i="1" smtClean="0">
                              <a:latin typeface="Cambria Math" panose="02040503050406030204" pitchFamily="18" charset="0"/>
                            </a:rPr>
                          </m:ctrlPr>
                        </m:dPr>
                        <m:e>
                          <m:m>
                            <m:mPr>
                              <m:mcs>
                                <m:mc>
                                  <m:mcPr>
                                    <m:count m:val="1"/>
                                    <m:mcJc m:val="center"/>
                                  </m:mcPr>
                                </m:mc>
                              </m:mcs>
                              <m:ctrlPr>
                                <a:rPr lang="en-US" sz="1400" i="1">
                                  <a:latin typeface="Cambria Math" panose="02040503050406030204" pitchFamily="18" charset="0"/>
                                </a:rPr>
                              </m:ctrlPr>
                            </m:mPr>
                            <m:mr>
                              <m:e>
                                <m:acc>
                                  <m:accPr>
                                    <m:chr m:val="̇"/>
                                    <m:ctrlPr>
                                      <a:rPr lang="en-US" sz="1400" i="1" smtClean="0">
                                        <a:latin typeface="Cambria Math" panose="02040503050406030204" pitchFamily="18" charset="0"/>
                                      </a:rPr>
                                    </m:ctrlPr>
                                  </m:accPr>
                                  <m:e>
                                    <m:r>
                                      <a:rPr lang="en-US" sz="1400" i="1" smtClean="0">
                                        <a:latin typeface="Cambria Math" panose="02040503050406030204" pitchFamily="18" charset="0"/>
                                      </a:rPr>
                                      <m:t>𝑥</m:t>
                                    </m:r>
                                  </m:e>
                                </m:acc>
                              </m:e>
                            </m:mr>
                            <m:mr>
                              <m:e>
                                <m:acc>
                                  <m:accPr>
                                    <m:chr m:val="̈"/>
                                    <m:ctrlPr>
                                      <a:rPr lang="en-US" sz="1400" i="1" smtClean="0">
                                        <a:latin typeface="Cambria Math" panose="02040503050406030204" pitchFamily="18" charset="0"/>
                                      </a:rPr>
                                    </m:ctrlPr>
                                  </m:accPr>
                                  <m:e>
                                    <m:r>
                                      <a:rPr lang="en-US" sz="1400" i="1" smtClean="0">
                                        <a:latin typeface="Cambria Math" panose="02040503050406030204" pitchFamily="18" charset="0"/>
                                      </a:rPr>
                                      <m:t>𝑥</m:t>
                                    </m:r>
                                  </m:e>
                                </m:acc>
                              </m:e>
                            </m:mr>
                          </m:m>
                        </m:e>
                      </m:d>
                    </m:oMath>
                  </m:oMathPara>
                </a14:m>
                <a:endParaRPr lang="en-US" sz="1400" dirty="0"/>
              </a:p>
              <a:p>
                <a:pPr marL="0" indent="0">
                  <a:spcBef>
                    <a:spcPts val="0"/>
                  </a:spcBef>
                  <a:spcAft>
                    <a:spcPts val="600"/>
                  </a:spcAft>
                  <a:buFont typeface="Arial" charset="0"/>
                  <a:buNone/>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1"/>
                                    <m:mcJc m:val="center"/>
                                  </m:mcPr>
                                </m:mc>
                              </m:mcs>
                              <m:ctrlPr>
                                <a:rPr lang="en-US" sz="1400" i="1">
                                  <a:latin typeface="Cambria Math" panose="02040503050406030204" pitchFamily="18" charset="0"/>
                                </a:rPr>
                              </m:ctrlPr>
                            </m:mPr>
                            <m:mr>
                              <m:e>
                                <m:acc>
                                  <m:accPr>
                                    <m:chr m:val="̇"/>
                                    <m:ctrlPr>
                                      <a:rPr lang="en-US" sz="1400" i="1">
                                        <a:latin typeface="Cambria Math" panose="02040503050406030204" pitchFamily="18" charset="0"/>
                                      </a:rPr>
                                    </m:ctrlPr>
                                  </m:accPr>
                                  <m:e>
                                    <m:r>
                                      <a:rPr lang="en-US" sz="1400" i="1">
                                        <a:latin typeface="Cambria Math" panose="02040503050406030204" pitchFamily="18" charset="0"/>
                                      </a:rPr>
                                      <m:t>𝑥</m:t>
                                    </m:r>
                                  </m:e>
                                </m:acc>
                              </m:e>
                            </m:mr>
                            <m:mr>
                              <m:e>
                                <m:acc>
                                  <m:accPr>
                                    <m:chr m:val="̈"/>
                                    <m:ctrlPr>
                                      <a:rPr lang="en-US" sz="1400" i="1">
                                        <a:latin typeface="Cambria Math" panose="02040503050406030204" pitchFamily="18" charset="0"/>
                                      </a:rPr>
                                    </m:ctrlPr>
                                  </m:accPr>
                                  <m:e>
                                    <m:r>
                                      <a:rPr lang="en-US" sz="1400" i="1">
                                        <a:latin typeface="Cambria Math" panose="02040503050406030204" pitchFamily="18" charset="0"/>
                                      </a:rPr>
                                      <m:t>𝑥</m:t>
                                    </m:r>
                                  </m:e>
                                </m:acc>
                              </m:e>
                            </m:mr>
                          </m:m>
                        </m:e>
                      </m:d>
                      <m:r>
                        <a:rPr lang="en-US" sz="1400" i="1">
                          <a:latin typeface="Cambria Math" panose="02040503050406030204" pitchFamily="18" charset="0"/>
                        </a:rPr>
                        <m:t>=</m:t>
                      </m:r>
                      <m:d>
                        <m:dPr>
                          <m:begChr m:val="["/>
                          <m:endChr m:val="]"/>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en-US" sz="1400" i="1" smtClean="0">
                                    <a:latin typeface="Cambria Math" panose="02040503050406030204" pitchFamily="18" charset="0"/>
                                  </a:rPr>
                                  <m:t>0</m:t>
                                </m:r>
                              </m:e>
                              <m:e>
                                <m:r>
                                  <a:rPr lang="en-US" sz="1400" i="1" smtClean="0">
                                    <a:latin typeface="Cambria Math" panose="02040503050406030204" pitchFamily="18" charset="0"/>
                                  </a:rPr>
                                  <m:t>1</m:t>
                                </m:r>
                              </m:e>
                            </m:mr>
                            <m:mr>
                              <m:e>
                                <m:r>
                                  <a:rPr lang="en-US" sz="1400" i="1" smtClean="0">
                                    <a:latin typeface="Cambria Math" panose="02040503050406030204" pitchFamily="18" charset="0"/>
                                  </a:rPr>
                                  <m:t>0</m:t>
                                </m:r>
                              </m:e>
                              <m:e>
                                <m:r>
                                  <a:rPr lang="en-US" sz="1400" i="1" smtClean="0">
                                    <a:latin typeface="Cambria Math" panose="02040503050406030204" pitchFamily="18" charset="0"/>
                                  </a:rPr>
                                  <m:t>0</m:t>
                                </m:r>
                              </m:e>
                            </m:mr>
                          </m:m>
                        </m:e>
                      </m:d>
                      <m:d>
                        <m:dPr>
                          <m:begChr m:val="["/>
                          <m:endChr m:val="]"/>
                          <m:ctrlPr>
                            <a:rPr lang="en-US" sz="1400" i="1">
                              <a:latin typeface="Cambria Math" panose="02040503050406030204" pitchFamily="18" charset="0"/>
                            </a:rPr>
                          </m:ctrlPr>
                        </m:dPr>
                        <m:e>
                          <m:m>
                            <m:mPr>
                              <m:mcs>
                                <m:mc>
                                  <m:mcPr>
                                    <m:count m:val="1"/>
                                    <m:mcJc m:val="center"/>
                                  </m:mcPr>
                                </m:mc>
                              </m:mcs>
                              <m:ctrlPr>
                                <a:rPr lang="en-US" sz="1400" i="1">
                                  <a:latin typeface="Cambria Math" panose="02040503050406030204" pitchFamily="18" charset="0"/>
                                </a:rPr>
                              </m:ctrlPr>
                            </m:mPr>
                            <m:mr>
                              <m:e>
                                <m:r>
                                  <m:rPr>
                                    <m:brk m:alnAt="7"/>
                                  </m:rPr>
                                  <a:rPr lang="en-US" sz="1400" i="1">
                                    <a:latin typeface="Cambria Math" panose="02040503050406030204" pitchFamily="18" charset="0"/>
                                  </a:rPr>
                                  <m:t>𝑥</m:t>
                                </m:r>
                              </m:e>
                            </m:mr>
                            <m:mr>
                              <m:e>
                                <m:acc>
                                  <m:accPr>
                                    <m:chr m:val="̇"/>
                                    <m:ctrlPr>
                                      <a:rPr lang="en-US" sz="1400" i="1">
                                        <a:latin typeface="Cambria Math" panose="02040503050406030204" pitchFamily="18" charset="0"/>
                                      </a:rPr>
                                    </m:ctrlPr>
                                  </m:accPr>
                                  <m:e>
                                    <m:r>
                                      <a:rPr lang="en-US" sz="1400" i="1">
                                        <a:latin typeface="Cambria Math" panose="02040503050406030204" pitchFamily="18" charset="0"/>
                                      </a:rPr>
                                      <m:t>𝑥</m:t>
                                    </m:r>
                                  </m:e>
                                </m:acc>
                              </m:e>
                            </m:mr>
                          </m:m>
                        </m:e>
                      </m:d>
                    </m:oMath>
                  </m:oMathPara>
                </a14:m>
                <a:endParaRPr lang="en-US" sz="1400" i="1" dirty="0">
                  <a:latin typeface="Cambria Math" panose="02040503050406030204" pitchFamily="18" charset="0"/>
                </a:endParaRPr>
              </a:p>
              <a:p>
                <a:pPr marL="0" indent="0">
                  <a:spcBef>
                    <a:spcPts val="0"/>
                  </a:spcBef>
                  <a:spcAft>
                    <a:spcPts val="600"/>
                  </a:spcAft>
                  <a:buFont typeface="Arial" charset="0"/>
                  <a:buNone/>
                </a:pPr>
                <a14:m>
                  <m:oMathPara xmlns:m="http://schemas.openxmlformats.org/officeDocument/2006/math">
                    <m:oMathParaPr>
                      <m:jc m:val="centerGroup"/>
                    </m:oMathParaPr>
                    <m:oMath xmlns:m="http://schemas.openxmlformats.org/officeDocument/2006/math">
                      <m:acc>
                        <m:accPr>
                          <m:chr m:val="̇"/>
                          <m:ctrlPr>
                            <a:rPr lang="en-US" sz="1400" b="1" i="1">
                              <a:latin typeface="Cambria Math" panose="02040503050406030204" pitchFamily="18" charset="0"/>
                            </a:rPr>
                          </m:ctrlPr>
                        </m:acc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e>
                      </m:acc>
                      <m:r>
                        <a:rPr lang="en-US" sz="1400" b="1" i="1" smtClean="0">
                          <a:latin typeface="Cambria Math" panose="02040503050406030204" pitchFamily="18" charset="0"/>
                        </a:rPr>
                        <m:t>=</m:t>
                      </m:r>
                      <m:r>
                        <a:rPr lang="en-US" sz="1400" b="1" i="1" smtClean="0">
                          <a:latin typeface="Cambria Math" panose="02040503050406030204" pitchFamily="18" charset="0"/>
                        </a:rPr>
                        <m:t>𝑨</m:t>
                      </m:r>
                      <m:r>
                        <a:rPr lang="en-US" sz="1400" b="1" i="1" smtClean="0">
                          <a:latin typeface="Cambria Math" panose="02040503050406030204" pitchFamily="18" charset="0"/>
                        </a:rPr>
                        <m:t>(</m:t>
                      </m:r>
                      <m:r>
                        <a:rPr lang="en-US" sz="1400" b="1" i="1" smtClean="0">
                          <a:latin typeface="Cambria Math" panose="02040503050406030204" pitchFamily="18" charset="0"/>
                        </a:rPr>
                        <m:t>𝒕</m:t>
                      </m:r>
                      <m:r>
                        <a:rPr lang="en-US" sz="1400" b="1" i="1" smtClean="0">
                          <a:latin typeface="Cambria Math" panose="02040503050406030204" pitchFamily="18" charset="0"/>
                        </a:rPr>
                        <m:t>)</m:t>
                      </m:r>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oMath>
                  </m:oMathPara>
                </a14:m>
                <a:endParaRPr lang="en-US" sz="1400" dirty="0"/>
              </a:p>
              <a:p>
                <a:pPr marL="0" indent="0">
                  <a:spcBef>
                    <a:spcPts val="0"/>
                  </a:spcBef>
                  <a:spcAft>
                    <a:spcPts val="0"/>
                  </a:spcAft>
                  <a:buFont typeface="Arial" charset="0"/>
                  <a:buNone/>
                </a:pPr>
                <a:endParaRPr lang="en-US" sz="1400" dirty="0"/>
              </a:p>
            </p:txBody>
          </p:sp>
        </mc:Choice>
        <mc:Fallback xmlns="">
          <p:sp>
            <p:nvSpPr>
              <p:cNvPr id="7" name="Content Placeholder 1">
                <a:extLst>
                  <a:ext uri="{FF2B5EF4-FFF2-40B4-BE49-F238E27FC236}">
                    <a16:creationId xmlns:a16="http://schemas.microsoft.com/office/drawing/2014/main" id="{EDFADD9D-AD61-4290-88A5-124BB6AAC24E}"/>
                  </a:ext>
                </a:extLst>
              </p:cNvPr>
              <p:cNvSpPr txBox="1">
                <a:spLocks noRot="1" noChangeAspect="1" noMove="1" noResize="1" noEditPoints="1" noAdjustHandles="1" noChangeArrowheads="1" noChangeShapeType="1" noTextEdit="1"/>
              </p:cNvSpPr>
              <p:nvPr/>
            </p:nvSpPr>
            <p:spPr>
              <a:xfrm>
                <a:off x="4924696" y="665820"/>
                <a:ext cx="4219304" cy="3780420"/>
              </a:xfrm>
              <a:prstGeom prst="rect">
                <a:avLst/>
              </a:prstGeom>
              <a:blipFill>
                <a:blip r:embed="rId3"/>
                <a:stretch>
                  <a:fillRect l="-867" t="-484"/>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CC782E51-7B9F-4C0F-8E60-A8A48CBE3781}"/>
              </a:ext>
            </a:extLst>
          </p:cNvPr>
          <p:cNvPicPr>
            <a:picLocks noChangeAspect="1"/>
          </p:cNvPicPr>
          <p:nvPr/>
        </p:nvPicPr>
        <p:blipFill>
          <a:blip r:embed="rId4"/>
          <a:stretch>
            <a:fillRect/>
          </a:stretch>
        </p:blipFill>
        <p:spPr>
          <a:xfrm>
            <a:off x="209008" y="3005639"/>
            <a:ext cx="4219304" cy="736892"/>
          </a:xfrm>
          <a:prstGeom prst="rect">
            <a:avLst/>
          </a:prstGeom>
        </p:spPr>
      </p:pic>
    </p:spTree>
    <p:extLst>
      <p:ext uri="{BB962C8B-B14F-4D97-AF65-F5344CB8AC3E}">
        <p14:creationId xmlns:p14="http://schemas.microsoft.com/office/powerpoint/2010/main" val="3767172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600" b="1" dirty="0"/>
              <a:t>What does SSA look like right now?</a:t>
            </a:r>
          </a:p>
          <a:p>
            <a:pPr>
              <a:spcBef>
                <a:spcPts val="0"/>
              </a:spcBef>
              <a:spcAft>
                <a:spcPts val="0"/>
              </a:spcAft>
            </a:pPr>
            <a:r>
              <a:rPr lang="en-US" sz="1400" dirty="0"/>
              <a:t>In the US, the 18</a:t>
            </a:r>
            <a:r>
              <a:rPr lang="en-US" sz="1400" baseline="30000" dirty="0"/>
              <a:t>th</a:t>
            </a:r>
            <a:r>
              <a:rPr lang="en-US" sz="1400" dirty="0"/>
              <a:t> Space Command Squadron (18SCS) which is part of the Combined Space Operations Center (</a:t>
            </a:r>
            <a:r>
              <a:rPr lang="en-US" sz="1400" dirty="0" err="1"/>
              <a:t>CSpOC</a:t>
            </a:r>
            <a:r>
              <a:rPr lang="en-US" sz="1400" dirty="0"/>
              <a:t>) manages the TLE catalog and conjunction warning service for space operators around the world (military, civil, commercial)</a:t>
            </a:r>
          </a:p>
          <a:p>
            <a:pPr>
              <a:spcBef>
                <a:spcPts val="0"/>
              </a:spcBef>
              <a:spcAft>
                <a:spcPts val="0"/>
              </a:spcAft>
            </a:pPr>
            <a:r>
              <a:rPr lang="en-US" sz="1400" dirty="0"/>
              <a:t>Broadly speaking, their job looks like what was seen in SACT:</a:t>
            </a:r>
          </a:p>
          <a:p>
            <a:pPr lvl="1">
              <a:spcBef>
                <a:spcPts val="0"/>
              </a:spcBef>
              <a:spcAft>
                <a:spcPts val="0"/>
              </a:spcAft>
            </a:pPr>
            <a:r>
              <a:rPr lang="en-US" sz="1200" dirty="0"/>
              <a:t>Task sensors to regularly observe catalog objects, with focus on a high rate revisit list, and search regions of space for new objects</a:t>
            </a:r>
          </a:p>
          <a:p>
            <a:pPr lvl="1">
              <a:spcBef>
                <a:spcPts val="0"/>
              </a:spcBef>
              <a:spcAft>
                <a:spcPts val="0"/>
              </a:spcAft>
            </a:pPr>
            <a:r>
              <a:rPr lang="en-US" sz="1200" dirty="0"/>
              <a:t>Monitor open source information for reports of events such as launches, anomalies, breakups, …</a:t>
            </a:r>
          </a:p>
          <a:p>
            <a:pPr lvl="1">
              <a:spcBef>
                <a:spcPts val="0"/>
              </a:spcBef>
              <a:spcAft>
                <a:spcPts val="0"/>
              </a:spcAft>
            </a:pPr>
            <a:r>
              <a:rPr lang="en-US" sz="1200" dirty="0"/>
              <a:t>Respond to events observed in these data sources by </a:t>
            </a:r>
            <a:r>
              <a:rPr lang="en-US" sz="1200" dirty="0" err="1"/>
              <a:t>retasking</a:t>
            </a:r>
            <a:r>
              <a:rPr lang="en-US" sz="1200" dirty="0"/>
              <a:t> sensors to get additional data</a:t>
            </a:r>
          </a:p>
        </p:txBody>
      </p:sp>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SACT 20-2 Wrap Up</a:t>
            </a:r>
          </a:p>
        </p:txBody>
      </p:sp>
      <p:sp>
        <p:nvSpPr>
          <p:cNvPr id="7" name="Content Placeholder 1">
            <a:extLst>
              <a:ext uri="{FF2B5EF4-FFF2-40B4-BE49-F238E27FC236}">
                <a16:creationId xmlns:a16="http://schemas.microsoft.com/office/drawing/2014/main" id="{A2185CB0-2467-4933-8C10-5545D900C730}"/>
              </a:ext>
            </a:extLst>
          </p:cNvPr>
          <p:cNvSpPr txBox="1">
            <a:spLocks/>
          </p:cNvSpPr>
          <p:nvPr/>
        </p:nvSpPr>
        <p:spPr>
          <a:xfrm>
            <a:off x="4572000" y="665820"/>
            <a:ext cx="4219304" cy="3780420"/>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spcAft>
                <a:spcPts val="0"/>
              </a:spcAft>
              <a:buFont typeface="Arial" charset="0"/>
              <a:buNone/>
            </a:pPr>
            <a:r>
              <a:rPr lang="en-US" sz="1600" b="1" dirty="0"/>
              <a:t>What is the purpose of SACT?</a:t>
            </a:r>
          </a:p>
          <a:p>
            <a:pPr>
              <a:spcBef>
                <a:spcPts val="0"/>
              </a:spcBef>
              <a:spcAft>
                <a:spcPts val="0"/>
              </a:spcAft>
            </a:pPr>
            <a:r>
              <a:rPr lang="en-US" sz="1400" dirty="0"/>
              <a:t>US DoD is currently providing this service globally, free of charge, which is not sustainable</a:t>
            </a:r>
          </a:p>
          <a:p>
            <a:pPr lvl="1">
              <a:spcBef>
                <a:spcPts val="0"/>
              </a:spcBef>
              <a:spcAft>
                <a:spcPts val="0"/>
              </a:spcAft>
            </a:pPr>
            <a:r>
              <a:rPr lang="en-US" sz="1200" dirty="0"/>
              <a:t>US DoD has vested interested in preventing collisions in general but their immediate interest is to “protect and defend” their assets and their allies</a:t>
            </a:r>
          </a:p>
          <a:p>
            <a:pPr lvl="1">
              <a:spcBef>
                <a:spcPts val="0"/>
              </a:spcBef>
              <a:spcAft>
                <a:spcPts val="0"/>
              </a:spcAft>
            </a:pPr>
            <a:r>
              <a:rPr lang="en-US" sz="1200" dirty="0"/>
              <a:t>With advent of </a:t>
            </a:r>
            <a:r>
              <a:rPr lang="en-US" sz="1200" dirty="0" err="1"/>
              <a:t>NewSpace</a:t>
            </a:r>
            <a:r>
              <a:rPr lang="en-US" sz="1200" dirty="0"/>
              <a:t>/</a:t>
            </a:r>
            <a:r>
              <a:rPr lang="en-US" sz="1200" dirty="0" err="1"/>
              <a:t>MegaConstellations</a:t>
            </a:r>
            <a:r>
              <a:rPr lang="en-US" sz="1200" dirty="0"/>
              <a:t> the existing system is no longer adequate</a:t>
            </a:r>
          </a:p>
          <a:p>
            <a:pPr>
              <a:spcBef>
                <a:spcPts val="0"/>
              </a:spcBef>
              <a:spcAft>
                <a:spcPts val="0"/>
              </a:spcAft>
            </a:pPr>
            <a:r>
              <a:rPr lang="en-US" sz="1400" dirty="0"/>
              <a:t>There is a need for a civil-commercial SSA capability</a:t>
            </a:r>
          </a:p>
          <a:p>
            <a:pPr lvl="1">
              <a:spcBef>
                <a:spcPts val="0"/>
              </a:spcBef>
              <a:spcAft>
                <a:spcPts val="0"/>
              </a:spcAft>
            </a:pPr>
            <a:r>
              <a:rPr lang="en-US" sz="1200" dirty="0"/>
              <a:t>Good news: there are many existing companies with sensors, SSA data processing capability</a:t>
            </a:r>
          </a:p>
          <a:p>
            <a:pPr lvl="1">
              <a:spcBef>
                <a:spcPts val="0"/>
              </a:spcBef>
              <a:spcAft>
                <a:spcPts val="0"/>
              </a:spcAft>
            </a:pPr>
            <a:r>
              <a:rPr lang="en-US" sz="1200" dirty="0"/>
              <a:t>Challenges: getting them to work together as global team, with input and interaction from military, which will still have a role in SSA</a:t>
            </a:r>
          </a:p>
          <a:p>
            <a:pPr>
              <a:spcBef>
                <a:spcPts val="0"/>
              </a:spcBef>
              <a:spcAft>
                <a:spcPts val="0"/>
              </a:spcAft>
            </a:pPr>
            <a:r>
              <a:rPr lang="en-US" sz="1400" dirty="0"/>
              <a:t>SACT exists to begin developing and testing this integrated capability</a:t>
            </a:r>
          </a:p>
        </p:txBody>
      </p:sp>
    </p:spTree>
    <p:extLst>
      <p:ext uri="{BB962C8B-B14F-4D97-AF65-F5344CB8AC3E}">
        <p14:creationId xmlns:p14="http://schemas.microsoft.com/office/powerpoint/2010/main" val="560357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600" b="1" dirty="0"/>
                  <a:t>Measurement Model</a:t>
                </a:r>
                <a:endParaRPr lang="en-US" sz="1400" dirty="0"/>
              </a:p>
              <a:p>
                <a:pPr marL="0" indent="0">
                  <a:spcBef>
                    <a:spcPts val="0"/>
                  </a:spcBef>
                  <a:spcAft>
                    <a:spcPts val="0"/>
                  </a:spcAft>
                  <a:buNone/>
                </a:pPr>
                <a:r>
                  <a:rPr lang="en-US" sz="1400" dirty="0"/>
                  <a:t>We can set this up as a 2D line fitting problem, putting time on the x-axis and position on the y-axis.  We can write out the measurement equation to solve for the position and velocity at the initial time:</a:t>
                </a:r>
              </a:p>
              <a:p>
                <a:pPr marL="0" indent="0">
                  <a:spcBef>
                    <a:spcPts val="0"/>
                  </a:spcBef>
                  <a:spcAft>
                    <a:spcPts val="0"/>
                  </a:spcAft>
                  <a:buNone/>
                </a:pPr>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𝑥</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𝑡</m:t>
                          </m:r>
                        </m:e>
                      </m:d>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𝑥</m:t>
                              </m:r>
                            </m:e>
                          </m:acc>
                        </m:e>
                        <m:sub>
                          <m:r>
                            <a:rPr lang="en-US" sz="1400" i="1">
                              <a:latin typeface="Cambria Math" panose="02040503050406030204" pitchFamily="18" charset="0"/>
                            </a:rPr>
                            <m:t>0</m:t>
                          </m:r>
                        </m:sub>
                      </m:sSub>
                      <m:r>
                        <a:rPr lang="en-US" sz="1400" b="0" i="1" smtClean="0">
                          <a:latin typeface="Cambria Math" panose="02040503050406030204" pitchFamily="18" charset="0"/>
                        </a:rPr>
                        <m:t>𝑡</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0</m:t>
                          </m:r>
                        </m:sub>
                      </m:sSub>
                    </m:oMath>
                  </m:oMathPara>
                </a14:m>
                <a:endParaRPr lang="en-US" sz="1400" dirty="0"/>
              </a:p>
              <a:p>
                <a:pPr marL="0" indent="0">
                  <a:spcBef>
                    <a:spcPts val="0"/>
                  </a:spcBef>
                  <a:spcAft>
                    <a:spcPts val="0"/>
                  </a:spcAft>
                  <a:buNone/>
                </a:pPr>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𝑥</m:t>
                              </m:r>
                            </m:e>
                          </m:acc>
                        </m:e>
                        <m:sub>
                          <m:r>
                            <a:rPr lang="en-US" sz="1400" b="0" i="1" smtClean="0">
                              <a:latin typeface="Cambria Math" panose="02040503050406030204" pitchFamily="18" charset="0"/>
                            </a:rPr>
                            <m:t>0</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𝑡</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0</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rPr>
                            <m:t>𝑖</m:t>
                          </m:r>
                        </m:sub>
                      </m:sSub>
                    </m:oMath>
                  </m:oMathPara>
                </a14:m>
                <a:endParaRPr lang="en-US" sz="1400" dirty="0"/>
              </a:p>
              <a:p>
                <a:pPr marL="0" indent="0">
                  <a:spcBef>
                    <a:spcPts val="0"/>
                  </a:spcBef>
                  <a:spcAft>
                    <a:spcPts val="0"/>
                  </a:spcAft>
                  <a:buNone/>
                </a:pPr>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acc>
                        <m:accPr>
                          <m:chr m:val="⃑"/>
                          <m:ctrlPr>
                            <a:rPr lang="en-US" sz="1400" b="1" i="1">
                              <a:latin typeface="Cambria Math" panose="02040503050406030204" pitchFamily="18" charset="0"/>
                            </a:rPr>
                          </m:ctrlPr>
                        </m:accPr>
                        <m:e>
                          <m:r>
                            <a:rPr lang="en-US" sz="1400" b="1" i="1">
                              <a:latin typeface="Cambria Math" panose="02040503050406030204" pitchFamily="18" charset="0"/>
                            </a:rPr>
                            <m:t>𝒀</m:t>
                          </m:r>
                        </m:e>
                      </m:acc>
                      <m:r>
                        <a:rPr lang="en-US" sz="1400" i="1">
                          <a:latin typeface="Cambria Math" panose="02040503050406030204" pitchFamily="18" charset="0"/>
                        </a:rPr>
                        <m:t>=</m:t>
                      </m:r>
                      <m:r>
                        <a:rPr lang="en-US" sz="1400" i="1">
                          <a:latin typeface="Cambria Math" panose="02040503050406030204" pitchFamily="18" charset="0"/>
                        </a:rPr>
                        <m:t>𝐻</m:t>
                      </m:r>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r>
                        <a:rPr lang="en-US" sz="1400" i="1">
                          <a:latin typeface="Cambria Math" panose="02040503050406030204" pitchFamily="18" charset="0"/>
                        </a:rPr>
                        <m:t>+</m:t>
                      </m:r>
                      <m:acc>
                        <m:accPr>
                          <m:chr m:val="⃑"/>
                          <m:ctrlPr>
                            <a:rPr lang="en-US" sz="1400" b="1" i="1">
                              <a:latin typeface="Cambria Math" panose="02040503050406030204" pitchFamily="18" charset="0"/>
                            </a:rPr>
                          </m:ctrlPr>
                        </m:accPr>
                        <m:e>
                          <m:r>
                            <a:rPr lang="en-US" sz="1400" b="1" i="1">
                              <a:latin typeface="Cambria Math" panose="02040503050406030204" pitchFamily="18" charset="0"/>
                              <a:ea typeface="Cambria Math" panose="02040503050406030204" pitchFamily="18" charset="0"/>
                            </a:rPr>
                            <m:t>𝜺</m:t>
                          </m:r>
                        </m:e>
                      </m:acc>
                    </m:oMath>
                  </m:oMathPara>
                </a14:m>
                <a:endParaRPr lang="en-US" sz="1400" b="1" dirty="0"/>
              </a:p>
              <a:p>
                <a:pPr marL="0" indent="0">
                  <a:spcBef>
                    <a:spcPts val="0"/>
                  </a:spcBef>
                  <a:spcAft>
                    <a:spcPts val="0"/>
                  </a:spcAft>
                  <a:buNone/>
                </a:pPr>
                <a:endParaRPr lang="en-US" sz="1400" b="1"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acc>
                        <m:accPr>
                          <m:chr m:val="⃑"/>
                          <m:ctrlPr>
                            <a:rPr lang="en-US" sz="1400" b="1" i="1">
                              <a:latin typeface="Cambria Math" panose="02040503050406030204" pitchFamily="18" charset="0"/>
                            </a:rPr>
                          </m:ctrlPr>
                        </m:accPr>
                        <m:e>
                          <m:r>
                            <a:rPr lang="en-US" sz="1400" b="1" i="1">
                              <a:latin typeface="Cambria Math" panose="02040503050406030204" pitchFamily="18" charset="0"/>
                            </a:rPr>
                            <m:t>𝒀</m:t>
                          </m:r>
                        </m:e>
                      </m:acc>
                      <m:r>
                        <a:rPr lang="en-US" sz="1400" b="1" i="1">
                          <a:latin typeface="Cambria Math" panose="02040503050406030204" pitchFamily="18" charset="0"/>
                        </a:rPr>
                        <m:t>=</m:t>
                      </m:r>
                      <m:sSub>
                        <m:sSubPr>
                          <m:ctrlPr>
                            <a:rPr lang="en-US" sz="1400" i="1">
                              <a:latin typeface="Cambria Math" panose="02040503050406030204" pitchFamily="18" charset="0"/>
                            </a:rPr>
                          </m:ctrlPr>
                        </m:sSubPr>
                        <m:e>
                          <m:d>
                            <m:dPr>
                              <m:begChr m:val="["/>
                              <m:endChr m:val="]"/>
                              <m:ctrlPr>
                                <a:rPr lang="en-US" sz="1400" i="1">
                                  <a:latin typeface="Cambria Math" panose="02040503050406030204" pitchFamily="18" charset="0"/>
                                </a:rPr>
                              </m:ctrlPr>
                            </m:dPr>
                            <m:e>
                              <m:m>
                                <m:mPr>
                                  <m:mcs>
                                    <m:mc>
                                      <m:mcPr>
                                        <m:count m:val="1"/>
                                        <m:mcJc m:val="center"/>
                                      </m:mcPr>
                                    </m:mc>
                                  </m:mcs>
                                  <m:ctrlPr>
                                    <a:rPr lang="en-US" sz="1400" i="1">
                                      <a:latin typeface="Cambria Math" panose="02040503050406030204" pitchFamily="18" charset="0"/>
                                    </a:rPr>
                                  </m:ctrlPr>
                                </m:mPr>
                                <m:mr>
                                  <m:e>
                                    <m:sSub>
                                      <m:sSubPr>
                                        <m:ctrlPr>
                                          <a:rPr lang="en-US" sz="1400" i="1">
                                            <a:latin typeface="Cambria Math" panose="02040503050406030204" pitchFamily="18" charset="0"/>
                                          </a:rPr>
                                        </m:ctrlPr>
                                      </m:sSubPr>
                                      <m:e>
                                        <m:r>
                                          <a:rPr lang="en-US" sz="1400" b="0" i="1" smtClean="0">
                                            <a:latin typeface="Cambria Math" panose="02040503050406030204" pitchFamily="18" charset="0"/>
                                          </a:rPr>
                                          <m:t>𝑥</m:t>
                                        </m:r>
                                      </m:e>
                                      <m:sub>
                                        <m:r>
                                          <a:rPr lang="en-US" sz="1400" i="1">
                                            <a:latin typeface="Cambria Math" panose="02040503050406030204" pitchFamily="18" charset="0"/>
                                          </a:rPr>
                                          <m:t>1</m:t>
                                        </m:r>
                                      </m:sub>
                                    </m:sSub>
                                  </m:e>
                                </m:mr>
                                <m:mr>
                                  <m:e>
                                    <m:r>
                                      <a:rPr lang="en-US" sz="1400" i="1">
                                        <a:latin typeface="Cambria Math" panose="02040503050406030204" pitchFamily="18" charset="0"/>
                                      </a:rPr>
                                      <m:t>⋮</m:t>
                                    </m:r>
                                  </m:e>
                                </m:mr>
                                <m:mr>
                                  <m:e>
                                    <m:sSub>
                                      <m:sSubPr>
                                        <m:ctrlPr>
                                          <a:rPr lang="en-US" sz="1400" i="1">
                                            <a:latin typeface="Cambria Math" panose="02040503050406030204" pitchFamily="18" charset="0"/>
                                          </a:rPr>
                                        </m:ctrlPr>
                                      </m:sSubPr>
                                      <m:e>
                                        <m:r>
                                          <a:rPr lang="en-US" sz="1400" b="0" i="1" smtClean="0">
                                            <a:latin typeface="Cambria Math" panose="02040503050406030204" pitchFamily="18" charset="0"/>
                                          </a:rPr>
                                          <m:t>𝑥</m:t>
                                        </m:r>
                                      </m:e>
                                      <m:sub>
                                        <m:r>
                                          <a:rPr lang="en-US" sz="1400" i="1">
                                            <a:latin typeface="Cambria Math" panose="02040503050406030204" pitchFamily="18" charset="0"/>
                                          </a:rPr>
                                          <m:t>𝑚</m:t>
                                        </m:r>
                                      </m:sub>
                                    </m:sSub>
                                  </m:e>
                                </m:mr>
                              </m:m>
                            </m:e>
                          </m:d>
                        </m:e>
                        <m:sub>
                          <m:r>
                            <a:rPr lang="en-US" sz="1400" i="1">
                              <a:latin typeface="Cambria Math" panose="02040503050406030204" pitchFamily="18" charset="0"/>
                            </a:rPr>
                            <m:t>𝑚𝑥</m:t>
                          </m:r>
                          <m:r>
                            <a:rPr lang="en-US" sz="1400" i="1">
                              <a:latin typeface="Cambria Math" panose="02040503050406030204" pitchFamily="18" charset="0"/>
                            </a:rPr>
                            <m:t>1</m:t>
                          </m:r>
                        </m:sub>
                      </m:sSub>
                      <m:r>
                        <a:rPr lang="en-US" sz="1400" i="1">
                          <a:latin typeface="Cambria Math" panose="02040503050406030204" pitchFamily="18" charset="0"/>
                        </a:rPr>
                        <m:t>  </m:t>
                      </m:r>
                      <m:r>
                        <a:rPr lang="en-US" sz="1400" i="1">
                          <a:latin typeface="Cambria Math" panose="02040503050406030204" pitchFamily="18" charset="0"/>
                        </a:rPr>
                        <m:t>𝐻</m:t>
                      </m:r>
                      <m:r>
                        <a:rPr lang="en-US" sz="1400" i="1">
                          <a:latin typeface="Cambria Math" panose="02040503050406030204" pitchFamily="18" charset="0"/>
                        </a:rPr>
                        <m:t>=</m:t>
                      </m:r>
                      <m:sSub>
                        <m:sSubPr>
                          <m:ctrlPr>
                            <a:rPr lang="en-US" sz="1400" i="1">
                              <a:latin typeface="Cambria Math" panose="02040503050406030204" pitchFamily="18" charset="0"/>
                            </a:rPr>
                          </m:ctrlPr>
                        </m:sSubPr>
                        <m:e>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m>
                                      <m:mPr>
                                        <m:mcs>
                                          <m:mc>
                                            <m:mcPr>
                                              <m:count m:val="1"/>
                                              <m:mcJc m:val="center"/>
                                            </m:mcPr>
                                          </m:mc>
                                        </m:mcs>
                                        <m:ctrlPr>
                                          <a:rPr lang="en-US" sz="1400" i="1">
                                            <a:latin typeface="Cambria Math" panose="02040503050406030204" pitchFamily="18" charset="0"/>
                                          </a:rPr>
                                        </m:ctrlPr>
                                      </m:mPr>
                                      <m:mr>
                                        <m:e>
                                          <m:r>
                                            <m:rPr>
                                              <m:brk m:alnAt="7"/>
                                            </m:rPr>
                                            <a:rPr lang="en-US" sz="1400" b="0" i="1" smtClean="0">
                                              <a:latin typeface="Cambria Math" panose="02040503050406030204" pitchFamily="18" charset="0"/>
                                            </a:rPr>
                                            <m:t>1</m:t>
                                          </m:r>
                                        </m:e>
                                      </m:mr>
                                      <m:mr>
                                        <m:e>
                                          <m:r>
                                            <a:rPr lang="en-US" sz="1400" i="1">
                                              <a:latin typeface="Cambria Math" panose="02040503050406030204" pitchFamily="18" charset="0"/>
                                            </a:rPr>
                                            <m:t>⋮</m:t>
                                          </m:r>
                                        </m:e>
                                      </m:mr>
                                      <m:mr>
                                        <m:e>
                                          <m:r>
                                            <a:rPr lang="en-US" sz="1400" b="0" i="1" smtClean="0">
                                              <a:latin typeface="Cambria Math" panose="02040503050406030204" pitchFamily="18" charset="0"/>
                                            </a:rPr>
                                            <m:t>1</m:t>
                                          </m:r>
                                        </m:e>
                                      </m:mr>
                                    </m:m>
                                  </m:e>
                                  <m:e>
                                    <m:m>
                                      <m:mPr>
                                        <m:mcs>
                                          <m:mc>
                                            <m:mcPr>
                                              <m:count m:val="1"/>
                                              <m:mcJc m:val="center"/>
                                            </m:mcPr>
                                          </m:mc>
                                        </m:mcs>
                                        <m:ctrlPr>
                                          <a:rPr lang="en-US" sz="1400" i="1">
                                            <a:latin typeface="Cambria Math" panose="02040503050406030204" pitchFamily="18" charset="0"/>
                                          </a:rPr>
                                        </m:ctrlPr>
                                      </m:mPr>
                                      <m:mr>
                                        <m:e>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𝑡</m:t>
                                              </m:r>
                                            </m:e>
                                            <m:sub>
                                              <m:r>
                                                <a:rPr lang="en-US" sz="1400" b="0" i="1" smtClean="0">
                                                  <a:latin typeface="Cambria Math" panose="02040503050406030204" pitchFamily="18" charset="0"/>
                                                </a:rPr>
                                                <m:t>1</m:t>
                                              </m:r>
                                            </m:sub>
                                          </m:sSub>
                                        </m:e>
                                      </m:mr>
                                      <m:mr>
                                        <m:e>
                                          <m:r>
                                            <a:rPr lang="en-US" sz="1400" i="1">
                                              <a:latin typeface="Cambria Math" panose="02040503050406030204" pitchFamily="18" charset="0"/>
                                            </a:rPr>
                                            <m:t>⋮</m:t>
                                          </m:r>
                                        </m:e>
                                      </m:mr>
                                      <m:mr>
                                        <m:e>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𝑡</m:t>
                                              </m:r>
                                            </m:e>
                                            <m:sub>
                                              <m:r>
                                                <a:rPr lang="en-US" sz="1400" b="0" i="1" smtClean="0">
                                                  <a:latin typeface="Cambria Math" panose="02040503050406030204" pitchFamily="18" charset="0"/>
                                                </a:rPr>
                                                <m:t>𝑚</m:t>
                                              </m:r>
                                            </m:sub>
                                          </m:sSub>
                                        </m:e>
                                      </m:mr>
                                    </m:m>
                                  </m:e>
                                </m:mr>
                              </m:m>
                            </m:e>
                          </m:d>
                        </m:e>
                        <m:sub>
                          <m:r>
                            <a:rPr lang="en-US" sz="1400" i="1">
                              <a:latin typeface="Cambria Math" panose="02040503050406030204" pitchFamily="18" charset="0"/>
                            </a:rPr>
                            <m:t>𝑚𝑥</m:t>
                          </m:r>
                          <m:r>
                            <a:rPr lang="en-US" sz="1400" i="1">
                              <a:latin typeface="Cambria Math" panose="02040503050406030204" pitchFamily="18" charset="0"/>
                            </a:rPr>
                            <m:t>2</m:t>
                          </m:r>
                        </m:sub>
                      </m:sSub>
                      <m:r>
                        <a:rPr lang="en-US" sz="1400" b="1" i="1" smtClean="0">
                          <a:latin typeface="Cambria Math" panose="02040503050406030204" pitchFamily="18" charset="0"/>
                        </a:rPr>
                        <m:t>    </m:t>
                      </m:r>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r>
                        <a:rPr lang="en-US" sz="1400" b="1" i="1">
                          <a:latin typeface="Cambria Math" panose="02040503050406030204" pitchFamily="18" charset="0"/>
                        </a:rPr>
                        <m:t>=</m:t>
                      </m:r>
                      <m:d>
                        <m:dPr>
                          <m:begChr m:val="["/>
                          <m:endChr m:val="]"/>
                          <m:ctrlPr>
                            <a:rPr lang="en-US" sz="1400" i="1">
                              <a:latin typeface="Cambria Math" panose="02040503050406030204" pitchFamily="18" charset="0"/>
                            </a:rPr>
                          </m:ctrlPr>
                        </m:dPr>
                        <m:e>
                          <m:m>
                            <m:mPr>
                              <m:mcs>
                                <m:mc>
                                  <m:mcPr>
                                    <m:count m:val="1"/>
                                    <m:mcJc m:val="center"/>
                                  </m:mcPr>
                                </m:mc>
                              </m:mcs>
                              <m:ctrlPr>
                                <a:rPr lang="en-US" sz="1400" i="1">
                                  <a:latin typeface="Cambria Math" panose="02040503050406030204" pitchFamily="18" charset="0"/>
                                </a:rPr>
                              </m:ctrlPr>
                            </m:mPr>
                            <m:mr>
                              <m:e>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0</m:t>
                                    </m:r>
                                  </m:sub>
                                </m:sSub>
                              </m:e>
                            </m:mr>
                            <m:mr>
                              <m:e>
                                <m:sSub>
                                  <m:sSubPr>
                                    <m:ctrlPr>
                                      <a:rPr lang="en-US" sz="1400" i="1" smtClean="0">
                                        <a:latin typeface="Cambria Math" panose="02040503050406030204" pitchFamily="18" charset="0"/>
                                      </a:rPr>
                                    </m:ctrlPr>
                                  </m:sSubPr>
                                  <m:e>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𝑥</m:t>
                                        </m:r>
                                      </m:e>
                                    </m:acc>
                                  </m:e>
                                  <m:sub>
                                    <m:r>
                                      <a:rPr lang="en-US" sz="1400" b="0" i="1" smtClean="0">
                                        <a:latin typeface="Cambria Math" panose="02040503050406030204" pitchFamily="18" charset="0"/>
                                      </a:rPr>
                                      <m:t>0</m:t>
                                    </m:r>
                                  </m:sub>
                                </m:sSub>
                              </m:e>
                            </m:mr>
                          </m:m>
                        </m:e>
                      </m:d>
                    </m:oMath>
                  </m:oMathPara>
                </a14:m>
                <a:endParaRPr lang="en-US" sz="1400" b="1" dirty="0"/>
              </a:p>
              <a:p>
                <a:pPr marL="0" indent="0">
                  <a:spcBef>
                    <a:spcPts val="0"/>
                  </a:spcBef>
                  <a:spcAft>
                    <a:spcPts val="0"/>
                  </a:spcAft>
                  <a:buNone/>
                </a:pPr>
                <a:endParaRPr lang="en-US" sz="1400" dirty="0"/>
              </a:p>
              <a:p>
                <a:pPr marL="0" indent="0">
                  <a:spcBef>
                    <a:spcPts val="0"/>
                  </a:spcBef>
                  <a:spcAft>
                    <a:spcPts val="0"/>
                  </a:spcAft>
                  <a:buNone/>
                </a:pPr>
                <a:endParaRPr lang="en-US" sz="1400" dirty="0"/>
              </a:p>
            </p:txBody>
          </p:sp>
        </mc:Choice>
        <mc:Fallback xmlns="">
          <p:sp>
            <p:nvSpPr>
              <p:cNvPr id="2" name="Content Placeholder 1">
                <a:extLst>
                  <a:ext uri="{FF2B5EF4-FFF2-40B4-BE49-F238E27FC236}">
                    <a16:creationId xmlns:a16="http://schemas.microsoft.com/office/drawing/2014/main" id="{1052F6B9-6D27-43BB-B810-138F60EC6DD6}"/>
                  </a:ext>
                </a:extLst>
              </p:cNvPr>
              <p:cNvSpPr>
                <a:spLocks noGrp="1" noRot="1" noChangeAspect="1" noMove="1" noResize="1" noEditPoints="1" noAdjustHandles="1" noChangeArrowheads="1" noChangeShapeType="1" noTextEdit="1"/>
              </p:cNvSpPr>
              <p:nvPr>
                <p:ph sz="half" idx="1"/>
              </p:nvPr>
            </p:nvSpPr>
            <p:spPr>
              <a:xfrm>
                <a:off x="457200" y="681541"/>
                <a:ext cx="4219304" cy="3780420"/>
              </a:xfrm>
              <a:blipFill>
                <a:blip r:embed="rId2"/>
                <a:stretch>
                  <a:fillRect l="-723" t="-484"/>
                </a:stretch>
              </a:blipFill>
            </p:spPr>
            <p:txBody>
              <a:bodyPr/>
              <a:lstStyle/>
              <a:p>
                <a:r>
                  <a:rPr lang="en-US">
                    <a:noFill/>
                  </a:rPr>
                  <a:t> </a:t>
                </a:r>
              </a:p>
            </p:txBody>
          </p:sp>
        </mc:Fallback>
      </mc:AlternateContent>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Linear Motion Model</a:t>
            </a:r>
          </a:p>
        </p:txBody>
      </p:sp>
      <p:pic>
        <p:nvPicPr>
          <p:cNvPr id="6" name="Picture 5">
            <a:extLst>
              <a:ext uri="{FF2B5EF4-FFF2-40B4-BE49-F238E27FC236}">
                <a16:creationId xmlns:a16="http://schemas.microsoft.com/office/drawing/2014/main" id="{7C158963-BA30-4CF8-BE55-FDC4A625DE1E}"/>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735287" y="665820"/>
            <a:ext cx="4321439" cy="3224874"/>
          </a:xfrm>
          <a:prstGeom prst="rect">
            <a:avLst/>
          </a:prstGeom>
        </p:spPr>
      </p:pic>
    </p:spTree>
    <p:extLst>
      <p:ext uri="{BB962C8B-B14F-4D97-AF65-F5344CB8AC3E}">
        <p14:creationId xmlns:p14="http://schemas.microsoft.com/office/powerpoint/2010/main" val="40066787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600" b="1" dirty="0"/>
                  <a:t>Basic Least Squares Solution</a:t>
                </a:r>
                <a:endParaRPr lang="en-US" sz="1400" dirty="0"/>
              </a:p>
              <a:p>
                <a:pPr marL="0" indent="0">
                  <a:spcBef>
                    <a:spcPts val="0"/>
                  </a:spcBef>
                  <a:spcAft>
                    <a:spcPts val="0"/>
                  </a:spcAft>
                  <a:buNone/>
                </a:pPr>
                <a:r>
                  <a:rPr lang="en-US" sz="1400" dirty="0"/>
                  <a:t>Our solution takes the same form as before:</a:t>
                </a:r>
              </a:p>
              <a:p>
                <a:pPr marL="0" indent="0">
                  <a:spcBef>
                    <a:spcPts val="0"/>
                  </a:spcBef>
                  <a:spcAft>
                    <a:spcPts val="0"/>
                  </a:spcAft>
                  <a:buNone/>
                </a:pPr>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r>
                        <a:rPr lang="en-US" sz="1400" i="1">
                          <a:latin typeface="Cambria Math" panose="02040503050406030204" pitchFamily="18" charset="0"/>
                        </a:rPr>
                        <m:t>=</m:t>
                      </m:r>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sSup>
                                <m:sSupPr>
                                  <m:ctrlPr>
                                    <a:rPr lang="en-US" sz="1400" i="1">
                                      <a:latin typeface="Cambria Math" panose="02040503050406030204" pitchFamily="18" charset="0"/>
                                    </a:rPr>
                                  </m:ctrlPr>
                                </m:sSupPr>
                                <m:e>
                                  <m:r>
                                    <a:rPr lang="en-US" sz="1400" i="1">
                                      <a:latin typeface="Cambria Math" panose="02040503050406030204" pitchFamily="18" charset="0"/>
                                    </a:rPr>
                                    <m:t>𝐻</m:t>
                                  </m:r>
                                </m:e>
                                <m:sup>
                                  <m:r>
                                    <a:rPr lang="en-US" sz="1400" i="1">
                                      <a:latin typeface="Cambria Math" panose="02040503050406030204" pitchFamily="18" charset="0"/>
                                    </a:rPr>
                                    <m:t>𝑇</m:t>
                                  </m:r>
                                </m:sup>
                              </m:sSup>
                              <m:r>
                                <a:rPr lang="en-US" sz="1400" i="1">
                                  <a:latin typeface="Cambria Math" panose="02040503050406030204" pitchFamily="18" charset="0"/>
                                </a:rPr>
                                <m:t>𝐻</m:t>
                              </m:r>
                            </m:e>
                          </m:d>
                        </m:e>
                        <m:sup>
                          <m:r>
                            <a:rPr lang="en-US" sz="1400" i="1">
                              <a:latin typeface="Cambria Math" panose="02040503050406030204" pitchFamily="18" charset="0"/>
                            </a:rPr>
                            <m:t>−1</m:t>
                          </m:r>
                        </m:sup>
                      </m:sSup>
                      <m:sSup>
                        <m:sSupPr>
                          <m:ctrlPr>
                            <a:rPr lang="en-US" sz="1400" i="1">
                              <a:latin typeface="Cambria Math" panose="02040503050406030204" pitchFamily="18" charset="0"/>
                            </a:rPr>
                          </m:ctrlPr>
                        </m:sSupPr>
                        <m:e>
                          <m:r>
                            <a:rPr lang="en-US" sz="1400" i="1">
                              <a:latin typeface="Cambria Math" panose="02040503050406030204" pitchFamily="18" charset="0"/>
                            </a:rPr>
                            <m:t>𝐻</m:t>
                          </m:r>
                        </m:e>
                        <m:sup>
                          <m:r>
                            <a:rPr lang="en-US" sz="1400" i="1">
                              <a:latin typeface="Cambria Math" panose="02040503050406030204" pitchFamily="18" charset="0"/>
                            </a:rPr>
                            <m:t>𝑇</m:t>
                          </m:r>
                        </m:sup>
                      </m:sSup>
                      <m:acc>
                        <m:accPr>
                          <m:chr m:val="⃑"/>
                          <m:ctrlPr>
                            <a:rPr lang="en-US" sz="1400" b="1" i="1">
                              <a:latin typeface="Cambria Math" panose="02040503050406030204" pitchFamily="18" charset="0"/>
                            </a:rPr>
                          </m:ctrlPr>
                        </m:accPr>
                        <m:e>
                          <m:r>
                            <a:rPr lang="en-US" sz="1400" b="1" i="1">
                              <a:latin typeface="Cambria Math" panose="02040503050406030204" pitchFamily="18" charset="0"/>
                            </a:rPr>
                            <m:t>𝒀</m:t>
                          </m:r>
                        </m:e>
                      </m:acc>
                    </m:oMath>
                  </m:oMathPara>
                </a14:m>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acc>
                        <m:accPr>
                          <m:chr m:val="⃑"/>
                          <m:ctrlPr>
                            <a:rPr lang="en-US" sz="1400" b="1" i="1">
                              <a:latin typeface="Cambria Math" panose="02040503050406030204" pitchFamily="18" charset="0"/>
                            </a:rPr>
                          </m:ctrlPr>
                        </m:accPr>
                        <m:e>
                          <m:r>
                            <a:rPr lang="en-US" sz="1400" b="1" i="1">
                              <a:latin typeface="Cambria Math" panose="02040503050406030204" pitchFamily="18" charset="0"/>
                              <a:ea typeface="Cambria Math" panose="02040503050406030204" pitchFamily="18" charset="0"/>
                            </a:rPr>
                            <m:t>𝜺</m:t>
                          </m:r>
                        </m:e>
                      </m:acc>
                      <m:r>
                        <a:rPr lang="en-US" sz="1400" i="1">
                          <a:latin typeface="Cambria Math" panose="02040503050406030204" pitchFamily="18" charset="0"/>
                        </a:rPr>
                        <m:t>=</m:t>
                      </m:r>
                      <m:acc>
                        <m:accPr>
                          <m:chr m:val="⃑"/>
                          <m:ctrlPr>
                            <a:rPr lang="en-US" sz="1400" b="1" i="1">
                              <a:latin typeface="Cambria Math" panose="02040503050406030204" pitchFamily="18" charset="0"/>
                            </a:rPr>
                          </m:ctrlPr>
                        </m:accPr>
                        <m:e>
                          <m:r>
                            <a:rPr lang="en-US" sz="1400" b="1" i="1">
                              <a:latin typeface="Cambria Math" panose="02040503050406030204" pitchFamily="18" charset="0"/>
                            </a:rPr>
                            <m:t>𝒀</m:t>
                          </m:r>
                        </m:e>
                      </m:acc>
                      <m:r>
                        <a:rPr lang="en-US" sz="1400" i="1">
                          <a:latin typeface="Cambria Math" panose="02040503050406030204" pitchFamily="18" charset="0"/>
                        </a:rPr>
                        <m:t>−</m:t>
                      </m:r>
                      <m:r>
                        <a:rPr lang="en-US" sz="1400" i="1">
                          <a:latin typeface="Cambria Math" panose="02040503050406030204" pitchFamily="18" charset="0"/>
                        </a:rPr>
                        <m:t>𝐻</m:t>
                      </m:r>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oMath>
                  </m:oMathPara>
                </a14:m>
                <a:endParaRPr lang="en-US" sz="1400" dirty="0"/>
              </a:p>
              <a:p>
                <a:pPr marL="0" indent="0">
                  <a:spcBef>
                    <a:spcPts val="0"/>
                  </a:spcBef>
                  <a:spcAft>
                    <a:spcPts val="0"/>
                  </a:spcAft>
                  <a:buNone/>
                </a:pPr>
                <a:endParaRPr lang="en-US" sz="1400" dirty="0"/>
              </a:p>
              <a:p>
                <a:pPr marL="0" indent="0">
                  <a:spcBef>
                    <a:spcPts val="0"/>
                  </a:spcBef>
                  <a:spcAft>
                    <a:spcPts val="0"/>
                  </a:spcAft>
                  <a:buNone/>
                </a:pPr>
                <a:r>
                  <a:rPr lang="en-US" sz="1400" dirty="0"/>
                  <a:t>The estimated state </a:t>
                </a:r>
                <a14:m>
                  <m:oMath xmlns:m="http://schemas.openxmlformats.org/officeDocument/2006/math">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oMath>
                </a14:m>
                <a:r>
                  <a:rPr lang="en-US" sz="1400" dirty="0"/>
                  <a:t> gives us the best estimate of our position and velocity at the initial time, from which we can compute our position and velocity at any future time using the equations of motion (dynamics). The residuals let us know how well our solution fits the data.  We can also compute the covariance matrix to represent the uncertainty in our estimated state:</a:t>
                </a:r>
              </a:p>
              <a:p>
                <a:pPr marL="0" indent="0">
                  <a:spcBef>
                    <a:spcPts val="0"/>
                  </a:spcBef>
                  <a:spcAft>
                    <a:spcPts val="0"/>
                  </a:spcAft>
                  <a:buNone/>
                </a:pPr>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1400" i="1">
                              <a:latin typeface="Cambria Math" panose="02040503050406030204" pitchFamily="18" charset="0"/>
                            </a:rPr>
                          </m:ctrlPr>
                        </m:sSupPr>
                        <m:e>
                          <m:r>
                            <a:rPr lang="en-US" sz="1400" i="1">
                              <a:latin typeface="Cambria Math" panose="02040503050406030204" pitchFamily="18" charset="0"/>
                            </a:rPr>
                            <m:t>𝑃</m:t>
                          </m:r>
                          <m:r>
                            <a:rPr lang="en-US" sz="1400" i="1">
                              <a:latin typeface="Cambria Math" panose="02040503050406030204" pitchFamily="18" charset="0"/>
                            </a:rPr>
                            <m:t>=</m:t>
                          </m:r>
                          <m:d>
                            <m:dPr>
                              <m:ctrlPr>
                                <a:rPr lang="en-US" sz="1400" i="1">
                                  <a:latin typeface="Cambria Math" panose="02040503050406030204" pitchFamily="18" charset="0"/>
                                </a:rPr>
                              </m:ctrlPr>
                            </m:dPr>
                            <m:e>
                              <m:sSup>
                                <m:sSupPr>
                                  <m:ctrlPr>
                                    <a:rPr lang="en-US" sz="1400" i="1">
                                      <a:latin typeface="Cambria Math" panose="02040503050406030204" pitchFamily="18" charset="0"/>
                                    </a:rPr>
                                  </m:ctrlPr>
                                </m:sSupPr>
                                <m:e>
                                  <m:r>
                                    <a:rPr lang="en-US" sz="1400" i="1">
                                      <a:latin typeface="Cambria Math" panose="02040503050406030204" pitchFamily="18" charset="0"/>
                                    </a:rPr>
                                    <m:t>𝐻</m:t>
                                  </m:r>
                                </m:e>
                                <m:sup>
                                  <m:r>
                                    <a:rPr lang="en-US" sz="1400" i="1">
                                      <a:latin typeface="Cambria Math" panose="02040503050406030204" pitchFamily="18" charset="0"/>
                                    </a:rPr>
                                    <m:t>𝑇</m:t>
                                  </m:r>
                                </m:sup>
                              </m:sSup>
                              <m:r>
                                <a:rPr lang="en-US" sz="1400" i="1">
                                  <a:latin typeface="Cambria Math" panose="02040503050406030204" pitchFamily="18" charset="0"/>
                                </a:rPr>
                                <m:t>𝐻</m:t>
                              </m:r>
                            </m:e>
                          </m:d>
                        </m:e>
                        <m:sup>
                          <m:r>
                            <a:rPr lang="en-US" sz="1400" i="1">
                              <a:latin typeface="Cambria Math" panose="02040503050406030204" pitchFamily="18" charset="0"/>
                            </a:rPr>
                            <m:t>−1</m:t>
                          </m:r>
                        </m:sup>
                      </m:sSup>
                    </m:oMath>
                  </m:oMathPara>
                </a14:m>
                <a:endParaRPr lang="en-US" sz="1400" dirty="0"/>
              </a:p>
              <a:p>
                <a:pPr marL="0" indent="0">
                  <a:spcBef>
                    <a:spcPts val="0"/>
                  </a:spcBef>
                  <a:spcAft>
                    <a:spcPts val="0"/>
                  </a:spcAft>
                  <a:buNone/>
                </a:pPr>
                <a:endParaRPr lang="en-US" sz="1400" dirty="0"/>
              </a:p>
              <a:p>
                <a:pPr marL="0" indent="0">
                  <a:spcBef>
                    <a:spcPts val="0"/>
                  </a:spcBef>
                  <a:spcAft>
                    <a:spcPts val="0"/>
                  </a:spcAft>
                  <a:buNone/>
                </a:pPr>
                <a:endParaRPr lang="en-US" sz="1400" dirty="0"/>
              </a:p>
            </p:txBody>
          </p:sp>
        </mc:Choice>
        <mc:Fallback xmlns="">
          <p:sp>
            <p:nvSpPr>
              <p:cNvPr id="2" name="Content Placeholder 1">
                <a:extLst>
                  <a:ext uri="{FF2B5EF4-FFF2-40B4-BE49-F238E27FC236}">
                    <a16:creationId xmlns:a16="http://schemas.microsoft.com/office/drawing/2014/main" id="{1052F6B9-6D27-43BB-B810-138F60EC6DD6}"/>
                  </a:ext>
                </a:extLst>
              </p:cNvPr>
              <p:cNvSpPr>
                <a:spLocks noGrp="1" noRot="1" noChangeAspect="1" noMove="1" noResize="1" noEditPoints="1" noAdjustHandles="1" noChangeArrowheads="1" noChangeShapeType="1" noTextEdit="1"/>
              </p:cNvSpPr>
              <p:nvPr>
                <p:ph sz="half" idx="1"/>
              </p:nvPr>
            </p:nvSpPr>
            <p:spPr>
              <a:xfrm>
                <a:off x="457200" y="681541"/>
                <a:ext cx="4219304" cy="3780420"/>
              </a:xfrm>
              <a:blipFill>
                <a:blip r:embed="rId2"/>
                <a:stretch>
                  <a:fillRect l="-723" t="-484"/>
                </a:stretch>
              </a:blipFill>
            </p:spPr>
            <p:txBody>
              <a:bodyPr/>
              <a:lstStyle/>
              <a:p>
                <a:r>
                  <a:rPr lang="en-US">
                    <a:noFill/>
                  </a:rPr>
                  <a:t> </a:t>
                </a:r>
              </a:p>
            </p:txBody>
          </p:sp>
        </mc:Fallback>
      </mc:AlternateContent>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Linear Motion Model</a:t>
            </a:r>
          </a:p>
        </p:txBody>
      </p:sp>
      <p:sp>
        <p:nvSpPr>
          <p:cNvPr id="7" name="Content Placeholder 1">
            <a:extLst>
              <a:ext uri="{FF2B5EF4-FFF2-40B4-BE49-F238E27FC236}">
                <a16:creationId xmlns:a16="http://schemas.microsoft.com/office/drawing/2014/main" id="{43D38DB3-198F-4BFB-99CD-68977916EDD3}"/>
              </a:ext>
            </a:extLst>
          </p:cNvPr>
          <p:cNvSpPr txBox="1">
            <a:spLocks/>
          </p:cNvSpPr>
          <p:nvPr/>
        </p:nvSpPr>
        <p:spPr>
          <a:xfrm>
            <a:off x="4572000" y="618404"/>
            <a:ext cx="4219304" cy="3780420"/>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spcAft>
                <a:spcPts val="0"/>
              </a:spcAft>
              <a:buFont typeface="Arial" charset="0"/>
              <a:buNone/>
            </a:pPr>
            <a:r>
              <a:rPr lang="en-US" sz="1600" b="1" dirty="0"/>
              <a:t>Shortcomings</a:t>
            </a:r>
            <a:endParaRPr lang="en-US" sz="1400" dirty="0"/>
          </a:p>
          <a:p>
            <a:pPr marL="0" indent="0">
              <a:spcBef>
                <a:spcPts val="0"/>
              </a:spcBef>
              <a:spcAft>
                <a:spcPts val="0"/>
              </a:spcAft>
              <a:buNone/>
            </a:pPr>
            <a:r>
              <a:rPr lang="en-US" sz="1400" dirty="0"/>
              <a:t>The standard least squares solution has some notable shortcomings that can be improved:</a:t>
            </a:r>
          </a:p>
          <a:p>
            <a:pPr>
              <a:spcBef>
                <a:spcPts val="0"/>
              </a:spcBef>
              <a:spcAft>
                <a:spcPts val="0"/>
              </a:spcAft>
              <a:buAutoNum type="arabicPeriod"/>
            </a:pPr>
            <a:r>
              <a:rPr lang="en-US" sz="1400" dirty="0"/>
              <a:t>Each measurement error is weighted equally even though the accuracy of measurements may differ (we may have different sensors of different quality, or providing different types of measurements).  Ideally we would weight better measurements higher to compute a more accurate solution.</a:t>
            </a:r>
          </a:p>
          <a:p>
            <a:pPr>
              <a:spcBef>
                <a:spcPts val="0"/>
              </a:spcBef>
              <a:spcAft>
                <a:spcPts val="0"/>
              </a:spcAft>
              <a:buAutoNum type="arabicPeriod"/>
            </a:pPr>
            <a:r>
              <a:rPr lang="en-US" sz="1400" dirty="0"/>
              <a:t>Doesn’t account for the possibility of correlated measurement errors.</a:t>
            </a:r>
          </a:p>
          <a:p>
            <a:pPr>
              <a:spcBef>
                <a:spcPts val="0"/>
              </a:spcBef>
              <a:spcAft>
                <a:spcPts val="0"/>
              </a:spcAft>
              <a:buAutoNum type="arabicPeriod"/>
            </a:pPr>
            <a:r>
              <a:rPr lang="en-US" sz="1400" dirty="0"/>
              <a:t>Makes no use of statistical information about measurement errors.</a:t>
            </a:r>
          </a:p>
          <a:p>
            <a:pPr marL="0" indent="0">
              <a:spcBef>
                <a:spcPts val="0"/>
              </a:spcBef>
              <a:spcAft>
                <a:spcPts val="0"/>
              </a:spcAft>
              <a:buFont typeface="Arial" charset="0"/>
              <a:buNone/>
            </a:pPr>
            <a:endParaRPr lang="en-US" sz="1400" dirty="0"/>
          </a:p>
        </p:txBody>
      </p:sp>
    </p:spTree>
    <p:extLst>
      <p:ext uri="{BB962C8B-B14F-4D97-AF65-F5344CB8AC3E}">
        <p14:creationId xmlns:p14="http://schemas.microsoft.com/office/powerpoint/2010/main" val="6594066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06E91D6-8085-4433-AE98-7064BD8BD295}"/>
              </a:ext>
            </a:extLst>
          </p:cNvPr>
          <p:cNvSpPr>
            <a:spLocks noGrp="1"/>
          </p:cNvSpPr>
          <p:nvPr>
            <p:ph type="title"/>
          </p:nvPr>
        </p:nvSpPr>
        <p:spPr>
          <a:xfrm>
            <a:off x="507207" y="1977684"/>
            <a:ext cx="8229600" cy="594066"/>
          </a:xfrm>
        </p:spPr>
        <p:txBody>
          <a:bodyPr/>
          <a:lstStyle/>
          <a:p>
            <a:pPr algn="ctr"/>
            <a:r>
              <a:rPr lang="en-US" dirty="0"/>
              <a:t>Minimum Variance Estimate</a:t>
            </a:r>
          </a:p>
        </p:txBody>
      </p:sp>
    </p:spTree>
    <p:extLst>
      <p:ext uri="{BB962C8B-B14F-4D97-AF65-F5344CB8AC3E}">
        <p14:creationId xmlns:p14="http://schemas.microsoft.com/office/powerpoint/2010/main" val="30524789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600" b="1" dirty="0"/>
                  <a:t>Minimum Variance Solution</a:t>
                </a:r>
                <a:endParaRPr lang="en-US" sz="1400" dirty="0"/>
              </a:p>
              <a:p>
                <a:pPr marL="0" indent="0">
                  <a:spcBef>
                    <a:spcPts val="0"/>
                  </a:spcBef>
                  <a:spcAft>
                    <a:spcPts val="0"/>
                  </a:spcAft>
                  <a:buNone/>
                </a:pPr>
                <a:r>
                  <a:rPr lang="en-US" sz="1400" dirty="0"/>
                  <a:t>We can address issues 1 and 3 simultaneously.  Assume that the measurement errors are Gaussian with zero-mean and covariance </a:t>
                </a:r>
                <a14:m>
                  <m:oMath xmlns:m="http://schemas.openxmlformats.org/officeDocument/2006/math">
                    <m:r>
                      <a:rPr lang="en-US" sz="1400" b="0" i="1" smtClean="0">
                        <a:latin typeface="Cambria Math" panose="02040503050406030204" pitchFamily="18" charset="0"/>
                      </a:rPr>
                      <m:t>𝑅</m:t>
                    </m:r>
                  </m:oMath>
                </a14:m>
                <a:r>
                  <a:rPr lang="en-US" sz="1400" dirty="0"/>
                  <a:t>.  We can reformulate the cost function and get an improved state and covariance estimate:</a:t>
                </a:r>
              </a:p>
              <a:p>
                <a:pPr marL="0" indent="0">
                  <a:spcBef>
                    <a:spcPts val="0"/>
                  </a:spcBef>
                  <a:spcAft>
                    <a:spcPts val="0"/>
                  </a:spcAft>
                  <a:buNone/>
                </a:pPr>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𝐽</m:t>
                      </m:r>
                      <m:d>
                        <m:dPr>
                          <m:ctrlPr>
                            <a:rPr lang="en-US" sz="1400" i="1">
                              <a:latin typeface="Cambria Math" panose="02040503050406030204" pitchFamily="18" charset="0"/>
                            </a:rPr>
                          </m:ctrlPr>
                        </m:d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e>
                      </m:d>
                      <m: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2</m:t>
                          </m:r>
                        </m:den>
                      </m:f>
                      <m:sSup>
                        <m:sSupPr>
                          <m:ctrlPr>
                            <a:rPr lang="en-US" sz="1400" i="1">
                              <a:latin typeface="Cambria Math" panose="02040503050406030204" pitchFamily="18" charset="0"/>
                            </a:rPr>
                          </m:ctrlPr>
                        </m:sSupPr>
                        <m:e>
                          <m:acc>
                            <m:accPr>
                              <m:chr m:val="⃑"/>
                              <m:ctrlPr>
                                <a:rPr lang="en-US" sz="1400" b="1" i="1">
                                  <a:latin typeface="Cambria Math" panose="02040503050406030204" pitchFamily="18" charset="0"/>
                                </a:rPr>
                              </m:ctrlPr>
                            </m:accPr>
                            <m:e>
                              <m:r>
                                <a:rPr lang="en-US" sz="1400" b="1" i="1">
                                  <a:latin typeface="Cambria Math" panose="02040503050406030204" pitchFamily="18" charset="0"/>
                                  <a:ea typeface="Cambria Math" panose="02040503050406030204" pitchFamily="18" charset="0"/>
                                </a:rPr>
                                <m:t>𝜺</m:t>
                              </m:r>
                            </m:e>
                          </m:acc>
                        </m:e>
                        <m:sup>
                          <m:r>
                            <a:rPr lang="en-US" sz="1400" i="1">
                              <a:latin typeface="Cambria Math" panose="02040503050406030204" pitchFamily="18" charset="0"/>
                            </a:rPr>
                            <m:t>𝑇</m:t>
                          </m:r>
                        </m:sup>
                      </m:sSup>
                      <m:sSup>
                        <m:sSupPr>
                          <m:ctrlPr>
                            <a:rPr lang="en-US" sz="1400" i="1" smtClean="0">
                              <a:latin typeface="Cambria Math" panose="02040503050406030204" pitchFamily="18" charset="0"/>
                            </a:rPr>
                          </m:ctrlPr>
                        </m:sSupPr>
                        <m:e>
                          <m:r>
                            <a:rPr lang="en-US" sz="1400" b="0" i="1" smtClean="0">
                              <a:latin typeface="Cambria Math" panose="02040503050406030204" pitchFamily="18" charset="0"/>
                            </a:rPr>
                            <m:t>𝑅</m:t>
                          </m:r>
                        </m:e>
                        <m:sup>
                          <m:r>
                            <a:rPr lang="en-US" sz="1400" b="0" i="1" smtClean="0">
                              <a:latin typeface="Cambria Math" panose="02040503050406030204" pitchFamily="18" charset="0"/>
                            </a:rPr>
                            <m:t>−1</m:t>
                          </m:r>
                        </m:sup>
                      </m:sSup>
                      <m:acc>
                        <m:accPr>
                          <m:chr m:val="⃑"/>
                          <m:ctrlPr>
                            <a:rPr lang="en-US" sz="1400" b="1" i="1">
                              <a:latin typeface="Cambria Math" panose="02040503050406030204" pitchFamily="18" charset="0"/>
                            </a:rPr>
                          </m:ctrlPr>
                        </m:accPr>
                        <m:e>
                          <m:r>
                            <a:rPr lang="en-US" sz="1400" b="1" i="1">
                              <a:latin typeface="Cambria Math" panose="02040503050406030204" pitchFamily="18" charset="0"/>
                              <a:ea typeface="Cambria Math" panose="02040503050406030204" pitchFamily="18" charset="0"/>
                            </a:rPr>
                            <m:t>𝜺</m:t>
                          </m:r>
                        </m:e>
                      </m:acc>
                      <m: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2</m:t>
                          </m:r>
                        </m:den>
                      </m:f>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𝒀</m:t>
                                  </m:r>
                                </m:e>
                              </m:acc>
                              <m:r>
                                <a:rPr lang="en-US" sz="1400" i="1">
                                  <a:latin typeface="Cambria Math" panose="02040503050406030204" pitchFamily="18" charset="0"/>
                                </a:rPr>
                                <m:t>−</m:t>
                              </m:r>
                              <m:r>
                                <a:rPr lang="en-US" sz="1400" i="1">
                                  <a:latin typeface="Cambria Math" panose="02040503050406030204" pitchFamily="18" charset="0"/>
                                </a:rPr>
                                <m:t>𝐻</m:t>
                              </m:r>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e>
                          </m:d>
                        </m:e>
                        <m:sup>
                          <m:r>
                            <a:rPr lang="en-US" sz="1400" i="1">
                              <a:latin typeface="Cambria Math" panose="02040503050406030204" pitchFamily="18" charset="0"/>
                            </a:rPr>
                            <m:t>𝑇</m:t>
                          </m:r>
                        </m:sup>
                      </m:sSup>
                      <m:sSup>
                        <m:sSupPr>
                          <m:ctrlPr>
                            <a:rPr lang="en-US" sz="1400" i="1">
                              <a:latin typeface="Cambria Math" panose="02040503050406030204" pitchFamily="18" charset="0"/>
                            </a:rPr>
                          </m:ctrlPr>
                        </m:sSupPr>
                        <m:e>
                          <m:r>
                            <a:rPr lang="en-US" sz="1400" i="1">
                              <a:latin typeface="Cambria Math" panose="02040503050406030204" pitchFamily="18" charset="0"/>
                            </a:rPr>
                            <m:t>𝑅</m:t>
                          </m:r>
                        </m:e>
                        <m:sup>
                          <m:r>
                            <a:rPr lang="en-US" sz="1400" i="1">
                              <a:latin typeface="Cambria Math" panose="02040503050406030204" pitchFamily="18" charset="0"/>
                            </a:rPr>
                            <m:t>−1</m:t>
                          </m:r>
                        </m:sup>
                      </m:sSup>
                      <m:d>
                        <m:dPr>
                          <m:ctrlPr>
                            <a:rPr lang="en-US" sz="1400" i="1">
                              <a:latin typeface="Cambria Math" panose="02040503050406030204" pitchFamily="18" charset="0"/>
                            </a:rPr>
                          </m:ctrlPr>
                        </m:d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𝒀</m:t>
                              </m:r>
                            </m:e>
                          </m:acc>
                          <m:r>
                            <a:rPr lang="en-US" sz="1400" i="1">
                              <a:latin typeface="Cambria Math" panose="02040503050406030204" pitchFamily="18" charset="0"/>
                            </a:rPr>
                            <m:t>−</m:t>
                          </m:r>
                          <m:r>
                            <a:rPr lang="en-US" sz="1400" i="1">
                              <a:latin typeface="Cambria Math" panose="02040503050406030204" pitchFamily="18" charset="0"/>
                            </a:rPr>
                            <m:t>𝐻</m:t>
                          </m:r>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e>
                      </m:d>
                    </m:oMath>
                  </m:oMathPara>
                </a14:m>
                <a:endParaRPr lang="en-US" sz="1400" dirty="0"/>
              </a:p>
              <a:p>
                <a:pPr marL="0" indent="0">
                  <a:spcBef>
                    <a:spcPts val="0"/>
                  </a:spcBef>
                  <a:spcAft>
                    <a:spcPts val="0"/>
                  </a:spcAft>
                  <a:buNone/>
                </a:pPr>
                <a:endParaRPr lang="en-US" sz="1400" b="1" i="1" dirty="0">
                  <a:latin typeface="Cambria Math" panose="02040503050406030204" pitchFamily="18" charset="0"/>
                </a:endParaRPr>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r>
                        <a:rPr lang="en-US" sz="1400" i="1">
                          <a:latin typeface="Cambria Math" panose="02040503050406030204" pitchFamily="18" charset="0"/>
                        </a:rPr>
                        <m:t>=</m:t>
                      </m:r>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sSup>
                                <m:sSupPr>
                                  <m:ctrlPr>
                                    <a:rPr lang="en-US" sz="1400" i="1">
                                      <a:latin typeface="Cambria Math" panose="02040503050406030204" pitchFamily="18" charset="0"/>
                                    </a:rPr>
                                  </m:ctrlPr>
                                </m:sSupPr>
                                <m:e>
                                  <m:r>
                                    <a:rPr lang="en-US" sz="1400" i="1">
                                      <a:latin typeface="Cambria Math" panose="02040503050406030204" pitchFamily="18" charset="0"/>
                                    </a:rPr>
                                    <m:t>𝐻</m:t>
                                  </m:r>
                                </m:e>
                                <m:sup>
                                  <m:r>
                                    <a:rPr lang="en-US" sz="1400" i="1">
                                      <a:latin typeface="Cambria Math" panose="02040503050406030204" pitchFamily="18" charset="0"/>
                                    </a:rPr>
                                    <m:t>𝑇</m:t>
                                  </m:r>
                                </m:sup>
                              </m:sSup>
                              <m:sSup>
                                <m:sSupPr>
                                  <m:ctrlPr>
                                    <a:rPr lang="en-US" sz="1400" i="1">
                                      <a:latin typeface="Cambria Math" panose="02040503050406030204" pitchFamily="18" charset="0"/>
                                    </a:rPr>
                                  </m:ctrlPr>
                                </m:sSupPr>
                                <m:e>
                                  <m:r>
                                    <a:rPr lang="en-US" sz="1400" i="1">
                                      <a:latin typeface="Cambria Math" panose="02040503050406030204" pitchFamily="18" charset="0"/>
                                    </a:rPr>
                                    <m:t>𝑅</m:t>
                                  </m:r>
                                </m:e>
                                <m:sup>
                                  <m:r>
                                    <a:rPr lang="en-US" sz="1400" i="1">
                                      <a:latin typeface="Cambria Math" panose="02040503050406030204" pitchFamily="18" charset="0"/>
                                    </a:rPr>
                                    <m:t>−1</m:t>
                                  </m:r>
                                </m:sup>
                              </m:sSup>
                              <m:r>
                                <a:rPr lang="en-US" sz="1400" i="1">
                                  <a:latin typeface="Cambria Math" panose="02040503050406030204" pitchFamily="18" charset="0"/>
                                </a:rPr>
                                <m:t>𝐻</m:t>
                              </m:r>
                            </m:e>
                          </m:d>
                        </m:e>
                        <m:sup>
                          <m:r>
                            <a:rPr lang="en-US" sz="1400" i="1">
                              <a:latin typeface="Cambria Math" panose="02040503050406030204" pitchFamily="18" charset="0"/>
                            </a:rPr>
                            <m:t>−1</m:t>
                          </m:r>
                        </m:sup>
                      </m:sSup>
                      <m:sSup>
                        <m:sSupPr>
                          <m:ctrlPr>
                            <a:rPr lang="en-US" sz="1400" i="1">
                              <a:latin typeface="Cambria Math" panose="02040503050406030204" pitchFamily="18" charset="0"/>
                            </a:rPr>
                          </m:ctrlPr>
                        </m:sSupPr>
                        <m:e>
                          <m:r>
                            <a:rPr lang="en-US" sz="1400" i="1">
                              <a:latin typeface="Cambria Math" panose="02040503050406030204" pitchFamily="18" charset="0"/>
                            </a:rPr>
                            <m:t>𝐻</m:t>
                          </m:r>
                        </m:e>
                        <m:sup>
                          <m:r>
                            <a:rPr lang="en-US" sz="1400" i="1">
                              <a:latin typeface="Cambria Math" panose="02040503050406030204" pitchFamily="18" charset="0"/>
                            </a:rPr>
                            <m:t>𝑇</m:t>
                          </m:r>
                        </m:sup>
                      </m:sSup>
                      <m:sSup>
                        <m:sSupPr>
                          <m:ctrlPr>
                            <a:rPr lang="en-US" sz="1400" i="1">
                              <a:latin typeface="Cambria Math" panose="02040503050406030204" pitchFamily="18" charset="0"/>
                            </a:rPr>
                          </m:ctrlPr>
                        </m:sSupPr>
                        <m:e>
                          <m:r>
                            <a:rPr lang="en-US" sz="1400" i="1">
                              <a:latin typeface="Cambria Math" panose="02040503050406030204" pitchFamily="18" charset="0"/>
                            </a:rPr>
                            <m:t>𝑅</m:t>
                          </m:r>
                        </m:e>
                        <m:sup>
                          <m:r>
                            <a:rPr lang="en-US" sz="1400" i="1">
                              <a:latin typeface="Cambria Math" panose="02040503050406030204" pitchFamily="18" charset="0"/>
                            </a:rPr>
                            <m:t>−1</m:t>
                          </m:r>
                        </m:sup>
                      </m:sSup>
                      <m:acc>
                        <m:accPr>
                          <m:chr m:val="⃑"/>
                          <m:ctrlPr>
                            <a:rPr lang="en-US" sz="1400" b="1" i="1">
                              <a:latin typeface="Cambria Math" panose="02040503050406030204" pitchFamily="18" charset="0"/>
                            </a:rPr>
                          </m:ctrlPr>
                        </m:accPr>
                        <m:e>
                          <m:r>
                            <a:rPr lang="en-US" sz="1400" b="1" i="1">
                              <a:latin typeface="Cambria Math" panose="02040503050406030204" pitchFamily="18" charset="0"/>
                            </a:rPr>
                            <m:t>𝒀</m:t>
                          </m:r>
                        </m:e>
                      </m:acc>
                    </m:oMath>
                  </m:oMathPara>
                </a14:m>
                <a:endParaRPr lang="en-US" sz="1400" dirty="0"/>
              </a:p>
              <a:p>
                <a:pPr marL="0" indent="0">
                  <a:spcBef>
                    <a:spcPts val="0"/>
                  </a:spcBef>
                  <a:spcAft>
                    <a:spcPts val="0"/>
                  </a:spcAft>
                  <a:buNone/>
                </a:pPr>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1400" i="1">
                              <a:latin typeface="Cambria Math" panose="02040503050406030204" pitchFamily="18" charset="0"/>
                            </a:rPr>
                          </m:ctrlPr>
                        </m:sSupPr>
                        <m:e>
                          <m:r>
                            <a:rPr lang="en-US" sz="1400" i="1">
                              <a:latin typeface="Cambria Math" panose="02040503050406030204" pitchFamily="18" charset="0"/>
                            </a:rPr>
                            <m:t>𝑃</m:t>
                          </m:r>
                          <m:r>
                            <a:rPr lang="en-US" sz="1400" i="1">
                              <a:latin typeface="Cambria Math" panose="02040503050406030204" pitchFamily="18" charset="0"/>
                            </a:rPr>
                            <m:t>=</m:t>
                          </m:r>
                          <m:d>
                            <m:dPr>
                              <m:ctrlPr>
                                <a:rPr lang="en-US" sz="1400" i="1">
                                  <a:latin typeface="Cambria Math" panose="02040503050406030204" pitchFamily="18" charset="0"/>
                                </a:rPr>
                              </m:ctrlPr>
                            </m:dPr>
                            <m:e>
                              <m:sSup>
                                <m:sSupPr>
                                  <m:ctrlPr>
                                    <a:rPr lang="en-US" sz="1400" i="1">
                                      <a:latin typeface="Cambria Math" panose="02040503050406030204" pitchFamily="18" charset="0"/>
                                    </a:rPr>
                                  </m:ctrlPr>
                                </m:sSupPr>
                                <m:e>
                                  <m:r>
                                    <a:rPr lang="en-US" sz="1400" i="1">
                                      <a:latin typeface="Cambria Math" panose="02040503050406030204" pitchFamily="18" charset="0"/>
                                    </a:rPr>
                                    <m:t>𝐻</m:t>
                                  </m:r>
                                </m:e>
                                <m:sup>
                                  <m:r>
                                    <a:rPr lang="en-US" sz="1400" i="1">
                                      <a:latin typeface="Cambria Math" panose="02040503050406030204" pitchFamily="18" charset="0"/>
                                    </a:rPr>
                                    <m:t>𝑇</m:t>
                                  </m:r>
                                </m:sup>
                              </m:sSup>
                              <m:sSup>
                                <m:sSupPr>
                                  <m:ctrlPr>
                                    <a:rPr lang="en-US" sz="1400" i="1">
                                      <a:latin typeface="Cambria Math" panose="02040503050406030204" pitchFamily="18" charset="0"/>
                                    </a:rPr>
                                  </m:ctrlPr>
                                </m:sSupPr>
                                <m:e>
                                  <m:r>
                                    <a:rPr lang="en-US" sz="1400" i="1">
                                      <a:latin typeface="Cambria Math" panose="02040503050406030204" pitchFamily="18" charset="0"/>
                                    </a:rPr>
                                    <m:t>𝑅</m:t>
                                  </m:r>
                                </m:e>
                                <m:sup>
                                  <m:r>
                                    <a:rPr lang="en-US" sz="1400" i="1">
                                      <a:latin typeface="Cambria Math" panose="02040503050406030204" pitchFamily="18" charset="0"/>
                                    </a:rPr>
                                    <m:t>−1</m:t>
                                  </m:r>
                                </m:sup>
                              </m:sSup>
                              <m:r>
                                <a:rPr lang="en-US" sz="1400" i="1">
                                  <a:latin typeface="Cambria Math" panose="02040503050406030204" pitchFamily="18" charset="0"/>
                                </a:rPr>
                                <m:t>𝐻</m:t>
                              </m:r>
                            </m:e>
                          </m:d>
                        </m:e>
                        <m:sup>
                          <m:r>
                            <a:rPr lang="en-US" sz="1400" i="1">
                              <a:latin typeface="Cambria Math" panose="02040503050406030204" pitchFamily="18" charset="0"/>
                            </a:rPr>
                            <m:t>−1</m:t>
                          </m:r>
                        </m:sup>
                      </m:sSup>
                    </m:oMath>
                  </m:oMathPara>
                </a14:m>
                <a:endParaRPr lang="en-US" sz="1400" dirty="0"/>
              </a:p>
              <a:p>
                <a:pPr marL="0" indent="0">
                  <a:spcBef>
                    <a:spcPts val="0"/>
                  </a:spcBef>
                  <a:spcAft>
                    <a:spcPts val="0"/>
                  </a:spcAft>
                  <a:buNone/>
                </a:pPr>
                <a:endParaRPr lang="en-US" sz="1400" dirty="0"/>
              </a:p>
              <a:p>
                <a:pPr marL="0" indent="0">
                  <a:spcBef>
                    <a:spcPts val="0"/>
                  </a:spcBef>
                  <a:spcAft>
                    <a:spcPts val="0"/>
                  </a:spcAft>
                  <a:buNone/>
                </a:pPr>
                <a:endParaRPr lang="en-US" sz="1400" dirty="0"/>
              </a:p>
            </p:txBody>
          </p:sp>
        </mc:Choice>
        <mc:Fallback xmlns="">
          <p:sp>
            <p:nvSpPr>
              <p:cNvPr id="2" name="Content Placeholder 1">
                <a:extLst>
                  <a:ext uri="{FF2B5EF4-FFF2-40B4-BE49-F238E27FC236}">
                    <a16:creationId xmlns:a16="http://schemas.microsoft.com/office/drawing/2014/main" id="{1052F6B9-6D27-43BB-B810-138F60EC6DD6}"/>
                  </a:ext>
                </a:extLst>
              </p:cNvPr>
              <p:cNvSpPr>
                <a:spLocks noGrp="1" noRot="1" noChangeAspect="1" noMove="1" noResize="1" noEditPoints="1" noAdjustHandles="1" noChangeArrowheads="1" noChangeShapeType="1" noTextEdit="1"/>
              </p:cNvSpPr>
              <p:nvPr>
                <p:ph sz="half" idx="1"/>
              </p:nvPr>
            </p:nvSpPr>
            <p:spPr>
              <a:xfrm>
                <a:off x="457200" y="681541"/>
                <a:ext cx="4219304" cy="3780420"/>
              </a:xfrm>
              <a:blipFill>
                <a:blip r:embed="rId2"/>
                <a:stretch>
                  <a:fillRect l="-723" t="-484" r="-289"/>
                </a:stretch>
              </a:blipFill>
            </p:spPr>
            <p:txBody>
              <a:bodyPr/>
              <a:lstStyle/>
              <a:p>
                <a:r>
                  <a:rPr lang="en-US">
                    <a:noFill/>
                  </a:rPr>
                  <a:t> </a:t>
                </a:r>
              </a:p>
            </p:txBody>
          </p:sp>
        </mc:Fallback>
      </mc:AlternateContent>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Minimum Variance Estimate</a:t>
            </a:r>
          </a:p>
        </p:txBody>
      </p:sp>
      <mc:AlternateContent xmlns:mc="http://schemas.openxmlformats.org/markup-compatibility/2006" xmlns:a14="http://schemas.microsoft.com/office/drawing/2010/main">
        <mc:Choice Requires="a14">
          <p:sp>
            <p:nvSpPr>
              <p:cNvPr id="7" name="Content Placeholder 1">
                <a:extLst>
                  <a:ext uri="{FF2B5EF4-FFF2-40B4-BE49-F238E27FC236}">
                    <a16:creationId xmlns:a16="http://schemas.microsoft.com/office/drawing/2014/main" id="{43D38DB3-198F-4BFB-99CD-68977916EDD3}"/>
                  </a:ext>
                </a:extLst>
              </p:cNvPr>
              <p:cNvSpPr txBox="1">
                <a:spLocks/>
              </p:cNvSpPr>
              <p:nvPr/>
            </p:nvSpPr>
            <p:spPr>
              <a:xfrm>
                <a:off x="4572000" y="618404"/>
                <a:ext cx="4219304" cy="3780420"/>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spcAft>
                    <a:spcPts val="0"/>
                  </a:spcAft>
                  <a:buFont typeface="Arial" charset="0"/>
                  <a:buNone/>
                </a:pPr>
                <a:r>
                  <a:rPr lang="en-US" sz="1600" b="1" dirty="0"/>
                  <a:t>Interpretation</a:t>
                </a:r>
                <a:endParaRPr lang="en-US" sz="1400" dirty="0"/>
              </a:p>
              <a:p>
                <a:pPr marL="0" indent="0">
                  <a:spcBef>
                    <a:spcPts val="0"/>
                  </a:spcBef>
                  <a:spcAft>
                    <a:spcPts val="0"/>
                  </a:spcAft>
                  <a:buFont typeface="Arial" charset="0"/>
                  <a:buNone/>
                </a:pPr>
                <a14:m>
                  <m:oMath xmlns:m="http://schemas.openxmlformats.org/officeDocument/2006/math">
                    <m:r>
                      <a:rPr lang="en-US" sz="1400" b="0" i="1" smtClean="0">
                        <a:latin typeface="Cambria Math" panose="02040503050406030204" pitchFamily="18" charset="0"/>
                      </a:rPr>
                      <m:t>𝑅</m:t>
                    </m:r>
                  </m:oMath>
                </a14:m>
                <a:r>
                  <a:rPr lang="en-US" sz="1400" dirty="0"/>
                  <a:t> contains the variance (</a:t>
                </a:r>
                <a14:m>
                  <m:oMath xmlns:m="http://schemas.openxmlformats.org/officeDocument/2006/math">
                    <m:sSup>
                      <m:sSupPr>
                        <m:ctrlPr>
                          <a:rPr lang="en-US" sz="1400" i="1" smtClean="0">
                            <a:latin typeface="Cambria Math" panose="02040503050406030204" pitchFamily="18" charset="0"/>
                          </a:rPr>
                        </m:ctrlPr>
                      </m:sSupPr>
                      <m:e>
                        <m:r>
                          <a:rPr lang="en-US" sz="1400" i="1" smtClean="0">
                            <a:latin typeface="Cambria Math" panose="02040503050406030204" pitchFamily="18" charset="0"/>
                            <a:ea typeface="Cambria Math" panose="02040503050406030204" pitchFamily="18" charset="0"/>
                          </a:rPr>
                          <m:t>𝜎</m:t>
                        </m:r>
                      </m:e>
                      <m:sup>
                        <m:r>
                          <a:rPr lang="en-US" sz="1400" b="0" i="1" smtClean="0">
                            <a:latin typeface="Cambria Math" panose="02040503050406030204" pitchFamily="18" charset="0"/>
                          </a:rPr>
                          <m:t>2</m:t>
                        </m:r>
                      </m:sup>
                    </m:sSup>
                  </m:oMath>
                </a14:m>
                <a:r>
                  <a:rPr lang="en-US" sz="1400" dirty="0"/>
                  <a:t>) for each measurement.  In the cost function, the residual is squared and multiplied by </a:t>
                </a:r>
                <a14:m>
                  <m:oMath xmlns:m="http://schemas.openxmlformats.org/officeDocument/2006/math">
                    <m:sSup>
                      <m:sSupPr>
                        <m:ctrlPr>
                          <a:rPr lang="en-US" sz="1400" i="1" smtClean="0">
                            <a:latin typeface="Cambria Math" panose="02040503050406030204" pitchFamily="18" charset="0"/>
                          </a:rPr>
                        </m:ctrlPr>
                      </m:sSupPr>
                      <m:e>
                        <m:r>
                          <a:rPr lang="en-US" sz="1400" b="0" i="1" smtClean="0">
                            <a:latin typeface="Cambria Math" panose="02040503050406030204" pitchFamily="18" charset="0"/>
                          </a:rPr>
                          <m:t>𝑅</m:t>
                        </m:r>
                      </m:e>
                      <m:sup>
                        <m:r>
                          <a:rPr lang="en-US" sz="1400" b="0" i="1" smtClean="0">
                            <a:latin typeface="Cambria Math" panose="02040503050406030204" pitchFamily="18" charset="0"/>
                          </a:rPr>
                          <m:t>−1</m:t>
                        </m:r>
                      </m:sup>
                    </m:sSup>
                  </m:oMath>
                </a14:m>
                <a:r>
                  <a:rPr lang="en-US" sz="1400" dirty="0"/>
                  <a:t>, which for a diagonal </a:t>
                </a:r>
                <a14:m>
                  <m:oMath xmlns:m="http://schemas.openxmlformats.org/officeDocument/2006/math">
                    <m:r>
                      <a:rPr lang="en-US" sz="1400" b="0" i="1" smtClean="0">
                        <a:latin typeface="Cambria Math" panose="02040503050406030204" pitchFamily="18" charset="0"/>
                      </a:rPr>
                      <m:t>𝑅</m:t>
                    </m:r>
                  </m:oMath>
                </a14:m>
                <a:r>
                  <a:rPr lang="en-US" sz="1400" dirty="0"/>
                  <a:t> matrix is just dividing by </a:t>
                </a:r>
                <a14:m>
                  <m:oMath xmlns:m="http://schemas.openxmlformats.org/officeDocument/2006/math">
                    <m:sSup>
                      <m:sSupPr>
                        <m:ctrlPr>
                          <a:rPr lang="en-US" sz="1400" i="1" smtClean="0">
                            <a:latin typeface="Cambria Math" panose="02040503050406030204" pitchFamily="18" charset="0"/>
                          </a:rPr>
                        </m:ctrlPr>
                      </m:sSupPr>
                      <m:e>
                        <m:r>
                          <a:rPr lang="en-US" sz="1400" i="1" smtClean="0">
                            <a:latin typeface="Cambria Math" panose="02040503050406030204" pitchFamily="18" charset="0"/>
                            <a:ea typeface="Cambria Math" panose="02040503050406030204" pitchFamily="18" charset="0"/>
                          </a:rPr>
                          <m:t>𝜎</m:t>
                        </m:r>
                      </m:e>
                      <m:sup>
                        <m:r>
                          <a:rPr lang="en-US" sz="1400" b="0" i="1" smtClean="0">
                            <a:latin typeface="Cambria Math" panose="02040503050406030204" pitchFamily="18" charset="0"/>
                          </a:rPr>
                          <m:t>2</m:t>
                        </m:r>
                      </m:sup>
                    </m:sSup>
                  </m:oMath>
                </a14:m>
                <a:r>
                  <a:rPr lang="en-US" sz="1400" dirty="0"/>
                  <a:t>. For a single measurement the cost function looks like</a:t>
                </a:r>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2</m:t>
                          </m:r>
                        </m:den>
                      </m:f>
                      <m:sSup>
                        <m:sSupPr>
                          <m:ctrlPr>
                            <a:rPr lang="en-US" sz="1400" i="1">
                              <a:latin typeface="Cambria Math" panose="02040503050406030204" pitchFamily="18" charset="0"/>
                            </a:rPr>
                          </m:ctrlPr>
                        </m:sSupPr>
                        <m:e>
                          <m:acc>
                            <m:accPr>
                              <m:chr m:val="⃑"/>
                              <m:ctrlPr>
                                <a:rPr lang="en-US" sz="1400" b="1" i="1">
                                  <a:latin typeface="Cambria Math" panose="02040503050406030204" pitchFamily="18" charset="0"/>
                                </a:rPr>
                              </m:ctrlPr>
                            </m:accPr>
                            <m:e>
                              <m:r>
                                <a:rPr lang="en-US" sz="1400" b="1" i="1">
                                  <a:latin typeface="Cambria Math" panose="02040503050406030204" pitchFamily="18" charset="0"/>
                                  <a:ea typeface="Cambria Math" panose="02040503050406030204" pitchFamily="18" charset="0"/>
                                </a:rPr>
                                <m:t>𝜺</m:t>
                              </m:r>
                            </m:e>
                          </m:acc>
                        </m:e>
                        <m:sup>
                          <m:r>
                            <a:rPr lang="en-US" sz="1400" i="1">
                              <a:latin typeface="Cambria Math" panose="02040503050406030204" pitchFamily="18" charset="0"/>
                            </a:rPr>
                            <m:t>𝑇</m:t>
                          </m:r>
                        </m:sup>
                      </m:sSup>
                      <m:sSup>
                        <m:sSupPr>
                          <m:ctrlPr>
                            <a:rPr lang="en-US" sz="1400" i="1">
                              <a:latin typeface="Cambria Math" panose="02040503050406030204" pitchFamily="18" charset="0"/>
                            </a:rPr>
                          </m:ctrlPr>
                        </m:sSupPr>
                        <m:e>
                          <m:r>
                            <a:rPr lang="en-US" sz="1400" i="1">
                              <a:latin typeface="Cambria Math" panose="02040503050406030204" pitchFamily="18" charset="0"/>
                            </a:rPr>
                            <m:t>𝑅</m:t>
                          </m:r>
                        </m:e>
                        <m:sup>
                          <m:r>
                            <a:rPr lang="en-US" sz="1400" i="1">
                              <a:latin typeface="Cambria Math" panose="02040503050406030204" pitchFamily="18" charset="0"/>
                            </a:rPr>
                            <m:t>−1</m:t>
                          </m:r>
                        </m:sup>
                      </m:sSup>
                      <m:acc>
                        <m:accPr>
                          <m:chr m:val="⃑"/>
                          <m:ctrlPr>
                            <a:rPr lang="en-US" sz="1400" b="1" i="1">
                              <a:latin typeface="Cambria Math" panose="02040503050406030204" pitchFamily="18" charset="0"/>
                            </a:rPr>
                          </m:ctrlPr>
                        </m:accPr>
                        <m:e>
                          <m:r>
                            <a:rPr lang="en-US" sz="1400" b="1" i="1">
                              <a:latin typeface="Cambria Math" panose="02040503050406030204" pitchFamily="18" charset="0"/>
                              <a:ea typeface="Cambria Math" panose="02040503050406030204" pitchFamily="18" charset="0"/>
                            </a:rPr>
                            <m:t>𝜺</m:t>
                          </m:r>
                        </m:e>
                      </m:acc>
                      <m:r>
                        <a:rPr lang="en-US" sz="1400" b="1" i="1" smtClean="0">
                          <a:latin typeface="Cambria Math" panose="02040503050406030204" pitchFamily="18" charset="0"/>
                          <a:ea typeface="Cambria Math" panose="02040503050406030204" pitchFamily="18" charset="0"/>
                        </a:rPr>
                        <m:t>=</m:t>
                      </m:r>
                      <m:f>
                        <m:fPr>
                          <m:ctrlPr>
                            <a:rPr lang="en-US" sz="140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1</m:t>
                          </m:r>
                        </m:num>
                        <m:den>
                          <m:r>
                            <a:rPr lang="en-US" sz="1400" b="0" i="1" smtClean="0">
                              <a:latin typeface="Cambria Math" panose="02040503050406030204" pitchFamily="18" charset="0"/>
                              <a:ea typeface="Cambria Math" panose="02040503050406030204" pitchFamily="18" charset="0"/>
                            </a:rPr>
                            <m:t>2</m:t>
                          </m:r>
                        </m:den>
                      </m:f>
                      <m:f>
                        <m:fPr>
                          <m:ctrlPr>
                            <a:rPr lang="en-US" sz="1400" i="1" smtClean="0">
                              <a:latin typeface="Cambria Math" panose="02040503050406030204" pitchFamily="18" charset="0"/>
                              <a:ea typeface="Cambria Math" panose="02040503050406030204" pitchFamily="18" charset="0"/>
                            </a:rPr>
                          </m:ctrlPr>
                        </m:fPr>
                        <m:num>
                          <m:sSup>
                            <m:sSupPr>
                              <m:ctrlPr>
                                <a:rPr lang="en-US" sz="140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𝜀</m:t>
                              </m:r>
                            </m:e>
                            <m:sup>
                              <m:r>
                                <a:rPr lang="en-US" sz="1400" b="0" i="1" smtClean="0">
                                  <a:latin typeface="Cambria Math" panose="02040503050406030204" pitchFamily="18" charset="0"/>
                                  <a:ea typeface="Cambria Math" panose="02040503050406030204" pitchFamily="18" charset="0"/>
                                </a:rPr>
                                <m:t>2</m:t>
                              </m:r>
                            </m:sup>
                          </m:sSup>
                        </m:num>
                        <m:den>
                          <m:sSup>
                            <m:sSupPr>
                              <m:ctrlPr>
                                <a:rPr lang="en-US" sz="140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𝜎</m:t>
                              </m:r>
                            </m:e>
                            <m:sup>
                              <m:r>
                                <a:rPr lang="en-US" sz="1400" b="0" i="1" smtClean="0">
                                  <a:latin typeface="Cambria Math" panose="02040503050406030204" pitchFamily="18" charset="0"/>
                                  <a:ea typeface="Cambria Math" panose="02040503050406030204" pitchFamily="18" charset="0"/>
                                </a:rPr>
                                <m:t>2</m:t>
                              </m:r>
                            </m:sup>
                          </m:sSup>
                        </m:den>
                      </m:f>
                    </m:oMath>
                  </m:oMathPara>
                </a14:m>
                <a:endParaRPr lang="en-US" sz="1400" dirty="0"/>
              </a:p>
              <a:p>
                <a:pPr marL="0" indent="0">
                  <a:spcBef>
                    <a:spcPts val="0"/>
                  </a:spcBef>
                  <a:spcAft>
                    <a:spcPts val="0"/>
                  </a:spcAft>
                  <a:buNone/>
                </a:pPr>
                <a:endParaRPr lang="en-US" sz="1400" dirty="0"/>
              </a:p>
              <a:p>
                <a:pPr marL="0" indent="0">
                  <a:spcBef>
                    <a:spcPts val="0"/>
                  </a:spcBef>
                  <a:spcAft>
                    <a:spcPts val="0"/>
                  </a:spcAft>
                  <a:buNone/>
                </a:pPr>
                <a:r>
                  <a:rPr lang="en-US" sz="1400" dirty="0"/>
                  <a:t>Suppose our first range measurement has a residual error of 0.5 m, and our noise has standard deviation sig = 0.5 m. Then </a:t>
                </a:r>
                <a14:m>
                  <m:oMath xmlns:m="http://schemas.openxmlformats.org/officeDocument/2006/math">
                    <m:f>
                      <m:fPr>
                        <m:ctrlPr>
                          <a:rPr lang="en-US" sz="1400" i="1">
                            <a:latin typeface="Cambria Math" panose="02040503050406030204" pitchFamily="18" charset="0"/>
                            <a:ea typeface="Cambria Math" panose="02040503050406030204" pitchFamily="18" charset="0"/>
                          </a:rPr>
                        </m:ctrlPr>
                      </m:fPr>
                      <m:num>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𝜀</m:t>
                            </m:r>
                          </m:e>
                          <m:sup>
                            <m:r>
                              <a:rPr lang="en-US" sz="1400" i="1">
                                <a:latin typeface="Cambria Math" panose="02040503050406030204" pitchFamily="18" charset="0"/>
                                <a:ea typeface="Cambria Math" panose="02040503050406030204" pitchFamily="18" charset="0"/>
                              </a:rPr>
                              <m:t>2</m:t>
                            </m:r>
                          </m:sup>
                        </m:sSup>
                      </m:num>
                      <m:den>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𝜎</m:t>
                            </m:r>
                          </m:e>
                          <m:sup>
                            <m:r>
                              <a:rPr lang="en-US" sz="1400" i="1">
                                <a:latin typeface="Cambria Math" panose="02040503050406030204" pitchFamily="18" charset="0"/>
                                <a:ea typeface="Cambria Math" panose="02040503050406030204" pitchFamily="18" charset="0"/>
                              </a:rPr>
                              <m:t>2</m:t>
                            </m:r>
                          </m:sup>
                        </m:sSup>
                      </m:den>
                    </m:f>
                    <m:r>
                      <a:rPr lang="en-US" sz="1400" b="0" i="0" smtClean="0">
                        <a:latin typeface="Cambria Math" panose="02040503050406030204" pitchFamily="18" charset="0"/>
                        <a:ea typeface="Cambria Math" panose="02040503050406030204" pitchFamily="18" charset="0"/>
                      </a:rPr>
                      <m:t>=1</m:t>
                    </m:r>
                  </m:oMath>
                </a14:m>
                <a:r>
                  <a:rPr lang="en-US" sz="1400" dirty="0"/>
                  <a:t>, so the error is 1-</a:t>
                </a:r>
                <a14:m>
                  <m:oMath xmlns:m="http://schemas.openxmlformats.org/officeDocument/2006/math">
                    <m:r>
                      <a:rPr lang="en-US" sz="1400" i="1" smtClean="0">
                        <a:latin typeface="Cambria Math" panose="02040503050406030204" pitchFamily="18" charset="0"/>
                        <a:ea typeface="Cambria Math" panose="02040503050406030204" pitchFamily="18" charset="0"/>
                      </a:rPr>
                      <m:t>𝜎</m:t>
                    </m:r>
                  </m:oMath>
                </a14:m>
                <a:r>
                  <a:rPr lang="en-US" sz="1400" dirty="0"/>
                  <a:t>.  If the measurement residual is 1 m, then </a:t>
                </a:r>
                <a14:m>
                  <m:oMath xmlns:m="http://schemas.openxmlformats.org/officeDocument/2006/math">
                    <m:f>
                      <m:fPr>
                        <m:ctrlPr>
                          <a:rPr lang="en-US" sz="1400" i="1">
                            <a:latin typeface="Cambria Math" panose="02040503050406030204" pitchFamily="18" charset="0"/>
                            <a:ea typeface="Cambria Math" panose="02040503050406030204" pitchFamily="18" charset="0"/>
                          </a:rPr>
                        </m:ctrlPr>
                      </m:fPr>
                      <m:num>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𝜀</m:t>
                            </m:r>
                          </m:e>
                          <m:sup>
                            <m:r>
                              <a:rPr lang="en-US" sz="1400" i="1">
                                <a:latin typeface="Cambria Math" panose="02040503050406030204" pitchFamily="18" charset="0"/>
                                <a:ea typeface="Cambria Math" panose="02040503050406030204" pitchFamily="18" charset="0"/>
                              </a:rPr>
                              <m:t>2</m:t>
                            </m:r>
                          </m:sup>
                        </m:sSup>
                      </m:num>
                      <m:den>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𝜎</m:t>
                            </m:r>
                          </m:e>
                          <m:sup>
                            <m:r>
                              <a:rPr lang="en-US" sz="1400" i="1">
                                <a:latin typeface="Cambria Math" panose="02040503050406030204" pitchFamily="18" charset="0"/>
                                <a:ea typeface="Cambria Math" panose="02040503050406030204" pitchFamily="18" charset="0"/>
                              </a:rPr>
                              <m:t>2</m:t>
                            </m:r>
                          </m:sup>
                        </m:sSup>
                      </m:den>
                    </m:f>
                    <m:r>
                      <a:rPr lang="en-US" sz="1400">
                        <a:latin typeface="Cambria Math" panose="02040503050406030204" pitchFamily="18" charset="0"/>
                        <a:ea typeface="Cambria Math" panose="02040503050406030204" pitchFamily="18" charset="0"/>
                      </a:rPr>
                      <m:t>=</m:t>
                    </m:r>
                    <m:r>
                      <a:rPr lang="en-US" sz="1400" b="0" i="0" smtClean="0">
                        <a:latin typeface="Cambria Math" panose="02040503050406030204" pitchFamily="18" charset="0"/>
                        <a:ea typeface="Cambria Math" panose="02040503050406030204" pitchFamily="18" charset="0"/>
                      </a:rPr>
                      <m:t>4</m:t>
                    </m:r>
                  </m:oMath>
                </a14:m>
                <a:r>
                  <a:rPr lang="en-US" sz="1400" dirty="0"/>
                  <a:t>, and the error is 2-</a:t>
                </a:r>
                <a14:m>
                  <m:oMath xmlns:m="http://schemas.openxmlformats.org/officeDocument/2006/math">
                    <m:r>
                      <a:rPr lang="en-US" sz="1400" i="1" smtClean="0">
                        <a:latin typeface="Cambria Math" panose="02040503050406030204" pitchFamily="18" charset="0"/>
                        <a:ea typeface="Cambria Math" panose="02040503050406030204" pitchFamily="18" charset="0"/>
                      </a:rPr>
                      <m:t>𝜎</m:t>
                    </m:r>
                  </m:oMath>
                </a14:m>
                <a:r>
                  <a:rPr lang="en-US" sz="1400" dirty="0"/>
                  <a:t>.</a:t>
                </a:r>
              </a:p>
            </p:txBody>
          </p:sp>
        </mc:Choice>
        <mc:Fallback xmlns="">
          <p:sp>
            <p:nvSpPr>
              <p:cNvPr id="7" name="Content Placeholder 1">
                <a:extLst>
                  <a:ext uri="{FF2B5EF4-FFF2-40B4-BE49-F238E27FC236}">
                    <a16:creationId xmlns:a16="http://schemas.microsoft.com/office/drawing/2014/main" id="{43D38DB3-198F-4BFB-99CD-68977916EDD3}"/>
                  </a:ext>
                </a:extLst>
              </p:cNvPr>
              <p:cNvSpPr txBox="1">
                <a:spLocks noRot="1" noChangeAspect="1" noMove="1" noResize="1" noEditPoints="1" noAdjustHandles="1" noChangeArrowheads="1" noChangeShapeType="1" noTextEdit="1"/>
              </p:cNvSpPr>
              <p:nvPr/>
            </p:nvSpPr>
            <p:spPr>
              <a:xfrm>
                <a:off x="4572000" y="618404"/>
                <a:ext cx="4219304" cy="3780420"/>
              </a:xfrm>
              <a:prstGeom prst="rect">
                <a:avLst/>
              </a:prstGeom>
              <a:blipFill>
                <a:blip r:embed="rId3"/>
                <a:stretch>
                  <a:fillRect l="-723" t="-483" r="-1156"/>
                </a:stretch>
              </a:blipFill>
            </p:spPr>
            <p:txBody>
              <a:bodyPr/>
              <a:lstStyle/>
              <a:p>
                <a:r>
                  <a:rPr lang="en-US">
                    <a:noFill/>
                  </a:rPr>
                  <a:t> </a:t>
                </a:r>
              </a:p>
            </p:txBody>
          </p:sp>
        </mc:Fallback>
      </mc:AlternateContent>
    </p:spTree>
    <p:extLst>
      <p:ext uri="{BB962C8B-B14F-4D97-AF65-F5344CB8AC3E}">
        <p14:creationId xmlns:p14="http://schemas.microsoft.com/office/powerpoint/2010/main" val="12561653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352696" y="681540"/>
                <a:ext cx="4219304" cy="3780420"/>
              </a:xfrm>
            </p:spPr>
            <p:txBody>
              <a:bodyPr/>
              <a:lstStyle/>
              <a:p>
                <a:pPr marL="0" indent="0">
                  <a:spcBef>
                    <a:spcPts val="0"/>
                  </a:spcBef>
                  <a:spcAft>
                    <a:spcPts val="0"/>
                  </a:spcAft>
                  <a:buNone/>
                </a:pPr>
                <a:r>
                  <a:rPr lang="en-US" sz="1600" b="1" dirty="0"/>
                  <a:t>Normalizing Similar Measurement Types</a:t>
                </a:r>
                <a:endParaRPr lang="en-US" sz="1400" dirty="0"/>
              </a:p>
              <a:p>
                <a:pPr marL="0" indent="0">
                  <a:spcBef>
                    <a:spcPts val="0"/>
                  </a:spcBef>
                  <a:spcAft>
                    <a:spcPts val="0"/>
                  </a:spcAft>
                  <a:buNone/>
                </a:pPr>
                <a14:m>
                  <m:oMath xmlns:m="http://schemas.openxmlformats.org/officeDocument/2006/math">
                    <m:r>
                      <a:rPr lang="en-US" sz="1400" b="0" i="1" smtClean="0">
                        <a:latin typeface="Cambria Math" panose="02040503050406030204" pitchFamily="18" charset="0"/>
                      </a:rPr>
                      <m:t>𝑅</m:t>
                    </m:r>
                  </m:oMath>
                </a14:m>
                <a:r>
                  <a:rPr lang="en-US" sz="1400" dirty="0"/>
                  <a:t> is normalizing the measurement errors so we can compare them against one another fairly.  In the case we have a single sensor producing one measurement type (range) with the same variance each time, we could just weight all measurements equally and get the same answer as standard least squares.</a:t>
                </a:r>
              </a:p>
              <a:p>
                <a:pPr marL="0" indent="0">
                  <a:spcBef>
                    <a:spcPts val="0"/>
                  </a:spcBef>
                  <a:spcAft>
                    <a:spcPts val="0"/>
                  </a:spcAft>
                  <a:buNone/>
                </a:pPr>
                <a:endParaRPr lang="en-US" sz="1400" dirty="0"/>
              </a:p>
              <a:p>
                <a:pPr marL="0" indent="0">
                  <a:spcBef>
                    <a:spcPts val="0"/>
                  </a:spcBef>
                  <a:spcAft>
                    <a:spcPts val="0"/>
                  </a:spcAft>
                  <a:buNone/>
                </a:pPr>
                <a:r>
                  <a:rPr lang="en-US" sz="1400" dirty="0"/>
                  <a:t>In the case we have 2 sensors both producing range measurements, if one is very accurate (</a:t>
                </a:r>
                <a14:m>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𝜎</m:t>
                        </m:r>
                      </m:e>
                      <m:sub>
                        <m:r>
                          <a:rPr lang="en-US" sz="1400" i="1" smtClean="0">
                            <a:latin typeface="Cambria Math" panose="02040503050406030204" pitchFamily="18" charset="0"/>
                            <a:ea typeface="Cambria Math" panose="02040503050406030204" pitchFamily="18" charset="0"/>
                          </a:rPr>
                          <m:t>𝜌</m:t>
                        </m:r>
                      </m:sub>
                    </m:sSub>
                  </m:oMath>
                </a14:m>
                <a:r>
                  <a:rPr lang="en-US" sz="1400" dirty="0"/>
                  <a:t> small) and one is less accurate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𝜎</m:t>
                        </m:r>
                      </m:e>
                      <m:sub>
                        <m:r>
                          <a:rPr lang="en-US" sz="1400" i="1">
                            <a:latin typeface="Cambria Math" panose="02040503050406030204" pitchFamily="18" charset="0"/>
                            <a:ea typeface="Cambria Math" panose="02040503050406030204" pitchFamily="18" charset="0"/>
                          </a:rPr>
                          <m:t>𝜌</m:t>
                        </m:r>
                      </m:sub>
                    </m:sSub>
                  </m:oMath>
                </a14:m>
                <a:r>
                  <a:rPr lang="en-US" sz="1400" dirty="0"/>
                  <a:t> large), we want to weight measurements from the first sensor higher than the second, so that our final estimate is more influenced by (or in better agreement with) our better measurements.  The inverse </a:t>
                </a:r>
                <a14:m>
                  <m:oMath xmlns:m="http://schemas.openxmlformats.org/officeDocument/2006/math">
                    <m:sSup>
                      <m:sSupPr>
                        <m:ctrlPr>
                          <a:rPr lang="en-US" sz="1400" i="1">
                            <a:latin typeface="Cambria Math" panose="02040503050406030204" pitchFamily="18" charset="0"/>
                          </a:rPr>
                        </m:ctrlPr>
                      </m:sSupPr>
                      <m:e>
                        <m:r>
                          <a:rPr lang="en-US" sz="1400" i="1">
                            <a:latin typeface="Cambria Math" panose="02040503050406030204" pitchFamily="18" charset="0"/>
                          </a:rPr>
                          <m:t>𝑅</m:t>
                        </m:r>
                      </m:e>
                      <m:sup>
                        <m:r>
                          <a:rPr lang="en-US" sz="1400" i="1">
                            <a:latin typeface="Cambria Math" panose="02040503050406030204" pitchFamily="18" charset="0"/>
                          </a:rPr>
                          <m:t>−1</m:t>
                        </m:r>
                      </m:sup>
                    </m:sSup>
                  </m:oMath>
                </a14:m>
                <a:r>
                  <a:rPr lang="en-US" sz="1400" dirty="0"/>
                  <a:t> means that the smaller </a:t>
                </a:r>
                <a14:m>
                  <m:oMath xmlns:m="http://schemas.openxmlformats.org/officeDocument/2006/math">
                    <m:r>
                      <a:rPr lang="en-US" sz="1400" i="1">
                        <a:latin typeface="Cambria Math" panose="02040503050406030204" pitchFamily="18" charset="0"/>
                        <a:ea typeface="Cambria Math" panose="02040503050406030204" pitchFamily="18" charset="0"/>
                      </a:rPr>
                      <m:t>𝜎</m:t>
                    </m:r>
                  </m:oMath>
                </a14:m>
                <a:r>
                  <a:rPr lang="en-US" sz="1400" dirty="0"/>
                  <a:t> is for a given measurement, the higher it is weighted.</a:t>
                </a:r>
              </a:p>
            </p:txBody>
          </p:sp>
        </mc:Choice>
        <mc:Fallback xmlns="">
          <p:sp>
            <p:nvSpPr>
              <p:cNvPr id="2" name="Content Placeholder 1">
                <a:extLst>
                  <a:ext uri="{FF2B5EF4-FFF2-40B4-BE49-F238E27FC236}">
                    <a16:creationId xmlns:a16="http://schemas.microsoft.com/office/drawing/2014/main" id="{1052F6B9-6D27-43BB-B810-138F60EC6DD6}"/>
                  </a:ext>
                </a:extLst>
              </p:cNvPr>
              <p:cNvSpPr>
                <a:spLocks noGrp="1" noRot="1" noChangeAspect="1" noMove="1" noResize="1" noEditPoints="1" noAdjustHandles="1" noChangeArrowheads="1" noChangeShapeType="1" noTextEdit="1"/>
              </p:cNvSpPr>
              <p:nvPr>
                <p:ph sz="half" idx="1"/>
              </p:nvPr>
            </p:nvSpPr>
            <p:spPr>
              <a:xfrm>
                <a:off x="352696" y="681540"/>
                <a:ext cx="4219304" cy="3780420"/>
              </a:xfrm>
              <a:blipFill>
                <a:blip r:embed="rId2"/>
                <a:stretch>
                  <a:fillRect l="-867" t="-484" r="-578" b="-1935"/>
                </a:stretch>
              </a:blipFill>
            </p:spPr>
            <p:txBody>
              <a:bodyPr/>
              <a:lstStyle/>
              <a:p>
                <a:r>
                  <a:rPr lang="en-US">
                    <a:noFill/>
                  </a:rPr>
                  <a:t> </a:t>
                </a:r>
              </a:p>
            </p:txBody>
          </p:sp>
        </mc:Fallback>
      </mc:AlternateContent>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Minimum Variance Estimate</a:t>
            </a:r>
          </a:p>
        </p:txBody>
      </p:sp>
      <p:sp>
        <p:nvSpPr>
          <p:cNvPr id="7" name="Content Placeholder 1">
            <a:extLst>
              <a:ext uri="{FF2B5EF4-FFF2-40B4-BE49-F238E27FC236}">
                <a16:creationId xmlns:a16="http://schemas.microsoft.com/office/drawing/2014/main" id="{43D38DB3-198F-4BFB-99CD-68977916EDD3}"/>
              </a:ext>
            </a:extLst>
          </p:cNvPr>
          <p:cNvSpPr txBox="1">
            <a:spLocks/>
          </p:cNvSpPr>
          <p:nvPr/>
        </p:nvSpPr>
        <p:spPr>
          <a:xfrm>
            <a:off x="4572000" y="618404"/>
            <a:ext cx="4219304" cy="3780420"/>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spcAft>
                <a:spcPts val="0"/>
              </a:spcAft>
              <a:buFont typeface="Arial" charset="0"/>
              <a:buNone/>
            </a:pPr>
            <a:r>
              <a:rPr lang="en-US" sz="1600" b="1" dirty="0"/>
              <a:t>Normalizing Different Measurement Types</a:t>
            </a:r>
          </a:p>
          <a:p>
            <a:pPr marL="0" indent="0">
              <a:spcBef>
                <a:spcPts val="0"/>
              </a:spcBef>
              <a:spcAft>
                <a:spcPts val="0"/>
              </a:spcAft>
              <a:buFont typeface="Arial" charset="0"/>
              <a:buNone/>
            </a:pPr>
            <a:r>
              <a:rPr lang="en-US" sz="1400" dirty="0"/>
              <a:t>Finally, in the case we have multiple measurement types like range/</a:t>
            </a:r>
            <a:r>
              <a:rPr lang="en-US" sz="1400" dirty="0" err="1"/>
              <a:t>az</a:t>
            </a:r>
            <a:r>
              <a:rPr lang="en-US" sz="1400" dirty="0"/>
              <a:t>/el, the units are all different (meters, radians, </a:t>
            </a:r>
            <a:r>
              <a:rPr lang="en-US" sz="1400" dirty="0" err="1"/>
              <a:t>etc</a:t>
            </a:r>
            <a:r>
              <a:rPr lang="en-US" sz="1400" dirty="0"/>
              <a:t>).  It makes no sense to combine them evenly.  Normalizing through R gives us a way to compare and weight the measurements based on their individual variances so it is an apples-to-apples comparison between different measurement types, and we weight based on how good the measurements are.</a:t>
            </a:r>
          </a:p>
          <a:p>
            <a:pPr marL="0" indent="0">
              <a:spcBef>
                <a:spcPts val="0"/>
              </a:spcBef>
              <a:spcAft>
                <a:spcPts val="0"/>
              </a:spcAft>
              <a:buFont typeface="Arial" charset="0"/>
              <a:buNone/>
            </a:pPr>
            <a:endParaRPr lang="en-US" sz="1400" dirty="0"/>
          </a:p>
          <a:p>
            <a:pPr marL="0" indent="0">
              <a:spcBef>
                <a:spcPts val="0"/>
              </a:spcBef>
              <a:spcAft>
                <a:spcPts val="0"/>
              </a:spcAft>
              <a:buFont typeface="Arial" charset="0"/>
              <a:buNone/>
            </a:pPr>
            <a:r>
              <a:rPr lang="en-US" sz="1400" dirty="0"/>
              <a:t>Bottom-line, minimum variance least squares estimation is simple to implement and should outperform basic least squares, and is therefore commonly used.</a:t>
            </a:r>
          </a:p>
        </p:txBody>
      </p:sp>
    </p:spTree>
    <p:extLst>
      <p:ext uri="{BB962C8B-B14F-4D97-AF65-F5344CB8AC3E}">
        <p14:creationId xmlns:p14="http://schemas.microsoft.com/office/powerpoint/2010/main" val="491283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06E91D6-8085-4433-AE98-7064BD8BD295}"/>
              </a:ext>
            </a:extLst>
          </p:cNvPr>
          <p:cNvSpPr>
            <a:spLocks noGrp="1"/>
          </p:cNvSpPr>
          <p:nvPr>
            <p:ph type="title"/>
          </p:nvPr>
        </p:nvSpPr>
        <p:spPr>
          <a:xfrm>
            <a:off x="507207" y="1977684"/>
            <a:ext cx="8229600" cy="594066"/>
          </a:xfrm>
        </p:spPr>
        <p:txBody>
          <a:bodyPr/>
          <a:lstStyle/>
          <a:p>
            <a:pPr algn="ctr"/>
            <a:r>
              <a:rPr lang="en-US" dirty="0"/>
              <a:t>A Priori Information</a:t>
            </a:r>
          </a:p>
        </p:txBody>
      </p:sp>
    </p:spTree>
    <p:extLst>
      <p:ext uri="{BB962C8B-B14F-4D97-AF65-F5344CB8AC3E}">
        <p14:creationId xmlns:p14="http://schemas.microsoft.com/office/powerpoint/2010/main" val="38448813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600" b="1" dirty="0"/>
                  <a:t>Incorporating Prior Knowledge</a:t>
                </a:r>
                <a:endParaRPr lang="en-US" sz="1400" dirty="0"/>
              </a:p>
              <a:p>
                <a:pPr marL="0" indent="0">
                  <a:spcBef>
                    <a:spcPts val="0"/>
                  </a:spcBef>
                  <a:spcAft>
                    <a:spcPts val="0"/>
                  </a:spcAft>
                  <a:buNone/>
                </a:pPr>
                <a:r>
                  <a:rPr lang="en-US" sz="1400" dirty="0"/>
                  <a:t>To this point, we have assumed we start with no knowledge, so solutions are computed entirely based on the measurements.  Often, though, we have some initial guess, which we call the </a:t>
                </a:r>
                <a:r>
                  <a:rPr lang="en-US" sz="1400" i="1" dirty="0"/>
                  <a:t>a priori</a:t>
                </a:r>
                <a:r>
                  <a:rPr lang="en-US" sz="1400" dirty="0"/>
                  <a:t> or “prior” solution.  This information can be incorporated into our estimation process by treating it like a measurement.  We denote the </a:t>
                </a:r>
                <a:r>
                  <a:rPr lang="en-US" sz="1400" i="1" dirty="0"/>
                  <a:t>a priori</a:t>
                </a:r>
                <a:r>
                  <a:rPr lang="en-US" sz="1400" dirty="0"/>
                  <a:t> state and covariance with a bar symbol to produce:</a:t>
                </a:r>
              </a:p>
              <a:p>
                <a:pPr marL="0" indent="0">
                  <a:spcBef>
                    <a:spcPts val="0"/>
                  </a:spcBef>
                  <a:spcAft>
                    <a:spcPts val="0"/>
                  </a:spcAft>
                  <a:buNone/>
                </a:pPr>
                <a:endParaRPr lang="en-US" sz="1400" b="1" i="1" dirty="0">
                  <a:latin typeface="Cambria Math" panose="02040503050406030204" pitchFamily="18" charset="0"/>
                </a:endParaRPr>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r>
                        <a:rPr lang="en-US" sz="1400" i="1">
                          <a:latin typeface="Cambria Math" panose="02040503050406030204" pitchFamily="18" charset="0"/>
                        </a:rPr>
                        <m:t>=</m:t>
                      </m:r>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sSup>
                                <m:sSupPr>
                                  <m:ctrlPr>
                                    <a:rPr lang="en-US" sz="1400" i="1">
                                      <a:latin typeface="Cambria Math" panose="02040503050406030204" pitchFamily="18" charset="0"/>
                                    </a:rPr>
                                  </m:ctrlPr>
                                </m:sSupPr>
                                <m:e>
                                  <m:r>
                                    <a:rPr lang="en-US" sz="1400" i="1">
                                      <a:latin typeface="Cambria Math" panose="02040503050406030204" pitchFamily="18" charset="0"/>
                                    </a:rPr>
                                    <m:t>𝐻</m:t>
                                  </m:r>
                                </m:e>
                                <m:sup>
                                  <m:r>
                                    <a:rPr lang="en-US" sz="1400" i="1">
                                      <a:latin typeface="Cambria Math" panose="02040503050406030204" pitchFamily="18" charset="0"/>
                                    </a:rPr>
                                    <m:t>𝑇</m:t>
                                  </m:r>
                                </m:sup>
                              </m:sSup>
                              <m:sSup>
                                <m:sSupPr>
                                  <m:ctrlPr>
                                    <a:rPr lang="en-US" sz="1400" i="1">
                                      <a:latin typeface="Cambria Math" panose="02040503050406030204" pitchFamily="18" charset="0"/>
                                    </a:rPr>
                                  </m:ctrlPr>
                                </m:sSupPr>
                                <m:e>
                                  <m:r>
                                    <a:rPr lang="en-US" sz="1400" i="1">
                                      <a:latin typeface="Cambria Math" panose="02040503050406030204" pitchFamily="18" charset="0"/>
                                    </a:rPr>
                                    <m:t>𝑅</m:t>
                                  </m:r>
                                </m:e>
                                <m:sup>
                                  <m:r>
                                    <a:rPr lang="en-US" sz="1400" i="1">
                                      <a:latin typeface="Cambria Math" panose="02040503050406030204" pitchFamily="18" charset="0"/>
                                    </a:rPr>
                                    <m:t>−1</m:t>
                                  </m:r>
                                </m:sup>
                              </m:sSup>
                              <m:r>
                                <a:rPr lang="en-US" sz="1400" i="1">
                                  <a:latin typeface="Cambria Math" panose="02040503050406030204" pitchFamily="18" charset="0"/>
                                </a:rPr>
                                <m:t>𝐻</m:t>
                              </m:r>
                              <m:r>
                                <a:rPr lang="en-US" sz="1400" b="0" i="1" smtClean="0">
                                  <a:latin typeface="Cambria Math" panose="02040503050406030204" pitchFamily="18" charset="0"/>
                                </a:rPr>
                                <m:t>+</m:t>
                              </m:r>
                              <m:sSubSup>
                                <m:sSubSupPr>
                                  <m:ctrlPr>
                                    <a:rPr lang="en-US" sz="1400" b="0" i="1" smtClean="0">
                                      <a:latin typeface="Cambria Math" panose="02040503050406030204" pitchFamily="18" charset="0"/>
                                    </a:rPr>
                                  </m:ctrlPr>
                                </m:sSubSup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𝑃</m:t>
                                      </m:r>
                                    </m:e>
                                  </m:acc>
                                </m:e>
                                <m:sub>
                                  <m:r>
                                    <a:rPr lang="en-US" sz="1400" b="0" i="1" smtClean="0">
                                      <a:latin typeface="Cambria Math" panose="02040503050406030204" pitchFamily="18" charset="0"/>
                                    </a:rPr>
                                    <m:t>0</m:t>
                                  </m:r>
                                </m:sub>
                                <m:sup>
                                  <m:r>
                                    <a:rPr lang="en-US" sz="1400" b="0" i="1" smtClean="0">
                                      <a:latin typeface="Cambria Math" panose="02040503050406030204" pitchFamily="18" charset="0"/>
                                    </a:rPr>
                                    <m:t>−1</m:t>
                                  </m:r>
                                </m:sup>
                              </m:sSubSup>
                            </m:e>
                          </m:d>
                        </m:e>
                        <m:sup>
                          <m:r>
                            <a:rPr lang="en-US" sz="1400" i="1">
                              <a:latin typeface="Cambria Math" panose="02040503050406030204" pitchFamily="18" charset="0"/>
                            </a:rPr>
                            <m:t>−1</m:t>
                          </m:r>
                        </m:sup>
                      </m:sSup>
                      <m:d>
                        <m:dPr>
                          <m:ctrlPr>
                            <a:rPr lang="en-US" sz="1400" i="1" smtClean="0">
                              <a:latin typeface="Cambria Math" panose="02040503050406030204" pitchFamily="18" charset="0"/>
                            </a:rPr>
                          </m:ctrlPr>
                        </m:dPr>
                        <m:e>
                          <m:sSup>
                            <m:sSupPr>
                              <m:ctrlPr>
                                <a:rPr lang="en-US" sz="1400" i="1">
                                  <a:latin typeface="Cambria Math" panose="02040503050406030204" pitchFamily="18" charset="0"/>
                                </a:rPr>
                              </m:ctrlPr>
                            </m:sSupPr>
                            <m:e>
                              <m:r>
                                <a:rPr lang="en-US" sz="1400" i="1">
                                  <a:latin typeface="Cambria Math" panose="02040503050406030204" pitchFamily="18" charset="0"/>
                                </a:rPr>
                                <m:t>𝐻</m:t>
                              </m:r>
                            </m:e>
                            <m:sup>
                              <m:r>
                                <a:rPr lang="en-US" sz="1400" i="1">
                                  <a:latin typeface="Cambria Math" panose="02040503050406030204" pitchFamily="18" charset="0"/>
                                </a:rPr>
                                <m:t>𝑇</m:t>
                              </m:r>
                            </m:sup>
                          </m:sSup>
                          <m:sSup>
                            <m:sSupPr>
                              <m:ctrlPr>
                                <a:rPr lang="en-US" sz="1400" i="1">
                                  <a:latin typeface="Cambria Math" panose="02040503050406030204" pitchFamily="18" charset="0"/>
                                </a:rPr>
                              </m:ctrlPr>
                            </m:sSupPr>
                            <m:e>
                              <m:r>
                                <a:rPr lang="en-US" sz="1400" i="1">
                                  <a:latin typeface="Cambria Math" panose="02040503050406030204" pitchFamily="18" charset="0"/>
                                </a:rPr>
                                <m:t>𝑅</m:t>
                              </m:r>
                            </m:e>
                            <m:sup>
                              <m:r>
                                <a:rPr lang="en-US" sz="1400" i="1">
                                  <a:latin typeface="Cambria Math" panose="02040503050406030204" pitchFamily="18" charset="0"/>
                                </a:rPr>
                                <m:t>−1</m:t>
                              </m:r>
                            </m:sup>
                          </m:sSup>
                          <m:acc>
                            <m:accPr>
                              <m:chr m:val="⃑"/>
                              <m:ctrlPr>
                                <a:rPr lang="en-US" sz="1400" b="1" i="1">
                                  <a:latin typeface="Cambria Math" panose="02040503050406030204" pitchFamily="18" charset="0"/>
                                </a:rPr>
                              </m:ctrlPr>
                            </m:accPr>
                            <m:e>
                              <m:r>
                                <a:rPr lang="en-US" sz="1400" b="1" i="1">
                                  <a:latin typeface="Cambria Math" panose="02040503050406030204" pitchFamily="18" charset="0"/>
                                </a:rPr>
                                <m:t>𝒀</m:t>
                              </m:r>
                            </m:e>
                          </m:acc>
                          <m:r>
                            <a:rPr lang="en-US" sz="1400" b="0" i="1" smtClean="0">
                              <a:latin typeface="Cambria Math" panose="02040503050406030204" pitchFamily="18" charset="0"/>
                            </a:rPr>
                            <m:t>+</m:t>
                          </m:r>
                          <m:sSubSup>
                            <m:sSubSupPr>
                              <m:ctrlPr>
                                <a:rPr lang="en-US" sz="1400" i="1">
                                  <a:latin typeface="Cambria Math" panose="02040503050406030204" pitchFamily="18" charset="0"/>
                                </a:rPr>
                              </m:ctrlPr>
                            </m:sSubSupPr>
                            <m:e>
                              <m:acc>
                                <m:accPr>
                                  <m:chr m:val="̅"/>
                                  <m:ctrlPr>
                                    <a:rPr lang="en-US" sz="1400" i="1">
                                      <a:latin typeface="Cambria Math" panose="02040503050406030204" pitchFamily="18" charset="0"/>
                                    </a:rPr>
                                  </m:ctrlPr>
                                </m:accPr>
                                <m:e>
                                  <m:r>
                                    <a:rPr lang="en-US" sz="1400" i="1">
                                      <a:latin typeface="Cambria Math" panose="02040503050406030204" pitchFamily="18" charset="0"/>
                                    </a:rPr>
                                    <m:t>𝑃</m:t>
                                  </m:r>
                                </m:e>
                              </m:acc>
                            </m:e>
                            <m:sub>
                              <m:r>
                                <a:rPr lang="en-US" sz="1400" i="1">
                                  <a:latin typeface="Cambria Math" panose="02040503050406030204" pitchFamily="18" charset="0"/>
                                </a:rPr>
                                <m:t>0</m:t>
                              </m:r>
                            </m:sub>
                            <m:sup>
                              <m:r>
                                <a:rPr lang="en-US" sz="1400" i="1">
                                  <a:latin typeface="Cambria Math" panose="02040503050406030204" pitchFamily="18" charset="0"/>
                                </a:rPr>
                                <m:t>−1</m:t>
                              </m:r>
                            </m:sup>
                          </m:sSubSup>
                          <m:sSub>
                            <m:sSubPr>
                              <m:ctrlPr>
                                <a:rPr lang="en-US" sz="1400" i="1" smtClean="0">
                                  <a:latin typeface="Cambria Math" panose="02040503050406030204" pitchFamily="18" charset="0"/>
                                </a:rPr>
                              </m:ctrlPr>
                            </m:sSubPr>
                            <m:e>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𝑿</m:t>
                                  </m:r>
                                </m:e>
                              </m:acc>
                            </m:e>
                            <m:sub>
                              <m:r>
                                <a:rPr lang="en-US" sz="1400" b="0" i="1" smtClean="0">
                                  <a:latin typeface="Cambria Math" panose="02040503050406030204" pitchFamily="18" charset="0"/>
                                </a:rPr>
                                <m:t>0</m:t>
                              </m:r>
                            </m:sub>
                          </m:sSub>
                        </m:e>
                      </m:d>
                    </m:oMath>
                  </m:oMathPara>
                </a14:m>
                <a:endParaRPr lang="en-US" sz="1400" dirty="0"/>
              </a:p>
              <a:p>
                <a:pPr marL="0" indent="0">
                  <a:spcBef>
                    <a:spcPts val="0"/>
                  </a:spcBef>
                  <a:spcAft>
                    <a:spcPts val="0"/>
                  </a:spcAft>
                  <a:buNone/>
                </a:pPr>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1400" i="1">
                              <a:latin typeface="Cambria Math" panose="02040503050406030204" pitchFamily="18" charset="0"/>
                            </a:rPr>
                          </m:ctrlPr>
                        </m:sSupPr>
                        <m:e>
                          <m:r>
                            <a:rPr lang="en-US" sz="1400" i="1">
                              <a:latin typeface="Cambria Math" panose="02040503050406030204" pitchFamily="18" charset="0"/>
                            </a:rPr>
                            <m:t>𝑃</m:t>
                          </m:r>
                          <m:r>
                            <a:rPr lang="en-US" sz="1400" i="1">
                              <a:latin typeface="Cambria Math" panose="02040503050406030204" pitchFamily="18" charset="0"/>
                            </a:rPr>
                            <m:t>=</m:t>
                          </m:r>
                          <m:d>
                            <m:dPr>
                              <m:ctrlPr>
                                <a:rPr lang="en-US" sz="1400" i="1">
                                  <a:latin typeface="Cambria Math" panose="02040503050406030204" pitchFamily="18" charset="0"/>
                                </a:rPr>
                              </m:ctrlPr>
                            </m:dPr>
                            <m:e>
                              <m:sSup>
                                <m:sSupPr>
                                  <m:ctrlPr>
                                    <a:rPr lang="en-US" sz="1400" i="1">
                                      <a:latin typeface="Cambria Math" panose="02040503050406030204" pitchFamily="18" charset="0"/>
                                    </a:rPr>
                                  </m:ctrlPr>
                                </m:sSupPr>
                                <m:e>
                                  <m:r>
                                    <a:rPr lang="en-US" sz="1400" i="1">
                                      <a:latin typeface="Cambria Math" panose="02040503050406030204" pitchFamily="18" charset="0"/>
                                    </a:rPr>
                                    <m:t>𝐻</m:t>
                                  </m:r>
                                </m:e>
                                <m:sup>
                                  <m:r>
                                    <a:rPr lang="en-US" sz="1400" i="1">
                                      <a:latin typeface="Cambria Math" panose="02040503050406030204" pitchFamily="18" charset="0"/>
                                    </a:rPr>
                                    <m:t>𝑇</m:t>
                                  </m:r>
                                </m:sup>
                              </m:sSup>
                              <m:sSup>
                                <m:sSupPr>
                                  <m:ctrlPr>
                                    <a:rPr lang="en-US" sz="1400" i="1">
                                      <a:latin typeface="Cambria Math" panose="02040503050406030204" pitchFamily="18" charset="0"/>
                                    </a:rPr>
                                  </m:ctrlPr>
                                </m:sSupPr>
                                <m:e>
                                  <m:r>
                                    <a:rPr lang="en-US" sz="1400" i="1">
                                      <a:latin typeface="Cambria Math" panose="02040503050406030204" pitchFamily="18" charset="0"/>
                                    </a:rPr>
                                    <m:t>𝑅</m:t>
                                  </m:r>
                                </m:e>
                                <m:sup>
                                  <m:r>
                                    <a:rPr lang="en-US" sz="1400" i="1">
                                      <a:latin typeface="Cambria Math" panose="02040503050406030204" pitchFamily="18" charset="0"/>
                                    </a:rPr>
                                    <m:t>−1</m:t>
                                  </m:r>
                                </m:sup>
                              </m:sSup>
                              <m:r>
                                <a:rPr lang="en-US" sz="1400" i="1">
                                  <a:latin typeface="Cambria Math" panose="02040503050406030204" pitchFamily="18" charset="0"/>
                                </a:rPr>
                                <m:t>𝐻</m:t>
                              </m:r>
                              <m:r>
                                <a:rPr lang="en-US" sz="1400" b="0" i="1" smtClean="0">
                                  <a:latin typeface="Cambria Math" panose="02040503050406030204" pitchFamily="18" charset="0"/>
                                </a:rPr>
                                <m:t>+</m:t>
                              </m:r>
                              <m:sSubSup>
                                <m:sSubSupPr>
                                  <m:ctrlPr>
                                    <a:rPr lang="en-US" sz="1400" i="1">
                                      <a:latin typeface="Cambria Math" panose="02040503050406030204" pitchFamily="18" charset="0"/>
                                    </a:rPr>
                                  </m:ctrlPr>
                                </m:sSubSupPr>
                                <m:e>
                                  <m:acc>
                                    <m:accPr>
                                      <m:chr m:val="̅"/>
                                      <m:ctrlPr>
                                        <a:rPr lang="en-US" sz="1400" i="1">
                                          <a:latin typeface="Cambria Math" panose="02040503050406030204" pitchFamily="18" charset="0"/>
                                        </a:rPr>
                                      </m:ctrlPr>
                                    </m:accPr>
                                    <m:e>
                                      <m:r>
                                        <a:rPr lang="en-US" sz="1400" i="1">
                                          <a:latin typeface="Cambria Math" panose="02040503050406030204" pitchFamily="18" charset="0"/>
                                        </a:rPr>
                                        <m:t>𝑃</m:t>
                                      </m:r>
                                    </m:e>
                                  </m:acc>
                                </m:e>
                                <m:sub>
                                  <m:r>
                                    <a:rPr lang="en-US" sz="1400" i="1">
                                      <a:latin typeface="Cambria Math" panose="02040503050406030204" pitchFamily="18" charset="0"/>
                                    </a:rPr>
                                    <m:t>0</m:t>
                                  </m:r>
                                </m:sub>
                                <m:sup>
                                  <m:r>
                                    <a:rPr lang="en-US" sz="1400" i="1">
                                      <a:latin typeface="Cambria Math" panose="02040503050406030204" pitchFamily="18" charset="0"/>
                                    </a:rPr>
                                    <m:t>−1</m:t>
                                  </m:r>
                                </m:sup>
                              </m:sSubSup>
                            </m:e>
                          </m:d>
                        </m:e>
                        <m:sup>
                          <m:r>
                            <a:rPr lang="en-US" sz="1400" i="1">
                              <a:latin typeface="Cambria Math" panose="02040503050406030204" pitchFamily="18" charset="0"/>
                            </a:rPr>
                            <m:t>−1</m:t>
                          </m:r>
                        </m:sup>
                      </m:sSup>
                    </m:oMath>
                  </m:oMathPara>
                </a14:m>
                <a:endParaRPr lang="en-US" sz="1400" dirty="0"/>
              </a:p>
              <a:p>
                <a:pPr marL="0" indent="0">
                  <a:spcBef>
                    <a:spcPts val="0"/>
                  </a:spcBef>
                  <a:spcAft>
                    <a:spcPts val="0"/>
                  </a:spcAft>
                  <a:buNone/>
                </a:pPr>
                <a:endParaRPr lang="en-US" sz="1400" dirty="0"/>
              </a:p>
              <a:p>
                <a:pPr marL="0" indent="0">
                  <a:spcBef>
                    <a:spcPts val="0"/>
                  </a:spcBef>
                  <a:spcAft>
                    <a:spcPts val="0"/>
                  </a:spcAft>
                  <a:buNone/>
                </a:pPr>
                <a:endParaRPr lang="en-US" sz="1400" dirty="0"/>
              </a:p>
            </p:txBody>
          </p:sp>
        </mc:Choice>
        <mc:Fallback xmlns="">
          <p:sp>
            <p:nvSpPr>
              <p:cNvPr id="2" name="Content Placeholder 1">
                <a:extLst>
                  <a:ext uri="{FF2B5EF4-FFF2-40B4-BE49-F238E27FC236}">
                    <a16:creationId xmlns:a16="http://schemas.microsoft.com/office/drawing/2014/main" id="{1052F6B9-6D27-43BB-B810-138F60EC6DD6}"/>
                  </a:ext>
                </a:extLst>
              </p:cNvPr>
              <p:cNvSpPr>
                <a:spLocks noGrp="1" noRot="1" noChangeAspect="1" noMove="1" noResize="1" noEditPoints="1" noAdjustHandles="1" noChangeArrowheads="1" noChangeShapeType="1" noTextEdit="1"/>
              </p:cNvSpPr>
              <p:nvPr>
                <p:ph sz="half" idx="1"/>
              </p:nvPr>
            </p:nvSpPr>
            <p:spPr>
              <a:xfrm>
                <a:off x="457200" y="681541"/>
                <a:ext cx="4219304" cy="3780420"/>
              </a:xfrm>
              <a:blipFill>
                <a:blip r:embed="rId2"/>
                <a:stretch>
                  <a:fillRect l="-723" t="-484" r="-578"/>
                </a:stretch>
              </a:blipFill>
            </p:spPr>
            <p:txBody>
              <a:bodyPr/>
              <a:lstStyle/>
              <a:p>
                <a:r>
                  <a:rPr lang="en-US">
                    <a:noFill/>
                  </a:rPr>
                  <a:t> </a:t>
                </a:r>
              </a:p>
            </p:txBody>
          </p:sp>
        </mc:Fallback>
      </mc:AlternateContent>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A Priori Information</a:t>
            </a:r>
          </a:p>
        </p:txBody>
      </p:sp>
      <mc:AlternateContent xmlns:mc="http://schemas.openxmlformats.org/markup-compatibility/2006" xmlns:a14="http://schemas.microsoft.com/office/drawing/2010/main">
        <mc:Choice Requires="a14">
          <p:sp>
            <p:nvSpPr>
              <p:cNvPr id="7" name="Content Placeholder 1">
                <a:extLst>
                  <a:ext uri="{FF2B5EF4-FFF2-40B4-BE49-F238E27FC236}">
                    <a16:creationId xmlns:a16="http://schemas.microsoft.com/office/drawing/2014/main" id="{43D38DB3-198F-4BFB-99CD-68977916EDD3}"/>
                  </a:ext>
                </a:extLst>
              </p:cNvPr>
              <p:cNvSpPr txBox="1">
                <a:spLocks/>
              </p:cNvSpPr>
              <p:nvPr/>
            </p:nvSpPr>
            <p:spPr>
              <a:xfrm>
                <a:off x="4572000" y="618404"/>
                <a:ext cx="4219304" cy="3780420"/>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spcAft>
                    <a:spcPts val="0"/>
                  </a:spcAft>
                  <a:buFont typeface="Arial" charset="0"/>
                  <a:buNone/>
                </a:pPr>
                <a:r>
                  <a:rPr lang="en-US" sz="1600" b="1" dirty="0"/>
                  <a:t>Summary</a:t>
                </a:r>
                <a:endParaRPr lang="en-US" sz="1400" dirty="0"/>
              </a:p>
              <a:p>
                <a:pPr marL="0" indent="0">
                  <a:spcBef>
                    <a:spcPts val="0"/>
                  </a:spcBef>
                  <a:spcAft>
                    <a:spcPts val="0"/>
                  </a:spcAft>
                  <a:buNone/>
                </a:pPr>
                <a:r>
                  <a:rPr lang="en-US" sz="1400" dirty="0"/>
                  <a:t>We have enough information to completely solve the linear problem.  We can start with or without an </a:t>
                </a:r>
                <a:r>
                  <a:rPr lang="en-US" sz="1400" i="1" dirty="0"/>
                  <a:t>a priori</a:t>
                </a:r>
                <a:r>
                  <a:rPr lang="en-US" sz="1400" dirty="0"/>
                  <a:t> guess and fill in all the details for </a:t>
                </a:r>
                <a14:m>
                  <m:oMath xmlns:m="http://schemas.openxmlformats.org/officeDocument/2006/math">
                    <m:acc>
                      <m:accPr>
                        <m:chr m:val="⃑"/>
                        <m:ctrlPr>
                          <a:rPr lang="en-US" sz="1400" b="1" i="1">
                            <a:latin typeface="Cambria Math" panose="02040503050406030204" pitchFamily="18" charset="0"/>
                          </a:rPr>
                        </m:ctrlPr>
                      </m:accPr>
                      <m:e>
                        <m:r>
                          <a:rPr lang="en-US" sz="1400" b="1" i="1">
                            <a:latin typeface="Cambria Math" panose="02040503050406030204" pitchFamily="18" charset="0"/>
                          </a:rPr>
                          <m:t>𝒀</m:t>
                        </m:r>
                      </m:e>
                    </m:acc>
                  </m:oMath>
                </a14:m>
                <a:r>
                  <a:rPr lang="en-US" sz="1400" dirty="0"/>
                  <a:t>, </a:t>
                </a:r>
                <a14:m>
                  <m:oMath xmlns:m="http://schemas.openxmlformats.org/officeDocument/2006/math">
                    <m:r>
                      <a:rPr lang="en-US" sz="1400" i="1">
                        <a:latin typeface="Cambria Math" panose="02040503050406030204" pitchFamily="18" charset="0"/>
                      </a:rPr>
                      <m:t>𝐻</m:t>
                    </m:r>
                  </m:oMath>
                </a14:m>
                <a:r>
                  <a:rPr lang="en-US" sz="1400" dirty="0"/>
                  <a:t>, </a:t>
                </a:r>
                <a14:m>
                  <m:oMath xmlns:m="http://schemas.openxmlformats.org/officeDocument/2006/math">
                    <m:r>
                      <a:rPr lang="en-US" sz="1400" i="1">
                        <a:latin typeface="Cambria Math" panose="02040503050406030204" pitchFamily="18" charset="0"/>
                      </a:rPr>
                      <m:t>𝑅</m:t>
                    </m:r>
                  </m:oMath>
                </a14:m>
                <a:r>
                  <a:rPr lang="en-US" sz="1400" dirty="0"/>
                  <a:t>, etc., then plug into the equations to get the minimum variance least squares estimate.</a:t>
                </a:r>
              </a:p>
              <a:p>
                <a:pPr marL="0" indent="0">
                  <a:spcBef>
                    <a:spcPts val="0"/>
                  </a:spcBef>
                  <a:spcAft>
                    <a:spcPts val="0"/>
                  </a:spcAft>
                  <a:buNone/>
                </a:pPr>
                <a:endParaRPr lang="en-US" sz="1400" dirty="0"/>
              </a:p>
              <a:p>
                <a:pPr marL="0" indent="0">
                  <a:spcBef>
                    <a:spcPts val="0"/>
                  </a:spcBef>
                  <a:spcAft>
                    <a:spcPts val="0"/>
                  </a:spcAft>
                  <a:buNone/>
                </a:pPr>
                <a:r>
                  <a:rPr lang="en-US" sz="1400" dirty="0"/>
                  <a:t>It is useful though to break the problem down into a few smaller parts that we can use to solve more difficult problems like nonlinear orbit determination.  Fundamentally, the problem breaks into two pieces:</a:t>
                </a:r>
              </a:p>
              <a:p>
                <a:pPr>
                  <a:spcBef>
                    <a:spcPts val="0"/>
                  </a:spcBef>
                  <a:spcAft>
                    <a:spcPts val="0"/>
                  </a:spcAft>
                  <a:buAutoNum type="arabicPeriod"/>
                </a:pPr>
                <a:r>
                  <a:rPr lang="en-US" sz="1400" dirty="0"/>
                  <a:t>Dynamics model – predict the estimate forward in time (orbital mechanics)</a:t>
                </a:r>
              </a:p>
              <a:p>
                <a:pPr>
                  <a:spcBef>
                    <a:spcPts val="0"/>
                  </a:spcBef>
                  <a:spcAft>
                    <a:spcPts val="0"/>
                  </a:spcAft>
                  <a:buAutoNum type="arabicPeriod"/>
                </a:pPr>
                <a:r>
                  <a:rPr lang="en-US" sz="1400" dirty="0"/>
                  <a:t>Measurement model – correct the estimate using measurements</a:t>
                </a:r>
              </a:p>
            </p:txBody>
          </p:sp>
        </mc:Choice>
        <mc:Fallback xmlns="">
          <p:sp>
            <p:nvSpPr>
              <p:cNvPr id="7" name="Content Placeholder 1">
                <a:extLst>
                  <a:ext uri="{FF2B5EF4-FFF2-40B4-BE49-F238E27FC236}">
                    <a16:creationId xmlns:a16="http://schemas.microsoft.com/office/drawing/2014/main" id="{43D38DB3-198F-4BFB-99CD-68977916EDD3}"/>
                  </a:ext>
                </a:extLst>
              </p:cNvPr>
              <p:cNvSpPr txBox="1">
                <a:spLocks noRot="1" noChangeAspect="1" noMove="1" noResize="1" noEditPoints="1" noAdjustHandles="1" noChangeArrowheads="1" noChangeShapeType="1" noTextEdit="1"/>
              </p:cNvSpPr>
              <p:nvPr/>
            </p:nvSpPr>
            <p:spPr>
              <a:xfrm>
                <a:off x="4572000" y="618404"/>
                <a:ext cx="4219304" cy="3780420"/>
              </a:xfrm>
              <a:prstGeom prst="rect">
                <a:avLst/>
              </a:prstGeom>
              <a:blipFill>
                <a:blip r:embed="rId3"/>
                <a:stretch>
                  <a:fillRect l="-723" t="-483"/>
                </a:stretch>
              </a:blipFill>
            </p:spPr>
            <p:txBody>
              <a:bodyPr/>
              <a:lstStyle/>
              <a:p>
                <a:r>
                  <a:rPr lang="en-US">
                    <a:noFill/>
                  </a:rPr>
                  <a:t> </a:t>
                </a:r>
              </a:p>
            </p:txBody>
          </p:sp>
        </mc:Fallback>
      </mc:AlternateContent>
    </p:spTree>
    <p:extLst>
      <p:ext uri="{BB962C8B-B14F-4D97-AF65-F5344CB8AC3E}">
        <p14:creationId xmlns:p14="http://schemas.microsoft.com/office/powerpoint/2010/main" val="10963644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06E91D6-8085-4433-AE98-7064BD8BD295}"/>
              </a:ext>
            </a:extLst>
          </p:cNvPr>
          <p:cNvSpPr>
            <a:spLocks noGrp="1"/>
          </p:cNvSpPr>
          <p:nvPr>
            <p:ph type="title"/>
          </p:nvPr>
        </p:nvSpPr>
        <p:spPr>
          <a:xfrm>
            <a:off x="507207" y="1977684"/>
            <a:ext cx="8229600" cy="594066"/>
          </a:xfrm>
        </p:spPr>
        <p:txBody>
          <a:bodyPr/>
          <a:lstStyle/>
          <a:p>
            <a:pPr algn="ctr"/>
            <a:r>
              <a:rPr lang="en-US" dirty="0"/>
              <a:t>Breaking Down the Problem</a:t>
            </a:r>
          </a:p>
        </p:txBody>
      </p:sp>
    </p:spTree>
    <p:extLst>
      <p:ext uri="{BB962C8B-B14F-4D97-AF65-F5344CB8AC3E}">
        <p14:creationId xmlns:p14="http://schemas.microsoft.com/office/powerpoint/2010/main" val="5896896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400" b="1" dirty="0"/>
                  <a:t>Linear Systems</a:t>
                </a:r>
                <a:endParaRPr lang="en-US" sz="1200" dirty="0"/>
              </a:p>
              <a:p>
                <a:pPr marL="0" indent="0">
                  <a:spcBef>
                    <a:spcPts val="0"/>
                  </a:spcBef>
                  <a:spcAft>
                    <a:spcPts val="0"/>
                  </a:spcAft>
                  <a:buNone/>
                </a:pPr>
                <a:r>
                  <a:rPr lang="en-US" sz="1200" dirty="0"/>
                  <a:t>Linear system dynamics are traditionally expressed as a set of 1</a:t>
                </a:r>
                <a:r>
                  <a:rPr lang="en-US" sz="1200" baseline="30000" dirty="0"/>
                  <a:t>st</a:t>
                </a:r>
                <a:r>
                  <a:rPr lang="en-US" sz="1200" dirty="0"/>
                  <a:t> order ODEs in a matrix equation:</a:t>
                </a:r>
              </a:p>
              <a:p>
                <a:pPr marL="0" indent="0">
                  <a:spcBef>
                    <a:spcPts val="0"/>
                  </a:spcBef>
                  <a:spcAft>
                    <a:spcPts val="0"/>
                  </a:spcAft>
                  <a:buNone/>
                </a:pPr>
                <a:endParaRPr lang="en-US" sz="12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acc>
                        <m:accPr>
                          <m:chr m:val="̇"/>
                          <m:ctrlPr>
                            <a:rPr lang="en-US" sz="1200" b="1" i="1">
                              <a:latin typeface="Cambria Math" panose="02040503050406030204" pitchFamily="18" charset="0"/>
                            </a:rPr>
                          </m:ctrlPr>
                        </m:accPr>
                        <m:e>
                          <m:acc>
                            <m:accPr>
                              <m:chr m:val="⃑"/>
                              <m:ctrlPr>
                                <a:rPr lang="en-US" sz="1200" b="1" i="1">
                                  <a:latin typeface="Cambria Math" panose="02040503050406030204" pitchFamily="18" charset="0"/>
                                </a:rPr>
                              </m:ctrlPr>
                            </m:accPr>
                            <m:e>
                              <m:r>
                                <a:rPr lang="en-US" sz="1200" b="1" i="1">
                                  <a:latin typeface="Cambria Math" panose="02040503050406030204" pitchFamily="18" charset="0"/>
                                </a:rPr>
                                <m:t>𝑿</m:t>
                              </m:r>
                            </m:e>
                          </m:acc>
                        </m:e>
                      </m:acc>
                      <m:r>
                        <a:rPr lang="en-US" sz="1200" b="1" i="1" smtClean="0">
                          <a:latin typeface="Cambria Math" panose="02040503050406030204" pitchFamily="18" charset="0"/>
                        </a:rPr>
                        <m:t>(</m:t>
                      </m:r>
                      <m:r>
                        <a:rPr lang="en-US" sz="1200" b="0" i="1" smtClean="0">
                          <a:latin typeface="Cambria Math" panose="02040503050406030204" pitchFamily="18" charset="0"/>
                        </a:rPr>
                        <m:t>𝑡</m:t>
                      </m:r>
                      <m:r>
                        <a:rPr lang="en-US" sz="1200" b="0" i="1" smtClean="0">
                          <a:latin typeface="Cambria Math" panose="02040503050406030204" pitchFamily="18" charset="0"/>
                        </a:rPr>
                        <m:t>)</m:t>
                      </m:r>
                      <m:r>
                        <a:rPr lang="en-US" sz="1200" b="1" i="1">
                          <a:latin typeface="Cambria Math" panose="02040503050406030204" pitchFamily="18" charset="0"/>
                        </a:rPr>
                        <m:t>=</m:t>
                      </m:r>
                      <m:r>
                        <a:rPr lang="en-US" sz="1200" b="0" i="1">
                          <a:latin typeface="Cambria Math" panose="02040503050406030204" pitchFamily="18" charset="0"/>
                        </a:rPr>
                        <m:t>𝐴</m:t>
                      </m:r>
                      <m:r>
                        <a:rPr lang="en-US" sz="1200" b="1" i="1">
                          <a:latin typeface="Cambria Math" panose="02040503050406030204" pitchFamily="18" charset="0"/>
                        </a:rPr>
                        <m:t>(</m:t>
                      </m:r>
                      <m:r>
                        <a:rPr lang="en-US" sz="1200" b="0" i="1">
                          <a:latin typeface="Cambria Math" panose="02040503050406030204" pitchFamily="18" charset="0"/>
                        </a:rPr>
                        <m:t>𝑡</m:t>
                      </m:r>
                      <m:r>
                        <a:rPr lang="en-US" sz="1200" b="1" i="1">
                          <a:latin typeface="Cambria Math" panose="02040503050406030204" pitchFamily="18" charset="0"/>
                        </a:rPr>
                        <m:t>)</m:t>
                      </m:r>
                      <m:acc>
                        <m:accPr>
                          <m:chr m:val="⃑"/>
                          <m:ctrlPr>
                            <a:rPr lang="en-US" sz="1200" b="1" i="1">
                              <a:latin typeface="Cambria Math" panose="02040503050406030204" pitchFamily="18" charset="0"/>
                            </a:rPr>
                          </m:ctrlPr>
                        </m:accPr>
                        <m:e>
                          <m:r>
                            <a:rPr lang="en-US" sz="1200" b="1" i="1">
                              <a:latin typeface="Cambria Math" panose="02040503050406030204" pitchFamily="18" charset="0"/>
                            </a:rPr>
                            <m:t>𝑿</m:t>
                          </m:r>
                        </m:e>
                      </m:acc>
                      <m:r>
                        <a:rPr lang="en-US" sz="1200" b="0" i="1" smtClean="0">
                          <a:latin typeface="Cambria Math" panose="02040503050406030204" pitchFamily="18" charset="0"/>
                        </a:rPr>
                        <m:t>(</m:t>
                      </m:r>
                      <m:r>
                        <a:rPr lang="en-US" sz="1200" b="0" i="1" smtClean="0">
                          <a:latin typeface="Cambria Math" panose="02040503050406030204" pitchFamily="18" charset="0"/>
                        </a:rPr>
                        <m:t>𝑡</m:t>
                      </m:r>
                      <m:r>
                        <a:rPr lang="en-US" sz="1200" b="0" i="1" smtClean="0">
                          <a:latin typeface="Cambria Math" panose="02040503050406030204" pitchFamily="18" charset="0"/>
                        </a:rPr>
                        <m:t>)</m:t>
                      </m:r>
                    </m:oMath>
                  </m:oMathPara>
                </a14:m>
                <a:endParaRPr lang="en-US" sz="1200" dirty="0"/>
              </a:p>
              <a:p>
                <a:pPr marL="0" indent="0">
                  <a:spcBef>
                    <a:spcPts val="0"/>
                  </a:spcBef>
                  <a:spcAft>
                    <a:spcPts val="0"/>
                  </a:spcAft>
                  <a:buNone/>
                </a:pPr>
                <a:endParaRPr lang="en-US" sz="1200" dirty="0"/>
              </a:p>
              <a:p>
                <a:pPr marL="0" indent="0">
                  <a:spcBef>
                    <a:spcPts val="0"/>
                  </a:spcBef>
                  <a:spcAft>
                    <a:spcPts val="0"/>
                  </a:spcAft>
                  <a:buNone/>
                </a:pPr>
                <a:endParaRPr lang="en-US" sz="1200" b="1" dirty="0"/>
              </a:p>
              <a:p>
                <a:pPr marL="0" indent="0">
                  <a:spcBef>
                    <a:spcPts val="0"/>
                  </a:spcBef>
                  <a:spcAft>
                    <a:spcPts val="0"/>
                  </a:spcAft>
                  <a:buNone/>
                </a:pPr>
                <a:endParaRPr lang="en-US" sz="1200" b="1" dirty="0"/>
              </a:p>
              <a:p>
                <a:pPr marL="0" indent="0">
                  <a:spcBef>
                    <a:spcPts val="0"/>
                  </a:spcBef>
                  <a:spcAft>
                    <a:spcPts val="0"/>
                  </a:spcAft>
                  <a:buNone/>
                </a:pPr>
                <a:r>
                  <a:rPr lang="en-US" sz="1400" b="1" dirty="0"/>
                  <a:t>State Transition Matrix</a:t>
                </a:r>
                <a:endParaRPr lang="en-US" sz="1200" dirty="0"/>
              </a:p>
              <a:p>
                <a:pPr marL="0" indent="0">
                  <a:spcBef>
                    <a:spcPts val="0"/>
                  </a:spcBef>
                  <a:spcAft>
                    <a:spcPts val="0"/>
                  </a:spcAft>
                  <a:buNone/>
                </a:pPr>
                <a:r>
                  <a:rPr lang="en-US" sz="1200" dirty="0"/>
                  <a:t>The solution to the ODE is given by a state transition matrix (STM)</a:t>
                </a:r>
              </a:p>
              <a:p>
                <a:pPr marL="0" indent="0">
                  <a:spcBef>
                    <a:spcPts val="0"/>
                  </a:spcBef>
                  <a:spcAft>
                    <a:spcPts val="0"/>
                  </a:spcAft>
                  <a:buNone/>
                </a:pPr>
                <a:endParaRPr lang="en-US" sz="12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acc>
                        <m:accPr>
                          <m:chr m:val="⃑"/>
                          <m:ctrlPr>
                            <a:rPr lang="en-US" sz="1200" b="1" i="1">
                              <a:latin typeface="Cambria Math" panose="02040503050406030204" pitchFamily="18" charset="0"/>
                            </a:rPr>
                          </m:ctrlPr>
                        </m:accPr>
                        <m:e>
                          <m:r>
                            <a:rPr lang="en-US" sz="1200" b="1" i="1">
                              <a:latin typeface="Cambria Math" panose="02040503050406030204" pitchFamily="18" charset="0"/>
                            </a:rPr>
                            <m:t>𝑿</m:t>
                          </m:r>
                        </m:e>
                      </m:acc>
                      <m:d>
                        <m:dPr>
                          <m:ctrlPr>
                            <a:rPr lang="en-US" sz="1200" b="1" i="1">
                              <a:latin typeface="Cambria Math" panose="02040503050406030204" pitchFamily="18" charset="0"/>
                            </a:rPr>
                          </m:ctrlPr>
                        </m:dPr>
                        <m:e>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𝑡</m:t>
                              </m:r>
                            </m:e>
                            <m:sub>
                              <m:r>
                                <a:rPr lang="en-US" sz="1200" b="0" i="1" smtClean="0">
                                  <a:latin typeface="Cambria Math" panose="02040503050406030204" pitchFamily="18" charset="0"/>
                                </a:rPr>
                                <m:t>𝑘</m:t>
                              </m:r>
                            </m:sub>
                          </m:sSub>
                        </m:e>
                      </m:d>
                      <m:r>
                        <a:rPr lang="en-US" sz="1200" b="0" i="1" smtClean="0">
                          <a:latin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𝑡</m:t>
                          </m:r>
                        </m:e>
                        <m:sub>
                          <m:r>
                            <a:rPr lang="en-US" sz="1200" b="0" i="1" smtClean="0">
                              <a:latin typeface="Cambria Math" panose="02040503050406030204" pitchFamily="18" charset="0"/>
                            </a:rPr>
                            <m:t>𝑘</m:t>
                          </m:r>
                        </m:sub>
                      </m:sSub>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𝑡</m:t>
                          </m:r>
                        </m:e>
                        <m:sub>
                          <m:r>
                            <a:rPr lang="en-US" sz="1200" i="1">
                              <a:latin typeface="Cambria Math" panose="02040503050406030204" pitchFamily="18" charset="0"/>
                            </a:rPr>
                            <m:t>0</m:t>
                          </m:r>
                        </m:sub>
                      </m:sSub>
                      <m:r>
                        <a:rPr lang="en-US" sz="1200" b="0" i="1" smtClean="0">
                          <a:latin typeface="Cambria Math" panose="02040503050406030204" pitchFamily="18" charset="0"/>
                          <a:ea typeface="Cambria Math" panose="02040503050406030204" pitchFamily="18" charset="0"/>
                        </a:rPr>
                        <m:t>)</m:t>
                      </m:r>
                      <m:acc>
                        <m:accPr>
                          <m:chr m:val="⃑"/>
                          <m:ctrlPr>
                            <a:rPr lang="en-US" sz="1200" b="1" i="1">
                              <a:latin typeface="Cambria Math" panose="02040503050406030204" pitchFamily="18" charset="0"/>
                            </a:rPr>
                          </m:ctrlPr>
                        </m:accPr>
                        <m:e>
                          <m:r>
                            <a:rPr lang="en-US" sz="1200" b="1" i="1">
                              <a:latin typeface="Cambria Math" panose="02040503050406030204" pitchFamily="18" charset="0"/>
                            </a:rPr>
                            <m:t>𝑿</m:t>
                          </m:r>
                        </m:e>
                      </m:acc>
                      <m:d>
                        <m:dPr>
                          <m:ctrlPr>
                            <a:rPr lang="en-US" sz="1200" b="1"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𝑡</m:t>
                              </m:r>
                            </m:e>
                            <m:sub>
                              <m:r>
                                <a:rPr lang="en-US" sz="1200" b="0" i="1" smtClean="0">
                                  <a:latin typeface="Cambria Math" panose="02040503050406030204" pitchFamily="18" charset="0"/>
                                </a:rPr>
                                <m:t>0</m:t>
                              </m:r>
                            </m:sub>
                          </m:sSub>
                        </m:e>
                      </m:d>
                    </m:oMath>
                  </m:oMathPara>
                </a14:m>
                <a:endParaRPr lang="en-US" sz="1200" dirty="0"/>
              </a:p>
              <a:p>
                <a:pPr marL="0" indent="0">
                  <a:spcBef>
                    <a:spcPts val="0"/>
                  </a:spcBef>
                  <a:spcAft>
                    <a:spcPts val="0"/>
                  </a:spcAft>
                  <a:buNone/>
                </a:pPr>
                <a:endParaRPr lang="en-US" sz="1200" dirty="0"/>
              </a:p>
              <a:p>
                <a:pPr marL="0" indent="0">
                  <a:spcBef>
                    <a:spcPts val="0"/>
                  </a:spcBef>
                  <a:spcAft>
                    <a:spcPts val="0"/>
                  </a:spcAft>
                  <a:buNone/>
                </a:pPr>
                <a:r>
                  <a:rPr lang="en-US" sz="1200" dirty="0"/>
                  <a:t>Given state at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𝑡</m:t>
                        </m:r>
                      </m:e>
                      <m:sub>
                        <m:r>
                          <a:rPr lang="en-US" sz="1200" i="1">
                            <a:latin typeface="Cambria Math" panose="02040503050406030204" pitchFamily="18" charset="0"/>
                          </a:rPr>
                          <m:t>0</m:t>
                        </m:r>
                      </m:sub>
                    </m:sSub>
                  </m:oMath>
                </a14:m>
                <a:r>
                  <a:rPr lang="en-US" sz="1200" dirty="0"/>
                  <a:t>, we can compute state at any future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𝑡</m:t>
                        </m:r>
                      </m:e>
                      <m:sub>
                        <m:r>
                          <a:rPr lang="en-US" sz="1200" b="0" i="1" smtClean="0">
                            <a:latin typeface="Cambria Math" panose="02040503050406030204" pitchFamily="18" charset="0"/>
                          </a:rPr>
                          <m:t>𝑘</m:t>
                        </m:r>
                      </m:sub>
                    </m:sSub>
                  </m:oMath>
                </a14:m>
                <a:r>
                  <a:rPr lang="en-US" sz="1200" dirty="0"/>
                  <a:t>.</a:t>
                </a:r>
              </a:p>
              <a:p>
                <a:pPr marL="0" indent="0">
                  <a:spcBef>
                    <a:spcPts val="0"/>
                  </a:spcBef>
                  <a:spcAft>
                    <a:spcPts val="0"/>
                  </a:spcAft>
                  <a:buNone/>
                </a:pPr>
                <a:endParaRPr lang="en-US" sz="1200" dirty="0"/>
              </a:p>
            </p:txBody>
          </p:sp>
        </mc:Choice>
        <mc:Fallback xmlns="">
          <p:sp>
            <p:nvSpPr>
              <p:cNvPr id="2" name="Content Placeholder 1">
                <a:extLst>
                  <a:ext uri="{FF2B5EF4-FFF2-40B4-BE49-F238E27FC236}">
                    <a16:creationId xmlns:a16="http://schemas.microsoft.com/office/drawing/2014/main" id="{1052F6B9-6D27-43BB-B810-138F60EC6DD6}"/>
                  </a:ext>
                </a:extLst>
              </p:cNvPr>
              <p:cNvSpPr>
                <a:spLocks noGrp="1" noRot="1" noChangeAspect="1" noMove="1" noResize="1" noEditPoints="1" noAdjustHandles="1" noChangeArrowheads="1" noChangeShapeType="1" noTextEdit="1"/>
              </p:cNvSpPr>
              <p:nvPr>
                <p:ph sz="half" idx="1"/>
              </p:nvPr>
            </p:nvSpPr>
            <p:spPr>
              <a:xfrm>
                <a:off x="457200" y="681541"/>
                <a:ext cx="4219304" cy="3780420"/>
              </a:xfrm>
              <a:blipFill>
                <a:blip r:embed="rId2"/>
                <a:stretch>
                  <a:fillRect l="-434" t="-323"/>
                </a:stretch>
              </a:blipFill>
            </p:spPr>
            <p:txBody>
              <a:bodyPr/>
              <a:lstStyle/>
              <a:p>
                <a:r>
                  <a:rPr lang="en-US">
                    <a:noFill/>
                  </a:rPr>
                  <a:t> </a:t>
                </a:r>
              </a:p>
            </p:txBody>
          </p:sp>
        </mc:Fallback>
      </mc:AlternateContent>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Dynamics Model</a:t>
            </a:r>
          </a:p>
        </p:txBody>
      </p:sp>
      <mc:AlternateContent xmlns:mc="http://schemas.openxmlformats.org/markup-compatibility/2006" xmlns:a14="http://schemas.microsoft.com/office/drawing/2010/main">
        <mc:Choice Requires="a14">
          <p:sp>
            <p:nvSpPr>
              <p:cNvPr id="7" name="Content Placeholder 1">
                <a:extLst>
                  <a:ext uri="{FF2B5EF4-FFF2-40B4-BE49-F238E27FC236}">
                    <a16:creationId xmlns:a16="http://schemas.microsoft.com/office/drawing/2014/main" id="{43D38DB3-198F-4BFB-99CD-68977916EDD3}"/>
                  </a:ext>
                </a:extLst>
              </p:cNvPr>
              <p:cNvSpPr txBox="1">
                <a:spLocks/>
              </p:cNvSpPr>
              <p:nvPr/>
            </p:nvSpPr>
            <p:spPr>
              <a:xfrm>
                <a:off x="4775200" y="665820"/>
                <a:ext cx="4219304" cy="3780420"/>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spcAft>
                    <a:spcPts val="0"/>
                  </a:spcAft>
                  <a:buFont typeface="Arial" charset="0"/>
                  <a:buNone/>
                </a:pPr>
                <a:r>
                  <a:rPr lang="en-US" sz="1400" b="1" dirty="0"/>
                  <a:t>Properties</a:t>
                </a:r>
                <a:endParaRPr lang="en-US" sz="1200" dirty="0"/>
              </a:p>
              <a:p>
                <a:pPr marL="0" indent="0">
                  <a:spcBef>
                    <a:spcPts val="0"/>
                  </a:spcBef>
                  <a:spcAft>
                    <a:spcPts val="0"/>
                  </a:spcAft>
                  <a:buNone/>
                </a:pPr>
                <a:r>
                  <a:rPr lang="en-US" sz="1200" dirty="0"/>
                  <a:t>STMs have some useful properties:</a:t>
                </a:r>
              </a:p>
              <a:p>
                <a:pPr>
                  <a:spcBef>
                    <a:spcPts val="0"/>
                  </a:spcBef>
                  <a:spcAft>
                    <a:spcPts val="0"/>
                  </a:spcAft>
                  <a:buAutoNum type="arabicPeriod"/>
                </a:pPr>
                <a:r>
                  <a:rPr lang="en-US" sz="1200" dirty="0"/>
                  <a:t> </a:t>
                </a:r>
                <a14:m>
                  <m:oMath xmlns:m="http://schemas.openxmlformats.org/officeDocument/2006/math">
                    <m:r>
                      <a:rPr lang="en-US" sz="1200" i="1">
                        <a:latin typeface="Cambria Math" panose="02040503050406030204" pitchFamily="18" charset="0"/>
                        <a:ea typeface="Cambria Math" panose="02040503050406030204" pitchFamily="18" charset="0"/>
                      </a:rPr>
                      <m:t>𝜙</m:t>
                    </m:r>
                    <m:d>
                      <m:dPr>
                        <m:ctrlPr>
                          <a:rPr lang="en-US" sz="1200" i="1">
                            <a:latin typeface="Cambria Math" panose="02040503050406030204" pitchFamily="18" charset="0"/>
                            <a:ea typeface="Cambria Math" panose="02040503050406030204" pitchFamily="18" charset="0"/>
                          </a:rPr>
                        </m:ctrlPr>
                      </m:dPr>
                      <m:e>
                        <m:sSub>
                          <m:sSubPr>
                            <m:ctrlPr>
                              <a:rPr lang="en-US" sz="1200" i="1" smtClean="0">
                                <a:latin typeface="Cambria Math" panose="02040503050406030204" pitchFamily="18" charset="0"/>
                              </a:rPr>
                            </m:ctrlPr>
                          </m:sSubPr>
                          <m:e>
                            <m:r>
                              <a:rPr lang="en-US" sz="1200" i="1">
                                <a:latin typeface="Cambria Math" panose="02040503050406030204" pitchFamily="18" charset="0"/>
                              </a:rPr>
                              <m:t>𝑡</m:t>
                            </m:r>
                          </m:e>
                          <m:sub>
                            <m:r>
                              <a:rPr lang="en-US" sz="1200" b="0" i="1" smtClean="0">
                                <a:latin typeface="Cambria Math" panose="02040503050406030204" pitchFamily="18" charset="0"/>
                              </a:rPr>
                              <m:t>𝑘</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𝑡</m:t>
                            </m:r>
                          </m:e>
                          <m:sub>
                            <m:r>
                              <a:rPr lang="en-US" sz="1200" b="0" i="1" smtClean="0">
                                <a:latin typeface="Cambria Math" panose="02040503050406030204" pitchFamily="18" charset="0"/>
                              </a:rPr>
                              <m:t>𝑘</m:t>
                            </m:r>
                          </m:sub>
                        </m:sSub>
                      </m:e>
                    </m:d>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𝐼</m:t>
                    </m:r>
                  </m:oMath>
                </a14:m>
                <a:endParaRPr lang="en-US" sz="1200" b="0" dirty="0">
                  <a:ea typeface="Cambria Math" panose="02040503050406030204" pitchFamily="18" charset="0"/>
                </a:endParaRPr>
              </a:p>
              <a:p>
                <a:pPr>
                  <a:spcBef>
                    <a:spcPts val="0"/>
                  </a:spcBef>
                  <a:spcAft>
                    <a:spcPts val="0"/>
                  </a:spcAft>
                  <a:buAutoNum type="arabicPeriod"/>
                </a:pPr>
                <a:r>
                  <a:rPr lang="en-US" sz="1200" dirty="0">
                    <a:ea typeface="Cambria Math" panose="02040503050406030204" pitchFamily="18" charset="0"/>
                  </a:rPr>
                  <a:t> </a:t>
                </a:r>
                <a14:m>
                  <m:oMath xmlns:m="http://schemas.openxmlformats.org/officeDocument/2006/math">
                    <m:r>
                      <a:rPr lang="en-US" sz="1200" i="1">
                        <a:latin typeface="Cambria Math" panose="02040503050406030204" pitchFamily="18" charset="0"/>
                        <a:ea typeface="Cambria Math" panose="02040503050406030204" pitchFamily="18" charset="0"/>
                      </a:rPr>
                      <m:t>𝜙</m:t>
                    </m:r>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𝑡</m:t>
                            </m:r>
                          </m:e>
                          <m:sub>
                            <m:r>
                              <a:rPr lang="en-US" sz="1200" b="0" i="1" smtClean="0">
                                <a:latin typeface="Cambria Math" panose="02040503050406030204" pitchFamily="18" charset="0"/>
                              </a:rPr>
                              <m:t>𝑖</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𝑡</m:t>
                            </m:r>
                          </m:e>
                          <m:sub>
                            <m:r>
                              <a:rPr lang="en-US" sz="1200" b="0" i="1" smtClean="0">
                                <a:latin typeface="Cambria Math" panose="02040503050406030204" pitchFamily="18" charset="0"/>
                              </a:rPr>
                              <m:t>𝑘</m:t>
                            </m:r>
                          </m:sub>
                        </m:sSub>
                      </m:e>
                    </m:d>
                    <m:r>
                      <a:rPr lang="en-US" sz="1200" b="0" i="1" smtClean="0">
                        <a:latin typeface="Cambria Math" panose="02040503050406030204" pitchFamily="18" charset="0"/>
                      </a:rPr>
                      <m:t>=</m:t>
                    </m:r>
                    <m:r>
                      <a:rPr lang="en-US" sz="1200" i="1">
                        <a:latin typeface="Cambria Math" panose="02040503050406030204" pitchFamily="18" charset="0"/>
                        <a:ea typeface="Cambria Math" panose="02040503050406030204" pitchFamily="18" charset="0"/>
                      </a:rPr>
                      <m:t>𝜙</m:t>
                    </m:r>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𝑡</m:t>
                            </m:r>
                          </m:e>
                          <m:sub>
                            <m:r>
                              <a:rPr lang="en-US" sz="1200" i="1">
                                <a:latin typeface="Cambria Math" panose="02040503050406030204" pitchFamily="18" charset="0"/>
                              </a:rPr>
                              <m:t>𝑖</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𝑡</m:t>
                            </m:r>
                          </m:e>
                          <m:sub>
                            <m:r>
                              <a:rPr lang="en-US" sz="1200" b="0" i="1" smtClean="0">
                                <a:latin typeface="Cambria Math" panose="02040503050406030204" pitchFamily="18" charset="0"/>
                              </a:rPr>
                              <m:t>𝑗</m:t>
                            </m:r>
                          </m:sub>
                        </m:sSub>
                      </m:e>
                    </m:d>
                  </m:oMath>
                </a14:m>
                <a:r>
                  <a:rPr lang="en-US" sz="1200" dirty="0">
                    <a:ea typeface="Cambria Math" panose="02040503050406030204" pitchFamily="18" charset="0"/>
                  </a:rPr>
                  <a:t> </a:t>
                </a:r>
                <a14:m>
                  <m:oMath xmlns:m="http://schemas.openxmlformats.org/officeDocument/2006/math">
                    <m:r>
                      <a:rPr lang="en-US" sz="1200" i="1">
                        <a:latin typeface="Cambria Math" panose="02040503050406030204" pitchFamily="18" charset="0"/>
                        <a:ea typeface="Cambria Math" panose="02040503050406030204" pitchFamily="18" charset="0"/>
                      </a:rPr>
                      <m:t>𝜙</m:t>
                    </m:r>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𝑡</m:t>
                            </m:r>
                          </m:e>
                          <m:sub>
                            <m:r>
                              <a:rPr lang="en-US" sz="1200" b="0" i="1" smtClean="0">
                                <a:latin typeface="Cambria Math" panose="02040503050406030204" pitchFamily="18" charset="0"/>
                              </a:rPr>
                              <m:t>𝑗</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𝑡</m:t>
                            </m:r>
                          </m:e>
                          <m:sub>
                            <m:r>
                              <a:rPr lang="en-US" sz="1200" i="1">
                                <a:latin typeface="Cambria Math" panose="02040503050406030204" pitchFamily="18" charset="0"/>
                              </a:rPr>
                              <m:t>𝑘</m:t>
                            </m:r>
                          </m:sub>
                        </m:sSub>
                      </m:e>
                    </m:d>
                  </m:oMath>
                </a14:m>
                <a:endParaRPr lang="en-US" sz="1200" b="0" dirty="0">
                  <a:ea typeface="Cambria Math" panose="02040503050406030204" pitchFamily="18" charset="0"/>
                </a:endParaRPr>
              </a:p>
              <a:p>
                <a:pPr>
                  <a:spcBef>
                    <a:spcPts val="0"/>
                  </a:spcBef>
                  <a:spcAft>
                    <a:spcPts val="0"/>
                  </a:spcAft>
                  <a:buAutoNum type="arabicPeriod"/>
                </a:pPr>
                <a:r>
                  <a:rPr lang="en-US" sz="1200" dirty="0">
                    <a:ea typeface="Cambria Math" panose="02040503050406030204" pitchFamily="18" charset="0"/>
                  </a:rPr>
                  <a:t> </a:t>
                </a:r>
                <a14:m>
                  <m:oMath xmlns:m="http://schemas.openxmlformats.org/officeDocument/2006/math">
                    <m:r>
                      <a:rPr lang="en-US" sz="1200" i="1">
                        <a:latin typeface="Cambria Math" panose="02040503050406030204" pitchFamily="18" charset="0"/>
                        <a:ea typeface="Cambria Math" panose="02040503050406030204" pitchFamily="18" charset="0"/>
                      </a:rPr>
                      <m:t>𝜙</m:t>
                    </m:r>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𝑡</m:t>
                            </m:r>
                          </m:e>
                          <m:sub>
                            <m:r>
                              <a:rPr lang="en-US" sz="1200" i="1">
                                <a:latin typeface="Cambria Math" panose="02040503050406030204" pitchFamily="18" charset="0"/>
                              </a:rPr>
                              <m:t>𝑖</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𝑡</m:t>
                            </m:r>
                          </m:e>
                          <m:sub>
                            <m:r>
                              <a:rPr lang="en-US" sz="1200" i="1">
                                <a:latin typeface="Cambria Math" panose="02040503050406030204" pitchFamily="18" charset="0"/>
                              </a:rPr>
                              <m:t>𝑘</m:t>
                            </m:r>
                          </m:sub>
                        </m:sSub>
                      </m:e>
                    </m:d>
                    <m:r>
                      <a:rPr lang="en-US" sz="1200" b="0" i="1" smtClean="0">
                        <a:latin typeface="Cambria Math" panose="02040503050406030204" pitchFamily="18" charset="0"/>
                      </a:rPr>
                      <m:t>=</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ea typeface="Cambria Math" panose="02040503050406030204" pitchFamily="18" charset="0"/>
                          </a:rPr>
                          <m:t>𝜙</m:t>
                        </m:r>
                      </m:e>
                      <m:sup>
                        <m:r>
                          <a:rPr lang="en-US" sz="1200" b="0" i="1" smtClean="0">
                            <a:latin typeface="Cambria Math" panose="02040503050406030204" pitchFamily="18" charset="0"/>
                          </a:rPr>
                          <m:t>−1</m:t>
                        </m:r>
                      </m:sup>
                    </m:sSup>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𝑡</m:t>
                        </m:r>
                      </m:e>
                      <m:sub>
                        <m:r>
                          <a:rPr lang="en-US" sz="1200" b="0" i="1" smtClean="0">
                            <a:latin typeface="Cambria Math" panose="02040503050406030204" pitchFamily="18" charset="0"/>
                          </a:rPr>
                          <m:t>𝑘</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𝑡</m:t>
                        </m:r>
                      </m:e>
                      <m:sub>
                        <m:r>
                          <a:rPr lang="en-US" sz="1200" b="0" i="1" smtClean="0">
                            <a:latin typeface="Cambria Math" panose="02040503050406030204" pitchFamily="18" charset="0"/>
                          </a:rPr>
                          <m:t>𝑖</m:t>
                        </m:r>
                      </m:sub>
                    </m:sSub>
                    <m:r>
                      <a:rPr lang="en-US" sz="1200" b="0" i="1" smtClean="0">
                        <a:latin typeface="Cambria Math" panose="02040503050406030204" pitchFamily="18" charset="0"/>
                      </a:rPr>
                      <m:t>)</m:t>
                    </m:r>
                  </m:oMath>
                </a14:m>
                <a:endParaRPr lang="en-US" sz="1200" b="0" dirty="0">
                  <a:ea typeface="Cambria Math" panose="02040503050406030204" pitchFamily="18" charset="0"/>
                </a:endParaRPr>
              </a:p>
              <a:p>
                <a:pPr marL="0" indent="0">
                  <a:spcBef>
                    <a:spcPts val="0"/>
                  </a:spcBef>
                  <a:spcAft>
                    <a:spcPts val="0"/>
                  </a:spcAft>
                  <a:buNone/>
                </a:pPr>
                <a:endParaRPr lang="en-US" sz="1400" dirty="0">
                  <a:ea typeface="Cambria Math" panose="02040503050406030204" pitchFamily="18" charset="0"/>
                </a:endParaRPr>
              </a:p>
              <a:p>
                <a:pPr marL="0" indent="0">
                  <a:spcBef>
                    <a:spcPts val="0"/>
                  </a:spcBef>
                  <a:spcAft>
                    <a:spcPts val="0"/>
                  </a:spcAft>
                  <a:buNone/>
                </a:pPr>
                <a:endParaRPr lang="en-US" sz="1400" b="1" dirty="0"/>
              </a:p>
              <a:p>
                <a:pPr marL="0" indent="0">
                  <a:spcBef>
                    <a:spcPts val="0"/>
                  </a:spcBef>
                  <a:spcAft>
                    <a:spcPts val="0"/>
                  </a:spcAft>
                  <a:buNone/>
                </a:pPr>
                <a:endParaRPr lang="en-US" sz="1400" b="1" dirty="0"/>
              </a:p>
              <a:p>
                <a:pPr marL="0" indent="0">
                  <a:spcBef>
                    <a:spcPts val="0"/>
                  </a:spcBef>
                  <a:spcAft>
                    <a:spcPts val="0"/>
                  </a:spcAft>
                  <a:buNone/>
                </a:pPr>
                <a:r>
                  <a:rPr lang="en-US" sz="1400" b="1" dirty="0"/>
                  <a:t>Computing the STM</a:t>
                </a:r>
                <a:endParaRPr lang="en-US" sz="1200" dirty="0"/>
              </a:p>
              <a:p>
                <a:pPr marL="0" indent="0">
                  <a:spcBef>
                    <a:spcPts val="0"/>
                  </a:spcBef>
                  <a:spcAft>
                    <a:spcPts val="0"/>
                  </a:spcAft>
                  <a:buNone/>
                </a:pPr>
                <a:r>
                  <a:rPr lang="en-US" sz="1200" b="0" dirty="0">
                    <a:ea typeface="Cambria Math" panose="02040503050406030204" pitchFamily="18" charset="0"/>
                  </a:rPr>
                  <a:t>The state transition matrix itself is computed from an ODE:</a:t>
                </a:r>
              </a:p>
              <a:p>
                <a:pPr marL="0" indent="0">
                  <a:spcBef>
                    <a:spcPts val="0"/>
                  </a:spcBef>
                  <a:spcAft>
                    <a:spcPts val="0"/>
                  </a:spcAft>
                  <a:buNone/>
                </a:pPr>
                <a:endParaRPr lang="en-US" sz="1100" dirty="0">
                  <a:ea typeface="Cambria Math" panose="02040503050406030204" pitchFamily="18" charset="0"/>
                </a:endParaRPr>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acc>
                        <m:accPr>
                          <m:chr m:val="̇"/>
                          <m:ctrlPr>
                            <a:rPr lang="en-US" sz="1200" b="1" i="1">
                              <a:latin typeface="Cambria Math" panose="02040503050406030204" pitchFamily="18" charset="0"/>
                            </a:rPr>
                          </m:ctrlPr>
                        </m:accPr>
                        <m:e>
                          <m:r>
                            <a:rPr lang="en-US" sz="1200" b="0" i="1" smtClean="0">
                              <a:latin typeface="Cambria Math" panose="02040503050406030204" pitchFamily="18" charset="0"/>
                              <a:ea typeface="Cambria Math" panose="02040503050406030204" pitchFamily="18" charset="0"/>
                            </a:rPr>
                            <m:t>𝜙</m:t>
                          </m:r>
                        </m:e>
                      </m:acc>
                      <m:r>
                        <a:rPr lang="en-US" sz="1200" b="1" i="1">
                          <a:latin typeface="Cambria Math" panose="02040503050406030204" pitchFamily="18" charset="0"/>
                        </a:rPr>
                        <m:t>(</m:t>
                      </m:r>
                      <m:r>
                        <a:rPr lang="en-US" sz="1200" i="1">
                          <a:latin typeface="Cambria Math" panose="02040503050406030204" pitchFamily="18" charset="0"/>
                        </a:rPr>
                        <m:t>𝑡</m:t>
                      </m:r>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𝑡</m:t>
                          </m:r>
                        </m:e>
                        <m:sub>
                          <m:r>
                            <a:rPr lang="en-US" sz="1200" i="1">
                              <a:latin typeface="Cambria Math" panose="02040503050406030204" pitchFamily="18" charset="0"/>
                            </a:rPr>
                            <m:t>𝑘</m:t>
                          </m:r>
                        </m:sub>
                      </m:sSub>
                      <m:r>
                        <a:rPr lang="en-US" sz="1200" i="1">
                          <a:latin typeface="Cambria Math" panose="02040503050406030204" pitchFamily="18" charset="0"/>
                        </a:rPr>
                        <m:t>)</m:t>
                      </m:r>
                      <m:r>
                        <a:rPr lang="en-US" sz="1200" b="1" i="1">
                          <a:latin typeface="Cambria Math" panose="02040503050406030204" pitchFamily="18" charset="0"/>
                        </a:rPr>
                        <m:t>=</m:t>
                      </m:r>
                      <m:r>
                        <a:rPr lang="en-US" sz="1200" i="1">
                          <a:latin typeface="Cambria Math" panose="02040503050406030204" pitchFamily="18" charset="0"/>
                        </a:rPr>
                        <m:t>𝐴</m:t>
                      </m:r>
                      <m:r>
                        <a:rPr lang="en-US" sz="1200" b="1" i="1">
                          <a:latin typeface="Cambria Math" panose="02040503050406030204" pitchFamily="18" charset="0"/>
                        </a:rPr>
                        <m:t>(</m:t>
                      </m:r>
                      <m:r>
                        <a:rPr lang="en-US" sz="1200" i="1">
                          <a:latin typeface="Cambria Math" panose="02040503050406030204" pitchFamily="18" charset="0"/>
                        </a:rPr>
                        <m:t>𝑡</m:t>
                      </m:r>
                      <m:r>
                        <a:rPr lang="en-US" sz="1200" b="1" i="1">
                          <a:latin typeface="Cambria Math" panose="02040503050406030204" pitchFamily="18" charset="0"/>
                        </a:rPr>
                        <m:t>)</m:t>
                      </m:r>
                      <m:r>
                        <a:rPr lang="en-US" sz="1200" i="1">
                          <a:latin typeface="Cambria Math" panose="02040503050406030204" pitchFamily="18" charset="0"/>
                          <a:ea typeface="Cambria Math" panose="02040503050406030204" pitchFamily="18" charset="0"/>
                        </a:rPr>
                        <m:t>𝜙</m:t>
                      </m:r>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𝑡</m:t>
                      </m:r>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𝑡</m:t>
                          </m:r>
                        </m:e>
                        <m:sub>
                          <m:r>
                            <a:rPr lang="en-US" sz="1200" b="0" i="1" smtClean="0">
                              <a:latin typeface="Cambria Math" panose="02040503050406030204" pitchFamily="18" charset="0"/>
                            </a:rPr>
                            <m:t>𝑘</m:t>
                          </m:r>
                        </m:sub>
                      </m:sSub>
                      <m:r>
                        <a:rPr lang="en-US" sz="1200" i="1">
                          <a:latin typeface="Cambria Math" panose="02040503050406030204" pitchFamily="18" charset="0"/>
                          <a:ea typeface="Cambria Math" panose="02040503050406030204" pitchFamily="18" charset="0"/>
                        </a:rPr>
                        <m:t>)</m:t>
                      </m:r>
                    </m:oMath>
                  </m:oMathPara>
                </a14:m>
                <a:endParaRPr lang="en-US" sz="1200" b="0" dirty="0">
                  <a:ea typeface="Cambria Math" panose="02040503050406030204" pitchFamily="18" charset="0"/>
                </a:endParaRPr>
              </a:p>
              <a:p>
                <a:pPr marL="0" indent="0">
                  <a:spcBef>
                    <a:spcPts val="0"/>
                  </a:spcBef>
                  <a:spcAft>
                    <a:spcPts val="0"/>
                  </a:spcAft>
                  <a:buNone/>
                </a:pPr>
                <a:endParaRPr lang="en-US" sz="1400" b="0" dirty="0">
                  <a:ea typeface="Cambria Math" panose="02040503050406030204" pitchFamily="18" charset="0"/>
                </a:endParaRPr>
              </a:p>
              <a:p>
                <a:pPr marL="0" indent="0">
                  <a:spcBef>
                    <a:spcPts val="0"/>
                  </a:spcBef>
                  <a:spcAft>
                    <a:spcPts val="0"/>
                  </a:spcAft>
                  <a:buNone/>
                </a:pPr>
                <a:r>
                  <a:rPr lang="en-US" sz="1200" b="0" dirty="0">
                    <a:ea typeface="Cambria Math" panose="02040503050406030204" pitchFamily="18" charset="0"/>
                  </a:rPr>
                  <a:t>Note that this is the same </a:t>
                </a:r>
                <a14:m>
                  <m:oMath xmlns:m="http://schemas.openxmlformats.org/officeDocument/2006/math">
                    <m:r>
                      <a:rPr lang="en-US" sz="1200" b="0" i="1" smtClean="0">
                        <a:latin typeface="Cambria Math" panose="02040503050406030204" pitchFamily="18" charset="0"/>
                      </a:rPr>
                      <m:t>𝐴</m:t>
                    </m:r>
                    <m:r>
                      <a:rPr lang="en-US" sz="1200" b="1" i="1">
                        <a:latin typeface="Cambria Math" panose="02040503050406030204" pitchFamily="18" charset="0"/>
                      </a:rPr>
                      <m:t>(</m:t>
                    </m:r>
                    <m:r>
                      <a:rPr lang="en-US" sz="1200" b="0" i="1">
                        <a:latin typeface="Cambria Math" panose="02040503050406030204" pitchFamily="18" charset="0"/>
                      </a:rPr>
                      <m:t>𝑡</m:t>
                    </m:r>
                    <m:r>
                      <a:rPr lang="en-US" sz="1200" b="1" i="1">
                        <a:latin typeface="Cambria Math" panose="02040503050406030204" pitchFamily="18" charset="0"/>
                      </a:rPr>
                      <m:t>) </m:t>
                    </m:r>
                  </m:oMath>
                </a14:m>
                <a:r>
                  <a:rPr lang="en-US" sz="1200" b="0" dirty="0">
                    <a:ea typeface="Cambria Math" panose="02040503050406030204" pitchFamily="18" charset="0"/>
                  </a:rPr>
                  <a:t>matrix as before, and </a:t>
                </a:r>
                <a:r>
                  <a:rPr lang="en-US" sz="1200" dirty="0">
                    <a:ea typeface="Cambria Math" panose="02040503050406030204" pitchFamily="18" charset="0"/>
                  </a:rPr>
                  <a:t>we apply</a:t>
                </a:r>
                <a:r>
                  <a:rPr lang="en-US" sz="1200" b="0" dirty="0">
                    <a:ea typeface="Cambria Math" panose="02040503050406030204" pitchFamily="18" charset="0"/>
                  </a:rPr>
                  <a:t> the initial condition from Property 1 for the integration.</a:t>
                </a:r>
              </a:p>
              <a:p>
                <a:pPr marL="0" indent="0">
                  <a:spcBef>
                    <a:spcPts val="0"/>
                  </a:spcBef>
                  <a:spcAft>
                    <a:spcPts val="0"/>
                  </a:spcAft>
                  <a:buNone/>
                </a:pPr>
                <a:endParaRPr lang="en-US" sz="1400" b="0" dirty="0">
                  <a:ea typeface="Cambria Math" panose="02040503050406030204" pitchFamily="18" charset="0"/>
                </a:endParaRPr>
              </a:p>
              <a:p>
                <a:pPr marL="0" indent="0">
                  <a:spcBef>
                    <a:spcPts val="0"/>
                  </a:spcBef>
                  <a:spcAft>
                    <a:spcPts val="0"/>
                  </a:spcAft>
                  <a:buNone/>
                </a:pPr>
                <a:endParaRPr lang="en-US" sz="1400" dirty="0"/>
              </a:p>
            </p:txBody>
          </p:sp>
        </mc:Choice>
        <mc:Fallback xmlns="">
          <p:sp>
            <p:nvSpPr>
              <p:cNvPr id="7" name="Content Placeholder 1">
                <a:extLst>
                  <a:ext uri="{FF2B5EF4-FFF2-40B4-BE49-F238E27FC236}">
                    <a16:creationId xmlns:a16="http://schemas.microsoft.com/office/drawing/2014/main" id="{43D38DB3-198F-4BFB-99CD-68977916EDD3}"/>
                  </a:ext>
                </a:extLst>
              </p:cNvPr>
              <p:cNvSpPr txBox="1">
                <a:spLocks noRot="1" noChangeAspect="1" noMove="1" noResize="1" noEditPoints="1" noAdjustHandles="1" noChangeArrowheads="1" noChangeShapeType="1" noTextEdit="1"/>
              </p:cNvSpPr>
              <p:nvPr/>
            </p:nvSpPr>
            <p:spPr>
              <a:xfrm>
                <a:off x="4775200" y="665820"/>
                <a:ext cx="4219304" cy="3780420"/>
              </a:xfrm>
              <a:prstGeom prst="rect">
                <a:avLst/>
              </a:prstGeom>
              <a:blipFill>
                <a:blip r:embed="rId3"/>
                <a:stretch>
                  <a:fillRect l="-434" t="-323"/>
                </a:stretch>
              </a:blipFill>
            </p:spPr>
            <p:txBody>
              <a:bodyPr/>
              <a:lstStyle/>
              <a:p>
                <a:r>
                  <a:rPr lang="en-US">
                    <a:noFill/>
                  </a:rPr>
                  <a:t> </a:t>
                </a:r>
              </a:p>
            </p:txBody>
          </p:sp>
        </mc:Fallback>
      </mc:AlternateContent>
    </p:spTree>
    <p:extLst>
      <p:ext uri="{BB962C8B-B14F-4D97-AF65-F5344CB8AC3E}">
        <p14:creationId xmlns:p14="http://schemas.microsoft.com/office/powerpoint/2010/main" val="29494524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400" b="1" dirty="0"/>
                  <a:t>Linear Motion Example</a:t>
                </a:r>
                <a:endParaRPr lang="en-US" sz="1200" dirty="0"/>
              </a:p>
              <a:p>
                <a:pPr marL="0" indent="0">
                  <a:spcBef>
                    <a:spcPts val="0"/>
                  </a:spcBef>
                  <a:spcAft>
                    <a:spcPts val="0"/>
                  </a:spcAft>
                  <a:buNone/>
                </a:pPr>
                <a:r>
                  <a:rPr lang="en-US" sz="1200" dirty="0"/>
                  <a:t>Returning to our previous example of linear motion, estimating the position and velocity of a car.  The dynamics equation is</a:t>
                </a:r>
              </a:p>
              <a:p>
                <a:pPr marL="0" indent="0">
                  <a:spcBef>
                    <a:spcPts val="0"/>
                  </a:spcBef>
                  <a:spcAft>
                    <a:spcPts val="0"/>
                  </a:spcAft>
                  <a:buNone/>
                </a:pPr>
                <a:endParaRPr lang="en-US" sz="12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acc>
                        <m:accPr>
                          <m:chr m:val="̇"/>
                          <m:ctrlPr>
                            <a:rPr lang="en-US" sz="1200" b="1" i="1">
                              <a:latin typeface="Cambria Math" panose="02040503050406030204" pitchFamily="18" charset="0"/>
                            </a:rPr>
                          </m:ctrlPr>
                        </m:accPr>
                        <m:e>
                          <m:acc>
                            <m:accPr>
                              <m:chr m:val="⃑"/>
                              <m:ctrlPr>
                                <a:rPr lang="en-US" sz="1200" b="1" i="1">
                                  <a:latin typeface="Cambria Math" panose="02040503050406030204" pitchFamily="18" charset="0"/>
                                </a:rPr>
                              </m:ctrlPr>
                            </m:accPr>
                            <m:e>
                              <m:r>
                                <a:rPr lang="en-US" sz="1200" b="1" i="1">
                                  <a:latin typeface="Cambria Math" panose="02040503050406030204" pitchFamily="18" charset="0"/>
                                </a:rPr>
                                <m:t>𝑿</m:t>
                              </m:r>
                            </m:e>
                          </m:acc>
                        </m:e>
                      </m:acc>
                      <m:d>
                        <m:dPr>
                          <m:ctrlPr>
                            <a:rPr lang="en-US" sz="1200" b="1" i="1" smtClean="0">
                              <a:latin typeface="Cambria Math" panose="02040503050406030204" pitchFamily="18" charset="0"/>
                            </a:rPr>
                          </m:ctrlPr>
                        </m:dPr>
                        <m:e>
                          <m:r>
                            <a:rPr lang="en-US" sz="1200" b="0" i="1" smtClean="0">
                              <a:latin typeface="Cambria Math" panose="02040503050406030204" pitchFamily="18" charset="0"/>
                            </a:rPr>
                            <m:t>𝑡</m:t>
                          </m:r>
                        </m:e>
                      </m:d>
                      <m:r>
                        <a:rPr lang="en-US" sz="1200" b="1" i="1">
                          <a:latin typeface="Cambria Math" panose="02040503050406030204" pitchFamily="18" charset="0"/>
                        </a:rPr>
                        <m:t>=</m:t>
                      </m:r>
                      <m:d>
                        <m:dPr>
                          <m:begChr m:val="["/>
                          <m:endChr m:val="]"/>
                          <m:ctrlPr>
                            <a:rPr lang="en-US" sz="1200" i="1">
                              <a:latin typeface="Cambria Math" panose="02040503050406030204" pitchFamily="18" charset="0"/>
                            </a:rPr>
                          </m:ctrlPr>
                        </m:dPr>
                        <m:e>
                          <m:m>
                            <m:mPr>
                              <m:mcs>
                                <m:mc>
                                  <m:mcPr>
                                    <m:count m:val="2"/>
                                    <m:mcJc m:val="center"/>
                                  </m:mcPr>
                                </m:mc>
                              </m:mcs>
                              <m:ctrlPr>
                                <a:rPr lang="en-US" sz="1200" i="1">
                                  <a:latin typeface="Cambria Math" panose="02040503050406030204" pitchFamily="18" charset="0"/>
                                </a:rPr>
                              </m:ctrlPr>
                            </m:mPr>
                            <m:mr>
                              <m:e>
                                <m:r>
                                  <m:rPr>
                                    <m:brk m:alnAt="7"/>
                                  </m:rPr>
                                  <a:rPr lang="en-US" sz="1200" i="1">
                                    <a:latin typeface="Cambria Math" panose="02040503050406030204" pitchFamily="18" charset="0"/>
                                  </a:rPr>
                                  <m:t>0</m:t>
                                </m:r>
                              </m:e>
                              <m:e>
                                <m:r>
                                  <a:rPr lang="en-US" sz="1200" i="1">
                                    <a:latin typeface="Cambria Math" panose="02040503050406030204" pitchFamily="18" charset="0"/>
                                  </a:rPr>
                                  <m:t>1</m:t>
                                </m:r>
                              </m:e>
                            </m:mr>
                            <m:mr>
                              <m:e>
                                <m:r>
                                  <a:rPr lang="en-US" sz="1200" i="1">
                                    <a:latin typeface="Cambria Math" panose="02040503050406030204" pitchFamily="18" charset="0"/>
                                  </a:rPr>
                                  <m:t>0</m:t>
                                </m:r>
                              </m:e>
                              <m:e>
                                <m:r>
                                  <a:rPr lang="en-US" sz="1200" i="1">
                                    <a:latin typeface="Cambria Math" panose="02040503050406030204" pitchFamily="18" charset="0"/>
                                  </a:rPr>
                                  <m:t>0</m:t>
                                </m:r>
                              </m:e>
                            </m:mr>
                          </m:m>
                        </m:e>
                      </m:d>
                      <m:acc>
                        <m:accPr>
                          <m:chr m:val="⃑"/>
                          <m:ctrlPr>
                            <a:rPr lang="en-US" sz="1200" b="1" i="1">
                              <a:latin typeface="Cambria Math" panose="02040503050406030204" pitchFamily="18" charset="0"/>
                            </a:rPr>
                          </m:ctrlPr>
                        </m:accPr>
                        <m:e>
                          <m:r>
                            <a:rPr lang="en-US" sz="1200" b="1" i="1">
                              <a:latin typeface="Cambria Math" panose="02040503050406030204" pitchFamily="18" charset="0"/>
                            </a:rPr>
                            <m:t>𝑿</m:t>
                          </m:r>
                        </m:e>
                      </m:acc>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𝑡</m:t>
                          </m:r>
                        </m:e>
                      </m:d>
                      <m:r>
                        <a:rPr lang="en-US" sz="1200" b="0" i="1" smtClean="0">
                          <a:latin typeface="Cambria Math" panose="02040503050406030204" pitchFamily="18" charset="0"/>
                        </a:rPr>
                        <m:t>      </m:t>
                      </m:r>
                      <m:r>
                        <a:rPr lang="en-US" sz="1200" i="1">
                          <a:latin typeface="Cambria Math" panose="02040503050406030204" pitchFamily="18" charset="0"/>
                        </a:rPr>
                        <m:t>𝐴</m:t>
                      </m:r>
                      <m:d>
                        <m:dPr>
                          <m:ctrlPr>
                            <a:rPr lang="en-US" sz="1200" b="1" i="1">
                              <a:latin typeface="Cambria Math" panose="02040503050406030204" pitchFamily="18" charset="0"/>
                            </a:rPr>
                          </m:ctrlPr>
                        </m:dPr>
                        <m:e>
                          <m:r>
                            <a:rPr lang="en-US" sz="1200" i="1">
                              <a:latin typeface="Cambria Math" panose="02040503050406030204" pitchFamily="18" charset="0"/>
                            </a:rPr>
                            <m:t>𝑡</m:t>
                          </m:r>
                        </m:e>
                      </m:d>
                      <m:r>
                        <a:rPr lang="en-US" sz="1200" b="1" i="1" smtClean="0">
                          <a:latin typeface="Cambria Math" panose="02040503050406030204" pitchFamily="18" charset="0"/>
                        </a:rPr>
                        <m:t>=</m:t>
                      </m:r>
                      <m:d>
                        <m:dPr>
                          <m:begChr m:val="["/>
                          <m:endChr m:val="]"/>
                          <m:ctrlPr>
                            <a:rPr lang="en-US" sz="1200" i="1">
                              <a:latin typeface="Cambria Math" panose="02040503050406030204" pitchFamily="18" charset="0"/>
                            </a:rPr>
                          </m:ctrlPr>
                        </m:dPr>
                        <m:e>
                          <m:m>
                            <m:mPr>
                              <m:mcs>
                                <m:mc>
                                  <m:mcPr>
                                    <m:count m:val="2"/>
                                    <m:mcJc m:val="center"/>
                                  </m:mcPr>
                                </m:mc>
                              </m:mcs>
                              <m:ctrlPr>
                                <a:rPr lang="en-US" sz="1200" i="1">
                                  <a:latin typeface="Cambria Math" panose="02040503050406030204" pitchFamily="18" charset="0"/>
                                </a:rPr>
                              </m:ctrlPr>
                            </m:mPr>
                            <m:mr>
                              <m:e>
                                <m:r>
                                  <m:rPr>
                                    <m:brk m:alnAt="7"/>
                                  </m:rPr>
                                  <a:rPr lang="en-US" sz="1200" i="1">
                                    <a:latin typeface="Cambria Math" panose="02040503050406030204" pitchFamily="18" charset="0"/>
                                  </a:rPr>
                                  <m:t>0</m:t>
                                </m:r>
                              </m:e>
                              <m:e>
                                <m:r>
                                  <a:rPr lang="en-US" sz="1200" i="1">
                                    <a:latin typeface="Cambria Math" panose="02040503050406030204" pitchFamily="18" charset="0"/>
                                  </a:rPr>
                                  <m:t>1</m:t>
                                </m:r>
                              </m:e>
                            </m:mr>
                            <m:mr>
                              <m:e>
                                <m:r>
                                  <a:rPr lang="en-US" sz="1200" i="1">
                                    <a:latin typeface="Cambria Math" panose="02040503050406030204" pitchFamily="18" charset="0"/>
                                  </a:rPr>
                                  <m:t>0</m:t>
                                </m:r>
                              </m:e>
                              <m:e>
                                <m:r>
                                  <a:rPr lang="en-US" sz="1200" i="1">
                                    <a:latin typeface="Cambria Math" panose="02040503050406030204" pitchFamily="18" charset="0"/>
                                  </a:rPr>
                                  <m:t>0</m:t>
                                </m:r>
                              </m:e>
                            </m:mr>
                          </m:m>
                        </m:e>
                      </m:d>
                    </m:oMath>
                  </m:oMathPara>
                </a14:m>
                <a:endParaRPr lang="en-US" sz="1200" dirty="0"/>
              </a:p>
              <a:p>
                <a:pPr marL="0" indent="0">
                  <a:spcBef>
                    <a:spcPts val="0"/>
                  </a:spcBef>
                  <a:spcAft>
                    <a:spcPts val="0"/>
                  </a:spcAft>
                  <a:buNone/>
                </a:pPr>
                <a:endParaRPr lang="en-US" sz="1200" dirty="0"/>
              </a:p>
              <a:p>
                <a:pPr marL="0" indent="0">
                  <a:spcBef>
                    <a:spcPts val="0"/>
                  </a:spcBef>
                  <a:spcAft>
                    <a:spcPts val="0"/>
                  </a:spcAft>
                  <a:buNone/>
                </a:pPr>
                <a:r>
                  <a:rPr lang="en-US" sz="1200" dirty="0"/>
                  <a:t>The ODE for the state transition matrix is therefore:</a:t>
                </a:r>
              </a:p>
              <a:p>
                <a:pPr marL="0" indent="0">
                  <a:spcBef>
                    <a:spcPts val="0"/>
                  </a:spcBef>
                  <a:spcAft>
                    <a:spcPts val="0"/>
                  </a:spcAft>
                  <a:buNone/>
                </a:pPr>
                <a:endParaRPr lang="en-US" sz="12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acc>
                        <m:accPr>
                          <m:chr m:val="̇"/>
                          <m:ctrlPr>
                            <a:rPr lang="en-US" sz="1200" b="1" i="1">
                              <a:latin typeface="Cambria Math" panose="02040503050406030204" pitchFamily="18" charset="0"/>
                            </a:rPr>
                          </m:ctrlPr>
                        </m:accPr>
                        <m:e>
                          <m:r>
                            <a:rPr lang="en-US" sz="1200" i="1">
                              <a:latin typeface="Cambria Math" panose="02040503050406030204" pitchFamily="18" charset="0"/>
                              <a:ea typeface="Cambria Math" panose="02040503050406030204" pitchFamily="18" charset="0"/>
                            </a:rPr>
                            <m:t>𝜙</m:t>
                          </m:r>
                        </m:e>
                      </m:acc>
                      <m:r>
                        <a:rPr lang="en-US" sz="1200" b="1" i="1">
                          <a:latin typeface="Cambria Math" panose="02040503050406030204" pitchFamily="18" charset="0"/>
                        </a:rPr>
                        <m:t>(</m:t>
                      </m:r>
                      <m:r>
                        <a:rPr lang="en-US" sz="1200" i="1">
                          <a:latin typeface="Cambria Math" panose="02040503050406030204" pitchFamily="18" charset="0"/>
                        </a:rPr>
                        <m:t>𝑡</m:t>
                      </m:r>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𝑡</m:t>
                          </m:r>
                        </m:e>
                        <m:sub>
                          <m:r>
                            <a:rPr lang="en-US" sz="1200" i="1">
                              <a:latin typeface="Cambria Math" panose="02040503050406030204" pitchFamily="18" charset="0"/>
                            </a:rPr>
                            <m:t>𝑘</m:t>
                          </m:r>
                        </m:sub>
                      </m:sSub>
                      <m:r>
                        <a:rPr lang="en-US" sz="1200" i="1">
                          <a:latin typeface="Cambria Math" panose="02040503050406030204" pitchFamily="18" charset="0"/>
                        </a:rPr>
                        <m:t>)</m:t>
                      </m:r>
                      <m:r>
                        <a:rPr lang="en-US" sz="1200" b="1" i="1">
                          <a:latin typeface="Cambria Math" panose="02040503050406030204" pitchFamily="18" charset="0"/>
                        </a:rPr>
                        <m:t>=</m:t>
                      </m:r>
                      <m:d>
                        <m:dPr>
                          <m:begChr m:val="["/>
                          <m:endChr m:val="]"/>
                          <m:ctrlPr>
                            <a:rPr lang="en-US" sz="1200" i="1">
                              <a:latin typeface="Cambria Math" panose="02040503050406030204" pitchFamily="18" charset="0"/>
                            </a:rPr>
                          </m:ctrlPr>
                        </m:dPr>
                        <m:e>
                          <m:m>
                            <m:mPr>
                              <m:mcs>
                                <m:mc>
                                  <m:mcPr>
                                    <m:count m:val="2"/>
                                    <m:mcJc m:val="center"/>
                                  </m:mcPr>
                                </m:mc>
                              </m:mcs>
                              <m:ctrlPr>
                                <a:rPr lang="en-US" sz="1200" i="1">
                                  <a:latin typeface="Cambria Math" panose="02040503050406030204" pitchFamily="18" charset="0"/>
                                </a:rPr>
                              </m:ctrlPr>
                            </m:mPr>
                            <m:mr>
                              <m:e>
                                <m:r>
                                  <m:rPr>
                                    <m:brk m:alnAt="7"/>
                                  </m:rPr>
                                  <a:rPr lang="en-US" sz="1200" i="1">
                                    <a:latin typeface="Cambria Math" panose="02040503050406030204" pitchFamily="18" charset="0"/>
                                  </a:rPr>
                                  <m:t>0</m:t>
                                </m:r>
                              </m:e>
                              <m:e>
                                <m:r>
                                  <a:rPr lang="en-US" sz="1200" i="1">
                                    <a:latin typeface="Cambria Math" panose="02040503050406030204" pitchFamily="18" charset="0"/>
                                  </a:rPr>
                                  <m:t>1</m:t>
                                </m:r>
                              </m:e>
                            </m:mr>
                            <m:mr>
                              <m:e>
                                <m:r>
                                  <a:rPr lang="en-US" sz="1200" i="1">
                                    <a:latin typeface="Cambria Math" panose="02040503050406030204" pitchFamily="18" charset="0"/>
                                  </a:rPr>
                                  <m:t>0</m:t>
                                </m:r>
                              </m:e>
                              <m:e>
                                <m:r>
                                  <a:rPr lang="en-US" sz="1200" i="1">
                                    <a:latin typeface="Cambria Math" panose="02040503050406030204" pitchFamily="18" charset="0"/>
                                  </a:rPr>
                                  <m:t>0</m:t>
                                </m:r>
                              </m:e>
                            </m:mr>
                          </m:m>
                        </m:e>
                      </m:d>
                      <m:r>
                        <a:rPr lang="en-US" sz="1200" i="1">
                          <a:latin typeface="Cambria Math" panose="02040503050406030204" pitchFamily="18" charset="0"/>
                          <a:ea typeface="Cambria Math" panose="02040503050406030204" pitchFamily="18" charset="0"/>
                        </a:rPr>
                        <m:t>𝜙</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𝑡</m:t>
                      </m:r>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𝑡</m:t>
                          </m:r>
                        </m:e>
                        <m:sub>
                          <m:r>
                            <a:rPr lang="en-US" sz="1200" i="1">
                              <a:latin typeface="Cambria Math" panose="02040503050406030204" pitchFamily="18" charset="0"/>
                            </a:rPr>
                            <m:t>𝑘</m:t>
                          </m:r>
                        </m:sub>
                      </m:sSub>
                      <m:r>
                        <a:rPr lang="en-US" sz="1200" i="1">
                          <a:latin typeface="Cambria Math" panose="02040503050406030204" pitchFamily="18" charset="0"/>
                          <a:ea typeface="Cambria Math" panose="02040503050406030204" pitchFamily="18" charset="0"/>
                        </a:rPr>
                        <m:t>)</m:t>
                      </m:r>
                    </m:oMath>
                  </m:oMathPara>
                </a14:m>
                <a:endParaRPr lang="en-US" sz="1200" dirty="0">
                  <a:ea typeface="Cambria Math" panose="02040503050406030204" pitchFamily="18" charset="0"/>
                </a:endParaRPr>
              </a:p>
              <a:p>
                <a:pPr marL="0" indent="0">
                  <a:spcBef>
                    <a:spcPts val="0"/>
                  </a:spcBef>
                  <a:spcAft>
                    <a:spcPts val="0"/>
                  </a:spcAft>
                  <a:buNone/>
                </a:pPr>
                <a:endParaRPr lang="en-US" sz="1200" dirty="0"/>
              </a:p>
              <a:p>
                <a:pPr marL="0" indent="0">
                  <a:spcBef>
                    <a:spcPts val="0"/>
                  </a:spcBef>
                  <a:spcAft>
                    <a:spcPts val="0"/>
                  </a:spcAft>
                  <a:buNone/>
                </a:pPr>
                <a:r>
                  <a:rPr lang="en-US" sz="1200" dirty="0"/>
                  <a:t>with initial condition </a:t>
                </a:r>
                <a14:m>
                  <m:oMath xmlns:m="http://schemas.openxmlformats.org/officeDocument/2006/math">
                    <m:r>
                      <a:rPr lang="en-US" sz="1200" i="1">
                        <a:latin typeface="Cambria Math" panose="02040503050406030204" pitchFamily="18" charset="0"/>
                        <a:ea typeface="Cambria Math" panose="02040503050406030204" pitchFamily="18" charset="0"/>
                      </a:rPr>
                      <m:t>𝜙</m:t>
                    </m:r>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𝑡</m:t>
                            </m:r>
                          </m:e>
                          <m:sub>
                            <m:r>
                              <a:rPr lang="en-US" sz="1200" i="1">
                                <a:latin typeface="Cambria Math" panose="02040503050406030204" pitchFamily="18" charset="0"/>
                              </a:rPr>
                              <m:t>𝑘</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𝑡</m:t>
                            </m:r>
                          </m:e>
                          <m:sub>
                            <m:r>
                              <a:rPr lang="en-US" sz="1200" i="1">
                                <a:latin typeface="Cambria Math" panose="02040503050406030204" pitchFamily="18" charset="0"/>
                              </a:rPr>
                              <m:t>𝑘</m:t>
                            </m:r>
                          </m:sub>
                        </m:sSub>
                      </m:e>
                    </m:d>
                    <m:r>
                      <a:rPr lang="en-US" sz="1200" i="1">
                        <a:latin typeface="Cambria Math" panose="02040503050406030204" pitchFamily="18" charset="0"/>
                        <a:ea typeface="Cambria Math" panose="02040503050406030204" pitchFamily="18" charset="0"/>
                      </a:rPr>
                      <m:t>=</m:t>
                    </m:r>
                    <m:d>
                      <m:dPr>
                        <m:begChr m:val="["/>
                        <m:endChr m:val="]"/>
                        <m:ctrlPr>
                          <a:rPr lang="en-US" sz="1200" i="1">
                            <a:latin typeface="Cambria Math" panose="02040503050406030204" pitchFamily="18" charset="0"/>
                          </a:rPr>
                        </m:ctrlPr>
                      </m:dPr>
                      <m:e>
                        <m:m>
                          <m:mPr>
                            <m:mcs>
                              <m:mc>
                                <m:mcPr>
                                  <m:count m:val="2"/>
                                  <m:mcJc m:val="center"/>
                                </m:mcPr>
                              </m:mc>
                            </m:mcs>
                            <m:ctrlPr>
                              <a:rPr lang="en-US" sz="1200" i="1">
                                <a:latin typeface="Cambria Math" panose="02040503050406030204" pitchFamily="18" charset="0"/>
                              </a:rPr>
                            </m:ctrlPr>
                          </m:mPr>
                          <m:mr>
                            <m:e>
                              <m:r>
                                <m:rPr>
                                  <m:brk m:alnAt="7"/>
                                </m:rPr>
                                <a:rPr lang="en-US" sz="1200" b="0" i="1" smtClean="0">
                                  <a:latin typeface="Cambria Math" panose="02040503050406030204" pitchFamily="18" charset="0"/>
                                </a:rPr>
                                <m:t>1</m:t>
                              </m:r>
                            </m:e>
                            <m:e>
                              <m:r>
                                <a:rPr lang="en-US" sz="1200" b="0" i="1" smtClean="0">
                                  <a:latin typeface="Cambria Math" panose="02040503050406030204" pitchFamily="18" charset="0"/>
                                </a:rPr>
                                <m:t>0</m:t>
                              </m:r>
                            </m:e>
                          </m:mr>
                          <m:mr>
                            <m:e>
                              <m:r>
                                <a:rPr lang="en-US" sz="1200" i="1">
                                  <a:latin typeface="Cambria Math" panose="02040503050406030204" pitchFamily="18" charset="0"/>
                                </a:rPr>
                                <m:t>0</m:t>
                              </m:r>
                            </m:e>
                            <m:e>
                              <m:r>
                                <a:rPr lang="en-US" sz="1200" b="0" i="1" smtClean="0">
                                  <a:latin typeface="Cambria Math" panose="02040503050406030204" pitchFamily="18" charset="0"/>
                                </a:rPr>
                                <m:t>1</m:t>
                              </m:r>
                            </m:e>
                          </m:mr>
                        </m:m>
                      </m:e>
                    </m:d>
                  </m:oMath>
                </a14:m>
                <a:r>
                  <a:rPr lang="en-US" sz="1200" dirty="0">
                    <a:ea typeface="Cambria Math" panose="02040503050406030204" pitchFamily="18" charset="0"/>
                  </a:rPr>
                  <a:t>.</a:t>
                </a:r>
              </a:p>
              <a:p>
                <a:pPr marL="0" indent="0">
                  <a:spcBef>
                    <a:spcPts val="0"/>
                  </a:spcBef>
                  <a:spcAft>
                    <a:spcPts val="0"/>
                  </a:spcAft>
                  <a:buNone/>
                </a:pPr>
                <a:endParaRPr lang="en-US" sz="1200" dirty="0">
                  <a:ea typeface="Cambria Math" panose="02040503050406030204" pitchFamily="18" charset="0"/>
                </a:endParaRPr>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acc>
                            <m:accPr>
                              <m:chr m:val="̇"/>
                              <m:ctrlPr>
                                <a:rPr lang="en-US" sz="1200" i="1" smtClean="0">
                                  <a:latin typeface="Cambria Math" panose="02040503050406030204" pitchFamily="18" charset="0"/>
                                  <a:ea typeface="Cambria Math" panose="02040503050406030204" pitchFamily="18" charset="0"/>
                                </a:rPr>
                              </m:ctrlPr>
                            </m:accPr>
                            <m:e>
                              <m:r>
                                <a:rPr lang="en-US" sz="1200" i="1" smtClean="0">
                                  <a:latin typeface="Cambria Math" panose="02040503050406030204" pitchFamily="18" charset="0"/>
                                  <a:ea typeface="Cambria Math" panose="02040503050406030204" pitchFamily="18" charset="0"/>
                                </a:rPr>
                                <m:t>𝜙</m:t>
                              </m:r>
                            </m:e>
                          </m:acc>
                        </m:e>
                        <m:sub>
                          <m:r>
                            <a:rPr lang="en-US" sz="1200" b="0" i="1" smtClean="0">
                              <a:latin typeface="Cambria Math" panose="02040503050406030204" pitchFamily="18" charset="0"/>
                              <a:ea typeface="Cambria Math" panose="02040503050406030204" pitchFamily="18" charset="0"/>
                            </a:rPr>
                            <m:t>11</m:t>
                          </m:r>
                        </m:sub>
                      </m:sSub>
                      <m:r>
                        <a:rPr lang="en-US" sz="1200" b="0" i="1" smtClean="0">
                          <a:latin typeface="Cambria Math" panose="02040503050406030204" pitchFamily="18" charset="0"/>
                          <a:ea typeface="Cambria Math" panose="02040503050406030204" pitchFamily="18" charset="0"/>
                        </a:rPr>
                        <m:t>=0, </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e>
                        <m:sub>
                          <m:r>
                            <a:rPr lang="en-US" sz="1200" b="0" i="1" smtClean="0">
                              <a:latin typeface="Cambria Math" panose="02040503050406030204" pitchFamily="18" charset="0"/>
                              <a:ea typeface="Cambria Math" panose="02040503050406030204" pitchFamily="18" charset="0"/>
                            </a:rPr>
                            <m:t>11</m:t>
                          </m:r>
                        </m:sub>
                      </m:sSub>
                      <m:d>
                        <m:dPr>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0</m:t>
                          </m:r>
                        </m:e>
                      </m:d>
                      <m:r>
                        <a:rPr lang="en-US" sz="1200" b="0" i="1" smtClean="0">
                          <a:latin typeface="Cambria Math" panose="02040503050406030204" pitchFamily="18" charset="0"/>
                          <a:ea typeface="Cambria Math" panose="02040503050406030204" pitchFamily="18" charset="0"/>
                        </a:rPr>
                        <m:t>=1</m:t>
                      </m:r>
                      <m:sSub>
                        <m:sSubPr>
                          <m:ctrlPr>
                            <a:rPr lang="en-US" sz="1200" i="1">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         </m:t>
                          </m:r>
                          <m:r>
                            <a:rPr lang="en-US" sz="1200" i="1">
                              <a:latin typeface="Cambria Math" panose="02040503050406030204" pitchFamily="18" charset="0"/>
                              <a:ea typeface="Cambria Math" panose="02040503050406030204" pitchFamily="18" charset="0"/>
                            </a:rPr>
                            <m:t>𝜙</m:t>
                          </m:r>
                        </m:e>
                        <m:sub>
                          <m:r>
                            <a:rPr lang="en-US" sz="1200" i="1">
                              <a:latin typeface="Cambria Math" panose="02040503050406030204" pitchFamily="18" charset="0"/>
                              <a:ea typeface="Cambria Math" panose="02040503050406030204" pitchFamily="18" charset="0"/>
                            </a:rPr>
                            <m:t>11</m:t>
                          </m:r>
                        </m:sub>
                      </m:sSub>
                      <m:d>
                        <m:dPr>
                          <m:ctrlPr>
                            <a:rPr lang="en-US" sz="1200" i="1">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𝑡</m:t>
                          </m:r>
                        </m:e>
                      </m:d>
                      <m:r>
                        <a:rPr lang="en-US" sz="1200" i="1">
                          <a:latin typeface="Cambria Math" panose="02040503050406030204" pitchFamily="18" charset="0"/>
                          <a:ea typeface="Cambria Math" panose="02040503050406030204" pitchFamily="18" charset="0"/>
                        </a:rPr>
                        <m:t>=1</m:t>
                      </m:r>
                    </m:oMath>
                  </m:oMathPara>
                </a14:m>
                <a:endParaRPr lang="en-US" sz="1200" dirty="0">
                  <a:ea typeface="Cambria Math" panose="02040503050406030204" pitchFamily="18" charset="0"/>
                </a:endParaRPr>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acc>
                            <m:accPr>
                              <m:chr m:val="̇"/>
                              <m:ctrlPr>
                                <a:rPr lang="en-US" sz="1200" i="1">
                                  <a:latin typeface="Cambria Math" panose="02040503050406030204" pitchFamily="18" charset="0"/>
                                  <a:ea typeface="Cambria Math" panose="02040503050406030204" pitchFamily="18" charset="0"/>
                                </a:rPr>
                              </m:ctrlPr>
                            </m:accPr>
                            <m:e>
                              <m:r>
                                <a:rPr lang="en-US" sz="1200" i="1">
                                  <a:latin typeface="Cambria Math" panose="02040503050406030204" pitchFamily="18" charset="0"/>
                                  <a:ea typeface="Cambria Math" panose="02040503050406030204" pitchFamily="18" charset="0"/>
                                </a:rPr>
                                <m:t>𝜙</m:t>
                              </m:r>
                            </m:e>
                          </m:acc>
                        </m:e>
                        <m:sub>
                          <m:r>
                            <a:rPr lang="en-US" sz="1200" i="1">
                              <a:latin typeface="Cambria Math" panose="02040503050406030204" pitchFamily="18" charset="0"/>
                              <a:ea typeface="Cambria Math" panose="02040503050406030204" pitchFamily="18" charset="0"/>
                            </a:rPr>
                            <m:t>1</m:t>
                          </m:r>
                          <m:r>
                            <a:rPr lang="en-US" sz="1200" b="0" i="1" smtClean="0">
                              <a:latin typeface="Cambria Math" panose="02040503050406030204" pitchFamily="18" charset="0"/>
                              <a:ea typeface="Cambria Math" panose="02040503050406030204" pitchFamily="18" charset="0"/>
                            </a:rPr>
                            <m:t>2</m:t>
                          </m:r>
                        </m:sub>
                      </m:sSub>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1</m:t>
                      </m:r>
                      <m:r>
                        <a:rPr lang="en-US" sz="1200" i="1">
                          <a:latin typeface="Cambria Math" panose="02040503050406030204" pitchFamily="18" charset="0"/>
                          <a:ea typeface="Cambria Math" panose="02040503050406030204" pitchFamily="18" charset="0"/>
                        </a:rPr>
                        <m:t>, </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  </m:t>
                          </m:r>
                          <m:r>
                            <a:rPr lang="en-US" sz="1200" i="1">
                              <a:latin typeface="Cambria Math" panose="02040503050406030204" pitchFamily="18" charset="0"/>
                              <a:ea typeface="Cambria Math" panose="02040503050406030204" pitchFamily="18" charset="0"/>
                            </a:rPr>
                            <m:t>𝜙</m:t>
                          </m:r>
                        </m:e>
                        <m:sub>
                          <m:r>
                            <a:rPr lang="en-US" sz="1200" i="1">
                              <a:latin typeface="Cambria Math" panose="02040503050406030204" pitchFamily="18" charset="0"/>
                              <a:ea typeface="Cambria Math" panose="02040503050406030204" pitchFamily="18" charset="0"/>
                            </a:rPr>
                            <m:t>1</m:t>
                          </m:r>
                          <m:r>
                            <a:rPr lang="en-US" sz="1200" b="0" i="1" smtClean="0">
                              <a:latin typeface="Cambria Math" panose="02040503050406030204" pitchFamily="18" charset="0"/>
                              <a:ea typeface="Cambria Math" panose="02040503050406030204" pitchFamily="18" charset="0"/>
                            </a:rPr>
                            <m:t>2</m:t>
                          </m:r>
                        </m:sub>
                      </m:sSub>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0</m:t>
                          </m:r>
                        </m:e>
                      </m:d>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0</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         </m:t>
                          </m:r>
                          <m:r>
                            <a:rPr lang="en-US" sz="1200" i="1">
                              <a:latin typeface="Cambria Math" panose="02040503050406030204" pitchFamily="18" charset="0"/>
                              <a:ea typeface="Cambria Math" panose="02040503050406030204" pitchFamily="18" charset="0"/>
                            </a:rPr>
                            <m:t>𝜙</m:t>
                          </m:r>
                        </m:e>
                        <m:sub>
                          <m:r>
                            <a:rPr lang="en-US" sz="1200" i="1">
                              <a:latin typeface="Cambria Math" panose="02040503050406030204" pitchFamily="18" charset="0"/>
                              <a:ea typeface="Cambria Math" panose="02040503050406030204" pitchFamily="18" charset="0"/>
                            </a:rPr>
                            <m:t>1</m:t>
                          </m:r>
                          <m:r>
                            <a:rPr lang="en-US" sz="1200" b="0" i="1" smtClean="0">
                              <a:latin typeface="Cambria Math" panose="02040503050406030204" pitchFamily="18" charset="0"/>
                              <a:ea typeface="Cambria Math" panose="02040503050406030204" pitchFamily="18" charset="0"/>
                            </a:rPr>
                            <m:t>2</m:t>
                          </m:r>
                        </m:sub>
                      </m:sSub>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𝑡</m:t>
                          </m:r>
                        </m:e>
                      </m:d>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𝑡</m:t>
                      </m:r>
                    </m:oMath>
                  </m:oMathPara>
                </a14:m>
                <a:endParaRPr lang="en-US" sz="1200" dirty="0">
                  <a:ea typeface="Cambria Math" panose="02040503050406030204" pitchFamily="18" charset="0"/>
                </a:endParaRPr>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acc>
                            <m:accPr>
                              <m:chr m:val="̇"/>
                              <m:ctrlPr>
                                <a:rPr lang="en-US" sz="1200" i="1">
                                  <a:latin typeface="Cambria Math" panose="02040503050406030204" pitchFamily="18" charset="0"/>
                                  <a:ea typeface="Cambria Math" panose="02040503050406030204" pitchFamily="18" charset="0"/>
                                </a:rPr>
                              </m:ctrlPr>
                            </m:accPr>
                            <m:e>
                              <m:r>
                                <a:rPr lang="en-US" sz="1200" i="1">
                                  <a:latin typeface="Cambria Math" panose="02040503050406030204" pitchFamily="18" charset="0"/>
                                  <a:ea typeface="Cambria Math" panose="02040503050406030204" pitchFamily="18" charset="0"/>
                                </a:rPr>
                                <m:t>𝜙</m:t>
                              </m:r>
                            </m:e>
                          </m:acc>
                        </m:e>
                        <m:sub>
                          <m:r>
                            <a:rPr lang="en-US" sz="1200" b="0" i="1" smtClean="0">
                              <a:latin typeface="Cambria Math" panose="02040503050406030204" pitchFamily="18" charset="0"/>
                              <a:ea typeface="Cambria Math" panose="02040503050406030204" pitchFamily="18" charset="0"/>
                            </a:rPr>
                            <m:t>2</m:t>
                          </m:r>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=0, </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  </m:t>
                          </m:r>
                          <m:r>
                            <a:rPr lang="en-US" sz="1200" i="1">
                              <a:latin typeface="Cambria Math" panose="02040503050406030204" pitchFamily="18" charset="0"/>
                              <a:ea typeface="Cambria Math" panose="02040503050406030204" pitchFamily="18" charset="0"/>
                            </a:rPr>
                            <m:t>𝜙</m:t>
                          </m:r>
                        </m:e>
                        <m:sub>
                          <m:r>
                            <a:rPr lang="en-US" sz="1200" b="0" i="1" smtClean="0">
                              <a:latin typeface="Cambria Math" panose="02040503050406030204" pitchFamily="18" charset="0"/>
                              <a:ea typeface="Cambria Math" panose="02040503050406030204" pitchFamily="18" charset="0"/>
                            </a:rPr>
                            <m:t>2</m:t>
                          </m:r>
                          <m:r>
                            <a:rPr lang="en-US" sz="1200" i="1">
                              <a:latin typeface="Cambria Math" panose="02040503050406030204" pitchFamily="18" charset="0"/>
                              <a:ea typeface="Cambria Math" panose="02040503050406030204" pitchFamily="18" charset="0"/>
                            </a:rPr>
                            <m:t>1</m:t>
                          </m:r>
                        </m:sub>
                      </m:sSub>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0</m:t>
                          </m:r>
                        </m:e>
                      </m:d>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0</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         </m:t>
                          </m:r>
                          <m:r>
                            <a:rPr lang="en-US" sz="1200" i="1">
                              <a:latin typeface="Cambria Math" panose="02040503050406030204" pitchFamily="18" charset="0"/>
                              <a:ea typeface="Cambria Math" panose="02040503050406030204" pitchFamily="18" charset="0"/>
                            </a:rPr>
                            <m:t>𝜙</m:t>
                          </m:r>
                        </m:e>
                        <m:sub>
                          <m:r>
                            <a:rPr lang="en-US" sz="1200" b="0" i="1" smtClean="0">
                              <a:latin typeface="Cambria Math" panose="02040503050406030204" pitchFamily="18" charset="0"/>
                              <a:ea typeface="Cambria Math" panose="02040503050406030204" pitchFamily="18" charset="0"/>
                            </a:rPr>
                            <m:t>2</m:t>
                          </m:r>
                          <m:r>
                            <a:rPr lang="en-US" sz="1200" i="1">
                              <a:latin typeface="Cambria Math" panose="02040503050406030204" pitchFamily="18" charset="0"/>
                              <a:ea typeface="Cambria Math" panose="02040503050406030204" pitchFamily="18" charset="0"/>
                            </a:rPr>
                            <m:t>1</m:t>
                          </m:r>
                        </m:sub>
                      </m:sSub>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𝑡</m:t>
                          </m:r>
                        </m:e>
                      </m:d>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0</m:t>
                      </m:r>
                    </m:oMath>
                  </m:oMathPara>
                </a14:m>
                <a:endParaRPr lang="en-US" sz="1200" dirty="0">
                  <a:ea typeface="Cambria Math" panose="02040503050406030204" pitchFamily="18" charset="0"/>
                </a:endParaRPr>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acc>
                            <m:accPr>
                              <m:chr m:val="̇"/>
                              <m:ctrlPr>
                                <a:rPr lang="en-US" sz="1200" i="1">
                                  <a:latin typeface="Cambria Math" panose="02040503050406030204" pitchFamily="18" charset="0"/>
                                  <a:ea typeface="Cambria Math" panose="02040503050406030204" pitchFamily="18" charset="0"/>
                                </a:rPr>
                              </m:ctrlPr>
                            </m:accPr>
                            <m:e>
                              <m:r>
                                <a:rPr lang="en-US" sz="1200" i="1">
                                  <a:latin typeface="Cambria Math" panose="02040503050406030204" pitchFamily="18" charset="0"/>
                                  <a:ea typeface="Cambria Math" panose="02040503050406030204" pitchFamily="18" charset="0"/>
                                </a:rPr>
                                <m:t>𝜙</m:t>
                              </m:r>
                            </m:e>
                          </m:acc>
                        </m:e>
                        <m:sub>
                          <m:r>
                            <a:rPr lang="en-US" sz="1200" b="0" i="1" smtClean="0">
                              <a:latin typeface="Cambria Math" panose="02040503050406030204" pitchFamily="18" charset="0"/>
                              <a:ea typeface="Cambria Math" panose="02040503050406030204" pitchFamily="18" charset="0"/>
                            </a:rPr>
                            <m:t>22</m:t>
                          </m:r>
                        </m:sub>
                      </m:sSub>
                      <m:r>
                        <a:rPr lang="en-US" sz="1200" i="1">
                          <a:latin typeface="Cambria Math" panose="02040503050406030204" pitchFamily="18" charset="0"/>
                          <a:ea typeface="Cambria Math" panose="02040503050406030204" pitchFamily="18" charset="0"/>
                        </a:rPr>
                        <m:t>=0, </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  </m:t>
                          </m:r>
                          <m:r>
                            <a:rPr lang="en-US" sz="1200" i="1">
                              <a:latin typeface="Cambria Math" panose="02040503050406030204" pitchFamily="18" charset="0"/>
                              <a:ea typeface="Cambria Math" panose="02040503050406030204" pitchFamily="18" charset="0"/>
                            </a:rPr>
                            <m:t>𝜙</m:t>
                          </m:r>
                        </m:e>
                        <m:sub>
                          <m:r>
                            <a:rPr lang="en-US" sz="1200" b="0" i="1" smtClean="0">
                              <a:latin typeface="Cambria Math" panose="02040503050406030204" pitchFamily="18" charset="0"/>
                              <a:ea typeface="Cambria Math" panose="02040503050406030204" pitchFamily="18" charset="0"/>
                            </a:rPr>
                            <m:t>22</m:t>
                          </m:r>
                        </m:sub>
                      </m:sSub>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0</m:t>
                          </m:r>
                        </m:e>
                      </m:d>
                      <m:r>
                        <a:rPr lang="en-US" sz="1200" i="1">
                          <a:latin typeface="Cambria Math" panose="02040503050406030204" pitchFamily="18" charset="0"/>
                          <a:ea typeface="Cambria Math" panose="02040503050406030204" pitchFamily="18" charset="0"/>
                        </a:rPr>
                        <m:t>=1</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         </m:t>
                          </m:r>
                          <m:r>
                            <a:rPr lang="en-US" sz="1200" i="1">
                              <a:latin typeface="Cambria Math" panose="02040503050406030204" pitchFamily="18" charset="0"/>
                              <a:ea typeface="Cambria Math" panose="02040503050406030204" pitchFamily="18" charset="0"/>
                            </a:rPr>
                            <m:t>𝜙</m:t>
                          </m:r>
                        </m:e>
                        <m:sub>
                          <m:r>
                            <a:rPr lang="en-US" sz="1200" b="0" i="1" smtClean="0">
                              <a:latin typeface="Cambria Math" panose="02040503050406030204" pitchFamily="18" charset="0"/>
                              <a:ea typeface="Cambria Math" panose="02040503050406030204" pitchFamily="18" charset="0"/>
                            </a:rPr>
                            <m:t>22</m:t>
                          </m:r>
                        </m:sub>
                      </m:sSub>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𝑡</m:t>
                          </m:r>
                        </m:e>
                      </m:d>
                      <m:r>
                        <a:rPr lang="en-US" sz="1200" i="1">
                          <a:latin typeface="Cambria Math" panose="02040503050406030204" pitchFamily="18" charset="0"/>
                          <a:ea typeface="Cambria Math" panose="02040503050406030204" pitchFamily="18" charset="0"/>
                        </a:rPr>
                        <m:t>=1</m:t>
                      </m:r>
                    </m:oMath>
                  </m:oMathPara>
                </a14:m>
                <a:endParaRPr lang="en-US" sz="1200" dirty="0">
                  <a:ea typeface="Cambria Math" panose="02040503050406030204" pitchFamily="18" charset="0"/>
                </a:endParaRPr>
              </a:p>
              <a:p>
                <a:pPr marL="0" indent="0">
                  <a:spcBef>
                    <a:spcPts val="0"/>
                  </a:spcBef>
                  <a:spcAft>
                    <a:spcPts val="0"/>
                  </a:spcAft>
                  <a:buNone/>
                </a:pPr>
                <a:endParaRPr lang="en-US" sz="1200" dirty="0">
                  <a:ea typeface="Cambria Math" panose="02040503050406030204" pitchFamily="18" charset="0"/>
                </a:endParaRPr>
              </a:p>
              <a:p>
                <a:pPr marL="0" indent="0">
                  <a:spcBef>
                    <a:spcPts val="0"/>
                  </a:spcBef>
                  <a:spcAft>
                    <a:spcPts val="0"/>
                  </a:spcAft>
                  <a:buNone/>
                </a:pPr>
                <a:endParaRPr lang="en-US" sz="1200" dirty="0"/>
              </a:p>
            </p:txBody>
          </p:sp>
        </mc:Choice>
        <mc:Fallback xmlns="">
          <p:sp>
            <p:nvSpPr>
              <p:cNvPr id="2" name="Content Placeholder 1">
                <a:extLst>
                  <a:ext uri="{FF2B5EF4-FFF2-40B4-BE49-F238E27FC236}">
                    <a16:creationId xmlns:a16="http://schemas.microsoft.com/office/drawing/2014/main" id="{1052F6B9-6D27-43BB-B810-138F60EC6DD6}"/>
                  </a:ext>
                </a:extLst>
              </p:cNvPr>
              <p:cNvSpPr>
                <a:spLocks noGrp="1" noRot="1" noChangeAspect="1" noMove="1" noResize="1" noEditPoints="1" noAdjustHandles="1" noChangeArrowheads="1" noChangeShapeType="1" noTextEdit="1"/>
              </p:cNvSpPr>
              <p:nvPr>
                <p:ph sz="half" idx="1"/>
              </p:nvPr>
            </p:nvSpPr>
            <p:spPr>
              <a:xfrm>
                <a:off x="457200" y="681541"/>
                <a:ext cx="4219304" cy="3780420"/>
              </a:xfrm>
              <a:blipFill>
                <a:blip r:embed="rId2"/>
                <a:stretch>
                  <a:fillRect l="-434" t="-323"/>
                </a:stretch>
              </a:blipFill>
            </p:spPr>
            <p:txBody>
              <a:bodyPr/>
              <a:lstStyle/>
              <a:p>
                <a:r>
                  <a:rPr lang="en-US">
                    <a:noFill/>
                  </a:rPr>
                  <a:t> </a:t>
                </a:r>
              </a:p>
            </p:txBody>
          </p:sp>
        </mc:Fallback>
      </mc:AlternateContent>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Dynamics Model</a:t>
            </a:r>
          </a:p>
        </p:txBody>
      </p:sp>
      <mc:AlternateContent xmlns:mc="http://schemas.openxmlformats.org/markup-compatibility/2006" xmlns:a14="http://schemas.microsoft.com/office/drawing/2010/main">
        <mc:Choice Requires="a14">
          <p:sp>
            <p:nvSpPr>
              <p:cNvPr id="7" name="Content Placeholder 1">
                <a:extLst>
                  <a:ext uri="{FF2B5EF4-FFF2-40B4-BE49-F238E27FC236}">
                    <a16:creationId xmlns:a16="http://schemas.microsoft.com/office/drawing/2014/main" id="{43D38DB3-198F-4BFB-99CD-68977916EDD3}"/>
                  </a:ext>
                </a:extLst>
              </p:cNvPr>
              <p:cNvSpPr txBox="1">
                <a:spLocks/>
              </p:cNvSpPr>
              <p:nvPr/>
            </p:nvSpPr>
            <p:spPr>
              <a:xfrm>
                <a:off x="4775200" y="665820"/>
                <a:ext cx="4219304" cy="3780420"/>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spcAft>
                    <a:spcPts val="0"/>
                  </a:spcAft>
                  <a:buFont typeface="Arial" charset="0"/>
                  <a:buNone/>
                </a:pPr>
                <a:r>
                  <a:rPr lang="en-US" sz="1400" b="1" dirty="0"/>
                  <a:t>State Transition Matrix</a:t>
                </a:r>
                <a:endParaRPr lang="en-US" sz="1200" dirty="0"/>
              </a:p>
              <a:p>
                <a:pPr marL="0" indent="0">
                  <a:spcBef>
                    <a:spcPts val="0"/>
                  </a:spcBef>
                  <a:spcAft>
                    <a:spcPts val="0"/>
                  </a:spcAft>
                  <a:buNone/>
                </a:pPr>
                <a:r>
                  <a:rPr lang="en-US" sz="1200" dirty="0"/>
                  <a:t>Therefore the STM for the linear motion example is</a:t>
                </a:r>
              </a:p>
              <a:p>
                <a:pPr marL="0" indent="0">
                  <a:spcBef>
                    <a:spcPts val="0"/>
                  </a:spcBef>
                  <a:spcAft>
                    <a:spcPts val="0"/>
                  </a:spcAft>
                  <a:buNone/>
                </a:pPr>
                <a:r>
                  <a:rPr lang="en-US" sz="1200" dirty="0"/>
                  <a:t> </a:t>
                </a:r>
                <a:endParaRPr lang="en-US" sz="11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ea typeface="Cambria Math" panose="02040503050406030204" pitchFamily="18" charset="0"/>
                        </a:rPr>
                        <m:t>𝜙</m:t>
                      </m:r>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𝑡</m:t>
                          </m:r>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𝑡</m:t>
                              </m:r>
                            </m:e>
                            <m:sub>
                              <m:r>
                                <a:rPr lang="en-US" sz="1200" i="1">
                                  <a:latin typeface="Cambria Math" panose="02040503050406030204" pitchFamily="18" charset="0"/>
                                </a:rPr>
                                <m:t>𝑘</m:t>
                              </m:r>
                            </m:sub>
                          </m:sSub>
                        </m:e>
                      </m:d>
                      <m:r>
                        <a:rPr lang="en-US" sz="1200" b="0" i="1" smtClean="0">
                          <a:latin typeface="Cambria Math" panose="02040503050406030204" pitchFamily="18" charset="0"/>
                          <a:ea typeface="Cambria Math" panose="02040503050406030204" pitchFamily="18" charset="0"/>
                        </a:rPr>
                        <m:t>=</m:t>
                      </m:r>
                      <m:d>
                        <m:dPr>
                          <m:begChr m:val="["/>
                          <m:endChr m:val="]"/>
                          <m:ctrlPr>
                            <a:rPr lang="en-US" sz="1200" i="1">
                              <a:latin typeface="Cambria Math" panose="02040503050406030204" pitchFamily="18" charset="0"/>
                            </a:rPr>
                          </m:ctrlPr>
                        </m:dPr>
                        <m:e>
                          <m:m>
                            <m:mPr>
                              <m:mcs>
                                <m:mc>
                                  <m:mcPr>
                                    <m:count m:val="2"/>
                                    <m:mcJc m:val="center"/>
                                  </m:mcPr>
                                </m:mc>
                              </m:mcs>
                              <m:ctrlPr>
                                <a:rPr lang="en-US" sz="1200" i="1">
                                  <a:latin typeface="Cambria Math" panose="02040503050406030204" pitchFamily="18" charset="0"/>
                                </a:rPr>
                              </m:ctrlPr>
                            </m:mPr>
                            <m:mr>
                              <m:e>
                                <m:r>
                                  <m:rPr>
                                    <m:brk m:alnAt="7"/>
                                  </m:rPr>
                                  <a:rPr lang="en-US" sz="1200" b="0" i="1" smtClean="0">
                                    <a:latin typeface="Cambria Math" panose="02040503050406030204" pitchFamily="18" charset="0"/>
                                  </a:rPr>
                                  <m:t>1</m:t>
                                </m:r>
                              </m:e>
                              <m:e>
                                <m:r>
                                  <a:rPr lang="en-US" sz="1200" b="0" i="1" smtClean="0">
                                    <a:latin typeface="Cambria Math" panose="02040503050406030204" pitchFamily="18" charset="0"/>
                                  </a:rPr>
                                  <m:t>𝑡</m:t>
                                </m:r>
                              </m:e>
                            </m:mr>
                            <m:mr>
                              <m:e>
                                <m:r>
                                  <a:rPr lang="en-US" sz="1200" i="1">
                                    <a:latin typeface="Cambria Math" panose="02040503050406030204" pitchFamily="18" charset="0"/>
                                  </a:rPr>
                                  <m:t>0</m:t>
                                </m:r>
                              </m:e>
                              <m:e>
                                <m:r>
                                  <a:rPr lang="en-US" sz="1200" b="0" i="1" smtClean="0">
                                    <a:latin typeface="Cambria Math" panose="02040503050406030204" pitchFamily="18" charset="0"/>
                                  </a:rPr>
                                  <m:t>1</m:t>
                                </m:r>
                              </m:e>
                            </m:mr>
                          </m:m>
                        </m:e>
                      </m:d>
                    </m:oMath>
                  </m:oMathPara>
                </a14:m>
                <a:endParaRPr lang="en-US" sz="1200" b="0" dirty="0">
                  <a:ea typeface="Cambria Math" panose="02040503050406030204" pitchFamily="18" charset="0"/>
                </a:endParaRPr>
              </a:p>
              <a:p>
                <a:pPr marL="0" indent="0">
                  <a:spcBef>
                    <a:spcPts val="0"/>
                  </a:spcBef>
                  <a:spcAft>
                    <a:spcPts val="0"/>
                  </a:spcAft>
                  <a:buNone/>
                </a:pPr>
                <a:endParaRPr lang="en-US" sz="1200" dirty="0"/>
              </a:p>
              <a:p>
                <a:pPr marL="0" indent="0">
                  <a:spcBef>
                    <a:spcPts val="0"/>
                  </a:spcBef>
                  <a:spcAft>
                    <a:spcPts val="0"/>
                  </a:spcAft>
                  <a:buNone/>
                </a:pPr>
                <a:r>
                  <a:rPr lang="en-US" sz="1200" dirty="0"/>
                  <a:t>This is a simple problem and yields a simple solution. More generally, the STM can be computed numerically using RK4, ode45, etc.  This is done in code by augmenting the state vector with the STM components:</a:t>
                </a:r>
              </a:p>
              <a:p>
                <a:pPr marL="0" indent="0">
                  <a:spcBef>
                    <a:spcPts val="0"/>
                  </a:spcBef>
                  <a:spcAft>
                    <a:spcPts val="0"/>
                  </a:spcAft>
                  <a:buNone/>
                </a:pPr>
                <a:endParaRPr lang="en-US" sz="12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acc>
                        <m:accPr>
                          <m:chr m:val="⃑"/>
                          <m:ctrlPr>
                            <a:rPr lang="en-US" sz="1200" b="1" i="1">
                              <a:latin typeface="Cambria Math" panose="02040503050406030204" pitchFamily="18" charset="0"/>
                            </a:rPr>
                          </m:ctrlPr>
                        </m:accPr>
                        <m:e>
                          <m:r>
                            <a:rPr lang="en-US" sz="1200" b="1" i="1">
                              <a:latin typeface="Cambria Math" panose="02040503050406030204" pitchFamily="18" charset="0"/>
                            </a:rPr>
                            <m:t>𝑿</m:t>
                          </m:r>
                        </m:e>
                      </m:acc>
                      <m:d>
                        <m:dPr>
                          <m:ctrlPr>
                            <a:rPr lang="en-US" sz="1200" i="1">
                              <a:latin typeface="Cambria Math" panose="02040503050406030204" pitchFamily="18" charset="0"/>
                            </a:rPr>
                          </m:ctrlPr>
                        </m:dPr>
                        <m:e>
                          <m:r>
                            <a:rPr lang="en-US" sz="1200" i="1">
                              <a:latin typeface="Cambria Math" panose="02040503050406030204" pitchFamily="18" charset="0"/>
                            </a:rPr>
                            <m:t>𝑡</m:t>
                          </m:r>
                        </m:e>
                      </m:d>
                      <m:r>
                        <a:rPr lang="en-US" sz="1200" b="0" i="1" smtClean="0">
                          <a:latin typeface="Cambria Math" panose="02040503050406030204" pitchFamily="18" charset="0"/>
                        </a:rPr>
                        <m:t>=</m:t>
                      </m:r>
                      <m:d>
                        <m:dPr>
                          <m:begChr m:val="["/>
                          <m:endChr m:val="]"/>
                          <m:ctrlPr>
                            <a:rPr lang="en-US" sz="1200" b="0" i="1" smtClean="0">
                              <a:latin typeface="Cambria Math" panose="02040503050406030204" pitchFamily="18" charset="0"/>
                            </a:rPr>
                          </m:ctrlPr>
                        </m:dPr>
                        <m:e>
                          <m:m>
                            <m:mPr>
                              <m:mcs>
                                <m:mc>
                                  <m:mcPr>
                                    <m:count m:val="1"/>
                                    <m:mcJc m:val="center"/>
                                  </m:mcPr>
                                </m:mc>
                              </m:mcs>
                              <m:ctrlPr>
                                <a:rPr lang="en-US" sz="1200" b="0" i="1" smtClean="0">
                                  <a:latin typeface="Cambria Math" panose="02040503050406030204" pitchFamily="18" charset="0"/>
                                </a:rPr>
                              </m:ctrlPr>
                            </m:mPr>
                            <m:mr>
                              <m:e>
                                <m:r>
                                  <m:rPr>
                                    <m:brk m:alnAt="7"/>
                                  </m:rPr>
                                  <a:rPr lang="en-US" sz="1200" b="0" i="1" smtClean="0">
                                    <a:latin typeface="Cambria Math" panose="02040503050406030204" pitchFamily="18" charset="0"/>
                                  </a:rPr>
                                  <m:t>𝑥</m:t>
                                </m:r>
                              </m:e>
                            </m:mr>
                            <m:mr>
                              <m:e>
                                <m:acc>
                                  <m:accPr>
                                    <m:chr m:val="̇"/>
                                    <m:ctrlPr>
                                      <a:rPr lang="en-US" sz="1200" i="1" smtClean="0">
                                        <a:latin typeface="Cambria Math" panose="02040503050406030204" pitchFamily="18" charset="0"/>
                                      </a:rPr>
                                    </m:ctrlPr>
                                  </m:accPr>
                                  <m:e>
                                    <m:r>
                                      <a:rPr lang="en-US" sz="1200" b="0" i="1" smtClean="0">
                                        <a:latin typeface="Cambria Math" panose="02040503050406030204" pitchFamily="18" charset="0"/>
                                      </a:rPr>
                                      <m:t>𝑥</m:t>
                                    </m:r>
                                  </m:e>
                                </m:acc>
                              </m:e>
                            </m:mr>
                            <m:mr>
                              <m:e>
                                <m:m>
                                  <m:mPr>
                                    <m:mcs>
                                      <m:mc>
                                        <m:mcPr>
                                          <m:count m:val="1"/>
                                          <m:mcJc m:val="center"/>
                                        </m:mcPr>
                                      </m:mc>
                                    </m:mcs>
                                    <m:ctrlPr>
                                      <a:rPr lang="en-US" sz="1200" b="0" i="1" smtClean="0">
                                        <a:latin typeface="Cambria Math" panose="02040503050406030204" pitchFamily="18" charset="0"/>
                                      </a:rPr>
                                    </m:ctrlPr>
                                  </m:mPr>
                                  <m:m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𝜙</m:t>
                                          </m:r>
                                        </m:e>
                                        <m:sub>
                                          <m:r>
                                            <a:rPr lang="en-US" sz="1200" i="1">
                                              <a:latin typeface="Cambria Math" panose="02040503050406030204" pitchFamily="18" charset="0"/>
                                              <a:ea typeface="Cambria Math" panose="02040503050406030204" pitchFamily="18" charset="0"/>
                                            </a:rPr>
                                            <m:t>11</m:t>
                                          </m:r>
                                        </m:sub>
                                      </m:sSub>
                                    </m:e>
                                  </m:mr>
                                  <m:m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𝜙</m:t>
                                          </m:r>
                                        </m:e>
                                        <m:sub>
                                          <m:r>
                                            <a:rPr lang="en-US" sz="1200" i="1">
                                              <a:latin typeface="Cambria Math" panose="02040503050406030204" pitchFamily="18" charset="0"/>
                                              <a:ea typeface="Cambria Math" panose="02040503050406030204" pitchFamily="18" charset="0"/>
                                            </a:rPr>
                                            <m:t>1</m:t>
                                          </m:r>
                                          <m:r>
                                            <a:rPr lang="en-US" sz="1200" b="0" i="1" smtClean="0">
                                              <a:latin typeface="Cambria Math" panose="02040503050406030204" pitchFamily="18" charset="0"/>
                                              <a:ea typeface="Cambria Math" panose="02040503050406030204" pitchFamily="18" charset="0"/>
                                            </a:rPr>
                                            <m:t>2</m:t>
                                          </m:r>
                                        </m:sub>
                                      </m:sSub>
                                    </m:e>
                                  </m:mr>
                                  <m:mr>
                                    <m:e>
                                      <m:m>
                                        <m:mPr>
                                          <m:mcs>
                                            <m:mc>
                                              <m:mcPr>
                                                <m:count m:val="1"/>
                                                <m:mcJc m:val="center"/>
                                              </m:mcPr>
                                            </m:mc>
                                          </m:mcs>
                                          <m:ctrlPr>
                                            <a:rPr lang="en-US" sz="1200" b="0" i="1" smtClean="0">
                                              <a:latin typeface="Cambria Math" panose="02040503050406030204" pitchFamily="18" charset="0"/>
                                            </a:rPr>
                                          </m:ctrlPr>
                                        </m:mPr>
                                        <m:m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𝜙</m:t>
                                                </m:r>
                                              </m:e>
                                              <m:sub>
                                                <m:r>
                                                  <a:rPr lang="en-US" sz="1200" b="0" i="1" smtClean="0">
                                                    <a:latin typeface="Cambria Math" panose="02040503050406030204" pitchFamily="18" charset="0"/>
                                                    <a:ea typeface="Cambria Math" panose="02040503050406030204" pitchFamily="18" charset="0"/>
                                                  </a:rPr>
                                                  <m:t>2</m:t>
                                                </m:r>
                                                <m:r>
                                                  <a:rPr lang="en-US" sz="1200" i="1">
                                                    <a:latin typeface="Cambria Math" panose="02040503050406030204" pitchFamily="18" charset="0"/>
                                                    <a:ea typeface="Cambria Math" panose="02040503050406030204" pitchFamily="18" charset="0"/>
                                                  </a:rPr>
                                                  <m:t>1</m:t>
                                                </m:r>
                                              </m:sub>
                                            </m:sSub>
                                          </m:e>
                                        </m:mr>
                                        <m:m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𝜙</m:t>
                                                </m:r>
                                              </m:e>
                                              <m:sub>
                                                <m:r>
                                                  <a:rPr lang="en-US" sz="1200" b="0" i="1" smtClean="0">
                                                    <a:latin typeface="Cambria Math" panose="02040503050406030204" pitchFamily="18" charset="0"/>
                                                    <a:ea typeface="Cambria Math" panose="02040503050406030204" pitchFamily="18" charset="0"/>
                                                  </a:rPr>
                                                  <m:t>22</m:t>
                                                </m:r>
                                              </m:sub>
                                            </m:sSub>
                                          </m:e>
                                        </m:mr>
                                      </m:m>
                                    </m:e>
                                  </m:mr>
                                </m:m>
                              </m:e>
                            </m:mr>
                          </m:m>
                        </m:e>
                      </m:d>
                      <m:r>
                        <a:rPr lang="en-US" sz="1200" b="1" i="1" smtClean="0">
                          <a:latin typeface="Cambria Math" panose="02040503050406030204" pitchFamily="18" charset="0"/>
                        </a:rPr>
                        <m:t>         </m:t>
                      </m:r>
                      <m:acc>
                        <m:accPr>
                          <m:chr m:val="̇"/>
                          <m:ctrlPr>
                            <a:rPr lang="en-US" sz="1200" b="1" i="1" smtClean="0">
                              <a:latin typeface="Cambria Math" panose="02040503050406030204" pitchFamily="18" charset="0"/>
                            </a:rPr>
                          </m:ctrlPr>
                        </m:accPr>
                        <m:e>
                          <m:acc>
                            <m:accPr>
                              <m:chr m:val="⃑"/>
                              <m:ctrlPr>
                                <a:rPr lang="en-US" sz="1200" b="1" i="1" smtClean="0">
                                  <a:latin typeface="Cambria Math" panose="02040503050406030204" pitchFamily="18" charset="0"/>
                                </a:rPr>
                              </m:ctrlPr>
                            </m:accPr>
                            <m:e>
                              <m:r>
                                <a:rPr lang="en-US" sz="1200" b="1" i="1" smtClean="0">
                                  <a:latin typeface="Cambria Math" panose="02040503050406030204" pitchFamily="18" charset="0"/>
                                </a:rPr>
                                <m:t>𝑿</m:t>
                              </m:r>
                            </m:e>
                          </m:acc>
                        </m:e>
                      </m:acc>
                      <m:d>
                        <m:dPr>
                          <m:ctrlPr>
                            <a:rPr lang="en-US" sz="1200" i="1">
                              <a:latin typeface="Cambria Math" panose="02040503050406030204" pitchFamily="18" charset="0"/>
                            </a:rPr>
                          </m:ctrlPr>
                        </m:dPr>
                        <m:e>
                          <m:r>
                            <a:rPr lang="en-US" sz="1200" i="1">
                              <a:latin typeface="Cambria Math" panose="02040503050406030204" pitchFamily="18" charset="0"/>
                            </a:rPr>
                            <m:t>𝑡</m:t>
                          </m:r>
                        </m:e>
                      </m:d>
                      <m:r>
                        <a:rPr lang="en-US" sz="1200" i="1">
                          <a:latin typeface="Cambria Math" panose="02040503050406030204" pitchFamily="18" charset="0"/>
                        </a:rPr>
                        <m:t>=</m:t>
                      </m:r>
                      <m:d>
                        <m:dPr>
                          <m:begChr m:val="["/>
                          <m:endChr m:val="]"/>
                          <m:ctrlPr>
                            <a:rPr lang="en-US" sz="1200" i="1">
                              <a:latin typeface="Cambria Math" panose="02040503050406030204" pitchFamily="18" charset="0"/>
                            </a:rPr>
                          </m:ctrlPr>
                        </m:dPr>
                        <m:e>
                          <m:m>
                            <m:mPr>
                              <m:mcs>
                                <m:mc>
                                  <m:mcPr>
                                    <m:count m:val="1"/>
                                    <m:mcJc m:val="center"/>
                                  </m:mcPr>
                                </m:mc>
                              </m:mcs>
                              <m:ctrlPr>
                                <a:rPr lang="en-US" sz="1200" i="1">
                                  <a:latin typeface="Cambria Math" panose="02040503050406030204" pitchFamily="18" charset="0"/>
                                </a:rPr>
                              </m:ctrlPr>
                            </m:mPr>
                            <m:mr>
                              <m:e>
                                <m:acc>
                                  <m:accPr>
                                    <m:chr m:val="̇"/>
                                    <m:ctrlPr>
                                      <a:rPr lang="en-US" sz="1200" i="1" smtClean="0">
                                        <a:latin typeface="Cambria Math" panose="02040503050406030204" pitchFamily="18" charset="0"/>
                                      </a:rPr>
                                    </m:ctrlPr>
                                  </m:accPr>
                                  <m:e>
                                    <m:r>
                                      <a:rPr lang="en-US" sz="1200" b="0" i="1" smtClean="0">
                                        <a:latin typeface="Cambria Math" panose="02040503050406030204" pitchFamily="18" charset="0"/>
                                      </a:rPr>
                                      <m:t>𝑥</m:t>
                                    </m:r>
                                  </m:e>
                                </m:acc>
                              </m:e>
                            </m:mr>
                            <m:mr>
                              <m:e>
                                <m:acc>
                                  <m:accPr>
                                    <m:chr m:val="̈"/>
                                    <m:ctrlPr>
                                      <a:rPr lang="en-US" sz="1200" i="1" smtClean="0">
                                        <a:latin typeface="Cambria Math" panose="02040503050406030204" pitchFamily="18" charset="0"/>
                                      </a:rPr>
                                    </m:ctrlPr>
                                  </m:accPr>
                                  <m:e>
                                    <m:r>
                                      <a:rPr lang="en-US" sz="1200" b="0" i="1" smtClean="0">
                                        <a:latin typeface="Cambria Math" panose="02040503050406030204" pitchFamily="18" charset="0"/>
                                      </a:rPr>
                                      <m:t>𝑥</m:t>
                                    </m:r>
                                  </m:e>
                                </m:acc>
                              </m:e>
                            </m:mr>
                            <m:mr>
                              <m:e>
                                <m:m>
                                  <m:mPr>
                                    <m:mcs>
                                      <m:mc>
                                        <m:mcPr>
                                          <m:count m:val="1"/>
                                          <m:mcJc m:val="center"/>
                                        </m:mcPr>
                                      </m:mc>
                                    </m:mcs>
                                    <m:ctrlPr>
                                      <a:rPr lang="en-US" sz="1200" i="1">
                                        <a:latin typeface="Cambria Math" panose="02040503050406030204" pitchFamily="18" charset="0"/>
                                      </a:rPr>
                                    </m:ctrlPr>
                                  </m:mPr>
                                  <m:mr>
                                    <m:e>
                                      <m:sSub>
                                        <m:sSubPr>
                                          <m:ctrlPr>
                                            <a:rPr lang="en-US" sz="1200" i="1">
                                              <a:latin typeface="Cambria Math" panose="02040503050406030204" pitchFamily="18" charset="0"/>
                                              <a:ea typeface="Cambria Math" panose="02040503050406030204" pitchFamily="18" charset="0"/>
                                            </a:rPr>
                                          </m:ctrlPr>
                                        </m:sSubPr>
                                        <m:e>
                                          <m:acc>
                                            <m:accPr>
                                              <m:chr m:val="̇"/>
                                              <m:ctrlPr>
                                                <a:rPr lang="en-US" sz="1200" i="1" smtClean="0">
                                                  <a:latin typeface="Cambria Math" panose="02040503050406030204" pitchFamily="18" charset="0"/>
                                                  <a:ea typeface="Cambria Math" panose="02040503050406030204" pitchFamily="18" charset="0"/>
                                                </a:rPr>
                                              </m:ctrlPr>
                                            </m:accPr>
                                            <m:e>
                                              <m:r>
                                                <a:rPr lang="en-US" sz="1200" b="0" i="1" smtClean="0">
                                                  <a:latin typeface="Cambria Math" panose="02040503050406030204" pitchFamily="18" charset="0"/>
                                                  <a:ea typeface="Cambria Math" panose="02040503050406030204" pitchFamily="18" charset="0"/>
                                                </a:rPr>
                                                <m:t>𝜙</m:t>
                                              </m:r>
                                            </m:e>
                                          </m:acc>
                                        </m:e>
                                        <m:sub>
                                          <m:r>
                                            <a:rPr lang="en-US" sz="1200" b="0" i="1">
                                              <a:latin typeface="Cambria Math" panose="02040503050406030204" pitchFamily="18" charset="0"/>
                                              <a:ea typeface="Cambria Math" panose="02040503050406030204" pitchFamily="18" charset="0"/>
                                            </a:rPr>
                                            <m:t>11</m:t>
                                          </m:r>
                                        </m:sub>
                                      </m:sSub>
                                    </m:e>
                                  </m:mr>
                                  <m:mr>
                                    <m:e>
                                      <m:sSub>
                                        <m:sSubPr>
                                          <m:ctrlPr>
                                            <a:rPr lang="en-US" sz="1200" i="1">
                                              <a:latin typeface="Cambria Math" panose="02040503050406030204" pitchFamily="18" charset="0"/>
                                              <a:ea typeface="Cambria Math" panose="02040503050406030204" pitchFamily="18" charset="0"/>
                                            </a:rPr>
                                          </m:ctrlPr>
                                        </m:sSubPr>
                                        <m:e>
                                          <m:acc>
                                            <m:accPr>
                                              <m:chr m:val="̇"/>
                                              <m:ctrlPr>
                                                <a:rPr lang="en-US" sz="1200" i="1" smtClean="0">
                                                  <a:latin typeface="Cambria Math" panose="02040503050406030204" pitchFamily="18" charset="0"/>
                                                  <a:ea typeface="Cambria Math" panose="02040503050406030204" pitchFamily="18" charset="0"/>
                                                </a:rPr>
                                              </m:ctrlPr>
                                            </m:accPr>
                                            <m:e>
                                              <m:r>
                                                <a:rPr lang="en-US" sz="1200" b="0" i="1" smtClean="0">
                                                  <a:latin typeface="Cambria Math" panose="02040503050406030204" pitchFamily="18" charset="0"/>
                                                  <a:ea typeface="Cambria Math" panose="02040503050406030204" pitchFamily="18" charset="0"/>
                                                </a:rPr>
                                                <m:t>𝜙</m:t>
                                              </m:r>
                                            </m:e>
                                          </m:acc>
                                        </m:e>
                                        <m:sub>
                                          <m:r>
                                            <a:rPr lang="en-US" sz="1200" b="0" i="1">
                                              <a:latin typeface="Cambria Math" panose="02040503050406030204" pitchFamily="18" charset="0"/>
                                              <a:ea typeface="Cambria Math" panose="02040503050406030204" pitchFamily="18" charset="0"/>
                                            </a:rPr>
                                            <m:t>12</m:t>
                                          </m:r>
                                        </m:sub>
                                      </m:sSub>
                                    </m:e>
                                  </m:mr>
                                  <m:mr>
                                    <m:e>
                                      <m:m>
                                        <m:mPr>
                                          <m:mcs>
                                            <m:mc>
                                              <m:mcPr>
                                                <m:count m:val="1"/>
                                                <m:mcJc m:val="center"/>
                                              </m:mcPr>
                                            </m:mc>
                                          </m:mcs>
                                          <m:ctrlPr>
                                            <a:rPr lang="en-US" sz="1200" i="1">
                                              <a:latin typeface="Cambria Math" panose="02040503050406030204" pitchFamily="18" charset="0"/>
                                            </a:rPr>
                                          </m:ctrlPr>
                                        </m:mPr>
                                        <m:mr>
                                          <m:e>
                                            <m:sSub>
                                              <m:sSubPr>
                                                <m:ctrlPr>
                                                  <a:rPr lang="en-US" sz="1200" i="1">
                                                    <a:latin typeface="Cambria Math" panose="02040503050406030204" pitchFamily="18" charset="0"/>
                                                    <a:ea typeface="Cambria Math" panose="02040503050406030204" pitchFamily="18" charset="0"/>
                                                  </a:rPr>
                                                </m:ctrlPr>
                                              </m:sSubPr>
                                              <m:e>
                                                <m:acc>
                                                  <m:accPr>
                                                    <m:chr m:val="̇"/>
                                                    <m:ctrlPr>
                                                      <a:rPr lang="en-US" sz="1200" i="1" smtClean="0">
                                                        <a:latin typeface="Cambria Math" panose="02040503050406030204" pitchFamily="18" charset="0"/>
                                                        <a:ea typeface="Cambria Math" panose="02040503050406030204" pitchFamily="18" charset="0"/>
                                                      </a:rPr>
                                                    </m:ctrlPr>
                                                  </m:accPr>
                                                  <m:e>
                                                    <m:r>
                                                      <a:rPr lang="en-US" sz="1200" b="0" i="1" smtClean="0">
                                                        <a:latin typeface="Cambria Math" panose="02040503050406030204" pitchFamily="18" charset="0"/>
                                                        <a:ea typeface="Cambria Math" panose="02040503050406030204" pitchFamily="18" charset="0"/>
                                                      </a:rPr>
                                                      <m:t>𝜙</m:t>
                                                    </m:r>
                                                  </m:e>
                                                </m:acc>
                                              </m:e>
                                              <m:sub>
                                                <m:r>
                                                  <a:rPr lang="en-US" sz="1200" b="0" i="1">
                                                    <a:latin typeface="Cambria Math" panose="02040503050406030204" pitchFamily="18" charset="0"/>
                                                    <a:ea typeface="Cambria Math" panose="02040503050406030204" pitchFamily="18" charset="0"/>
                                                  </a:rPr>
                                                  <m:t>21</m:t>
                                                </m:r>
                                              </m:sub>
                                            </m:sSub>
                                          </m:e>
                                        </m:mr>
                                        <m:mr>
                                          <m:e>
                                            <m:sSub>
                                              <m:sSubPr>
                                                <m:ctrlPr>
                                                  <a:rPr lang="en-US" sz="1200" i="1">
                                                    <a:latin typeface="Cambria Math" panose="02040503050406030204" pitchFamily="18" charset="0"/>
                                                    <a:ea typeface="Cambria Math" panose="02040503050406030204" pitchFamily="18" charset="0"/>
                                                  </a:rPr>
                                                </m:ctrlPr>
                                              </m:sSubPr>
                                              <m:e>
                                                <m:acc>
                                                  <m:accPr>
                                                    <m:chr m:val="̇"/>
                                                    <m:ctrlPr>
                                                      <a:rPr lang="en-US" sz="1200" i="1" smtClean="0">
                                                        <a:latin typeface="Cambria Math" panose="02040503050406030204" pitchFamily="18" charset="0"/>
                                                        <a:ea typeface="Cambria Math" panose="02040503050406030204" pitchFamily="18" charset="0"/>
                                                      </a:rPr>
                                                    </m:ctrlPr>
                                                  </m:accPr>
                                                  <m:e>
                                                    <m:r>
                                                      <a:rPr lang="en-US" sz="1200" b="0" i="1" smtClean="0">
                                                        <a:latin typeface="Cambria Math" panose="02040503050406030204" pitchFamily="18" charset="0"/>
                                                        <a:ea typeface="Cambria Math" panose="02040503050406030204" pitchFamily="18" charset="0"/>
                                                      </a:rPr>
                                                      <m:t>𝜙</m:t>
                                                    </m:r>
                                                  </m:e>
                                                </m:acc>
                                              </m:e>
                                              <m:sub>
                                                <m:r>
                                                  <a:rPr lang="en-US" sz="1200" b="0" i="1">
                                                    <a:latin typeface="Cambria Math" panose="02040503050406030204" pitchFamily="18" charset="0"/>
                                                    <a:ea typeface="Cambria Math" panose="02040503050406030204" pitchFamily="18" charset="0"/>
                                                  </a:rPr>
                                                  <m:t>22</m:t>
                                                </m:r>
                                              </m:sub>
                                            </m:sSub>
                                          </m:e>
                                        </m:mr>
                                      </m:m>
                                    </m:e>
                                  </m:mr>
                                </m:m>
                              </m:e>
                            </m:mr>
                          </m:m>
                        </m:e>
                      </m:d>
                    </m:oMath>
                  </m:oMathPara>
                </a14:m>
                <a:endParaRPr lang="en-US" sz="1200" dirty="0"/>
              </a:p>
              <a:p>
                <a:pPr marL="0" indent="0">
                  <a:spcBef>
                    <a:spcPts val="0"/>
                  </a:spcBef>
                  <a:spcAft>
                    <a:spcPts val="0"/>
                  </a:spcAft>
                  <a:buNone/>
                </a:pPr>
                <a:r>
                  <a:rPr lang="en-US" sz="1200" dirty="0"/>
                  <a:t>This set of 1</a:t>
                </a:r>
                <a:r>
                  <a:rPr lang="en-US" sz="1200" baseline="30000" dirty="0"/>
                  <a:t>st</a:t>
                </a:r>
                <a:r>
                  <a:rPr lang="en-US" sz="1200" dirty="0"/>
                  <a:t> order ODEs is suitable for solving with numerical integration (can use reshape() function to go between column vector and matrices as needed).</a:t>
                </a:r>
              </a:p>
            </p:txBody>
          </p:sp>
        </mc:Choice>
        <mc:Fallback xmlns="">
          <p:sp>
            <p:nvSpPr>
              <p:cNvPr id="7" name="Content Placeholder 1">
                <a:extLst>
                  <a:ext uri="{FF2B5EF4-FFF2-40B4-BE49-F238E27FC236}">
                    <a16:creationId xmlns:a16="http://schemas.microsoft.com/office/drawing/2014/main" id="{43D38DB3-198F-4BFB-99CD-68977916EDD3}"/>
                  </a:ext>
                </a:extLst>
              </p:cNvPr>
              <p:cNvSpPr txBox="1">
                <a:spLocks noRot="1" noChangeAspect="1" noMove="1" noResize="1" noEditPoints="1" noAdjustHandles="1" noChangeArrowheads="1" noChangeShapeType="1" noTextEdit="1"/>
              </p:cNvSpPr>
              <p:nvPr/>
            </p:nvSpPr>
            <p:spPr>
              <a:xfrm>
                <a:off x="4775200" y="665820"/>
                <a:ext cx="4219304" cy="3780420"/>
              </a:xfrm>
              <a:prstGeom prst="rect">
                <a:avLst/>
              </a:prstGeom>
              <a:blipFill>
                <a:blip r:embed="rId3"/>
                <a:stretch>
                  <a:fillRect l="-434" t="-323" b="-1613"/>
                </a:stretch>
              </a:blipFill>
            </p:spPr>
            <p:txBody>
              <a:bodyPr/>
              <a:lstStyle/>
              <a:p>
                <a:r>
                  <a:rPr lang="en-US">
                    <a:noFill/>
                  </a:rPr>
                  <a:t> </a:t>
                </a:r>
              </a:p>
            </p:txBody>
          </p:sp>
        </mc:Fallback>
      </mc:AlternateContent>
    </p:spTree>
    <p:extLst>
      <p:ext uri="{BB962C8B-B14F-4D97-AF65-F5344CB8AC3E}">
        <p14:creationId xmlns:p14="http://schemas.microsoft.com/office/powerpoint/2010/main" val="1985695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600" b="1" dirty="0"/>
              <a:t>What is different between SACT and Regular SSA Operations?</a:t>
            </a:r>
          </a:p>
          <a:p>
            <a:pPr>
              <a:spcBef>
                <a:spcPts val="0"/>
              </a:spcBef>
              <a:spcAft>
                <a:spcPts val="0"/>
              </a:spcAft>
            </a:pPr>
            <a:r>
              <a:rPr lang="en-US" sz="1400" dirty="0" err="1"/>
              <a:t>CSpOC</a:t>
            </a:r>
            <a:r>
              <a:rPr lang="en-US" sz="1400" dirty="0"/>
              <a:t> is centralized, owns every aspect of SSA from sensors to data processing and analysis capability which reduces logistics, coordination overhead, much more automation</a:t>
            </a:r>
          </a:p>
          <a:p>
            <a:pPr>
              <a:spcBef>
                <a:spcPts val="0"/>
              </a:spcBef>
              <a:spcAft>
                <a:spcPts val="0"/>
              </a:spcAft>
            </a:pPr>
            <a:r>
              <a:rPr lang="en-US" sz="1400" dirty="0"/>
              <a:t>Some events such as launch/breakup are simulated to ensure the team gets tested</a:t>
            </a:r>
          </a:p>
          <a:p>
            <a:pPr>
              <a:spcBef>
                <a:spcPts val="0"/>
              </a:spcBef>
              <a:spcAft>
                <a:spcPts val="0"/>
              </a:spcAft>
            </a:pPr>
            <a:r>
              <a:rPr lang="en-US" sz="1400" dirty="0"/>
              <a:t>Pace of events</a:t>
            </a:r>
          </a:p>
          <a:p>
            <a:pPr lvl="1">
              <a:spcBef>
                <a:spcPts val="0"/>
              </a:spcBef>
              <a:spcAft>
                <a:spcPts val="0"/>
              </a:spcAft>
            </a:pPr>
            <a:r>
              <a:rPr lang="en-US" sz="1200" dirty="0"/>
              <a:t>Real SSA runs 24/7 but generally less going on at any given time</a:t>
            </a:r>
          </a:p>
          <a:p>
            <a:pPr lvl="1">
              <a:spcBef>
                <a:spcPts val="0"/>
              </a:spcBef>
              <a:spcAft>
                <a:spcPts val="0"/>
              </a:spcAft>
            </a:pPr>
            <a:r>
              <a:rPr lang="en-US" sz="1200" dirty="0"/>
              <a:t>Barbara Golf “varsity batshit crazy space operations” designed to test military wartime SSA capability working in coordination with civil-commercial SSA to cover non-military assets</a:t>
            </a:r>
          </a:p>
          <a:p>
            <a:pPr>
              <a:spcBef>
                <a:spcPts val="0"/>
              </a:spcBef>
              <a:spcAft>
                <a:spcPts val="0"/>
              </a:spcAft>
            </a:pPr>
            <a:r>
              <a:rPr lang="en-US" sz="1400" dirty="0"/>
              <a:t>Overall process, data and analysis needs are the same</a:t>
            </a:r>
          </a:p>
        </p:txBody>
      </p:sp>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SACT 20-2 Wrap Up</a:t>
            </a:r>
          </a:p>
        </p:txBody>
      </p:sp>
      <p:sp>
        <p:nvSpPr>
          <p:cNvPr id="7" name="Content Placeholder 1">
            <a:extLst>
              <a:ext uri="{FF2B5EF4-FFF2-40B4-BE49-F238E27FC236}">
                <a16:creationId xmlns:a16="http://schemas.microsoft.com/office/drawing/2014/main" id="{A2185CB0-2467-4933-8C10-5545D900C730}"/>
              </a:ext>
            </a:extLst>
          </p:cNvPr>
          <p:cNvSpPr txBox="1">
            <a:spLocks/>
          </p:cNvSpPr>
          <p:nvPr/>
        </p:nvSpPr>
        <p:spPr>
          <a:xfrm>
            <a:off x="4572000" y="665820"/>
            <a:ext cx="4219304" cy="3780420"/>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spcAft>
                <a:spcPts val="0"/>
              </a:spcAft>
              <a:buFont typeface="Arial" charset="0"/>
              <a:buNone/>
            </a:pPr>
            <a:r>
              <a:rPr lang="en-US" sz="1600" b="1" dirty="0"/>
              <a:t>Notable Events and Outcomes</a:t>
            </a:r>
          </a:p>
          <a:p>
            <a:pPr>
              <a:spcBef>
                <a:spcPts val="0"/>
              </a:spcBef>
              <a:spcAft>
                <a:spcPts val="0"/>
              </a:spcAft>
            </a:pPr>
            <a:r>
              <a:rPr lang="en-US" sz="1400" dirty="0"/>
              <a:t>Vul2 there was an event tracking a simulated launch from China that stretched across all 3 teams</a:t>
            </a:r>
          </a:p>
          <a:p>
            <a:pPr lvl="1">
              <a:spcBef>
                <a:spcPts val="0"/>
              </a:spcBef>
              <a:spcAft>
                <a:spcPts val="0"/>
              </a:spcAft>
            </a:pPr>
            <a:r>
              <a:rPr lang="en-US" sz="1200" dirty="0"/>
              <a:t>Direct launch to GTO</a:t>
            </a:r>
          </a:p>
          <a:p>
            <a:pPr lvl="1">
              <a:spcBef>
                <a:spcPts val="0"/>
              </a:spcBef>
              <a:spcAft>
                <a:spcPts val="0"/>
              </a:spcAft>
            </a:pPr>
            <a:r>
              <a:rPr lang="en-US" sz="1200" dirty="0"/>
              <a:t>At apogee, satellite deployed</a:t>
            </a:r>
          </a:p>
          <a:p>
            <a:pPr lvl="1">
              <a:spcBef>
                <a:spcPts val="0"/>
              </a:spcBef>
              <a:spcAft>
                <a:spcPts val="0"/>
              </a:spcAft>
            </a:pPr>
            <a:r>
              <a:rPr lang="en-US" sz="1200" dirty="0"/>
              <a:t>Intended as MEV like mission for satellite servicing</a:t>
            </a:r>
          </a:p>
          <a:p>
            <a:pPr lvl="1">
              <a:spcBef>
                <a:spcPts val="0"/>
              </a:spcBef>
              <a:spcAft>
                <a:spcPts val="0"/>
              </a:spcAft>
            </a:pPr>
            <a:r>
              <a:rPr lang="en-US" sz="1200" dirty="0"/>
              <a:t>As part of the simulated satellite’s early operations, it attempted to separate and then rendezvous with the rocket body that delivered it to orbit </a:t>
            </a:r>
          </a:p>
          <a:p>
            <a:pPr lvl="1">
              <a:spcBef>
                <a:spcPts val="0"/>
              </a:spcBef>
              <a:spcAft>
                <a:spcPts val="0"/>
              </a:spcAft>
            </a:pPr>
            <a:r>
              <a:rPr lang="en-US" sz="1200" dirty="0"/>
              <a:t>The third maneuver in the sequence was modeled as having gone wrong, leading to a collision with the rocket body generating several debris objects</a:t>
            </a:r>
          </a:p>
          <a:p>
            <a:pPr lvl="1">
              <a:spcBef>
                <a:spcPts val="0"/>
              </a:spcBef>
              <a:spcAft>
                <a:spcPts val="0"/>
              </a:spcAft>
            </a:pPr>
            <a:r>
              <a:rPr lang="en-US" sz="1200" dirty="0"/>
              <a:t>Teams successfully “tracked” this simulated case and analysis of what happened was close to truth</a:t>
            </a:r>
          </a:p>
        </p:txBody>
      </p:sp>
    </p:spTree>
    <p:extLst>
      <p:ext uri="{BB962C8B-B14F-4D97-AF65-F5344CB8AC3E}">
        <p14:creationId xmlns:p14="http://schemas.microsoft.com/office/powerpoint/2010/main" val="26876855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600" b="1" dirty="0"/>
                  <a:t>Linear Motion Example</a:t>
                </a:r>
                <a:endParaRPr lang="en-US" sz="1400" dirty="0"/>
              </a:p>
              <a:p>
                <a:pPr marL="0" indent="0">
                  <a:spcBef>
                    <a:spcPts val="0"/>
                  </a:spcBef>
                  <a:spcAft>
                    <a:spcPts val="0"/>
                  </a:spcAft>
                  <a:buNone/>
                </a:pPr>
                <a:r>
                  <a:rPr lang="en-US" sz="1400" dirty="0"/>
                  <a:t>Linear system measurements are also traditionally expressed as a matrix equation.  At time </a:t>
                </a: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𝑡</m:t>
                        </m:r>
                      </m:e>
                      <m:sub>
                        <m:r>
                          <a:rPr lang="en-US" sz="1400" b="0" i="1" smtClean="0">
                            <a:latin typeface="Cambria Math" panose="02040503050406030204" pitchFamily="18" charset="0"/>
                          </a:rPr>
                          <m:t>𝑘</m:t>
                        </m:r>
                      </m:sub>
                    </m:sSub>
                  </m:oMath>
                </a14:m>
                <a:r>
                  <a:rPr lang="en-US" sz="1400" dirty="0"/>
                  <a:t>, the equation is</a:t>
                </a:r>
              </a:p>
              <a:p>
                <a:pPr marL="0" indent="0">
                  <a:spcBef>
                    <a:spcPts val="0"/>
                  </a:spcBef>
                  <a:spcAft>
                    <a:spcPts val="0"/>
                  </a:spcAft>
                  <a:buNone/>
                </a:pPr>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𝒀</m:t>
                              </m:r>
                            </m:e>
                          </m:acc>
                        </m:e>
                        <m:sub>
                          <m:r>
                            <a:rPr lang="en-US" sz="1400" b="0" i="1" smtClean="0">
                              <a:latin typeface="Cambria Math" panose="02040503050406030204" pitchFamily="18" charset="0"/>
                            </a:rPr>
                            <m:t>𝑘</m:t>
                          </m:r>
                        </m:sub>
                      </m:sSub>
                      <m:r>
                        <a:rPr lang="en-US" sz="1400" i="1">
                          <a:latin typeface="Cambria Math" panose="02040503050406030204" pitchFamily="18" charset="0"/>
                        </a:rPr>
                        <m:t>=</m:t>
                      </m:r>
                      <m:sSub>
                        <m:sSubPr>
                          <m:ctrlPr>
                            <a:rPr lang="en-US" sz="1400" i="1" smtClean="0">
                              <a:latin typeface="Cambria Math" panose="02040503050406030204" pitchFamily="18" charset="0"/>
                            </a:rPr>
                          </m:ctrlPr>
                        </m:sSubPr>
                        <m:e>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𝐻</m:t>
                              </m:r>
                            </m:e>
                          </m:acc>
                        </m:e>
                        <m:sub>
                          <m:r>
                            <a:rPr lang="en-US" sz="1400" b="0" i="1" smtClean="0">
                              <a:latin typeface="Cambria Math" panose="02040503050406030204" pitchFamily="18" charset="0"/>
                            </a:rPr>
                            <m:t>𝑘</m:t>
                          </m:r>
                        </m:sub>
                      </m:sSub>
                      <m:sSub>
                        <m:sSubPr>
                          <m:ctrlPr>
                            <a:rPr lang="en-US" sz="1400" i="1" smtClean="0">
                              <a:latin typeface="Cambria Math" panose="02040503050406030204" pitchFamily="18" charset="0"/>
                            </a:rPr>
                          </m:ctrlPr>
                        </m:sSubPr>
                        <m:e>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𝑿</m:t>
                              </m:r>
                            </m:e>
                          </m:acc>
                        </m:e>
                        <m:sub>
                          <m:r>
                            <a:rPr lang="en-US" sz="1400" b="0" i="1" smtClean="0">
                              <a:latin typeface="Cambria Math" panose="02040503050406030204" pitchFamily="18" charset="0"/>
                            </a:rPr>
                            <m:t>𝑘</m:t>
                          </m:r>
                        </m:sub>
                      </m:sSub>
                      <m:r>
                        <a:rPr lang="en-US" sz="1400" i="1">
                          <a:latin typeface="Cambria Math" panose="02040503050406030204" pitchFamily="18" charset="0"/>
                        </a:rPr>
                        <m:t>+</m:t>
                      </m:r>
                      <m:sSub>
                        <m:sSubPr>
                          <m:ctrlPr>
                            <a:rPr lang="en-US" sz="1400" i="1" smtClean="0">
                              <a:latin typeface="Cambria Math" panose="02040503050406030204" pitchFamily="18" charset="0"/>
                            </a:rPr>
                          </m:ctrlPr>
                        </m:sSubPr>
                        <m:e>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ea typeface="Cambria Math" panose="02040503050406030204" pitchFamily="18" charset="0"/>
                                </a:rPr>
                                <m:t>𝜺</m:t>
                              </m:r>
                            </m:e>
                          </m:acc>
                        </m:e>
                        <m:sub>
                          <m:r>
                            <a:rPr lang="en-US" sz="1400" b="0" i="1" smtClean="0">
                              <a:latin typeface="Cambria Math" panose="02040503050406030204" pitchFamily="18" charset="0"/>
                            </a:rPr>
                            <m:t>𝑘</m:t>
                          </m:r>
                        </m:sub>
                      </m:sSub>
                    </m:oMath>
                  </m:oMathPara>
                </a14:m>
                <a:endParaRPr lang="en-US" sz="1400" dirty="0"/>
              </a:p>
              <a:p>
                <a:pPr marL="0" indent="0">
                  <a:spcBef>
                    <a:spcPts val="0"/>
                  </a:spcBef>
                  <a:spcAft>
                    <a:spcPts val="0"/>
                  </a:spcAft>
                  <a:buNone/>
                </a:pPr>
                <a:endParaRPr lang="en-US" sz="1400" dirty="0"/>
              </a:p>
              <a:p>
                <a:pPr marL="0" indent="0">
                  <a:spcBef>
                    <a:spcPts val="0"/>
                  </a:spcBef>
                  <a:spcAft>
                    <a:spcPts val="0"/>
                  </a:spcAft>
                  <a:buNone/>
                </a:pPr>
                <a:r>
                  <a:rPr lang="en-US" sz="1400" dirty="0"/>
                  <a:t>where </a:t>
                </a:r>
                <a14:m>
                  <m:oMath xmlns:m="http://schemas.openxmlformats.org/officeDocument/2006/math">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𝐻</m:t>
                            </m:r>
                          </m:e>
                        </m:acc>
                      </m:e>
                      <m:sub>
                        <m:r>
                          <a:rPr lang="en-US" sz="1400" i="1">
                            <a:latin typeface="Cambria Math" panose="02040503050406030204" pitchFamily="18" charset="0"/>
                          </a:rPr>
                          <m:t>𝑘</m:t>
                        </m:r>
                      </m:sub>
                    </m:sSub>
                  </m:oMath>
                </a14:m>
                <a:r>
                  <a:rPr lang="en-US" sz="1400" dirty="0">
                    <a:ea typeface="Cambria Math" panose="02040503050406030204" pitchFamily="18" charset="0"/>
                  </a:rPr>
                  <a:t> is the observation mapping matrix and provides the relationship between measurement space and state space.</a:t>
                </a:r>
              </a:p>
              <a:p>
                <a:pPr marL="0" indent="0">
                  <a:spcBef>
                    <a:spcPts val="0"/>
                  </a:spcBef>
                  <a:spcAft>
                    <a:spcPts val="0"/>
                  </a:spcAft>
                  <a:buNone/>
                </a:pPr>
                <a:endParaRPr lang="en-US" sz="1400" dirty="0">
                  <a:ea typeface="Cambria Math" panose="02040503050406030204" pitchFamily="18" charset="0"/>
                </a:endParaRPr>
              </a:p>
              <a:p>
                <a:pPr marL="0" indent="0">
                  <a:spcBef>
                    <a:spcPts val="0"/>
                  </a:spcBef>
                  <a:spcAft>
                    <a:spcPts val="0"/>
                  </a:spcAft>
                  <a:buNone/>
                </a:pPr>
                <a:r>
                  <a:rPr lang="en-US" sz="1400" dirty="0">
                    <a:ea typeface="Cambria Math" panose="02040503050406030204" pitchFamily="18" charset="0"/>
                  </a:rPr>
                  <a:t>We want to collect all of our measurements into one vector </a:t>
                </a:r>
                <a14:m>
                  <m:oMath xmlns:m="http://schemas.openxmlformats.org/officeDocument/2006/math">
                    <m:acc>
                      <m:accPr>
                        <m:chr m:val="⃑"/>
                        <m:ctrlPr>
                          <a:rPr lang="en-US" sz="1400" b="1" i="1" smtClean="0">
                            <a:latin typeface="Cambria Math" panose="02040503050406030204" pitchFamily="18" charset="0"/>
                            <a:ea typeface="Cambria Math" panose="02040503050406030204" pitchFamily="18" charset="0"/>
                          </a:rPr>
                        </m:ctrlPr>
                      </m:accPr>
                      <m:e>
                        <m:r>
                          <a:rPr lang="en-US" sz="1400" b="1" i="1" smtClean="0">
                            <a:latin typeface="Cambria Math" panose="02040503050406030204" pitchFamily="18" charset="0"/>
                            <a:ea typeface="Cambria Math" panose="02040503050406030204" pitchFamily="18" charset="0"/>
                          </a:rPr>
                          <m:t>𝒀</m:t>
                        </m:r>
                      </m:e>
                    </m:acc>
                  </m:oMath>
                </a14:m>
                <a:r>
                  <a:rPr lang="en-US" sz="1400" dirty="0">
                    <a:ea typeface="Cambria Math" panose="02040503050406030204" pitchFamily="18" charset="0"/>
                  </a:rPr>
                  <a:t> all dependent on the state vector at the initial time </a:t>
                </a:r>
                <a14:m>
                  <m:oMath xmlns:m="http://schemas.openxmlformats.org/officeDocument/2006/math">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e>
                      <m:sub>
                        <m:r>
                          <a:rPr lang="en-US" sz="1400" b="0" i="1" smtClean="0">
                            <a:latin typeface="Cambria Math" panose="02040503050406030204" pitchFamily="18" charset="0"/>
                          </a:rPr>
                          <m:t>0</m:t>
                        </m:r>
                      </m:sub>
                    </m:sSub>
                  </m:oMath>
                </a14:m>
                <a:r>
                  <a:rPr lang="en-US" sz="1400" dirty="0">
                    <a:ea typeface="Cambria Math" panose="02040503050406030204" pitchFamily="18" charset="0"/>
                  </a:rPr>
                  <a:t> which we can do using the STM.</a:t>
                </a:r>
              </a:p>
              <a:p>
                <a:pPr marL="0" indent="0">
                  <a:spcBef>
                    <a:spcPts val="0"/>
                  </a:spcBef>
                  <a:spcAft>
                    <a:spcPts val="0"/>
                  </a:spcAft>
                  <a:buNone/>
                </a:pPr>
                <a:endParaRPr lang="en-US" sz="1400" dirty="0">
                  <a:ea typeface="Cambria Math" panose="02040503050406030204" pitchFamily="18" charset="0"/>
                </a:endParaRPr>
              </a:p>
              <a:p>
                <a:pPr marL="0" indent="0">
                  <a:spcBef>
                    <a:spcPts val="0"/>
                  </a:spcBef>
                  <a:spcAft>
                    <a:spcPts val="0"/>
                  </a:spcAft>
                  <a:buNone/>
                </a:pPr>
                <a:endParaRPr lang="en-US" sz="1400" dirty="0"/>
              </a:p>
            </p:txBody>
          </p:sp>
        </mc:Choice>
        <mc:Fallback xmlns="">
          <p:sp>
            <p:nvSpPr>
              <p:cNvPr id="2" name="Content Placeholder 1">
                <a:extLst>
                  <a:ext uri="{FF2B5EF4-FFF2-40B4-BE49-F238E27FC236}">
                    <a16:creationId xmlns:a16="http://schemas.microsoft.com/office/drawing/2014/main" id="{1052F6B9-6D27-43BB-B810-138F60EC6DD6}"/>
                  </a:ext>
                </a:extLst>
              </p:cNvPr>
              <p:cNvSpPr>
                <a:spLocks noGrp="1" noRot="1" noChangeAspect="1" noMove="1" noResize="1" noEditPoints="1" noAdjustHandles="1" noChangeArrowheads="1" noChangeShapeType="1" noTextEdit="1"/>
              </p:cNvSpPr>
              <p:nvPr>
                <p:ph sz="half" idx="1"/>
              </p:nvPr>
            </p:nvSpPr>
            <p:spPr>
              <a:xfrm>
                <a:off x="457200" y="681541"/>
                <a:ext cx="4219304" cy="3780420"/>
              </a:xfrm>
              <a:blipFill>
                <a:blip r:embed="rId2"/>
                <a:stretch>
                  <a:fillRect l="-723" t="-484" r="-145"/>
                </a:stretch>
              </a:blipFill>
            </p:spPr>
            <p:txBody>
              <a:bodyPr/>
              <a:lstStyle/>
              <a:p>
                <a:r>
                  <a:rPr lang="en-US">
                    <a:noFill/>
                  </a:rPr>
                  <a:t> </a:t>
                </a:r>
              </a:p>
            </p:txBody>
          </p:sp>
        </mc:Fallback>
      </mc:AlternateContent>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Measurements Model</a:t>
            </a:r>
          </a:p>
        </p:txBody>
      </p:sp>
      <mc:AlternateContent xmlns:mc="http://schemas.openxmlformats.org/markup-compatibility/2006" xmlns:a14="http://schemas.microsoft.com/office/drawing/2010/main">
        <mc:Choice Requires="a14">
          <p:sp>
            <p:nvSpPr>
              <p:cNvPr id="7" name="Content Placeholder 1">
                <a:extLst>
                  <a:ext uri="{FF2B5EF4-FFF2-40B4-BE49-F238E27FC236}">
                    <a16:creationId xmlns:a16="http://schemas.microsoft.com/office/drawing/2014/main" id="{43D38DB3-198F-4BFB-99CD-68977916EDD3}"/>
                  </a:ext>
                </a:extLst>
              </p:cNvPr>
              <p:cNvSpPr txBox="1">
                <a:spLocks/>
              </p:cNvSpPr>
              <p:nvPr/>
            </p:nvSpPr>
            <p:spPr>
              <a:xfrm>
                <a:off x="4775200" y="665820"/>
                <a:ext cx="4219304" cy="3780420"/>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spcAft>
                    <a:spcPts val="0"/>
                  </a:spcAft>
                  <a:buFont typeface="Arial" charset="0"/>
                  <a:buNone/>
                </a:pPr>
                <a:r>
                  <a:rPr lang="en-US" sz="1600" b="1" dirty="0"/>
                  <a:t>Relating Measurements to Epoch State</a:t>
                </a:r>
                <a:endParaRPr lang="en-US" sz="1400" dirty="0"/>
              </a:p>
              <a:p>
                <a:pPr marL="0" indent="0">
                  <a:spcBef>
                    <a:spcPts val="0"/>
                  </a:spcBef>
                  <a:spcAft>
                    <a:spcPts val="0"/>
                  </a:spcAft>
                  <a:buNone/>
                </a:pPr>
                <a:r>
                  <a:rPr lang="en-US" sz="1400" dirty="0"/>
                  <a:t>Recall that the STM maps </a:t>
                </a:r>
                <a14:m>
                  <m:oMath xmlns:m="http://schemas.openxmlformats.org/officeDocument/2006/math">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e>
                      <m:sub>
                        <m:r>
                          <a:rPr lang="en-US" sz="1400" i="1">
                            <a:latin typeface="Cambria Math" panose="02040503050406030204" pitchFamily="18" charset="0"/>
                          </a:rPr>
                          <m:t>0</m:t>
                        </m:r>
                      </m:sub>
                    </m:sSub>
                  </m:oMath>
                </a14:m>
                <a:r>
                  <a:rPr lang="en-US" sz="1400" dirty="0">
                    <a:ea typeface="Cambria Math" panose="02040503050406030204" pitchFamily="18" charset="0"/>
                  </a:rPr>
                  <a:t> to any future time, we can therefore write all of the measurements as a function of epoch state.</a:t>
                </a:r>
              </a:p>
              <a:p>
                <a:pPr marL="0" indent="0">
                  <a:spcBef>
                    <a:spcPts val="0"/>
                  </a:spcBef>
                  <a:spcAft>
                    <a:spcPts val="0"/>
                  </a:spcAft>
                  <a:buNone/>
                </a:pPr>
                <a:endParaRPr lang="en-US" sz="1400" dirty="0">
                  <a:ea typeface="Cambria Math" panose="02040503050406030204" pitchFamily="18" charset="0"/>
                </a:endParaRPr>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𝒀</m:t>
                              </m:r>
                            </m:e>
                          </m:acc>
                        </m:e>
                        <m:sub>
                          <m:r>
                            <a:rPr lang="en-US" sz="1400" b="0" i="1" smtClean="0">
                              <a:latin typeface="Cambria Math" panose="02040503050406030204" pitchFamily="18" charset="0"/>
                            </a:rPr>
                            <m:t>1</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𝐻</m:t>
                              </m:r>
                            </m:e>
                          </m:acc>
                        </m:e>
                        <m:sub>
                          <m:r>
                            <a:rPr lang="en-US" sz="1400" b="0" i="1" smtClean="0">
                              <a:latin typeface="Cambria Math" panose="02040503050406030204" pitchFamily="18" charset="0"/>
                            </a:rPr>
                            <m:t>1</m:t>
                          </m:r>
                        </m:sub>
                      </m:sSub>
                      <m:r>
                        <a:rPr lang="en-US" sz="1400" i="1">
                          <a:latin typeface="Cambria Math" panose="02040503050406030204" pitchFamily="18" charset="0"/>
                          <a:ea typeface="Cambria Math" panose="02040503050406030204" pitchFamily="18" charset="0"/>
                        </a:rPr>
                        <m:t>𝜙</m:t>
                      </m:r>
                      <m:d>
                        <m:dPr>
                          <m:ctrlPr>
                            <a:rPr lang="en-US" sz="1400" i="1">
                              <a:latin typeface="Cambria Math" panose="02040503050406030204" pitchFamily="18" charset="0"/>
                              <a:ea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𝑡</m:t>
                              </m:r>
                            </m:e>
                            <m:sub>
                              <m:r>
                                <a:rPr lang="en-US" sz="1400" b="0" i="1" smtClean="0">
                                  <a:latin typeface="Cambria Math" panose="02040503050406030204" pitchFamily="18" charset="0"/>
                                </a:rPr>
                                <m:t>1</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𝑡</m:t>
                              </m:r>
                            </m:e>
                            <m:sub>
                              <m:r>
                                <a:rPr lang="en-US" sz="1400" b="0" i="1" smtClean="0">
                                  <a:latin typeface="Cambria Math" panose="02040503050406030204" pitchFamily="18" charset="0"/>
                                </a:rPr>
                                <m:t>0</m:t>
                              </m:r>
                            </m:sub>
                          </m:sSub>
                        </m:e>
                      </m:d>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e>
                        <m:sub>
                          <m:r>
                            <a:rPr lang="en-US" sz="1400" b="0" i="1" smtClean="0">
                              <a:latin typeface="Cambria Math" panose="02040503050406030204" pitchFamily="18" charset="0"/>
                            </a:rPr>
                            <m:t>0</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ea typeface="Cambria Math" panose="02040503050406030204" pitchFamily="18" charset="0"/>
                                </a:rPr>
                                <m:t>𝜺</m:t>
                              </m:r>
                            </m:e>
                          </m:acc>
                        </m:e>
                        <m:sub>
                          <m:r>
                            <a:rPr lang="en-US" sz="1400" b="0" i="1" smtClean="0">
                              <a:latin typeface="Cambria Math" panose="02040503050406030204" pitchFamily="18" charset="0"/>
                              <a:ea typeface="Cambria Math" panose="02040503050406030204" pitchFamily="18" charset="0"/>
                            </a:rPr>
                            <m:t>1</m:t>
                          </m:r>
                        </m:sub>
                      </m:sSub>
                    </m:oMath>
                  </m:oMathPara>
                </a14:m>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𝒀</m:t>
                              </m:r>
                            </m:e>
                          </m:acc>
                        </m:e>
                        <m:sub>
                          <m:r>
                            <a:rPr lang="en-US" sz="1400" b="0" i="1" smtClean="0">
                              <a:latin typeface="Cambria Math" panose="02040503050406030204" pitchFamily="18" charset="0"/>
                            </a:rPr>
                            <m:t>2</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𝐻</m:t>
                              </m:r>
                            </m:e>
                          </m:acc>
                        </m:e>
                        <m:sub>
                          <m:r>
                            <a:rPr lang="en-US" sz="1400" b="0" i="1" smtClean="0">
                              <a:latin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𝜙</m:t>
                      </m:r>
                      <m:d>
                        <m:dPr>
                          <m:ctrlPr>
                            <a:rPr lang="en-US" sz="1400" i="1">
                              <a:latin typeface="Cambria Math" panose="02040503050406030204" pitchFamily="18" charset="0"/>
                              <a:ea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𝑡</m:t>
                              </m:r>
                            </m:e>
                            <m:sub>
                              <m:r>
                                <a:rPr lang="en-US" sz="1400" b="0" i="1" smtClean="0">
                                  <a:latin typeface="Cambria Math" panose="02040503050406030204" pitchFamily="18" charset="0"/>
                                </a:rPr>
                                <m:t>2</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𝑡</m:t>
                              </m:r>
                            </m:e>
                            <m:sub>
                              <m:r>
                                <a:rPr lang="en-US" sz="1400" i="1">
                                  <a:latin typeface="Cambria Math" panose="02040503050406030204" pitchFamily="18" charset="0"/>
                                </a:rPr>
                                <m:t>0</m:t>
                              </m:r>
                            </m:sub>
                          </m:sSub>
                        </m:e>
                      </m:d>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e>
                        <m:sub>
                          <m:r>
                            <a:rPr lang="en-US" sz="1400" i="1">
                              <a:latin typeface="Cambria Math" panose="02040503050406030204" pitchFamily="18" charset="0"/>
                            </a:rPr>
                            <m:t>0</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ea typeface="Cambria Math" panose="02040503050406030204" pitchFamily="18" charset="0"/>
                                </a:rPr>
                                <m:t>𝜺</m:t>
                              </m:r>
                            </m:e>
                          </m:acc>
                        </m:e>
                        <m:sub>
                          <m:r>
                            <a:rPr lang="en-US" sz="1400" b="0" i="1" smtClean="0">
                              <a:latin typeface="Cambria Math" panose="02040503050406030204" pitchFamily="18" charset="0"/>
                              <a:ea typeface="Cambria Math" panose="02040503050406030204" pitchFamily="18" charset="0"/>
                            </a:rPr>
                            <m:t>2</m:t>
                          </m:r>
                        </m:sub>
                      </m:sSub>
                    </m:oMath>
                  </m:oMathPara>
                </a14:m>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m:t>
                      </m:r>
                    </m:oMath>
                  </m:oMathPara>
                </a14:m>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𝒀</m:t>
                              </m:r>
                            </m:e>
                          </m:acc>
                        </m:e>
                        <m:sub>
                          <m:r>
                            <a:rPr lang="en-US" sz="1400" b="0" i="1" smtClean="0">
                              <a:latin typeface="Cambria Math" panose="02040503050406030204" pitchFamily="18" charset="0"/>
                            </a:rPr>
                            <m:t>𝑚</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𝐻</m:t>
                              </m:r>
                            </m:e>
                          </m:acc>
                        </m:e>
                        <m:sub>
                          <m:r>
                            <a:rPr lang="en-US" sz="1400" b="0" i="1" smtClean="0">
                              <a:latin typeface="Cambria Math" panose="02040503050406030204" pitchFamily="18" charset="0"/>
                            </a:rPr>
                            <m:t>𝑚</m:t>
                          </m:r>
                        </m:sub>
                      </m:sSub>
                      <m:r>
                        <a:rPr lang="en-US" sz="1400" i="1">
                          <a:latin typeface="Cambria Math" panose="02040503050406030204" pitchFamily="18" charset="0"/>
                          <a:ea typeface="Cambria Math" panose="02040503050406030204" pitchFamily="18" charset="0"/>
                        </a:rPr>
                        <m:t>𝜙</m:t>
                      </m:r>
                      <m:d>
                        <m:dPr>
                          <m:ctrlPr>
                            <a:rPr lang="en-US" sz="1400" i="1">
                              <a:latin typeface="Cambria Math" panose="02040503050406030204" pitchFamily="18" charset="0"/>
                              <a:ea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𝑡</m:t>
                              </m:r>
                            </m:e>
                            <m:sub>
                              <m:r>
                                <a:rPr lang="en-US" sz="1400" b="0" i="1" smtClean="0">
                                  <a:latin typeface="Cambria Math" panose="02040503050406030204" pitchFamily="18" charset="0"/>
                                </a:rPr>
                                <m:t>𝑚</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𝑡</m:t>
                              </m:r>
                            </m:e>
                            <m:sub>
                              <m:r>
                                <a:rPr lang="en-US" sz="1400" i="1">
                                  <a:latin typeface="Cambria Math" panose="02040503050406030204" pitchFamily="18" charset="0"/>
                                </a:rPr>
                                <m:t>0</m:t>
                              </m:r>
                            </m:sub>
                          </m:sSub>
                        </m:e>
                      </m:d>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e>
                        <m:sub>
                          <m:r>
                            <a:rPr lang="en-US" sz="1400" i="1">
                              <a:latin typeface="Cambria Math" panose="02040503050406030204" pitchFamily="18" charset="0"/>
                            </a:rPr>
                            <m:t>0</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ea typeface="Cambria Math" panose="02040503050406030204" pitchFamily="18" charset="0"/>
                                </a:rPr>
                                <m:t>𝜺</m:t>
                              </m:r>
                            </m:e>
                          </m:acc>
                        </m:e>
                        <m:sub>
                          <m:r>
                            <a:rPr lang="en-US" sz="1400" b="0" i="1" smtClean="0">
                              <a:latin typeface="Cambria Math" panose="02040503050406030204" pitchFamily="18" charset="0"/>
                              <a:ea typeface="Cambria Math" panose="02040503050406030204" pitchFamily="18" charset="0"/>
                            </a:rPr>
                            <m:t>𝑚</m:t>
                          </m:r>
                        </m:sub>
                      </m:sSub>
                    </m:oMath>
                  </m:oMathPara>
                </a14:m>
                <a:endParaRPr lang="en-US" sz="1400" dirty="0"/>
              </a:p>
              <a:p>
                <a:pPr marL="0" indent="0">
                  <a:spcBef>
                    <a:spcPts val="0"/>
                  </a:spcBef>
                  <a:spcAft>
                    <a:spcPts val="0"/>
                  </a:spcAft>
                  <a:buNone/>
                </a:pPr>
                <a:endParaRPr lang="en-US" sz="1400" dirty="0"/>
              </a:p>
              <a:p>
                <a:pPr marL="0" indent="0">
                  <a:spcBef>
                    <a:spcPts val="0"/>
                  </a:spcBef>
                  <a:spcAft>
                    <a:spcPts val="0"/>
                  </a:spcAft>
                  <a:buNone/>
                </a:pPr>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acc>
                        <m:accPr>
                          <m:chr m:val="⃑"/>
                          <m:ctrlPr>
                            <a:rPr lang="en-US" sz="1400" b="1" i="1">
                              <a:latin typeface="Cambria Math" panose="02040503050406030204" pitchFamily="18" charset="0"/>
                            </a:rPr>
                          </m:ctrlPr>
                        </m:accPr>
                        <m:e>
                          <m:r>
                            <a:rPr lang="en-US" sz="1400" b="1" i="1">
                              <a:latin typeface="Cambria Math" panose="02040503050406030204" pitchFamily="18" charset="0"/>
                            </a:rPr>
                            <m:t>𝒀</m:t>
                          </m:r>
                        </m:e>
                      </m:acc>
                      <m:r>
                        <a:rPr lang="en-US" sz="1400" i="1">
                          <a:latin typeface="Cambria Math" panose="02040503050406030204" pitchFamily="18" charset="0"/>
                        </a:rPr>
                        <m:t>=</m:t>
                      </m:r>
                      <m:r>
                        <a:rPr lang="en-US" sz="1400" i="1">
                          <a:latin typeface="Cambria Math" panose="02040503050406030204" pitchFamily="18" charset="0"/>
                        </a:rPr>
                        <m:t>𝐻</m:t>
                      </m:r>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e>
                        <m:sub>
                          <m:r>
                            <a:rPr lang="en-US" sz="1400" i="1">
                              <a:latin typeface="Cambria Math" panose="02040503050406030204" pitchFamily="18" charset="0"/>
                            </a:rPr>
                            <m:t>0</m:t>
                          </m:r>
                        </m:sub>
                      </m:sSub>
                      <m:r>
                        <a:rPr lang="en-US" sz="1400" b="1" i="1" smtClean="0">
                          <a:latin typeface="Cambria Math" panose="02040503050406030204" pitchFamily="18" charset="0"/>
                        </a:rPr>
                        <m:t>+</m:t>
                      </m:r>
                      <m:acc>
                        <m:accPr>
                          <m:chr m:val="⃑"/>
                          <m:ctrlPr>
                            <a:rPr lang="en-US" sz="1400" b="1" i="1">
                              <a:latin typeface="Cambria Math" panose="02040503050406030204" pitchFamily="18" charset="0"/>
                            </a:rPr>
                          </m:ctrlPr>
                        </m:accPr>
                        <m:e>
                          <m:r>
                            <a:rPr lang="en-US" sz="1400" b="1" i="1">
                              <a:latin typeface="Cambria Math" panose="02040503050406030204" pitchFamily="18" charset="0"/>
                              <a:ea typeface="Cambria Math" panose="02040503050406030204" pitchFamily="18" charset="0"/>
                            </a:rPr>
                            <m:t>𝜺</m:t>
                          </m:r>
                        </m:e>
                      </m:acc>
                      <m:r>
                        <a:rPr lang="en-US" sz="1400" b="1"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𝐻</m:t>
                      </m:r>
                      <m:r>
                        <a:rPr lang="en-US" sz="1400" b="1" i="1" smtClean="0">
                          <a:latin typeface="Cambria Math" panose="02040503050406030204" pitchFamily="18" charset="0"/>
                          <a:ea typeface="Cambria Math" panose="02040503050406030204" pitchFamily="18" charset="0"/>
                        </a:rPr>
                        <m:t>=</m:t>
                      </m:r>
                      <m:d>
                        <m:dPr>
                          <m:begChr m:val="["/>
                          <m:endChr m:val="]"/>
                          <m:ctrlPr>
                            <a:rPr lang="en-US" sz="1400" b="1" i="1" smtClean="0">
                              <a:latin typeface="Cambria Math" panose="02040503050406030204" pitchFamily="18" charset="0"/>
                              <a:ea typeface="Cambria Math" panose="02040503050406030204" pitchFamily="18" charset="0"/>
                            </a:rPr>
                          </m:ctrlPr>
                        </m:dPr>
                        <m:e>
                          <m:m>
                            <m:mPr>
                              <m:mcs>
                                <m:mc>
                                  <m:mcPr>
                                    <m:count m:val="1"/>
                                    <m:mcJc m:val="center"/>
                                  </m:mcPr>
                                </m:mc>
                              </m:mcs>
                              <m:ctrlPr>
                                <a:rPr lang="en-US" sz="1400" b="1" i="1" smtClean="0">
                                  <a:latin typeface="Cambria Math" panose="02040503050406030204" pitchFamily="18" charset="0"/>
                                  <a:ea typeface="Cambria Math" panose="02040503050406030204" pitchFamily="18" charset="0"/>
                                </a:rPr>
                              </m:ctrlPr>
                            </m:mPr>
                            <m:mr>
                              <m:e>
                                <m:m>
                                  <m:mPr>
                                    <m:mcs>
                                      <m:mc>
                                        <m:mcPr>
                                          <m:count m:val="1"/>
                                          <m:mcJc m:val="center"/>
                                        </m:mcPr>
                                      </m:mc>
                                    </m:mcs>
                                    <m:ctrlPr>
                                      <a:rPr lang="en-US" sz="1400" b="1" i="1" smtClean="0">
                                        <a:latin typeface="Cambria Math" panose="02040503050406030204" pitchFamily="18" charset="0"/>
                                        <a:ea typeface="Cambria Math" panose="02040503050406030204" pitchFamily="18" charset="0"/>
                                      </a:rPr>
                                    </m:ctrlPr>
                                  </m:mPr>
                                  <m:mr>
                                    <m:e>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𝐻</m:t>
                                              </m:r>
                                            </m:e>
                                          </m:acc>
                                        </m:e>
                                        <m:sub>
                                          <m:r>
                                            <a:rPr lang="en-US" sz="1400" i="1">
                                              <a:latin typeface="Cambria Math" panose="02040503050406030204" pitchFamily="18" charset="0"/>
                                            </a:rPr>
                                            <m:t>1</m:t>
                                          </m:r>
                                        </m:sub>
                                      </m:sSub>
                                      <m:r>
                                        <a:rPr lang="en-US" sz="1400" i="1">
                                          <a:latin typeface="Cambria Math" panose="02040503050406030204" pitchFamily="18" charset="0"/>
                                          <a:ea typeface="Cambria Math" panose="02040503050406030204" pitchFamily="18" charset="0"/>
                                        </a:rPr>
                                        <m:t>𝜙</m:t>
                                      </m:r>
                                      <m:d>
                                        <m:dPr>
                                          <m:ctrlPr>
                                            <a:rPr lang="en-US" sz="1400" i="1">
                                              <a:latin typeface="Cambria Math" panose="02040503050406030204" pitchFamily="18" charset="0"/>
                                              <a:ea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𝑡</m:t>
                                              </m:r>
                                            </m:e>
                                            <m:sub>
                                              <m:r>
                                                <a:rPr lang="en-US" sz="1400" i="1">
                                                  <a:latin typeface="Cambria Math" panose="02040503050406030204" pitchFamily="18" charset="0"/>
                                                </a:rPr>
                                                <m:t>1</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𝑡</m:t>
                                              </m:r>
                                            </m:e>
                                            <m:sub>
                                              <m:r>
                                                <a:rPr lang="en-US" sz="1400" i="1">
                                                  <a:latin typeface="Cambria Math" panose="02040503050406030204" pitchFamily="18" charset="0"/>
                                                </a:rPr>
                                                <m:t>0</m:t>
                                              </m:r>
                                            </m:sub>
                                          </m:sSub>
                                        </m:e>
                                      </m:d>
                                    </m:e>
                                  </m:mr>
                                  <m:mr>
                                    <m:e>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𝐻</m:t>
                                              </m:r>
                                            </m:e>
                                          </m:acc>
                                        </m:e>
                                        <m:sub>
                                          <m:r>
                                            <a:rPr lang="en-US" sz="1400" i="1">
                                              <a:latin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𝜙</m:t>
                                      </m:r>
                                      <m:d>
                                        <m:dPr>
                                          <m:ctrlPr>
                                            <a:rPr lang="en-US" sz="1400" i="1">
                                              <a:latin typeface="Cambria Math" panose="02040503050406030204" pitchFamily="18" charset="0"/>
                                              <a:ea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𝑡</m:t>
                                              </m:r>
                                            </m:e>
                                            <m:sub>
                                              <m:r>
                                                <a:rPr lang="en-US" sz="1400" i="1">
                                                  <a:latin typeface="Cambria Math" panose="02040503050406030204" pitchFamily="18" charset="0"/>
                                                </a:rPr>
                                                <m:t>2</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𝑡</m:t>
                                              </m:r>
                                            </m:e>
                                            <m:sub>
                                              <m:r>
                                                <a:rPr lang="en-US" sz="1400" i="1">
                                                  <a:latin typeface="Cambria Math" panose="02040503050406030204" pitchFamily="18" charset="0"/>
                                                </a:rPr>
                                                <m:t>0</m:t>
                                              </m:r>
                                            </m:sub>
                                          </m:sSub>
                                        </m:e>
                                      </m:d>
                                    </m:e>
                                  </m:mr>
                                </m:m>
                              </m:e>
                            </m:mr>
                            <m:mr>
                              <m:e>
                                <m:r>
                                  <a:rPr lang="en-US" sz="1400" i="1">
                                    <a:latin typeface="Cambria Math" panose="02040503050406030204" pitchFamily="18" charset="0"/>
                                  </a:rPr>
                                  <m:t>⋮</m:t>
                                </m:r>
                                <m:r>
                                  <m:rPr>
                                    <m:nor/>
                                  </m:rPr>
                                  <a:rPr lang="en-US" sz="1400" dirty="0"/>
                                  <m:t> </m:t>
                                </m:r>
                              </m:e>
                            </m:mr>
                            <m:mr>
                              <m:e>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𝐻</m:t>
                                        </m:r>
                                      </m:e>
                                    </m:acc>
                                  </m:e>
                                  <m:sub>
                                    <m:r>
                                      <a:rPr lang="en-US" sz="1400" i="1">
                                        <a:latin typeface="Cambria Math" panose="02040503050406030204" pitchFamily="18" charset="0"/>
                                      </a:rPr>
                                      <m:t>𝑚</m:t>
                                    </m:r>
                                  </m:sub>
                                </m:sSub>
                                <m:r>
                                  <a:rPr lang="en-US" sz="1400" i="1">
                                    <a:latin typeface="Cambria Math" panose="02040503050406030204" pitchFamily="18" charset="0"/>
                                    <a:ea typeface="Cambria Math" panose="02040503050406030204" pitchFamily="18" charset="0"/>
                                  </a:rPr>
                                  <m:t>𝜙</m:t>
                                </m:r>
                                <m:d>
                                  <m:dPr>
                                    <m:ctrlPr>
                                      <a:rPr lang="en-US" sz="1400" i="1">
                                        <a:latin typeface="Cambria Math" panose="02040503050406030204" pitchFamily="18" charset="0"/>
                                        <a:ea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𝑡</m:t>
                                        </m:r>
                                      </m:e>
                                      <m:sub>
                                        <m:r>
                                          <a:rPr lang="en-US" sz="1400" i="1">
                                            <a:latin typeface="Cambria Math" panose="02040503050406030204" pitchFamily="18" charset="0"/>
                                          </a:rPr>
                                          <m:t>𝑚</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𝑡</m:t>
                                        </m:r>
                                      </m:e>
                                      <m:sub>
                                        <m:r>
                                          <a:rPr lang="en-US" sz="1400" i="1">
                                            <a:latin typeface="Cambria Math" panose="02040503050406030204" pitchFamily="18" charset="0"/>
                                          </a:rPr>
                                          <m:t>0</m:t>
                                        </m:r>
                                      </m:sub>
                                    </m:sSub>
                                  </m:e>
                                </m:d>
                              </m:e>
                            </m:mr>
                          </m:m>
                        </m:e>
                      </m:d>
                    </m:oMath>
                  </m:oMathPara>
                </a14:m>
                <a:endParaRPr lang="en-US" sz="1400" b="1" dirty="0"/>
              </a:p>
              <a:p>
                <a:pPr marL="0" indent="0">
                  <a:spcBef>
                    <a:spcPts val="0"/>
                  </a:spcBef>
                  <a:spcAft>
                    <a:spcPts val="0"/>
                  </a:spcAft>
                  <a:buNone/>
                </a:pPr>
                <a:endParaRPr lang="en-US" sz="1400" dirty="0"/>
              </a:p>
              <a:p>
                <a:pPr marL="0" indent="0">
                  <a:spcBef>
                    <a:spcPts val="0"/>
                  </a:spcBef>
                  <a:spcAft>
                    <a:spcPts val="0"/>
                  </a:spcAft>
                  <a:buNone/>
                </a:pPr>
                <a:endParaRPr lang="en-US" sz="1400" dirty="0"/>
              </a:p>
              <a:p>
                <a:pPr marL="0" indent="0">
                  <a:spcBef>
                    <a:spcPts val="0"/>
                  </a:spcBef>
                  <a:spcAft>
                    <a:spcPts val="0"/>
                  </a:spcAft>
                  <a:buNone/>
                </a:pPr>
                <a:endParaRPr lang="en-US" sz="1400" dirty="0"/>
              </a:p>
            </p:txBody>
          </p:sp>
        </mc:Choice>
        <mc:Fallback xmlns="">
          <p:sp>
            <p:nvSpPr>
              <p:cNvPr id="7" name="Content Placeholder 1">
                <a:extLst>
                  <a:ext uri="{FF2B5EF4-FFF2-40B4-BE49-F238E27FC236}">
                    <a16:creationId xmlns:a16="http://schemas.microsoft.com/office/drawing/2014/main" id="{43D38DB3-198F-4BFB-99CD-68977916EDD3}"/>
                  </a:ext>
                </a:extLst>
              </p:cNvPr>
              <p:cNvSpPr txBox="1">
                <a:spLocks noRot="1" noChangeAspect="1" noMove="1" noResize="1" noEditPoints="1" noAdjustHandles="1" noChangeArrowheads="1" noChangeShapeType="1" noTextEdit="1"/>
              </p:cNvSpPr>
              <p:nvPr/>
            </p:nvSpPr>
            <p:spPr>
              <a:xfrm>
                <a:off x="4775200" y="665820"/>
                <a:ext cx="4219304" cy="3780420"/>
              </a:xfrm>
              <a:prstGeom prst="rect">
                <a:avLst/>
              </a:prstGeom>
              <a:blipFill>
                <a:blip r:embed="rId3"/>
                <a:stretch>
                  <a:fillRect l="-723" t="-484" r="-1012"/>
                </a:stretch>
              </a:blipFill>
            </p:spPr>
            <p:txBody>
              <a:bodyPr/>
              <a:lstStyle/>
              <a:p>
                <a:r>
                  <a:rPr lang="en-US">
                    <a:noFill/>
                  </a:rPr>
                  <a:t> </a:t>
                </a:r>
              </a:p>
            </p:txBody>
          </p:sp>
        </mc:Fallback>
      </mc:AlternateContent>
    </p:spTree>
    <p:extLst>
      <p:ext uri="{BB962C8B-B14F-4D97-AF65-F5344CB8AC3E}">
        <p14:creationId xmlns:p14="http://schemas.microsoft.com/office/powerpoint/2010/main" val="25179255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400" b="1" dirty="0"/>
                  <a:t>Linear Motion Example</a:t>
                </a:r>
                <a:endParaRPr lang="en-US" sz="1200" dirty="0"/>
              </a:p>
              <a:p>
                <a:pPr marL="0" indent="0">
                  <a:spcBef>
                    <a:spcPts val="0"/>
                  </a:spcBef>
                  <a:spcAft>
                    <a:spcPts val="0"/>
                  </a:spcAft>
                  <a:buNone/>
                </a:pPr>
                <a:r>
                  <a:rPr lang="en-US" sz="1200" dirty="0"/>
                  <a:t>For the linear motion example, the range measurement at each time is just equal to the position with some noise added.  This means the observation mapping matrix </a:t>
                </a:r>
              </a:p>
              <a:p>
                <a:pPr marL="0" indent="0">
                  <a:spcBef>
                    <a:spcPts val="0"/>
                  </a:spcBef>
                  <a:spcAft>
                    <a:spcPts val="0"/>
                  </a:spcAft>
                  <a:buNone/>
                </a:pPr>
                <a:endParaRPr lang="en-US" sz="12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acc>
                            <m:accPr>
                              <m:chr m:val="̃"/>
                              <m:ctrlPr>
                                <a:rPr lang="en-US" sz="1200" i="1" smtClean="0">
                                  <a:latin typeface="Cambria Math" panose="02040503050406030204" pitchFamily="18" charset="0"/>
                                </a:rPr>
                              </m:ctrlPr>
                            </m:accPr>
                            <m:e>
                              <m:r>
                                <a:rPr lang="en-US" sz="1200" b="0" i="1" smtClean="0">
                                  <a:latin typeface="Cambria Math" panose="02040503050406030204" pitchFamily="18" charset="0"/>
                                </a:rPr>
                                <m:t>𝐻</m:t>
                              </m:r>
                            </m:e>
                          </m:acc>
                        </m:e>
                        <m:sub>
                          <m:r>
                            <a:rPr lang="en-US" sz="1200" b="0" i="1" smtClean="0">
                              <a:latin typeface="Cambria Math" panose="02040503050406030204" pitchFamily="18" charset="0"/>
                            </a:rPr>
                            <m:t>𝑘</m:t>
                          </m:r>
                        </m:sub>
                      </m:sSub>
                      <m:r>
                        <a:rPr lang="en-US" sz="1200" b="0" i="1" smtClean="0">
                          <a:latin typeface="Cambria Math" panose="02040503050406030204" pitchFamily="18" charset="0"/>
                        </a:rPr>
                        <m:t>=</m:t>
                      </m:r>
                      <m:d>
                        <m:dPr>
                          <m:begChr m:val="["/>
                          <m:endChr m:val="]"/>
                          <m:ctrlPr>
                            <a:rPr lang="en-US" sz="1200" b="0" i="1" smtClean="0">
                              <a:latin typeface="Cambria Math" panose="02040503050406030204" pitchFamily="18" charset="0"/>
                            </a:rPr>
                          </m:ctrlPr>
                        </m:dPr>
                        <m:e>
                          <m:m>
                            <m:mPr>
                              <m:mcs>
                                <m:mc>
                                  <m:mcPr>
                                    <m:count m:val="2"/>
                                    <m:mcJc m:val="center"/>
                                  </m:mcPr>
                                </m:mc>
                              </m:mcs>
                              <m:ctrlPr>
                                <a:rPr lang="en-US" sz="1200" b="0" i="1" smtClean="0">
                                  <a:latin typeface="Cambria Math" panose="02040503050406030204" pitchFamily="18" charset="0"/>
                                </a:rPr>
                              </m:ctrlPr>
                            </m:mPr>
                            <m:mr>
                              <m:e>
                                <m:r>
                                  <m:rPr>
                                    <m:brk m:alnAt="7"/>
                                  </m:rPr>
                                  <a:rPr lang="en-US" sz="1200" b="0" i="1" smtClean="0">
                                    <a:latin typeface="Cambria Math" panose="02040503050406030204" pitchFamily="18" charset="0"/>
                                  </a:rPr>
                                  <m:t>1</m:t>
                                </m:r>
                              </m:e>
                              <m:e>
                                <m:r>
                                  <a:rPr lang="en-US" sz="1200" b="0" i="1" smtClean="0">
                                    <a:latin typeface="Cambria Math" panose="02040503050406030204" pitchFamily="18" charset="0"/>
                                  </a:rPr>
                                  <m:t>0</m:t>
                                </m:r>
                              </m:e>
                            </m:mr>
                          </m:m>
                        </m:e>
                      </m:d>
                    </m:oMath>
                  </m:oMathPara>
                </a14:m>
                <a:endParaRPr lang="en-US" sz="1200" dirty="0"/>
              </a:p>
              <a:p>
                <a:pPr marL="0" indent="0">
                  <a:spcBef>
                    <a:spcPts val="0"/>
                  </a:spcBef>
                  <a:spcAft>
                    <a:spcPts val="0"/>
                  </a:spcAft>
                  <a:buNone/>
                </a:pPr>
                <a:endParaRPr lang="en-US" sz="1200" dirty="0"/>
              </a:p>
              <a:p>
                <a:pPr marL="0" indent="0">
                  <a:spcBef>
                    <a:spcPts val="0"/>
                  </a:spcBef>
                  <a:spcAft>
                    <a:spcPts val="0"/>
                  </a:spcAft>
                  <a:buNone/>
                </a:pPr>
                <a:r>
                  <a:rPr lang="en-US" sz="1200" dirty="0"/>
                  <a:t>At time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𝑡</m:t>
                        </m:r>
                      </m:e>
                      <m:sub>
                        <m:r>
                          <a:rPr lang="en-US" sz="1200" b="0" i="1" smtClean="0">
                            <a:latin typeface="Cambria Math" panose="02040503050406030204" pitchFamily="18" charset="0"/>
                          </a:rPr>
                          <m:t>𝑘</m:t>
                        </m:r>
                      </m:sub>
                    </m:sSub>
                  </m:oMath>
                </a14:m>
                <a:r>
                  <a:rPr lang="en-US" sz="1200" dirty="0">
                    <a:ea typeface="Cambria Math" panose="02040503050406030204" pitchFamily="18" charset="0"/>
                  </a:rPr>
                  <a:t> the STM is given by</a:t>
                </a:r>
              </a:p>
              <a:p>
                <a:pPr marL="0" indent="0">
                  <a:spcBef>
                    <a:spcPts val="0"/>
                  </a:spcBef>
                  <a:spcAft>
                    <a:spcPts val="0"/>
                  </a:spcAft>
                  <a:buNone/>
                </a:pPr>
                <a:endParaRPr lang="en-US" sz="1200" dirty="0">
                  <a:ea typeface="Cambria Math" panose="02040503050406030204" pitchFamily="18" charset="0"/>
                </a:endParaRPr>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ea typeface="Cambria Math" panose="02040503050406030204" pitchFamily="18" charset="0"/>
                        </a:rPr>
                        <m:t>𝜙</m:t>
                      </m:r>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𝑡</m:t>
                              </m:r>
                            </m:e>
                            <m:sub>
                              <m:r>
                                <a:rPr lang="en-US" sz="1200" i="1">
                                  <a:latin typeface="Cambria Math" panose="02040503050406030204" pitchFamily="18" charset="0"/>
                                </a:rPr>
                                <m:t>𝑘</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𝑡</m:t>
                              </m:r>
                            </m:e>
                            <m:sub>
                              <m:r>
                                <a:rPr lang="en-US" sz="1200" i="1">
                                  <a:latin typeface="Cambria Math" panose="02040503050406030204" pitchFamily="18" charset="0"/>
                                </a:rPr>
                                <m:t>0</m:t>
                              </m:r>
                            </m:sub>
                          </m:sSub>
                        </m:e>
                      </m:d>
                      <m:r>
                        <a:rPr lang="en-US" sz="1200" b="0" i="1" smtClean="0">
                          <a:latin typeface="Cambria Math" panose="02040503050406030204" pitchFamily="18" charset="0"/>
                          <a:ea typeface="Cambria Math" panose="02040503050406030204" pitchFamily="18" charset="0"/>
                        </a:rPr>
                        <m:t>=</m:t>
                      </m:r>
                      <m:d>
                        <m:dPr>
                          <m:begChr m:val="["/>
                          <m:endChr m:val="]"/>
                          <m:ctrlPr>
                            <a:rPr lang="en-US" sz="1200" i="1">
                              <a:latin typeface="Cambria Math" panose="02040503050406030204" pitchFamily="18" charset="0"/>
                            </a:rPr>
                          </m:ctrlPr>
                        </m:dPr>
                        <m:e>
                          <m:m>
                            <m:mPr>
                              <m:mcs>
                                <m:mc>
                                  <m:mcPr>
                                    <m:count m:val="2"/>
                                    <m:mcJc m:val="center"/>
                                  </m:mcPr>
                                </m:mc>
                              </m:mcs>
                              <m:ctrlPr>
                                <a:rPr lang="en-US" sz="1200" i="1">
                                  <a:latin typeface="Cambria Math" panose="02040503050406030204" pitchFamily="18" charset="0"/>
                                </a:rPr>
                              </m:ctrlPr>
                            </m:mPr>
                            <m:mr>
                              <m:e>
                                <m:r>
                                  <m:rPr>
                                    <m:brk m:alnAt="7"/>
                                  </m:rPr>
                                  <a:rPr lang="en-US" sz="1200" i="1">
                                    <a:latin typeface="Cambria Math" panose="02040503050406030204" pitchFamily="18" charset="0"/>
                                  </a:rPr>
                                  <m:t>1</m:t>
                                </m:r>
                              </m:e>
                              <m:e>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𝑡</m:t>
                                    </m:r>
                                  </m:e>
                                  <m:sub>
                                    <m:r>
                                      <a:rPr lang="en-US" sz="1200" b="0" i="1" smtClean="0">
                                        <a:latin typeface="Cambria Math" panose="02040503050406030204" pitchFamily="18" charset="0"/>
                                      </a:rPr>
                                      <m:t>𝑘</m:t>
                                    </m:r>
                                  </m:sub>
                                </m:sSub>
                              </m:e>
                            </m:mr>
                            <m:mr>
                              <m:e>
                                <m:r>
                                  <a:rPr lang="en-US" sz="1200" i="1">
                                    <a:latin typeface="Cambria Math" panose="02040503050406030204" pitchFamily="18" charset="0"/>
                                  </a:rPr>
                                  <m:t>0</m:t>
                                </m:r>
                              </m:e>
                              <m:e>
                                <m:r>
                                  <a:rPr lang="en-US" sz="1200" i="1">
                                    <a:latin typeface="Cambria Math" panose="02040503050406030204" pitchFamily="18" charset="0"/>
                                  </a:rPr>
                                  <m:t>1</m:t>
                                </m:r>
                              </m:e>
                            </m:mr>
                          </m:m>
                        </m:e>
                      </m:d>
                    </m:oMath>
                  </m:oMathPara>
                </a14:m>
                <a:endParaRPr lang="en-US" sz="1200" dirty="0">
                  <a:ea typeface="Cambria Math" panose="02040503050406030204" pitchFamily="18" charset="0"/>
                </a:endParaRPr>
              </a:p>
              <a:p>
                <a:pPr marL="0" indent="0">
                  <a:spcBef>
                    <a:spcPts val="0"/>
                  </a:spcBef>
                  <a:spcAft>
                    <a:spcPts val="0"/>
                  </a:spcAft>
                  <a:buNone/>
                </a:pPr>
                <a:endParaRPr lang="en-US" sz="1200" dirty="0">
                  <a:ea typeface="Cambria Math" panose="02040503050406030204" pitchFamily="18" charset="0"/>
                </a:endParaRPr>
              </a:p>
              <a:p>
                <a:pPr marL="0" indent="0">
                  <a:spcBef>
                    <a:spcPts val="0"/>
                  </a:spcBef>
                  <a:spcAft>
                    <a:spcPts val="0"/>
                  </a:spcAft>
                  <a:buNone/>
                </a:pPr>
                <a:r>
                  <a:rPr lang="en-US" sz="1200" dirty="0">
                    <a:ea typeface="Cambria Math" panose="02040503050406030204" pitchFamily="18" charset="0"/>
                  </a:rPr>
                  <a:t>The product then gives the full </a:t>
                </a:r>
                <a14:m>
                  <m:oMath xmlns:m="http://schemas.openxmlformats.org/officeDocument/2006/math">
                    <m:r>
                      <a:rPr lang="en-US" sz="1200" i="1">
                        <a:latin typeface="Cambria Math" panose="02040503050406030204" pitchFamily="18" charset="0"/>
                        <a:ea typeface="Cambria Math" panose="02040503050406030204" pitchFamily="18" charset="0"/>
                      </a:rPr>
                      <m:t>𝐻</m:t>
                    </m:r>
                  </m:oMath>
                </a14:m>
                <a:r>
                  <a:rPr lang="en-US" sz="1200" dirty="0">
                    <a:ea typeface="Cambria Math" panose="02040503050406030204" pitchFamily="18" charset="0"/>
                  </a:rPr>
                  <a:t> matrix.</a:t>
                </a:r>
              </a:p>
              <a:p>
                <a:pPr marL="0" indent="0">
                  <a:spcBef>
                    <a:spcPts val="0"/>
                  </a:spcBef>
                  <a:spcAft>
                    <a:spcPts val="0"/>
                  </a:spcAft>
                  <a:buNone/>
                </a:pPr>
                <a:endParaRPr lang="en-US" sz="1200" dirty="0">
                  <a:ea typeface="Cambria Math" panose="02040503050406030204" pitchFamily="18" charset="0"/>
                </a:endParaRPr>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acc>
                            <m:accPr>
                              <m:chr m:val="̃"/>
                              <m:ctrlPr>
                                <a:rPr lang="en-US" sz="1200" i="1">
                                  <a:latin typeface="Cambria Math" panose="02040503050406030204" pitchFamily="18" charset="0"/>
                                </a:rPr>
                              </m:ctrlPr>
                            </m:accPr>
                            <m:e>
                              <m:r>
                                <a:rPr lang="en-US" sz="1200" i="1">
                                  <a:latin typeface="Cambria Math" panose="02040503050406030204" pitchFamily="18" charset="0"/>
                                </a:rPr>
                                <m:t>𝐻</m:t>
                              </m:r>
                            </m:e>
                          </m:acc>
                        </m:e>
                        <m:sub>
                          <m:r>
                            <a:rPr lang="en-US" sz="1200" i="1">
                              <a:latin typeface="Cambria Math" panose="02040503050406030204" pitchFamily="18" charset="0"/>
                            </a:rPr>
                            <m:t>𝑘</m:t>
                          </m:r>
                        </m:sub>
                      </m:sSub>
                      <m:r>
                        <a:rPr lang="en-US" sz="1200" i="1">
                          <a:latin typeface="Cambria Math" panose="02040503050406030204" pitchFamily="18" charset="0"/>
                          <a:ea typeface="Cambria Math" panose="02040503050406030204" pitchFamily="18" charset="0"/>
                        </a:rPr>
                        <m:t>𝜙</m:t>
                      </m:r>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𝑡</m:t>
                              </m:r>
                            </m:e>
                            <m:sub>
                              <m:r>
                                <a:rPr lang="en-US" sz="1200" i="1">
                                  <a:latin typeface="Cambria Math" panose="02040503050406030204" pitchFamily="18" charset="0"/>
                                </a:rPr>
                                <m:t>𝑘</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𝑡</m:t>
                              </m:r>
                            </m:e>
                            <m:sub>
                              <m:r>
                                <a:rPr lang="en-US" sz="1200" i="1">
                                  <a:latin typeface="Cambria Math" panose="02040503050406030204" pitchFamily="18" charset="0"/>
                                </a:rPr>
                                <m:t>0</m:t>
                              </m:r>
                            </m:sub>
                          </m:sSub>
                        </m:e>
                      </m:d>
                      <m:r>
                        <a:rPr lang="en-US" sz="1200" b="0" i="0" smtClean="0">
                          <a:latin typeface="Cambria Math" panose="02040503050406030204" pitchFamily="18" charset="0"/>
                        </a:rPr>
                        <m:t>=</m:t>
                      </m:r>
                      <m:d>
                        <m:dPr>
                          <m:begChr m:val="["/>
                          <m:endChr m:val="]"/>
                          <m:ctrlPr>
                            <a:rPr lang="en-US" sz="1200" i="1">
                              <a:latin typeface="Cambria Math" panose="02040503050406030204" pitchFamily="18" charset="0"/>
                            </a:rPr>
                          </m:ctrlPr>
                        </m:dPr>
                        <m:e>
                          <m:m>
                            <m:mPr>
                              <m:mcs>
                                <m:mc>
                                  <m:mcPr>
                                    <m:count m:val="2"/>
                                    <m:mcJc m:val="center"/>
                                  </m:mcPr>
                                </m:mc>
                              </m:mcs>
                              <m:ctrlPr>
                                <a:rPr lang="en-US" sz="1200" i="1">
                                  <a:latin typeface="Cambria Math" panose="02040503050406030204" pitchFamily="18" charset="0"/>
                                </a:rPr>
                              </m:ctrlPr>
                            </m:mPr>
                            <m:mr>
                              <m:e>
                                <m:r>
                                  <m:rPr>
                                    <m:brk m:alnAt="7"/>
                                  </m:rPr>
                                  <a:rPr lang="en-US" sz="1200" i="1">
                                    <a:latin typeface="Cambria Math" panose="02040503050406030204" pitchFamily="18" charset="0"/>
                                  </a:rPr>
                                  <m:t>1</m:t>
                                </m:r>
                              </m:e>
                              <m:e>
                                <m:r>
                                  <a:rPr lang="en-US" sz="1200" i="1">
                                    <a:latin typeface="Cambria Math" panose="02040503050406030204" pitchFamily="18" charset="0"/>
                                  </a:rPr>
                                  <m:t>0</m:t>
                                </m:r>
                              </m:e>
                            </m:mr>
                          </m:m>
                        </m:e>
                      </m:d>
                      <m:d>
                        <m:dPr>
                          <m:begChr m:val="["/>
                          <m:endChr m:val="]"/>
                          <m:ctrlPr>
                            <a:rPr lang="en-US" sz="1200" i="1">
                              <a:latin typeface="Cambria Math" panose="02040503050406030204" pitchFamily="18" charset="0"/>
                            </a:rPr>
                          </m:ctrlPr>
                        </m:dPr>
                        <m:e>
                          <m:m>
                            <m:mPr>
                              <m:mcs>
                                <m:mc>
                                  <m:mcPr>
                                    <m:count m:val="2"/>
                                    <m:mcJc m:val="center"/>
                                  </m:mcPr>
                                </m:mc>
                              </m:mcs>
                              <m:ctrlPr>
                                <a:rPr lang="en-US" sz="1200" i="1">
                                  <a:latin typeface="Cambria Math" panose="02040503050406030204" pitchFamily="18" charset="0"/>
                                </a:rPr>
                              </m:ctrlPr>
                            </m:mPr>
                            <m:mr>
                              <m:e>
                                <m:r>
                                  <m:rPr>
                                    <m:brk m:alnAt="7"/>
                                  </m:rPr>
                                  <a:rPr lang="en-US" sz="1200" i="1">
                                    <a:latin typeface="Cambria Math" panose="02040503050406030204" pitchFamily="18" charset="0"/>
                                  </a:rPr>
                                  <m:t>1</m:t>
                                </m:r>
                              </m:e>
                              <m:e>
                                <m:sSub>
                                  <m:sSubPr>
                                    <m:ctrlPr>
                                      <a:rPr lang="en-US" sz="1200" i="1">
                                        <a:latin typeface="Cambria Math" panose="02040503050406030204" pitchFamily="18" charset="0"/>
                                      </a:rPr>
                                    </m:ctrlPr>
                                  </m:sSubPr>
                                  <m:e>
                                    <m:r>
                                      <a:rPr lang="en-US" sz="1200" i="1">
                                        <a:latin typeface="Cambria Math" panose="02040503050406030204" pitchFamily="18" charset="0"/>
                                      </a:rPr>
                                      <m:t>𝑡</m:t>
                                    </m:r>
                                  </m:e>
                                  <m:sub>
                                    <m:r>
                                      <a:rPr lang="en-US" sz="1200" i="1">
                                        <a:latin typeface="Cambria Math" panose="02040503050406030204" pitchFamily="18" charset="0"/>
                                      </a:rPr>
                                      <m:t>𝑘</m:t>
                                    </m:r>
                                  </m:sub>
                                </m:sSub>
                              </m:e>
                            </m:mr>
                            <m:mr>
                              <m:e>
                                <m:r>
                                  <a:rPr lang="en-US" sz="1200" i="1">
                                    <a:latin typeface="Cambria Math" panose="02040503050406030204" pitchFamily="18" charset="0"/>
                                  </a:rPr>
                                  <m:t>0</m:t>
                                </m:r>
                              </m:e>
                              <m:e>
                                <m:r>
                                  <a:rPr lang="en-US" sz="1200" i="1">
                                    <a:latin typeface="Cambria Math" panose="02040503050406030204" pitchFamily="18" charset="0"/>
                                  </a:rPr>
                                  <m:t>1</m:t>
                                </m:r>
                              </m:e>
                            </m:mr>
                          </m:m>
                        </m:e>
                      </m:d>
                      <m:r>
                        <a:rPr lang="en-US" sz="1200" b="0" i="1" smtClean="0">
                          <a:latin typeface="Cambria Math" panose="02040503050406030204" pitchFamily="18" charset="0"/>
                        </a:rPr>
                        <m:t>=</m:t>
                      </m:r>
                      <m:d>
                        <m:dPr>
                          <m:begChr m:val="["/>
                          <m:endChr m:val="]"/>
                          <m:ctrlPr>
                            <a:rPr lang="en-US" sz="1200" i="1">
                              <a:latin typeface="Cambria Math" panose="02040503050406030204" pitchFamily="18" charset="0"/>
                            </a:rPr>
                          </m:ctrlPr>
                        </m:dPr>
                        <m:e>
                          <m:m>
                            <m:mPr>
                              <m:mcs>
                                <m:mc>
                                  <m:mcPr>
                                    <m:count m:val="2"/>
                                    <m:mcJc m:val="center"/>
                                  </m:mcPr>
                                </m:mc>
                              </m:mcs>
                              <m:ctrlPr>
                                <a:rPr lang="en-US" sz="1200" i="1">
                                  <a:latin typeface="Cambria Math" panose="02040503050406030204" pitchFamily="18" charset="0"/>
                                </a:rPr>
                              </m:ctrlPr>
                            </m:mPr>
                            <m:mr>
                              <m:e>
                                <m:r>
                                  <m:rPr>
                                    <m:brk m:alnAt="7"/>
                                  </m:rPr>
                                  <a:rPr lang="en-US" sz="1200" i="1">
                                    <a:latin typeface="Cambria Math" panose="02040503050406030204" pitchFamily="18" charset="0"/>
                                  </a:rPr>
                                  <m:t>1</m:t>
                                </m:r>
                              </m:e>
                              <m:e>
                                <m:sSub>
                                  <m:sSubPr>
                                    <m:ctrlPr>
                                      <a:rPr lang="en-US" sz="1200" i="1">
                                        <a:latin typeface="Cambria Math" panose="02040503050406030204" pitchFamily="18" charset="0"/>
                                      </a:rPr>
                                    </m:ctrlPr>
                                  </m:sSubPr>
                                  <m:e>
                                    <m:r>
                                      <a:rPr lang="en-US" sz="1200" i="1">
                                        <a:latin typeface="Cambria Math" panose="02040503050406030204" pitchFamily="18" charset="0"/>
                                      </a:rPr>
                                      <m:t>𝑡</m:t>
                                    </m:r>
                                  </m:e>
                                  <m:sub>
                                    <m:r>
                                      <a:rPr lang="en-US" sz="1200" i="1">
                                        <a:latin typeface="Cambria Math" panose="02040503050406030204" pitchFamily="18" charset="0"/>
                                      </a:rPr>
                                      <m:t>𝑘</m:t>
                                    </m:r>
                                  </m:sub>
                                </m:sSub>
                              </m:e>
                            </m:mr>
                          </m:m>
                        </m:e>
                      </m:d>
                      <m:r>
                        <a:rPr lang="en-US" sz="1200" b="0" i="0" smtClean="0">
                          <a:latin typeface="Cambria Math" panose="02040503050406030204" pitchFamily="18" charset="0"/>
                        </a:rPr>
                        <m:t>       </m:t>
                      </m:r>
                      <m:r>
                        <a:rPr lang="en-US" sz="1200" i="1">
                          <a:latin typeface="Cambria Math" panose="02040503050406030204" pitchFamily="18" charset="0"/>
                        </a:rPr>
                        <m:t>𝐻</m:t>
                      </m:r>
                      <m:r>
                        <a:rPr lang="en-US" sz="1200" i="1">
                          <a:latin typeface="Cambria Math" panose="02040503050406030204" pitchFamily="18" charset="0"/>
                        </a:rPr>
                        <m:t>=</m:t>
                      </m:r>
                      <m:sSub>
                        <m:sSubPr>
                          <m:ctrlPr>
                            <a:rPr lang="en-US" sz="1200" i="1">
                              <a:latin typeface="Cambria Math" panose="02040503050406030204" pitchFamily="18" charset="0"/>
                            </a:rPr>
                          </m:ctrlPr>
                        </m:sSubPr>
                        <m:e>
                          <m:d>
                            <m:dPr>
                              <m:begChr m:val="["/>
                              <m:endChr m:val="]"/>
                              <m:ctrlPr>
                                <a:rPr lang="en-US" sz="1200" i="1">
                                  <a:latin typeface="Cambria Math" panose="02040503050406030204" pitchFamily="18" charset="0"/>
                                </a:rPr>
                              </m:ctrlPr>
                            </m:dPr>
                            <m:e>
                              <m:m>
                                <m:mPr>
                                  <m:mcs>
                                    <m:mc>
                                      <m:mcPr>
                                        <m:count m:val="2"/>
                                        <m:mcJc m:val="center"/>
                                      </m:mcPr>
                                    </m:mc>
                                  </m:mcs>
                                  <m:ctrlPr>
                                    <a:rPr lang="en-US" sz="1200" i="1">
                                      <a:latin typeface="Cambria Math" panose="02040503050406030204" pitchFamily="18" charset="0"/>
                                    </a:rPr>
                                  </m:ctrlPr>
                                </m:mPr>
                                <m:mr>
                                  <m:e>
                                    <m:m>
                                      <m:mPr>
                                        <m:mcs>
                                          <m:mc>
                                            <m:mcPr>
                                              <m:count m:val="1"/>
                                              <m:mcJc m:val="center"/>
                                            </m:mcPr>
                                          </m:mc>
                                        </m:mcs>
                                        <m:ctrlPr>
                                          <a:rPr lang="en-US" sz="1200" i="1">
                                            <a:latin typeface="Cambria Math" panose="02040503050406030204" pitchFamily="18" charset="0"/>
                                          </a:rPr>
                                        </m:ctrlPr>
                                      </m:mPr>
                                      <m:mr>
                                        <m:e>
                                          <m:r>
                                            <m:rPr>
                                              <m:brk m:alnAt="7"/>
                                            </m:rPr>
                                            <a:rPr lang="en-US" sz="1200" i="1">
                                              <a:latin typeface="Cambria Math" panose="02040503050406030204" pitchFamily="18" charset="0"/>
                                            </a:rPr>
                                            <m:t>1</m:t>
                                          </m:r>
                                        </m:e>
                                      </m:mr>
                                      <m:mr>
                                        <m:e>
                                          <m:r>
                                            <a:rPr lang="en-US" sz="1200" i="1">
                                              <a:latin typeface="Cambria Math" panose="02040503050406030204" pitchFamily="18" charset="0"/>
                                            </a:rPr>
                                            <m:t>⋮</m:t>
                                          </m:r>
                                        </m:e>
                                      </m:mr>
                                      <m:mr>
                                        <m:e>
                                          <m:r>
                                            <a:rPr lang="en-US" sz="1200" i="1">
                                              <a:latin typeface="Cambria Math" panose="02040503050406030204" pitchFamily="18" charset="0"/>
                                            </a:rPr>
                                            <m:t>1</m:t>
                                          </m:r>
                                        </m:e>
                                      </m:mr>
                                    </m:m>
                                  </m:e>
                                  <m:e>
                                    <m:m>
                                      <m:mPr>
                                        <m:mcs>
                                          <m:mc>
                                            <m:mcPr>
                                              <m:count m:val="1"/>
                                              <m:mcJc m:val="center"/>
                                            </m:mcPr>
                                          </m:mc>
                                        </m:mcs>
                                        <m:ctrlPr>
                                          <a:rPr lang="en-US" sz="1200" i="1">
                                            <a:latin typeface="Cambria Math" panose="02040503050406030204" pitchFamily="18" charset="0"/>
                                          </a:rPr>
                                        </m:ctrlPr>
                                      </m:mPr>
                                      <m:mr>
                                        <m:e>
                                          <m:sSub>
                                            <m:sSubPr>
                                              <m:ctrlPr>
                                                <a:rPr lang="en-US" sz="1200" i="1">
                                                  <a:latin typeface="Cambria Math" panose="02040503050406030204" pitchFamily="18" charset="0"/>
                                                </a:rPr>
                                              </m:ctrlPr>
                                            </m:sSubPr>
                                            <m:e>
                                              <m:r>
                                                <a:rPr lang="en-US" sz="1200" i="1">
                                                  <a:latin typeface="Cambria Math" panose="02040503050406030204" pitchFamily="18" charset="0"/>
                                                </a:rPr>
                                                <m:t>𝑡</m:t>
                                              </m:r>
                                            </m:e>
                                            <m:sub>
                                              <m:r>
                                                <a:rPr lang="en-US" sz="1200" i="1">
                                                  <a:latin typeface="Cambria Math" panose="02040503050406030204" pitchFamily="18" charset="0"/>
                                                </a:rPr>
                                                <m:t>1</m:t>
                                              </m:r>
                                            </m:sub>
                                          </m:sSub>
                                        </m:e>
                                      </m:mr>
                                      <m:mr>
                                        <m:e>
                                          <m:r>
                                            <a:rPr lang="en-US" sz="1200" i="1">
                                              <a:latin typeface="Cambria Math" panose="02040503050406030204" pitchFamily="18" charset="0"/>
                                            </a:rPr>
                                            <m:t>⋮</m:t>
                                          </m:r>
                                        </m:e>
                                      </m:mr>
                                      <m:mr>
                                        <m:e>
                                          <m:sSub>
                                            <m:sSubPr>
                                              <m:ctrlPr>
                                                <a:rPr lang="en-US" sz="1200" i="1">
                                                  <a:latin typeface="Cambria Math" panose="02040503050406030204" pitchFamily="18" charset="0"/>
                                                </a:rPr>
                                              </m:ctrlPr>
                                            </m:sSubPr>
                                            <m:e>
                                              <m:r>
                                                <a:rPr lang="en-US" sz="1200" i="1">
                                                  <a:latin typeface="Cambria Math" panose="02040503050406030204" pitchFamily="18" charset="0"/>
                                                </a:rPr>
                                                <m:t>𝑡</m:t>
                                              </m:r>
                                            </m:e>
                                            <m:sub>
                                              <m:r>
                                                <a:rPr lang="en-US" sz="1200" i="1">
                                                  <a:latin typeface="Cambria Math" panose="02040503050406030204" pitchFamily="18" charset="0"/>
                                                </a:rPr>
                                                <m:t>𝑚</m:t>
                                              </m:r>
                                            </m:sub>
                                          </m:sSub>
                                        </m:e>
                                      </m:mr>
                                    </m:m>
                                  </m:e>
                                </m:mr>
                              </m:m>
                            </m:e>
                          </m:d>
                        </m:e>
                        <m:sub>
                          <m:r>
                            <a:rPr lang="en-US" sz="1200" i="1">
                              <a:latin typeface="Cambria Math" panose="02040503050406030204" pitchFamily="18" charset="0"/>
                            </a:rPr>
                            <m:t>𝑚𝑥</m:t>
                          </m:r>
                          <m:r>
                            <a:rPr lang="en-US" sz="1200" i="1">
                              <a:latin typeface="Cambria Math" panose="02040503050406030204" pitchFamily="18" charset="0"/>
                            </a:rPr>
                            <m:t>2</m:t>
                          </m:r>
                        </m:sub>
                      </m:sSub>
                    </m:oMath>
                  </m:oMathPara>
                </a14:m>
                <a:endParaRPr lang="en-US" sz="1200" dirty="0">
                  <a:ea typeface="Cambria Math" panose="02040503050406030204" pitchFamily="18" charset="0"/>
                </a:endParaRPr>
              </a:p>
              <a:p>
                <a:pPr marL="0" indent="0">
                  <a:spcBef>
                    <a:spcPts val="0"/>
                  </a:spcBef>
                  <a:spcAft>
                    <a:spcPts val="0"/>
                  </a:spcAft>
                  <a:buNone/>
                </a:pPr>
                <a:endParaRPr lang="en-US" sz="1200" dirty="0">
                  <a:ea typeface="Cambria Math" panose="02040503050406030204" pitchFamily="18" charset="0"/>
                </a:endParaRPr>
              </a:p>
              <a:p>
                <a:pPr marL="0" indent="0">
                  <a:spcBef>
                    <a:spcPts val="0"/>
                  </a:spcBef>
                  <a:spcAft>
                    <a:spcPts val="0"/>
                  </a:spcAft>
                  <a:buNone/>
                </a:pPr>
                <a:endParaRPr lang="en-US" sz="1200" dirty="0"/>
              </a:p>
            </p:txBody>
          </p:sp>
        </mc:Choice>
        <mc:Fallback xmlns="">
          <p:sp>
            <p:nvSpPr>
              <p:cNvPr id="2" name="Content Placeholder 1">
                <a:extLst>
                  <a:ext uri="{FF2B5EF4-FFF2-40B4-BE49-F238E27FC236}">
                    <a16:creationId xmlns:a16="http://schemas.microsoft.com/office/drawing/2014/main" id="{1052F6B9-6D27-43BB-B810-138F60EC6DD6}"/>
                  </a:ext>
                </a:extLst>
              </p:cNvPr>
              <p:cNvSpPr>
                <a:spLocks noGrp="1" noRot="1" noChangeAspect="1" noMove="1" noResize="1" noEditPoints="1" noAdjustHandles="1" noChangeArrowheads="1" noChangeShapeType="1" noTextEdit="1"/>
              </p:cNvSpPr>
              <p:nvPr>
                <p:ph sz="half" idx="1"/>
              </p:nvPr>
            </p:nvSpPr>
            <p:spPr>
              <a:xfrm>
                <a:off x="457200" y="681541"/>
                <a:ext cx="4219304" cy="3780420"/>
              </a:xfrm>
              <a:blipFill>
                <a:blip r:embed="rId2"/>
                <a:stretch>
                  <a:fillRect l="-434" t="-323"/>
                </a:stretch>
              </a:blipFill>
            </p:spPr>
            <p:txBody>
              <a:bodyPr/>
              <a:lstStyle/>
              <a:p>
                <a:r>
                  <a:rPr lang="en-US">
                    <a:noFill/>
                  </a:rPr>
                  <a:t> </a:t>
                </a:r>
              </a:p>
            </p:txBody>
          </p:sp>
        </mc:Fallback>
      </mc:AlternateContent>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Combined Model and Solution</a:t>
            </a:r>
          </a:p>
        </p:txBody>
      </p:sp>
      <mc:AlternateContent xmlns:mc="http://schemas.openxmlformats.org/markup-compatibility/2006" xmlns:a14="http://schemas.microsoft.com/office/drawing/2010/main">
        <mc:Choice Requires="a14">
          <p:sp>
            <p:nvSpPr>
              <p:cNvPr id="7" name="Content Placeholder 1">
                <a:extLst>
                  <a:ext uri="{FF2B5EF4-FFF2-40B4-BE49-F238E27FC236}">
                    <a16:creationId xmlns:a16="http://schemas.microsoft.com/office/drawing/2014/main" id="{43D38DB3-198F-4BFB-99CD-68977916EDD3}"/>
                  </a:ext>
                </a:extLst>
              </p:cNvPr>
              <p:cNvSpPr txBox="1">
                <a:spLocks/>
              </p:cNvSpPr>
              <p:nvPr/>
            </p:nvSpPr>
            <p:spPr>
              <a:xfrm>
                <a:off x="4775200" y="665820"/>
                <a:ext cx="4219304" cy="3780420"/>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spcAft>
                    <a:spcPts val="0"/>
                  </a:spcAft>
                  <a:buNone/>
                </a:pPr>
                <a:r>
                  <a:rPr lang="en-US" sz="1200" dirty="0"/>
                  <a:t>Recall the problem as posed previously:</a:t>
                </a:r>
              </a:p>
              <a:p>
                <a:pPr marL="0" indent="0">
                  <a:spcBef>
                    <a:spcPts val="0"/>
                  </a:spcBef>
                  <a:spcAft>
                    <a:spcPts val="0"/>
                  </a:spcAft>
                  <a:buNone/>
                </a:pPr>
                <a:endParaRPr lang="en-US" sz="1200" b="1"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rPr>
                        <m:t>𝑥</m:t>
                      </m:r>
                      <m:d>
                        <m:dPr>
                          <m:ctrlPr>
                            <a:rPr lang="en-US" sz="1200" i="1">
                              <a:latin typeface="Cambria Math" panose="02040503050406030204" pitchFamily="18" charset="0"/>
                            </a:rPr>
                          </m:ctrlPr>
                        </m:dPr>
                        <m:e>
                          <m:r>
                            <a:rPr lang="en-US" sz="1200" i="1">
                              <a:latin typeface="Cambria Math" panose="02040503050406030204" pitchFamily="18" charset="0"/>
                            </a:rPr>
                            <m:t>𝑡</m:t>
                          </m:r>
                        </m:e>
                      </m:d>
                      <m:r>
                        <a:rPr lang="en-US" sz="1200" i="1">
                          <a:latin typeface="Cambria Math" panose="02040503050406030204" pitchFamily="18" charset="0"/>
                        </a:rPr>
                        <m:t>=</m:t>
                      </m:r>
                      <m:sSub>
                        <m:sSubPr>
                          <m:ctrlPr>
                            <a:rPr lang="en-US" sz="1200" i="1">
                              <a:latin typeface="Cambria Math" panose="02040503050406030204" pitchFamily="18" charset="0"/>
                            </a:rPr>
                          </m:ctrlPr>
                        </m:sSubPr>
                        <m:e>
                          <m:acc>
                            <m:accPr>
                              <m:chr m:val="̇"/>
                              <m:ctrlPr>
                                <a:rPr lang="en-US" sz="1200" i="1">
                                  <a:latin typeface="Cambria Math" panose="02040503050406030204" pitchFamily="18" charset="0"/>
                                </a:rPr>
                              </m:ctrlPr>
                            </m:accPr>
                            <m:e>
                              <m:r>
                                <a:rPr lang="en-US" sz="1200" i="1">
                                  <a:latin typeface="Cambria Math" panose="02040503050406030204" pitchFamily="18" charset="0"/>
                                </a:rPr>
                                <m:t>𝑥</m:t>
                              </m:r>
                            </m:e>
                          </m:acc>
                        </m:e>
                        <m:sub>
                          <m:r>
                            <a:rPr lang="en-US" sz="1200" i="1">
                              <a:latin typeface="Cambria Math" panose="02040503050406030204" pitchFamily="18" charset="0"/>
                            </a:rPr>
                            <m:t>0</m:t>
                          </m:r>
                        </m:sub>
                      </m:sSub>
                      <m:r>
                        <a:rPr lang="en-US" sz="1200" i="1">
                          <a:latin typeface="Cambria Math" panose="02040503050406030204" pitchFamily="18" charset="0"/>
                        </a:rPr>
                        <m:t>𝑡</m:t>
                      </m:r>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0</m:t>
                          </m:r>
                        </m:sub>
                      </m:sSub>
                    </m:oMath>
                  </m:oMathPara>
                </a14:m>
                <a:endParaRPr lang="en-US" sz="1200" dirty="0"/>
              </a:p>
              <a:p>
                <a:pPr marL="0" indent="0">
                  <a:spcBef>
                    <a:spcPts val="0"/>
                  </a:spcBef>
                  <a:spcAft>
                    <a:spcPts val="0"/>
                  </a:spcAft>
                  <a:buNone/>
                </a:pPr>
                <a:endParaRPr lang="en-US" sz="12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𝑖</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acc>
                            <m:accPr>
                              <m:chr m:val="̇"/>
                              <m:ctrlPr>
                                <a:rPr lang="en-US" sz="1200" i="1">
                                  <a:latin typeface="Cambria Math" panose="02040503050406030204" pitchFamily="18" charset="0"/>
                                </a:rPr>
                              </m:ctrlPr>
                            </m:accPr>
                            <m:e>
                              <m:r>
                                <a:rPr lang="en-US" sz="1200" i="1">
                                  <a:latin typeface="Cambria Math" panose="02040503050406030204" pitchFamily="18" charset="0"/>
                                </a:rPr>
                                <m:t>𝑥</m:t>
                              </m:r>
                            </m:e>
                          </m:acc>
                        </m:e>
                        <m:sub>
                          <m:r>
                            <a:rPr lang="en-US" sz="1200" i="1">
                              <a:latin typeface="Cambria Math" panose="02040503050406030204" pitchFamily="18" charset="0"/>
                            </a:rPr>
                            <m:t>0</m:t>
                          </m:r>
                        </m:sub>
                      </m:sSub>
                      <m:sSub>
                        <m:sSubPr>
                          <m:ctrlPr>
                            <a:rPr lang="en-US" sz="1200" i="1">
                              <a:latin typeface="Cambria Math" panose="02040503050406030204" pitchFamily="18" charset="0"/>
                            </a:rPr>
                          </m:ctrlPr>
                        </m:sSubPr>
                        <m:e>
                          <m:r>
                            <a:rPr lang="en-US" sz="1200" i="1">
                              <a:latin typeface="Cambria Math" panose="02040503050406030204" pitchFamily="18" charset="0"/>
                            </a:rPr>
                            <m:t>𝑡</m:t>
                          </m:r>
                        </m:e>
                        <m:sub>
                          <m:r>
                            <a:rPr lang="en-US" sz="1200" i="1">
                              <a:latin typeface="Cambria Math" panose="02040503050406030204" pitchFamily="18" charset="0"/>
                            </a:rPr>
                            <m:t>𝑖</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0</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𝜀</m:t>
                          </m:r>
                        </m:e>
                        <m:sub>
                          <m:r>
                            <a:rPr lang="en-US" sz="1200" i="1">
                              <a:latin typeface="Cambria Math" panose="02040503050406030204" pitchFamily="18" charset="0"/>
                            </a:rPr>
                            <m:t>𝑖</m:t>
                          </m:r>
                        </m:sub>
                      </m:sSub>
                    </m:oMath>
                  </m:oMathPara>
                </a14:m>
                <a:endParaRPr lang="en-US" sz="1200" dirty="0"/>
              </a:p>
              <a:p>
                <a:pPr marL="0" indent="0">
                  <a:spcBef>
                    <a:spcPts val="0"/>
                  </a:spcBef>
                  <a:spcAft>
                    <a:spcPts val="0"/>
                  </a:spcAft>
                  <a:buNone/>
                </a:pPr>
                <a:endParaRPr lang="en-US" sz="12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acc>
                        <m:accPr>
                          <m:chr m:val="⃑"/>
                          <m:ctrlPr>
                            <a:rPr lang="en-US" sz="1200" b="1" i="1">
                              <a:latin typeface="Cambria Math" panose="02040503050406030204" pitchFamily="18" charset="0"/>
                            </a:rPr>
                          </m:ctrlPr>
                        </m:accPr>
                        <m:e>
                          <m:r>
                            <a:rPr lang="en-US" sz="1200" b="1" i="1">
                              <a:latin typeface="Cambria Math" panose="02040503050406030204" pitchFamily="18" charset="0"/>
                            </a:rPr>
                            <m:t>𝒀</m:t>
                          </m:r>
                        </m:e>
                      </m:acc>
                      <m:r>
                        <a:rPr lang="en-US" sz="1200" i="1">
                          <a:latin typeface="Cambria Math" panose="02040503050406030204" pitchFamily="18" charset="0"/>
                        </a:rPr>
                        <m:t>=</m:t>
                      </m:r>
                      <m:r>
                        <a:rPr lang="en-US" sz="1200" i="1">
                          <a:latin typeface="Cambria Math" panose="02040503050406030204" pitchFamily="18" charset="0"/>
                        </a:rPr>
                        <m:t>𝐻</m:t>
                      </m:r>
                      <m:sSub>
                        <m:sSubPr>
                          <m:ctrlPr>
                            <a:rPr lang="en-US" sz="1200" i="1">
                              <a:latin typeface="Cambria Math" panose="02040503050406030204" pitchFamily="18" charset="0"/>
                            </a:rPr>
                          </m:ctrlPr>
                        </m:sSubPr>
                        <m:e>
                          <m:acc>
                            <m:accPr>
                              <m:chr m:val="⃑"/>
                              <m:ctrlPr>
                                <a:rPr lang="en-US" sz="1200" b="1" i="1">
                                  <a:latin typeface="Cambria Math" panose="02040503050406030204" pitchFamily="18" charset="0"/>
                                </a:rPr>
                              </m:ctrlPr>
                            </m:accPr>
                            <m:e>
                              <m:r>
                                <a:rPr lang="en-US" sz="1200" b="1" i="1">
                                  <a:latin typeface="Cambria Math" panose="02040503050406030204" pitchFamily="18" charset="0"/>
                                </a:rPr>
                                <m:t>𝑿</m:t>
                              </m:r>
                            </m:e>
                          </m:acc>
                        </m:e>
                        <m:sub>
                          <m:r>
                            <a:rPr lang="en-US" sz="1200" i="1">
                              <a:latin typeface="Cambria Math" panose="02040503050406030204" pitchFamily="18" charset="0"/>
                            </a:rPr>
                            <m:t>0</m:t>
                          </m:r>
                        </m:sub>
                      </m:sSub>
                      <m:r>
                        <a:rPr lang="en-US" sz="1200" b="1" i="1">
                          <a:latin typeface="Cambria Math" panose="02040503050406030204" pitchFamily="18" charset="0"/>
                        </a:rPr>
                        <m:t>+</m:t>
                      </m:r>
                      <m:acc>
                        <m:accPr>
                          <m:chr m:val="⃑"/>
                          <m:ctrlPr>
                            <a:rPr lang="en-US" sz="1200" b="1" i="1">
                              <a:latin typeface="Cambria Math" panose="02040503050406030204" pitchFamily="18" charset="0"/>
                            </a:rPr>
                          </m:ctrlPr>
                        </m:accPr>
                        <m:e>
                          <m:r>
                            <a:rPr lang="en-US" sz="1200" b="1" i="1">
                              <a:latin typeface="Cambria Math" panose="02040503050406030204" pitchFamily="18" charset="0"/>
                              <a:ea typeface="Cambria Math" panose="02040503050406030204" pitchFamily="18" charset="0"/>
                            </a:rPr>
                            <m:t>𝜺</m:t>
                          </m:r>
                        </m:e>
                      </m:acc>
                    </m:oMath>
                  </m:oMathPara>
                </a14:m>
                <a:endParaRPr lang="en-US" sz="1200" b="1" dirty="0"/>
              </a:p>
              <a:p>
                <a:pPr marL="0" indent="0">
                  <a:spcBef>
                    <a:spcPts val="0"/>
                  </a:spcBef>
                  <a:spcAft>
                    <a:spcPts val="0"/>
                  </a:spcAft>
                  <a:buNone/>
                </a:pPr>
                <a:endParaRPr lang="en-US" sz="1200" b="1"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acc>
                        <m:accPr>
                          <m:chr m:val="⃑"/>
                          <m:ctrlPr>
                            <a:rPr lang="en-US" sz="1200" b="1" i="1">
                              <a:latin typeface="Cambria Math" panose="02040503050406030204" pitchFamily="18" charset="0"/>
                            </a:rPr>
                          </m:ctrlPr>
                        </m:accPr>
                        <m:e>
                          <m:r>
                            <a:rPr lang="en-US" sz="1200" b="1" i="1">
                              <a:latin typeface="Cambria Math" panose="02040503050406030204" pitchFamily="18" charset="0"/>
                            </a:rPr>
                            <m:t>𝒀</m:t>
                          </m:r>
                        </m:e>
                      </m:acc>
                      <m:r>
                        <a:rPr lang="en-US" sz="1200" b="1" i="1">
                          <a:latin typeface="Cambria Math" panose="02040503050406030204" pitchFamily="18" charset="0"/>
                        </a:rPr>
                        <m:t>=</m:t>
                      </m:r>
                      <m:sSub>
                        <m:sSubPr>
                          <m:ctrlPr>
                            <a:rPr lang="en-US" sz="1200" i="1">
                              <a:latin typeface="Cambria Math" panose="02040503050406030204" pitchFamily="18" charset="0"/>
                            </a:rPr>
                          </m:ctrlPr>
                        </m:sSubPr>
                        <m:e>
                          <m:d>
                            <m:dPr>
                              <m:begChr m:val="["/>
                              <m:endChr m:val="]"/>
                              <m:ctrlPr>
                                <a:rPr lang="en-US" sz="1200" i="1">
                                  <a:latin typeface="Cambria Math" panose="02040503050406030204" pitchFamily="18" charset="0"/>
                                </a:rPr>
                              </m:ctrlPr>
                            </m:dPr>
                            <m:e>
                              <m:m>
                                <m:mPr>
                                  <m:mcs>
                                    <m:mc>
                                      <m:mcPr>
                                        <m:count m:val="1"/>
                                        <m:mcJc m:val="center"/>
                                      </m:mcPr>
                                    </m:mc>
                                  </m:mcs>
                                  <m:ctrlPr>
                                    <a:rPr lang="en-US" sz="1200" i="1">
                                      <a:latin typeface="Cambria Math" panose="02040503050406030204" pitchFamily="18" charset="0"/>
                                    </a:rPr>
                                  </m:ctrlPr>
                                </m:mPr>
                                <m:mr>
                                  <m:e>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1</m:t>
                                        </m:r>
                                      </m:sub>
                                    </m:sSub>
                                  </m:e>
                                </m:mr>
                                <m:mr>
                                  <m:e>
                                    <m:r>
                                      <a:rPr lang="en-US" sz="1200" i="1">
                                        <a:latin typeface="Cambria Math" panose="02040503050406030204" pitchFamily="18" charset="0"/>
                                      </a:rPr>
                                      <m:t>⋮</m:t>
                                    </m:r>
                                  </m:e>
                                </m:mr>
                                <m:mr>
                                  <m:e>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𝑚</m:t>
                                        </m:r>
                                      </m:sub>
                                    </m:sSub>
                                  </m:e>
                                </m:mr>
                              </m:m>
                            </m:e>
                          </m:d>
                        </m:e>
                        <m:sub>
                          <m:r>
                            <a:rPr lang="en-US" sz="1200" i="1">
                              <a:latin typeface="Cambria Math" panose="02040503050406030204" pitchFamily="18" charset="0"/>
                            </a:rPr>
                            <m:t>𝑚𝑥</m:t>
                          </m:r>
                          <m:r>
                            <a:rPr lang="en-US" sz="1200" i="1">
                              <a:latin typeface="Cambria Math" panose="02040503050406030204" pitchFamily="18" charset="0"/>
                            </a:rPr>
                            <m:t>1</m:t>
                          </m:r>
                        </m:sub>
                      </m:sSub>
                      <m:r>
                        <a:rPr lang="en-US" sz="1200" i="1">
                          <a:latin typeface="Cambria Math" panose="02040503050406030204" pitchFamily="18" charset="0"/>
                        </a:rPr>
                        <m:t>  </m:t>
                      </m:r>
                      <m:r>
                        <a:rPr lang="en-US" sz="1200" i="1">
                          <a:latin typeface="Cambria Math" panose="02040503050406030204" pitchFamily="18" charset="0"/>
                        </a:rPr>
                        <m:t>𝐻</m:t>
                      </m:r>
                      <m:r>
                        <a:rPr lang="en-US" sz="1200" i="1">
                          <a:latin typeface="Cambria Math" panose="02040503050406030204" pitchFamily="18" charset="0"/>
                        </a:rPr>
                        <m:t>=</m:t>
                      </m:r>
                      <m:sSub>
                        <m:sSubPr>
                          <m:ctrlPr>
                            <a:rPr lang="en-US" sz="1200" i="1">
                              <a:latin typeface="Cambria Math" panose="02040503050406030204" pitchFamily="18" charset="0"/>
                            </a:rPr>
                          </m:ctrlPr>
                        </m:sSubPr>
                        <m:e>
                          <m:d>
                            <m:dPr>
                              <m:begChr m:val="["/>
                              <m:endChr m:val="]"/>
                              <m:ctrlPr>
                                <a:rPr lang="en-US" sz="1200" i="1">
                                  <a:latin typeface="Cambria Math" panose="02040503050406030204" pitchFamily="18" charset="0"/>
                                </a:rPr>
                              </m:ctrlPr>
                            </m:dPr>
                            <m:e>
                              <m:m>
                                <m:mPr>
                                  <m:mcs>
                                    <m:mc>
                                      <m:mcPr>
                                        <m:count m:val="2"/>
                                        <m:mcJc m:val="center"/>
                                      </m:mcPr>
                                    </m:mc>
                                  </m:mcs>
                                  <m:ctrlPr>
                                    <a:rPr lang="en-US" sz="1200" i="1">
                                      <a:latin typeface="Cambria Math" panose="02040503050406030204" pitchFamily="18" charset="0"/>
                                    </a:rPr>
                                  </m:ctrlPr>
                                </m:mPr>
                                <m:mr>
                                  <m:e>
                                    <m:m>
                                      <m:mPr>
                                        <m:mcs>
                                          <m:mc>
                                            <m:mcPr>
                                              <m:count m:val="1"/>
                                              <m:mcJc m:val="center"/>
                                            </m:mcPr>
                                          </m:mc>
                                        </m:mcs>
                                        <m:ctrlPr>
                                          <a:rPr lang="en-US" sz="1200" i="1">
                                            <a:latin typeface="Cambria Math" panose="02040503050406030204" pitchFamily="18" charset="0"/>
                                          </a:rPr>
                                        </m:ctrlPr>
                                      </m:mPr>
                                      <m:mr>
                                        <m:e>
                                          <m:r>
                                            <m:rPr>
                                              <m:brk m:alnAt="7"/>
                                            </m:rPr>
                                            <a:rPr lang="en-US" sz="1200" i="1">
                                              <a:latin typeface="Cambria Math" panose="02040503050406030204" pitchFamily="18" charset="0"/>
                                            </a:rPr>
                                            <m:t>1</m:t>
                                          </m:r>
                                        </m:e>
                                      </m:mr>
                                      <m:mr>
                                        <m:e>
                                          <m:r>
                                            <a:rPr lang="en-US" sz="1200" i="1">
                                              <a:latin typeface="Cambria Math" panose="02040503050406030204" pitchFamily="18" charset="0"/>
                                            </a:rPr>
                                            <m:t>⋮</m:t>
                                          </m:r>
                                        </m:e>
                                      </m:mr>
                                      <m:mr>
                                        <m:e>
                                          <m:r>
                                            <a:rPr lang="en-US" sz="1200" i="1">
                                              <a:latin typeface="Cambria Math" panose="02040503050406030204" pitchFamily="18" charset="0"/>
                                            </a:rPr>
                                            <m:t>1</m:t>
                                          </m:r>
                                        </m:e>
                                      </m:mr>
                                    </m:m>
                                  </m:e>
                                  <m:e>
                                    <m:m>
                                      <m:mPr>
                                        <m:mcs>
                                          <m:mc>
                                            <m:mcPr>
                                              <m:count m:val="1"/>
                                              <m:mcJc m:val="center"/>
                                            </m:mcPr>
                                          </m:mc>
                                        </m:mcs>
                                        <m:ctrlPr>
                                          <a:rPr lang="en-US" sz="1200" i="1">
                                            <a:latin typeface="Cambria Math" panose="02040503050406030204" pitchFamily="18" charset="0"/>
                                          </a:rPr>
                                        </m:ctrlPr>
                                      </m:mPr>
                                      <m:mr>
                                        <m:e>
                                          <m:sSub>
                                            <m:sSubPr>
                                              <m:ctrlPr>
                                                <a:rPr lang="en-US" sz="1200" i="1">
                                                  <a:latin typeface="Cambria Math" panose="02040503050406030204" pitchFamily="18" charset="0"/>
                                                </a:rPr>
                                              </m:ctrlPr>
                                            </m:sSubPr>
                                            <m:e>
                                              <m:r>
                                                <a:rPr lang="en-US" sz="1200" i="1">
                                                  <a:latin typeface="Cambria Math" panose="02040503050406030204" pitchFamily="18" charset="0"/>
                                                </a:rPr>
                                                <m:t>𝑡</m:t>
                                              </m:r>
                                            </m:e>
                                            <m:sub>
                                              <m:r>
                                                <a:rPr lang="en-US" sz="1200" i="1">
                                                  <a:latin typeface="Cambria Math" panose="02040503050406030204" pitchFamily="18" charset="0"/>
                                                </a:rPr>
                                                <m:t>1</m:t>
                                              </m:r>
                                            </m:sub>
                                          </m:sSub>
                                        </m:e>
                                      </m:mr>
                                      <m:mr>
                                        <m:e>
                                          <m:r>
                                            <a:rPr lang="en-US" sz="1200" i="1">
                                              <a:latin typeface="Cambria Math" panose="02040503050406030204" pitchFamily="18" charset="0"/>
                                            </a:rPr>
                                            <m:t>⋮</m:t>
                                          </m:r>
                                        </m:e>
                                      </m:mr>
                                      <m:mr>
                                        <m:e>
                                          <m:sSub>
                                            <m:sSubPr>
                                              <m:ctrlPr>
                                                <a:rPr lang="en-US" sz="1200" i="1">
                                                  <a:latin typeface="Cambria Math" panose="02040503050406030204" pitchFamily="18" charset="0"/>
                                                </a:rPr>
                                              </m:ctrlPr>
                                            </m:sSubPr>
                                            <m:e>
                                              <m:r>
                                                <a:rPr lang="en-US" sz="1200" i="1">
                                                  <a:latin typeface="Cambria Math" panose="02040503050406030204" pitchFamily="18" charset="0"/>
                                                </a:rPr>
                                                <m:t>𝑡</m:t>
                                              </m:r>
                                            </m:e>
                                            <m:sub>
                                              <m:r>
                                                <a:rPr lang="en-US" sz="1200" i="1">
                                                  <a:latin typeface="Cambria Math" panose="02040503050406030204" pitchFamily="18" charset="0"/>
                                                </a:rPr>
                                                <m:t>𝑚</m:t>
                                              </m:r>
                                            </m:sub>
                                          </m:sSub>
                                        </m:e>
                                      </m:mr>
                                    </m:m>
                                  </m:e>
                                </m:mr>
                              </m:m>
                            </m:e>
                          </m:d>
                        </m:e>
                        <m:sub>
                          <m:r>
                            <a:rPr lang="en-US" sz="1200" i="1">
                              <a:latin typeface="Cambria Math" panose="02040503050406030204" pitchFamily="18" charset="0"/>
                            </a:rPr>
                            <m:t>𝑚𝑥</m:t>
                          </m:r>
                          <m:r>
                            <a:rPr lang="en-US" sz="1200" i="1">
                              <a:latin typeface="Cambria Math" panose="02040503050406030204" pitchFamily="18" charset="0"/>
                            </a:rPr>
                            <m:t>2</m:t>
                          </m:r>
                        </m:sub>
                      </m:sSub>
                      <m:r>
                        <a:rPr lang="en-US" sz="1200" b="1" i="1">
                          <a:latin typeface="Cambria Math" panose="02040503050406030204" pitchFamily="18" charset="0"/>
                        </a:rPr>
                        <m:t>    </m:t>
                      </m:r>
                      <m:sSub>
                        <m:sSubPr>
                          <m:ctrlPr>
                            <a:rPr lang="en-US" sz="1200" i="1">
                              <a:latin typeface="Cambria Math" panose="02040503050406030204" pitchFamily="18" charset="0"/>
                            </a:rPr>
                          </m:ctrlPr>
                        </m:sSubPr>
                        <m:e>
                          <m:acc>
                            <m:accPr>
                              <m:chr m:val="⃑"/>
                              <m:ctrlPr>
                                <a:rPr lang="en-US" sz="1200" b="1" i="1">
                                  <a:latin typeface="Cambria Math" panose="02040503050406030204" pitchFamily="18" charset="0"/>
                                </a:rPr>
                              </m:ctrlPr>
                            </m:accPr>
                            <m:e>
                              <m:r>
                                <a:rPr lang="en-US" sz="1200" b="1" i="1">
                                  <a:latin typeface="Cambria Math" panose="02040503050406030204" pitchFamily="18" charset="0"/>
                                </a:rPr>
                                <m:t>𝑿</m:t>
                              </m:r>
                            </m:e>
                          </m:acc>
                        </m:e>
                        <m:sub>
                          <m:r>
                            <a:rPr lang="en-US" sz="1200" i="1">
                              <a:latin typeface="Cambria Math" panose="02040503050406030204" pitchFamily="18" charset="0"/>
                            </a:rPr>
                            <m:t>0</m:t>
                          </m:r>
                        </m:sub>
                      </m:sSub>
                      <m:r>
                        <a:rPr lang="en-US" sz="1200" b="1" i="1">
                          <a:latin typeface="Cambria Math" panose="02040503050406030204" pitchFamily="18" charset="0"/>
                        </a:rPr>
                        <m:t>=</m:t>
                      </m:r>
                      <m:d>
                        <m:dPr>
                          <m:begChr m:val="["/>
                          <m:endChr m:val="]"/>
                          <m:ctrlPr>
                            <a:rPr lang="en-US" sz="1200" i="1">
                              <a:latin typeface="Cambria Math" panose="02040503050406030204" pitchFamily="18" charset="0"/>
                            </a:rPr>
                          </m:ctrlPr>
                        </m:dPr>
                        <m:e>
                          <m:m>
                            <m:mPr>
                              <m:mcs>
                                <m:mc>
                                  <m:mcPr>
                                    <m:count m:val="1"/>
                                    <m:mcJc m:val="center"/>
                                  </m:mcPr>
                                </m:mc>
                              </m:mcs>
                              <m:ctrlPr>
                                <a:rPr lang="en-US" sz="1200" i="1">
                                  <a:latin typeface="Cambria Math" panose="02040503050406030204" pitchFamily="18" charset="0"/>
                                </a:rPr>
                              </m:ctrlPr>
                            </m:mPr>
                            <m:mr>
                              <m:e>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0</m:t>
                                    </m:r>
                                  </m:sub>
                                </m:sSub>
                              </m:e>
                            </m:mr>
                            <m:mr>
                              <m:e>
                                <m:sSub>
                                  <m:sSubPr>
                                    <m:ctrlPr>
                                      <a:rPr lang="en-US" sz="1200" i="1">
                                        <a:latin typeface="Cambria Math" panose="02040503050406030204" pitchFamily="18" charset="0"/>
                                      </a:rPr>
                                    </m:ctrlPr>
                                  </m:sSubPr>
                                  <m:e>
                                    <m:acc>
                                      <m:accPr>
                                        <m:chr m:val="̇"/>
                                        <m:ctrlPr>
                                          <a:rPr lang="en-US" sz="1200" i="1">
                                            <a:latin typeface="Cambria Math" panose="02040503050406030204" pitchFamily="18" charset="0"/>
                                          </a:rPr>
                                        </m:ctrlPr>
                                      </m:accPr>
                                      <m:e>
                                        <m:r>
                                          <a:rPr lang="en-US" sz="1200" i="1">
                                            <a:latin typeface="Cambria Math" panose="02040503050406030204" pitchFamily="18" charset="0"/>
                                          </a:rPr>
                                          <m:t>𝑥</m:t>
                                        </m:r>
                                      </m:e>
                                    </m:acc>
                                  </m:e>
                                  <m:sub>
                                    <m:r>
                                      <a:rPr lang="en-US" sz="1200" i="1">
                                        <a:latin typeface="Cambria Math" panose="02040503050406030204" pitchFamily="18" charset="0"/>
                                      </a:rPr>
                                      <m:t>0</m:t>
                                    </m:r>
                                  </m:sub>
                                </m:sSub>
                              </m:e>
                            </m:mr>
                          </m:m>
                        </m:e>
                      </m:d>
                    </m:oMath>
                  </m:oMathPara>
                </a14:m>
                <a:endParaRPr lang="en-US" sz="1200" b="1" dirty="0"/>
              </a:p>
              <a:p>
                <a:pPr marL="0" indent="0">
                  <a:spcBef>
                    <a:spcPts val="0"/>
                  </a:spcBef>
                  <a:spcAft>
                    <a:spcPts val="0"/>
                  </a:spcAft>
                  <a:buNone/>
                </a:pPr>
                <a:endParaRPr lang="en-US" sz="1200" dirty="0"/>
              </a:p>
              <a:p>
                <a:pPr marL="0" indent="0">
                  <a:spcBef>
                    <a:spcPts val="0"/>
                  </a:spcBef>
                  <a:spcAft>
                    <a:spcPts val="0"/>
                  </a:spcAft>
                  <a:buNone/>
                </a:pPr>
                <a:r>
                  <a:rPr lang="en-US" sz="1200" dirty="0"/>
                  <a:t>We have returned to our previous setup but with a more explicit process for computing the </a:t>
                </a:r>
                <a14:m>
                  <m:oMath xmlns:m="http://schemas.openxmlformats.org/officeDocument/2006/math">
                    <m:r>
                      <a:rPr lang="en-US" sz="1200" i="1">
                        <a:latin typeface="Cambria Math" panose="02040503050406030204" pitchFamily="18" charset="0"/>
                        <a:ea typeface="Cambria Math" panose="02040503050406030204" pitchFamily="18" charset="0"/>
                      </a:rPr>
                      <m:t>𝐻</m:t>
                    </m:r>
                  </m:oMath>
                </a14:m>
                <a:r>
                  <a:rPr lang="en-US" sz="1200" dirty="0">
                    <a:ea typeface="Cambria Math" panose="02040503050406030204" pitchFamily="18" charset="0"/>
                  </a:rPr>
                  <a:t> matrix in two steps:</a:t>
                </a:r>
              </a:p>
              <a:p>
                <a:pPr marL="228600" indent="-228600">
                  <a:spcBef>
                    <a:spcPts val="0"/>
                  </a:spcBef>
                  <a:spcAft>
                    <a:spcPts val="0"/>
                  </a:spcAft>
                  <a:buAutoNum type="arabicPeriod"/>
                </a:pPr>
                <a:r>
                  <a:rPr lang="en-US" sz="1200" dirty="0">
                    <a:ea typeface="Cambria Math" panose="02040503050406030204" pitchFamily="18" charset="0"/>
                  </a:rPr>
                  <a:t>Define the observation mapping </a:t>
                </a:r>
                <a14:m>
                  <m:oMath xmlns:m="http://schemas.openxmlformats.org/officeDocument/2006/math">
                    <m:sSub>
                      <m:sSubPr>
                        <m:ctrlPr>
                          <a:rPr lang="en-US" sz="1200" i="1">
                            <a:latin typeface="Cambria Math" panose="02040503050406030204" pitchFamily="18" charset="0"/>
                          </a:rPr>
                        </m:ctrlPr>
                      </m:sSubPr>
                      <m:e>
                        <m:acc>
                          <m:accPr>
                            <m:chr m:val="̃"/>
                            <m:ctrlPr>
                              <a:rPr lang="en-US" sz="1200" i="1">
                                <a:latin typeface="Cambria Math" panose="02040503050406030204" pitchFamily="18" charset="0"/>
                              </a:rPr>
                            </m:ctrlPr>
                          </m:accPr>
                          <m:e>
                            <m:r>
                              <a:rPr lang="en-US" sz="1200" i="1">
                                <a:latin typeface="Cambria Math" panose="02040503050406030204" pitchFamily="18" charset="0"/>
                              </a:rPr>
                              <m:t>𝐻</m:t>
                            </m:r>
                          </m:e>
                        </m:acc>
                      </m:e>
                      <m:sub>
                        <m:r>
                          <a:rPr lang="en-US" sz="1200" i="1">
                            <a:latin typeface="Cambria Math" panose="02040503050406030204" pitchFamily="18" charset="0"/>
                          </a:rPr>
                          <m:t>𝑘</m:t>
                        </m:r>
                      </m:sub>
                    </m:sSub>
                    <m:r>
                      <a:rPr lang="en-US" sz="1200" i="1">
                        <a:latin typeface="Cambria Math" panose="02040503050406030204" pitchFamily="18" charset="0"/>
                      </a:rPr>
                      <m:t> </m:t>
                    </m:r>
                  </m:oMath>
                </a14:m>
                <a:r>
                  <a:rPr lang="en-US" sz="1200" dirty="0">
                    <a:ea typeface="Cambria Math" panose="02040503050406030204" pitchFamily="18" charset="0"/>
                  </a:rPr>
                  <a:t>at each point in time</a:t>
                </a:r>
              </a:p>
              <a:p>
                <a:pPr marL="228600" indent="-228600">
                  <a:spcBef>
                    <a:spcPts val="0"/>
                  </a:spcBef>
                  <a:spcAft>
                    <a:spcPts val="0"/>
                  </a:spcAft>
                  <a:buAutoNum type="arabicPeriod"/>
                </a:pPr>
                <a:r>
                  <a:rPr lang="en-US" sz="1200" dirty="0">
                    <a:ea typeface="Cambria Math" panose="02040503050406030204" pitchFamily="18" charset="0"/>
                  </a:rPr>
                  <a:t>Use the STM to map each </a:t>
                </a:r>
                <a14:m>
                  <m:oMath xmlns:m="http://schemas.openxmlformats.org/officeDocument/2006/math">
                    <m:sSub>
                      <m:sSubPr>
                        <m:ctrlPr>
                          <a:rPr lang="en-US" sz="1200" i="1">
                            <a:latin typeface="Cambria Math" panose="02040503050406030204" pitchFamily="18" charset="0"/>
                          </a:rPr>
                        </m:ctrlPr>
                      </m:sSubPr>
                      <m:e>
                        <m:acc>
                          <m:accPr>
                            <m:chr m:val="̃"/>
                            <m:ctrlPr>
                              <a:rPr lang="en-US" sz="1200" i="1">
                                <a:latin typeface="Cambria Math" panose="02040503050406030204" pitchFamily="18" charset="0"/>
                              </a:rPr>
                            </m:ctrlPr>
                          </m:accPr>
                          <m:e>
                            <m:r>
                              <a:rPr lang="en-US" sz="1200" i="1">
                                <a:latin typeface="Cambria Math" panose="02040503050406030204" pitchFamily="18" charset="0"/>
                              </a:rPr>
                              <m:t>𝐻</m:t>
                            </m:r>
                          </m:e>
                        </m:acc>
                      </m:e>
                      <m:sub>
                        <m:r>
                          <a:rPr lang="en-US" sz="1200" i="1">
                            <a:latin typeface="Cambria Math" panose="02040503050406030204" pitchFamily="18" charset="0"/>
                          </a:rPr>
                          <m:t>𝑘</m:t>
                        </m:r>
                      </m:sub>
                    </m:sSub>
                  </m:oMath>
                </a14:m>
                <a:r>
                  <a:rPr lang="en-US" sz="1200" dirty="0"/>
                  <a:t> to the initial epoch time</a:t>
                </a:r>
              </a:p>
              <a:p>
                <a:pPr marL="0" indent="0">
                  <a:spcBef>
                    <a:spcPts val="0"/>
                  </a:spcBef>
                  <a:spcAft>
                    <a:spcPts val="0"/>
                  </a:spcAft>
                  <a:buNone/>
                </a:pPr>
                <a:endParaRPr lang="en-US" sz="1200" dirty="0"/>
              </a:p>
              <a:p>
                <a:pPr marL="0" indent="0">
                  <a:spcBef>
                    <a:spcPts val="0"/>
                  </a:spcBef>
                  <a:spcAft>
                    <a:spcPts val="0"/>
                  </a:spcAft>
                  <a:buNone/>
                </a:pPr>
                <a:endParaRPr lang="en-US" sz="1200" dirty="0"/>
              </a:p>
              <a:p>
                <a:pPr marL="0" indent="0">
                  <a:spcBef>
                    <a:spcPts val="0"/>
                  </a:spcBef>
                  <a:spcAft>
                    <a:spcPts val="0"/>
                  </a:spcAft>
                  <a:buNone/>
                </a:pPr>
                <a:endParaRPr lang="en-US" sz="1200" dirty="0"/>
              </a:p>
            </p:txBody>
          </p:sp>
        </mc:Choice>
        <mc:Fallback xmlns="">
          <p:sp>
            <p:nvSpPr>
              <p:cNvPr id="7" name="Content Placeholder 1">
                <a:extLst>
                  <a:ext uri="{FF2B5EF4-FFF2-40B4-BE49-F238E27FC236}">
                    <a16:creationId xmlns:a16="http://schemas.microsoft.com/office/drawing/2014/main" id="{43D38DB3-198F-4BFB-99CD-68977916EDD3}"/>
                  </a:ext>
                </a:extLst>
              </p:cNvPr>
              <p:cNvSpPr txBox="1">
                <a:spLocks noRot="1" noChangeAspect="1" noMove="1" noResize="1" noEditPoints="1" noAdjustHandles="1" noChangeArrowheads="1" noChangeShapeType="1" noTextEdit="1"/>
              </p:cNvSpPr>
              <p:nvPr/>
            </p:nvSpPr>
            <p:spPr>
              <a:xfrm>
                <a:off x="4775200" y="665820"/>
                <a:ext cx="4219304" cy="3780420"/>
              </a:xfrm>
              <a:prstGeom prst="rect">
                <a:avLst/>
              </a:prstGeom>
              <a:blipFill>
                <a:blip r:embed="rId3"/>
                <a:stretch>
                  <a:fillRect l="-145"/>
                </a:stretch>
              </a:blipFill>
            </p:spPr>
            <p:txBody>
              <a:bodyPr/>
              <a:lstStyle/>
              <a:p>
                <a:r>
                  <a:rPr lang="en-US">
                    <a:noFill/>
                  </a:rPr>
                  <a:t> </a:t>
                </a:r>
              </a:p>
            </p:txBody>
          </p:sp>
        </mc:Fallback>
      </mc:AlternateContent>
    </p:spTree>
    <p:extLst>
      <p:ext uri="{BB962C8B-B14F-4D97-AF65-F5344CB8AC3E}">
        <p14:creationId xmlns:p14="http://schemas.microsoft.com/office/powerpoint/2010/main" val="8310125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400" b="1" dirty="0"/>
                  <a:t>Normal Equations</a:t>
                </a:r>
                <a:endParaRPr lang="en-US" sz="1200" dirty="0"/>
              </a:p>
              <a:p>
                <a:pPr marL="0" indent="0">
                  <a:spcBef>
                    <a:spcPts val="0"/>
                  </a:spcBef>
                  <a:spcAft>
                    <a:spcPts val="0"/>
                  </a:spcAft>
                  <a:buNone/>
                </a:pPr>
                <a:r>
                  <a:rPr lang="en-US" sz="1200" dirty="0"/>
                  <a:t>In fact, explicitly computing </a:t>
                </a:r>
                <a14:m>
                  <m:oMath xmlns:m="http://schemas.openxmlformats.org/officeDocument/2006/math">
                    <m:r>
                      <a:rPr lang="en-US" sz="1200" i="1">
                        <a:latin typeface="Cambria Math" panose="02040503050406030204" pitchFamily="18" charset="0"/>
                        <a:ea typeface="Cambria Math" panose="02040503050406030204" pitchFamily="18" charset="0"/>
                      </a:rPr>
                      <m:t>𝐻</m:t>
                    </m:r>
                  </m:oMath>
                </a14:m>
                <a:r>
                  <a:rPr lang="en-US" sz="1200" dirty="0">
                    <a:ea typeface="Cambria Math" panose="02040503050406030204" pitchFamily="18" charset="0"/>
                  </a:rPr>
                  <a:t> in this manner lends itself well to implementation in code.  Recall the minimum variance least squares solution with </a:t>
                </a:r>
                <a:r>
                  <a:rPr lang="en-US" sz="1200" i="1" dirty="0">
                    <a:ea typeface="Cambria Math" panose="02040503050406030204" pitchFamily="18" charset="0"/>
                  </a:rPr>
                  <a:t>a priori</a:t>
                </a:r>
                <a:r>
                  <a:rPr lang="en-US" sz="1200" dirty="0">
                    <a:ea typeface="Cambria Math" panose="02040503050406030204" pitchFamily="18" charset="0"/>
                  </a:rPr>
                  <a:t> estimate:</a:t>
                </a:r>
              </a:p>
              <a:p>
                <a:pPr marL="0" indent="0">
                  <a:spcBef>
                    <a:spcPts val="0"/>
                  </a:spcBef>
                  <a:spcAft>
                    <a:spcPts val="0"/>
                  </a:spcAft>
                  <a:buNone/>
                </a:pPr>
                <a:endParaRPr lang="en-US" sz="1200" dirty="0">
                  <a:ea typeface="Cambria Math" panose="02040503050406030204" pitchFamily="18" charset="0"/>
                </a:endParaRPr>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acc>
                            <m:accPr>
                              <m:chr m:val="̂"/>
                              <m:ctrlPr>
                                <a:rPr lang="en-US" sz="1200" b="1" i="1" smtClean="0">
                                  <a:latin typeface="Cambria Math" panose="02040503050406030204" pitchFamily="18" charset="0"/>
                                </a:rPr>
                              </m:ctrlPr>
                            </m:accPr>
                            <m:e>
                              <m:r>
                                <a:rPr lang="en-US" sz="1200" b="1" i="1" smtClean="0">
                                  <a:latin typeface="Cambria Math" panose="02040503050406030204" pitchFamily="18" charset="0"/>
                                </a:rPr>
                                <m:t>𝑿</m:t>
                              </m:r>
                            </m:e>
                          </m:acc>
                        </m:e>
                        <m:sub>
                          <m:r>
                            <a:rPr lang="en-US" sz="1200" b="0" i="1" smtClean="0">
                              <a:latin typeface="Cambria Math" panose="02040503050406030204" pitchFamily="18" charset="0"/>
                            </a:rPr>
                            <m:t>0</m:t>
                          </m:r>
                        </m:sub>
                      </m:sSub>
                      <m:r>
                        <a:rPr lang="en-US" sz="1200" i="1">
                          <a:latin typeface="Cambria Math" panose="02040503050406030204" pitchFamily="18" charset="0"/>
                        </a:rPr>
                        <m:t>=</m:t>
                      </m:r>
                      <m:sSup>
                        <m:sSupPr>
                          <m:ctrlPr>
                            <a:rPr lang="en-US" sz="1200" i="1">
                              <a:latin typeface="Cambria Math" panose="02040503050406030204" pitchFamily="18" charset="0"/>
                            </a:rPr>
                          </m:ctrlPr>
                        </m:sSupPr>
                        <m:e>
                          <m:d>
                            <m:dPr>
                              <m:ctrlPr>
                                <a:rPr lang="en-US" sz="1200" i="1">
                                  <a:latin typeface="Cambria Math" panose="02040503050406030204" pitchFamily="18" charset="0"/>
                                </a:rPr>
                              </m:ctrlPr>
                            </m:dPr>
                            <m:e>
                              <m:sSup>
                                <m:sSupPr>
                                  <m:ctrlPr>
                                    <a:rPr lang="en-US" sz="1200" i="1">
                                      <a:latin typeface="Cambria Math" panose="02040503050406030204" pitchFamily="18" charset="0"/>
                                    </a:rPr>
                                  </m:ctrlPr>
                                </m:sSupPr>
                                <m:e>
                                  <m:r>
                                    <a:rPr lang="en-US" sz="1200" i="1">
                                      <a:latin typeface="Cambria Math" panose="02040503050406030204" pitchFamily="18" charset="0"/>
                                    </a:rPr>
                                    <m:t>𝐻</m:t>
                                  </m:r>
                                </m:e>
                                <m:sup>
                                  <m:r>
                                    <a:rPr lang="en-US" sz="1200" i="1">
                                      <a:latin typeface="Cambria Math" panose="02040503050406030204" pitchFamily="18" charset="0"/>
                                    </a:rPr>
                                    <m:t>𝑇</m:t>
                                  </m:r>
                                </m:sup>
                              </m:sSup>
                              <m:sSup>
                                <m:sSupPr>
                                  <m:ctrlPr>
                                    <a:rPr lang="en-US" sz="1200" i="1">
                                      <a:latin typeface="Cambria Math" panose="02040503050406030204" pitchFamily="18" charset="0"/>
                                    </a:rPr>
                                  </m:ctrlPr>
                                </m:sSupPr>
                                <m:e>
                                  <m:r>
                                    <a:rPr lang="en-US" sz="1200" i="1">
                                      <a:latin typeface="Cambria Math" panose="02040503050406030204" pitchFamily="18" charset="0"/>
                                    </a:rPr>
                                    <m:t>𝑅</m:t>
                                  </m:r>
                                </m:e>
                                <m:sup>
                                  <m:r>
                                    <a:rPr lang="en-US" sz="1200" i="1">
                                      <a:latin typeface="Cambria Math" panose="02040503050406030204" pitchFamily="18" charset="0"/>
                                    </a:rPr>
                                    <m:t>−1</m:t>
                                  </m:r>
                                </m:sup>
                              </m:sSup>
                              <m:r>
                                <a:rPr lang="en-US" sz="1200" i="1">
                                  <a:latin typeface="Cambria Math" panose="02040503050406030204" pitchFamily="18" charset="0"/>
                                </a:rPr>
                                <m:t>𝐻</m:t>
                              </m:r>
                              <m:r>
                                <a:rPr lang="en-US" sz="1200" i="1">
                                  <a:latin typeface="Cambria Math" panose="02040503050406030204" pitchFamily="18" charset="0"/>
                                </a:rPr>
                                <m:t>+</m:t>
                              </m:r>
                              <m:sSubSup>
                                <m:sSubSupPr>
                                  <m:ctrlPr>
                                    <a:rPr lang="en-US" sz="1200" i="1">
                                      <a:latin typeface="Cambria Math" panose="02040503050406030204" pitchFamily="18" charset="0"/>
                                    </a:rPr>
                                  </m:ctrlPr>
                                </m:sSubSupPr>
                                <m:e>
                                  <m:acc>
                                    <m:accPr>
                                      <m:chr m:val="̅"/>
                                      <m:ctrlPr>
                                        <a:rPr lang="en-US" sz="1200" i="1">
                                          <a:latin typeface="Cambria Math" panose="02040503050406030204" pitchFamily="18" charset="0"/>
                                        </a:rPr>
                                      </m:ctrlPr>
                                    </m:accPr>
                                    <m:e>
                                      <m:r>
                                        <a:rPr lang="en-US" sz="1200" i="1">
                                          <a:latin typeface="Cambria Math" panose="02040503050406030204" pitchFamily="18" charset="0"/>
                                        </a:rPr>
                                        <m:t>𝑃</m:t>
                                      </m:r>
                                    </m:e>
                                  </m:acc>
                                </m:e>
                                <m:sub>
                                  <m:r>
                                    <a:rPr lang="en-US" sz="1200" i="1">
                                      <a:latin typeface="Cambria Math" panose="02040503050406030204" pitchFamily="18" charset="0"/>
                                    </a:rPr>
                                    <m:t>0</m:t>
                                  </m:r>
                                </m:sub>
                                <m:sup>
                                  <m:r>
                                    <a:rPr lang="en-US" sz="1200" i="1">
                                      <a:latin typeface="Cambria Math" panose="02040503050406030204" pitchFamily="18" charset="0"/>
                                    </a:rPr>
                                    <m:t>−1</m:t>
                                  </m:r>
                                </m:sup>
                              </m:sSubSup>
                            </m:e>
                          </m:d>
                        </m:e>
                        <m:sup>
                          <m:r>
                            <a:rPr lang="en-US" sz="1200" i="1">
                              <a:latin typeface="Cambria Math" panose="02040503050406030204" pitchFamily="18" charset="0"/>
                            </a:rPr>
                            <m:t>−1</m:t>
                          </m:r>
                        </m:sup>
                      </m:sSup>
                      <m:d>
                        <m:dPr>
                          <m:ctrlPr>
                            <a:rPr lang="en-US" sz="1200" i="1">
                              <a:latin typeface="Cambria Math" panose="02040503050406030204" pitchFamily="18" charset="0"/>
                            </a:rPr>
                          </m:ctrlPr>
                        </m:dPr>
                        <m:e>
                          <m:sSup>
                            <m:sSupPr>
                              <m:ctrlPr>
                                <a:rPr lang="en-US" sz="1200" i="1">
                                  <a:latin typeface="Cambria Math" panose="02040503050406030204" pitchFamily="18" charset="0"/>
                                </a:rPr>
                              </m:ctrlPr>
                            </m:sSupPr>
                            <m:e>
                              <m:r>
                                <a:rPr lang="en-US" sz="1200" i="1">
                                  <a:latin typeface="Cambria Math" panose="02040503050406030204" pitchFamily="18" charset="0"/>
                                </a:rPr>
                                <m:t>𝐻</m:t>
                              </m:r>
                            </m:e>
                            <m:sup>
                              <m:r>
                                <a:rPr lang="en-US" sz="1200" i="1">
                                  <a:latin typeface="Cambria Math" panose="02040503050406030204" pitchFamily="18" charset="0"/>
                                </a:rPr>
                                <m:t>𝑇</m:t>
                              </m:r>
                            </m:sup>
                          </m:sSup>
                          <m:sSup>
                            <m:sSupPr>
                              <m:ctrlPr>
                                <a:rPr lang="en-US" sz="1200" i="1">
                                  <a:latin typeface="Cambria Math" panose="02040503050406030204" pitchFamily="18" charset="0"/>
                                </a:rPr>
                              </m:ctrlPr>
                            </m:sSupPr>
                            <m:e>
                              <m:r>
                                <a:rPr lang="en-US" sz="1200" i="1">
                                  <a:latin typeface="Cambria Math" panose="02040503050406030204" pitchFamily="18" charset="0"/>
                                </a:rPr>
                                <m:t>𝑅</m:t>
                              </m:r>
                            </m:e>
                            <m:sup>
                              <m:r>
                                <a:rPr lang="en-US" sz="1200" i="1">
                                  <a:latin typeface="Cambria Math" panose="02040503050406030204" pitchFamily="18" charset="0"/>
                                </a:rPr>
                                <m:t>−1</m:t>
                              </m:r>
                            </m:sup>
                          </m:sSup>
                          <m:acc>
                            <m:accPr>
                              <m:chr m:val="⃑"/>
                              <m:ctrlPr>
                                <a:rPr lang="en-US" sz="1200" b="1" i="1">
                                  <a:latin typeface="Cambria Math" panose="02040503050406030204" pitchFamily="18" charset="0"/>
                                </a:rPr>
                              </m:ctrlPr>
                            </m:accPr>
                            <m:e>
                              <m:r>
                                <a:rPr lang="en-US" sz="1200" b="1" i="1">
                                  <a:latin typeface="Cambria Math" panose="02040503050406030204" pitchFamily="18" charset="0"/>
                                </a:rPr>
                                <m:t>𝒀</m:t>
                              </m:r>
                            </m:e>
                          </m:acc>
                          <m:r>
                            <a:rPr lang="en-US" sz="1200" i="1">
                              <a:latin typeface="Cambria Math" panose="02040503050406030204" pitchFamily="18" charset="0"/>
                            </a:rPr>
                            <m:t>+</m:t>
                          </m:r>
                          <m:sSubSup>
                            <m:sSubSupPr>
                              <m:ctrlPr>
                                <a:rPr lang="en-US" sz="1200" i="1">
                                  <a:latin typeface="Cambria Math" panose="02040503050406030204" pitchFamily="18" charset="0"/>
                                </a:rPr>
                              </m:ctrlPr>
                            </m:sSubSupPr>
                            <m:e>
                              <m:acc>
                                <m:accPr>
                                  <m:chr m:val="̅"/>
                                  <m:ctrlPr>
                                    <a:rPr lang="en-US" sz="1200" i="1">
                                      <a:latin typeface="Cambria Math" panose="02040503050406030204" pitchFamily="18" charset="0"/>
                                    </a:rPr>
                                  </m:ctrlPr>
                                </m:accPr>
                                <m:e>
                                  <m:r>
                                    <a:rPr lang="en-US" sz="1200" i="1">
                                      <a:latin typeface="Cambria Math" panose="02040503050406030204" pitchFamily="18" charset="0"/>
                                    </a:rPr>
                                    <m:t>𝑃</m:t>
                                  </m:r>
                                </m:e>
                              </m:acc>
                            </m:e>
                            <m:sub>
                              <m:r>
                                <a:rPr lang="en-US" sz="1200" i="1">
                                  <a:latin typeface="Cambria Math" panose="02040503050406030204" pitchFamily="18" charset="0"/>
                                </a:rPr>
                                <m:t>0</m:t>
                              </m:r>
                            </m:sub>
                            <m:sup>
                              <m:r>
                                <a:rPr lang="en-US" sz="1200" i="1">
                                  <a:latin typeface="Cambria Math" panose="02040503050406030204" pitchFamily="18" charset="0"/>
                                </a:rPr>
                                <m:t>−1</m:t>
                              </m:r>
                            </m:sup>
                          </m:sSubSup>
                          <m:sSub>
                            <m:sSubPr>
                              <m:ctrlPr>
                                <a:rPr lang="en-US" sz="1200" i="1">
                                  <a:latin typeface="Cambria Math" panose="02040503050406030204" pitchFamily="18" charset="0"/>
                                </a:rPr>
                              </m:ctrlPr>
                            </m:sSubPr>
                            <m:e>
                              <m:acc>
                                <m:accPr>
                                  <m:chr m:val="̅"/>
                                  <m:ctrlPr>
                                    <a:rPr lang="en-US" sz="1200" b="1" i="1">
                                      <a:latin typeface="Cambria Math" panose="02040503050406030204" pitchFamily="18" charset="0"/>
                                    </a:rPr>
                                  </m:ctrlPr>
                                </m:accPr>
                                <m:e>
                                  <m:r>
                                    <a:rPr lang="en-US" sz="1200" b="1" i="1">
                                      <a:latin typeface="Cambria Math" panose="02040503050406030204" pitchFamily="18" charset="0"/>
                                    </a:rPr>
                                    <m:t>𝑿</m:t>
                                  </m:r>
                                </m:e>
                              </m:acc>
                            </m:e>
                            <m:sub>
                              <m:r>
                                <a:rPr lang="en-US" sz="1200" i="1">
                                  <a:latin typeface="Cambria Math" panose="02040503050406030204" pitchFamily="18" charset="0"/>
                                </a:rPr>
                                <m:t>0</m:t>
                              </m:r>
                            </m:sub>
                          </m:sSub>
                        </m:e>
                      </m:d>
                    </m:oMath>
                  </m:oMathPara>
                </a14:m>
                <a:endParaRPr lang="en-US" sz="1200" dirty="0"/>
              </a:p>
              <a:p>
                <a:pPr marL="0" indent="0">
                  <a:spcBef>
                    <a:spcPts val="0"/>
                  </a:spcBef>
                  <a:spcAft>
                    <a:spcPts val="0"/>
                  </a:spcAft>
                  <a:buNone/>
                </a:pPr>
                <a:endParaRPr lang="en-US" sz="12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1200" i="1">
                              <a:latin typeface="Cambria Math" panose="02040503050406030204" pitchFamily="18" charset="0"/>
                            </a:rPr>
                          </m:ctrlPr>
                        </m:sSupPr>
                        <m:e>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𝑃</m:t>
                              </m:r>
                            </m:e>
                            <m:sub>
                              <m:r>
                                <a:rPr lang="en-US" sz="1200" b="0" i="1" smtClean="0">
                                  <a:latin typeface="Cambria Math" panose="02040503050406030204" pitchFamily="18" charset="0"/>
                                </a:rPr>
                                <m:t>0</m:t>
                              </m:r>
                            </m:sub>
                          </m:sSub>
                          <m:r>
                            <a:rPr lang="en-US" sz="1200" i="1">
                              <a:latin typeface="Cambria Math" panose="02040503050406030204" pitchFamily="18" charset="0"/>
                            </a:rPr>
                            <m:t>=</m:t>
                          </m:r>
                          <m:d>
                            <m:dPr>
                              <m:ctrlPr>
                                <a:rPr lang="en-US" sz="1200" i="1">
                                  <a:latin typeface="Cambria Math" panose="02040503050406030204" pitchFamily="18" charset="0"/>
                                </a:rPr>
                              </m:ctrlPr>
                            </m:dPr>
                            <m:e>
                              <m:sSup>
                                <m:sSupPr>
                                  <m:ctrlPr>
                                    <a:rPr lang="en-US" sz="1200" i="1">
                                      <a:latin typeface="Cambria Math" panose="02040503050406030204" pitchFamily="18" charset="0"/>
                                    </a:rPr>
                                  </m:ctrlPr>
                                </m:sSupPr>
                                <m:e>
                                  <m:r>
                                    <a:rPr lang="en-US" sz="1200" i="1">
                                      <a:latin typeface="Cambria Math" panose="02040503050406030204" pitchFamily="18" charset="0"/>
                                    </a:rPr>
                                    <m:t>𝐻</m:t>
                                  </m:r>
                                </m:e>
                                <m:sup>
                                  <m:r>
                                    <a:rPr lang="en-US" sz="1200" i="1">
                                      <a:latin typeface="Cambria Math" panose="02040503050406030204" pitchFamily="18" charset="0"/>
                                    </a:rPr>
                                    <m:t>𝑇</m:t>
                                  </m:r>
                                </m:sup>
                              </m:sSup>
                              <m:sSup>
                                <m:sSupPr>
                                  <m:ctrlPr>
                                    <a:rPr lang="en-US" sz="1200" i="1">
                                      <a:latin typeface="Cambria Math" panose="02040503050406030204" pitchFamily="18" charset="0"/>
                                    </a:rPr>
                                  </m:ctrlPr>
                                </m:sSupPr>
                                <m:e>
                                  <m:r>
                                    <a:rPr lang="en-US" sz="1200" i="1">
                                      <a:latin typeface="Cambria Math" panose="02040503050406030204" pitchFamily="18" charset="0"/>
                                    </a:rPr>
                                    <m:t>𝑅</m:t>
                                  </m:r>
                                </m:e>
                                <m:sup>
                                  <m:r>
                                    <a:rPr lang="en-US" sz="1200" i="1">
                                      <a:latin typeface="Cambria Math" panose="02040503050406030204" pitchFamily="18" charset="0"/>
                                    </a:rPr>
                                    <m:t>−1</m:t>
                                  </m:r>
                                </m:sup>
                              </m:sSup>
                              <m:r>
                                <a:rPr lang="en-US" sz="1200" i="1">
                                  <a:latin typeface="Cambria Math" panose="02040503050406030204" pitchFamily="18" charset="0"/>
                                </a:rPr>
                                <m:t>𝐻</m:t>
                              </m:r>
                              <m:r>
                                <a:rPr lang="en-US" sz="1200" i="1">
                                  <a:latin typeface="Cambria Math" panose="02040503050406030204" pitchFamily="18" charset="0"/>
                                </a:rPr>
                                <m:t>+</m:t>
                              </m:r>
                              <m:sSubSup>
                                <m:sSubSupPr>
                                  <m:ctrlPr>
                                    <a:rPr lang="en-US" sz="1200" i="1">
                                      <a:latin typeface="Cambria Math" panose="02040503050406030204" pitchFamily="18" charset="0"/>
                                    </a:rPr>
                                  </m:ctrlPr>
                                </m:sSubSupPr>
                                <m:e>
                                  <m:acc>
                                    <m:accPr>
                                      <m:chr m:val="̅"/>
                                      <m:ctrlPr>
                                        <a:rPr lang="en-US" sz="1200" i="1">
                                          <a:latin typeface="Cambria Math" panose="02040503050406030204" pitchFamily="18" charset="0"/>
                                        </a:rPr>
                                      </m:ctrlPr>
                                    </m:accPr>
                                    <m:e>
                                      <m:r>
                                        <a:rPr lang="en-US" sz="1200" i="1">
                                          <a:latin typeface="Cambria Math" panose="02040503050406030204" pitchFamily="18" charset="0"/>
                                        </a:rPr>
                                        <m:t>𝑃</m:t>
                                      </m:r>
                                    </m:e>
                                  </m:acc>
                                </m:e>
                                <m:sub>
                                  <m:r>
                                    <a:rPr lang="en-US" sz="1200" i="1">
                                      <a:latin typeface="Cambria Math" panose="02040503050406030204" pitchFamily="18" charset="0"/>
                                    </a:rPr>
                                    <m:t>0</m:t>
                                  </m:r>
                                </m:sub>
                                <m:sup>
                                  <m:r>
                                    <a:rPr lang="en-US" sz="1200" i="1">
                                      <a:latin typeface="Cambria Math" panose="02040503050406030204" pitchFamily="18" charset="0"/>
                                    </a:rPr>
                                    <m:t>−1</m:t>
                                  </m:r>
                                </m:sup>
                              </m:sSubSup>
                            </m:e>
                          </m:d>
                        </m:e>
                        <m:sup>
                          <m:r>
                            <a:rPr lang="en-US" sz="1200" i="1">
                              <a:latin typeface="Cambria Math" panose="02040503050406030204" pitchFamily="18" charset="0"/>
                            </a:rPr>
                            <m:t>−1</m:t>
                          </m:r>
                        </m:sup>
                      </m:sSup>
                    </m:oMath>
                  </m:oMathPara>
                </a14:m>
                <a:endParaRPr lang="en-US" sz="1200" dirty="0"/>
              </a:p>
              <a:p>
                <a:pPr marL="0" indent="0">
                  <a:spcBef>
                    <a:spcPts val="0"/>
                  </a:spcBef>
                  <a:spcAft>
                    <a:spcPts val="0"/>
                  </a:spcAft>
                  <a:buNone/>
                </a:pPr>
                <a:endParaRPr lang="en-US" sz="1200" dirty="0"/>
              </a:p>
              <a:p>
                <a:pPr marL="0" indent="0">
                  <a:spcBef>
                    <a:spcPts val="0"/>
                  </a:spcBef>
                  <a:spcAft>
                    <a:spcPts val="0"/>
                  </a:spcAft>
                  <a:buNone/>
                </a:pPr>
                <a:r>
                  <a:rPr lang="en-US" sz="1200" dirty="0"/>
                  <a:t>Define the Normal Equations:</a:t>
                </a:r>
              </a:p>
              <a:p>
                <a:pPr marL="0" indent="0">
                  <a:spcBef>
                    <a:spcPts val="0"/>
                  </a:spcBef>
                  <a:spcAft>
                    <a:spcPts val="0"/>
                  </a:spcAft>
                  <a:buNone/>
                </a:pPr>
                <a:endParaRPr lang="en-US" sz="12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r>
                        <m:rPr>
                          <m:sty m:val="p"/>
                        </m:rPr>
                        <a:rPr lang="el-GR" sz="1200" i="1" smtClean="0">
                          <a:latin typeface="Cambria Math" panose="02040503050406030204" pitchFamily="18" charset="0"/>
                          <a:ea typeface="Cambria Math" panose="02040503050406030204" pitchFamily="18" charset="0"/>
                        </a:rPr>
                        <m:t>Λ</m:t>
                      </m:r>
                      <m:r>
                        <a:rPr lang="en-US" sz="1200" b="0" i="1" smtClean="0">
                          <a:latin typeface="Cambria Math" panose="02040503050406030204" pitchFamily="18" charset="0"/>
                          <a:ea typeface="Cambria Math" panose="02040503050406030204" pitchFamily="18" charset="0"/>
                        </a:rPr>
                        <m:t>=</m:t>
                      </m:r>
                      <m:sSup>
                        <m:sSupPr>
                          <m:ctrlPr>
                            <a:rPr lang="en-US" sz="1200" i="1">
                              <a:latin typeface="Cambria Math" panose="02040503050406030204" pitchFamily="18" charset="0"/>
                            </a:rPr>
                          </m:ctrlPr>
                        </m:sSupPr>
                        <m:e>
                          <m:r>
                            <a:rPr lang="en-US" sz="1200" i="1">
                              <a:latin typeface="Cambria Math" panose="02040503050406030204" pitchFamily="18" charset="0"/>
                            </a:rPr>
                            <m:t>𝐻</m:t>
                          </m:r>
                        </m:e>
                        <m:sup>
                          <m:r>
                            <a:rPr lang="en-US" sz="1200" i="1">
                              <a:latin typeface="Cambria Math" panose="02040503050406030204" pitchFamily="18" charset="0"/>
                            </a:rPr>
                            <m:t>𝑇</m:t>
                          </m:r>
                        </m:sup>
                      </m:sSup>
                      <m:sSup>
                        <m:sSupPr>
                          <m:ctrlPr>
                            <a:rPr lang="en-US" sz="1200" i="1">
                              <a:latin typeface="Cambria Math" panose="02040503050406030204" pitchFamily="18" charset="0"/>
                            </a:rPr>
                          </m:ctrlPr>
                        </m:sSupPr>
                        <m:e>
                          <m:r>
                            <a:rPr lang="en-US" sz="1200" i="1">
                              <a:latin typeface="Cambria Math" panose="02040503050406030204" pitchFamily="18" charset="0"/>
                            </a:rPr>
                            <m:t>𝑅</m:t>
                          </m:r>
                        </m:e>
                        <m:sup>
                          <m:r>
                            <a:rPr lang="en-US" sz="1200" i="1">
                              <a:latin typeface="Cambria Math" panose="02040503050406030204" pitchFamily="18" charset="0"/>
                            </a:rPr>
                            <m:t>−1</m:t>
                          </m:r>
                        </m:sup>
                      </m:sSup>
                      <m:r>
                        <a:rPr lang="en-US" sz="1200" i="1">
                          <a:latin typeface="Cambria Math" panose="02040503050406030204" pitchFamily="18" charset="0"/>
                        </a:rPr>
                        <m:t>𝐻</m:t>
                      </m:r>
                      <m:r>
                        <a:rPr lang="en-US" sz="1200" i="1">
                          <a:latin typeface="Cambria Math" panose="02040503050406030204" pitchFamily="18" charset="0"/>
                        </a:rPr>
                        <m:t>+</m:t>
                      </m:r>
                      <m:sSubSup>
                        <m:sSubSupPr>
                          <m:ctrlPr>
                            <a:rPr lang="en-US" sz="1200" i="1">
                              <a:latin typeface="Cambria Math" panose="02040503050406030204" pitchFamily="18" charset="0"/>
                            </a:rPr>
                          </m:ctrlPr>
                        </m:sSubSupPr>
                        <m:e>
                          <m:acc>
                            <m:accPr>
                              <m:chr m:val="̅"/>
                              <m:ctrlPr>
                                <a:rPr lang="en-US" sz="1200" i="1">
                                  <a:latin typeface="Cambria Math" panose="02040503050406030204" pitchFamily="18" charset="0"/>
                                </a:rPr>
                              </m:ctrlPr>
                            </m:accPr>
                            <m:e>
                              <m:r>
                                <a:rPr lang="en-US" sz="1200" i="1">
                                  <a:latin typeface="Cambria Math" panose="02040503050406030204" pitchFamily="18" charset="0"/>
                                </a:rPr>
                                <m:t>𝑃</m:t>
                              </m:r>
                            </m:e>
                          </m:acc>
                        </m:e>
                        <m:sub>
                          <m:r>
                            <a:rPr lang="en-US" sz="1200" i="1">
                              <a:latin typeface="Cambria Math" panose="02040503050406030204" pitchFamily="18" charset="0"/>
                            </a:rPr>
                            <m:t>0</m:t>
                          </m:r>
                        </m:sub>
                        <m:sup>
                          <m:r>
                            <a:rPr lang="en-US" sz="1200" i="1">
                              <a:latin typeface="Cambria Math" panose="02040503050406030204" pitchFamily="18" charset="0"/>
                            </a:rPr>
                            <m:t>−1</m:t>
                          </m:r>
                        </m:sup>
                      </m:sSubSup>
                    </m:oMath>
                  </m:oMathPara>
                </a14:m>
                <a:endParaRPr lang="en-US" sz="12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𝑁</m:t>
                      </m:r>
                      <m:r>
                        <a:rPr lang="en-US" sz="1200" b="0" i="1" smtClean="0">
                          <a:latin typeface="Cambria Math" panose="02040503050406030204" pitchFamily="18" charset="0"/>
                        </a:rPr>
                        <m:t>=</m:t>
                      </m:r>
                      <m:sSup>
                        <m:sSupPr>
                          <m:ctrlPr>
                            <a:rPr lang="en-US" sz="1200" i="1">
                              <a:latin typeface="Cambria Math" panose="02040503050406030204" pitchFamily="18" charset="0"/>
                            </a:rPr>
                          </m:ctrlPr>
                        </m:sSupPr>
                        <m:e>
                          <m:r>
                            <a:rPr lang="en-US" sz="1200" i="1">
                              <a:latin typeface="Cambria Math" panose="02040503050406030204" pitchFamily="18" charset="0"/>
                            </a:rPr>
                            <m:t>𝐻</m:t>
                          </m:r>
                        </m:e>
                        <m:sup>
                          <m:r>
                            <a:rPr lang="en-US" sz="1200" i="1">
                              <a:latin typeface="Cambria Math" panose="02040503050406030204" pitchFamily="18" charset="0"/>
                            </a:rPr>
                            <m:t>𝑇</m:t>
                          </m:r>
                        </m:sup>
                      </m:sSup>
                      <m:sSup>
                        <m:sSupPr>
                          <m:ctrlPr>
                            <a:rPr lang="en-US" sz="1200" i="1">
                              <a:latin typeface="Cambria Math" panose="02040503050406030204" pitchFamily="18" charset="0"/>
                            </a:rPr>
                          </m:ctrlPr>
                        </m:sSupPr>
                        <m:e>
                          <m:r>
                            <a:rPr lang="en-US" sz="1200" i="1">
                              <a:latin typeface="Cambria Math" panose="02040503050406030204" pitchFamily="18" charset="0"/>
                            </a:rPr>
                            <m:t>𝑅</m:t>
                          </m:r>
                        </m:e>
                        <m:sup>
                          <m:r>
                            <a:rPr lang="en-US" sz="1200" i="1">
                              <a:latin typeface="Cambria Math" panose="02040503050406030204" pitchFamily="18" charset="0"/>
                            </a:rPr>
                            <m:t>−1</m:t>
                          </m:r>
                        </m:sup>
                      </m:sSup>
                      <m:acc>
                        <m:accPr>
                          <m:chr m:val="⃑"/>
                          <m:ctrlPr>
                            <a:rPr lang="en-US" sz="1200" b="1" i="1">
                              <a:latin typeface="Cambria Math" panose="02040503050406030204" pitchFamily="18" charset="0"/>
                            </a:rPr>
                          </m:ctrlPr>
                        </m:accPr>
                        <m:e>
                          <m:r>
                            <a:rPr lang="en-US" sz="1200" b="1" i="1">
                              <a:latin typeface="Cambria Math" panose="02040503050406030204" pitchFamily="18" charset="0"/>
                            </a:rPr>
                            <m:t>𝒀</m:t>
                          </m:r>
                        </m:e>
                      </m:acc>
                      <m:r>
                        <a:rPr lang="en-US" sz="1200" i="1">
                          <a:latin typeface="Cambria Math" panose="02040503050406030204" pitchFamily="18" charset="0"/>
                        </a:rPr>
                        <m:t>+</m:t>
                      </m:r>
                      <m:sSubSup>
                        <m:sSubSupPr>
                          <m:ctrlPr>
                            <a:rPr lang="en-US" sz="1200" i="1">
                              <a:latin typeface="Cambria Math" panose="02040503050406030204" pitchFamily="18" charset="0"/>
                            </a:rPr>
                          </m:ctrlPr>
                        </m:sSubSupPr>
                        <m:e>
                          <m:acc>
                            <m:accPr>
                              <m:chr m:val="̅"/>
                              <m:ctrlPr>
                                <a:rPr lang="en-US" sz="1200" i="1">
                                  <a:latin typeface="Cambria Math" panose="02040503050406030204" pitchFamily="18" charset="0"/>
                                </a:rPr>
                              </m:ctrlPr>
                            </m:accPr>
                            <m:e>
                              <m:r>
                                <a:rPr lang="en-US" sz="1200" i="1">
                                  <a:latin typeface="Cambria Math" panose="02040503050406030204" pitchFamily="18" charset="0"/>
                                </a:rPr>
                                <m:t>𝑃</m:t>
                              </m:r>
                            </m:e>
                          </m:acc>
                        </m:e>
                        <m:sub>
                          <m:r>
                            <a:rPr lang="en-US" sz="1200" i="1">
                              <a:latin typeface="Cambria Math" panose="02040503050406030204" pitchFamily="18" charset="0"/>
                            </a:rPr>
                            <m:t>0</m:t>
                          </m:r>
                        </m:sub>
                        <m:sup>
                          <m:r>
                            <a:rPr lang="en-US" sz="1200" i="1">
                              <a:latin typeface="Cambria Math" panose="02040503050406030204" pitchFamily="18" charset="0"/>
                            </a:rPr>
                            <m:t>−1</m:t>
                          </m:r>
                        </m:sup>
                      </m:sSubSup>
                      <m:sSub>
                        <m:sSubPr>
                          <m:ctrlPr>
                            <a:rPr lang="en-US" sz="1200" i="1">
                              <a:latin typeface="Cambria Math" panose="02040503050406030204" pitchFamily="18" charset="0"/>
                            </a:rPr>
                          </m:ctrlPr>
                        </m:sSubPr>
                        <m:e>
                          <m:acc>
                            <m:accPr>
                              <m:chr m:val="̅"/>
                              <m:ctrlPr>
                                <a:rPr lang="en-US" sz="1200" b="1" i="1">
                                  <a:latin typeface="Cambria Math" panose="02040503050406030204" pitchFamily="18" charset="0"/>
                                </a:rPr>
                              </m:ctrlPr>
                            </m:accPr>
                            <m:e>
                              <m:r>
                                <a:rPr lang="en-US" sz="1200" b="1" i="1">
                                  <a:latin typeface="Cambria Math" panose="02040503050406030204" pitchFamily="18" charset="0"/>
                                </a:rPr>
                                <m:t>𝑿</m:t>
                              </m:r>
                            </m:e>
                          </m:acc>
                        </m:e>
                        <m:sub>
                          <m:r>
                            <a:rPr lang="en-US" sz="1200" i="1">
                              <a:latin typeface="Cambria Math" panose="02040503050406030204" pitchFamily="18" charset="0"/>
                            </a:rPr>
                            <m:t>0</m:t>
                          </m:r>
                        </m:sub>
                      </m:sSub>
                    </m:oMath>
                  </m:oMathPara>
                </a14:m>
                <a:endParaRPr lang="en-US" sz="1200" dirty="0"/>
              </a:p>
              <a:p>
                <a:pPr marL="0" indent="0">
                  <a:spcBef>
                    <a:spcPts val="0"/>
                  </a:spcBef>
                  <a:spcAft>
                    <a:spcPts val="0"/>
                  </a:spcAft>
                  <a:buNone/>
                </a:pPr>
                <a:endParaRPr lang="en-US" sz="1200" dirty="0"/>
              </a:p>
              <a:p>
                <a:pPr marL="0" indent="0">
                  <a:spcBef>
                    <a:spcPts val="0"/>
                  </a:spcBef>
                  <a:spcAft>
                    <a:spcPts val="0"/>
                  </a:spcAft>
                  <a:buNone/>
                </a:pPr>
                <a:r>
                  <a:rPr lang="en-US" sz="1200" dirty="0"/>
                  <a:t>We can compute </a:t>
                </a:r>
                <a14:m>
                  <m:oMath xmlns:m="http://schemas.openxmlformats.org/officeDocument/2006/math">
                    <m:r>
                      <m:rPr>
                        <m:sty m:val="p"/>
                      </m:rPr>
                      <a:rPr lang="el-GR" sz="1200" i="1">
                        <a:latin typeface="Cambria Math" panose="02040503050406030204" pitchFamily="18" charset="0"/>
                        <a:ea typeface="Cambria Math" panose="02040503050406030204" pitchFamily="18" charset="0"/>
                      </a:rPr>
                      <m:t>Λ</m:t>
                    </m:r>
                  </m:oMath>
                </a14:m>
                <a:r>
                  <a:rPr lang="en-US" sz="1200" dirty="0"/>
                  <a:t> and </a:t>
                </a:r>
                <a14:m>
                  <m:oMath xmlns:m="http://schemas.openxmlformats.org/officeDocument/2006/math">
                    <m:r>
                      <a:rPr lang="en-US" sz="1200" i="1">
                        <a:latin typeface="Cambria Math" panose="02040503050406030204" pitchFamily="18" charset="0"/>
                      </a:rPr>
                      <m:t>𝑁</m:t>
                    </m:r>
                  </m:oMath>
                </a14:m>
                <a:r>
                  <a:rPr lang="en-US" sz="1200" dirty="0"/>
                  <a:t> using the given information and then solve:</a:t>
                </a:r>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acc>
                            <m:accPr>
                              <m:chr m:val="̂"/>
                              <m:ctrlPr>
                                <a:rPr lang="en-US" sz="1200" b="1" i="1">
                                  <a:latin typeface="Cambria Math" panose="02040503050406030204" pitchFamily="18" charset="0"/>
                                </a:rPr>
                              </m:ctrlPr>
                            </m:accPr>
                            <m:e>
                              <m:r>
                                <a:rPr lang="en-US" sz="1200" b="1" i="1">
                                  <a:latin typeface="Cambria Math" panose="02040503050406030204" pitchFamily="18" charset="0"/>
                                </a:rPr>
                                <m:t>𝑿</m:t>
                              </m:r>
                            </m:e>
                          </m:acc>
                        </m:e>
                        <m:sub>
                          <m:r>
                            <a:rPr lang="en-US" sz="1200" i="1">
                              <a:latin typeface="Cambria Math" panose="02040503050406030204" pitchFamily="18" charset="0"/>
                            </a:rPr>
                            <m:t>0</m:t>
                          </m:r>
                        </m:sub>
                      </m:sSub>
                      <m:r>
                        <a:rPr lang="en-US" sz="1200" b="1" i="1" smtClean="0">
                          <a:latin typeface="Cambria Math" panose="02040503050406030204" pitchFamily="18" charset="0"/>
                        </a:rPr>
                        <m:t>=</m:t>
                      </m:r>
                      <m:sSup>
                        <m:sSupPr>
                          <m:ctrlPr>
                            <a:rPr lang="en-US" sz="1200" i="1" smtClean="0">
                              <a:latin typeface="Cambria Math" panose="02040503050406030204" pitchFamily="18" charset="0"/>
                            </a:rPr>
                          </m:ctrlPr>
                        </m:sSupPr>
                        <m:e>
                          <m:r>
                            <a:rPr lang="en-US" sz="1200" b="0" i="1" smtClean="0">
                              <a:latin typeface="Cambria Math" panose="02040503050406030204" pitchFamily="18" charset="0"/>
                              <a:ea typeface="Cambria Math" panose="02040503050406030204" pitchFamily="18" charset="0"/>
                            </a:rPr>
                            <m:t>𝛬</m:t>
                          </m:r>
                        </m:e>
                        <m:sup>
                          <m:r>
                            <a:rPr lang="en-US" sz="1200" b="0" i="1" smtClean="0">
                              <a:latin typeface="Cambria Math" panose="02040503050406030204" pitchFamily="18" charset="0"/>
                            </a:rPr>
                            <m:t>−1</m:t>
                          </m:r>
                        </m:sup>
                      </m:sSup>
                      <m:r>
                        <a:rPr lang="en-US" sz="1200" b="0" i="1" smtClean="0">
                          <a:latin typeface="Cambria Math" panose="02040503050406030204" pitchFamily="18" charset="0"/>
                        </a:rPr>
                        <m:t>𝑁</m:t>
                      </m:r>
                    </m:oMath>
                  </m:oMathPara>
                </a14:m>
                <a:endParaRPr lang="en-US" sz="12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𝑃</m:t>
                          </m:r>
                        </m:e>
                        <m:sub>
                          <m:r>
                            <a:rPr lang="en-US" sz="1200" i="1">
                              <a:latin typeface="Cambria Math" panose="02040503050406030204" pitchFamily="18" charset="0"/>
                            </a:rPr>
                            <m:t>0</m:t>
                          </m:r>
                        </m:sub>
                      </m:sSub>
                      <m:r>
                        <a:rPr lang="en-US" sz="1200" b="0" i="1" smtClean="0">
                          <a:latin typeface="Cambria Math" panose="02040503050406030204" pitchFamily="18" charset="0"/>
                        </a:rPr>
                        <m:t>=</m:t>
                      </m:r>
                      <m:sSup>
                        <m:sSupPr>
                          <m:ctrlPr>
                            <a:rPr lang="en-US" sz="1200" i="1">
                              <a:latin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𝛬</m:t>
                          </m:r>
                        </m:e>
                        <m:sup>
                          <m:r>
                            <a:rPr lang="en-US" sz="1200" i="1">
                              <a:latin typeface="Cambria Math" panose="02040503050406030204" pitchFamily="18" charset="0"/>
                            </a:rPr>
                            <m:t>−1</m:t>
                          </m:r>
                        </m:sup>
                      </m:sSup>
                    </m:oMath>
                  </m:oMathPara>
                </a14:m>
                <a:endParaRPr lang="en-US" sz="1200" dirty="0"/>
              </a:p>
              <a:p>
                <a:pPr marL="0" indent="0">
                  <a:spcBef>
                    <a:spcPts val="0"/>
                  </a:spcBef>
                  <a:spcAft>
                    <a:spcPts val="0"/>
                  </a:spcAft>
                  <a:buNone/>
                </a:pPr>
                <a:endParaRPr lang="en-US" sz="1200" dirty="0"/>
              </a:p>
              <a:p>
                <a:pPr marL="0" indent="0">
                  <a:spcBef>
                    <a:spcPts val="0"/>
                  </a:spcBef>
                  <a:spcAft>
                    <a:spcPts val="0"/>
                  </a:spcAft>
                  <a:buNone/>
                </a:pPr>
                <a:endParaRPr lang="en-US" sz="1200" dirty="0"/>
              </a:p>
            </p:txBody>
          </p:sp>
        </mc:Choice>
        <mc:Fallback xmlns="">
          <p:sp>
            <p:nvSpPr>
              <p:cNvPr id="2" name="Content Placeholder 1">
                <a:extLst>
                  <a:ext uri="{FF2B5EF4-FFF2-40B4-BE49-F238E27FC236}">
                    <a16:creationId xmlns:a16="http://schemas.microsoft.com/office/drawing/2014/main" id="{1052F6B9-6D27-43BB-B810-138F60EC6DD6}"/>
                  </a:ext>
                </a:extLst>
              </p:cNvPr>
              <p:cNvSpPr>
                <a:spLocks noGrp="1" noRot="1" noChangeAspect="1" noMove="1" noResize="1" noEditPoints="1" noAdjustHandles="1" noChangeArrowheads="1" noChangeShapeType="1" noTextEdit="1"/>
              </p:cNvSpPr>
              <p:nvPr>
                <p:ph sz="half" idx="1"/>
              </p:nvPr>
            </p:nvSpPr>
            <p:spPr>
              <a:xfrm>
                <a:off x="457200" y="681541"/>
                <a:ext cx="4219304" cy="3780420"/>
              </a:xfrm>
              <a:blipFill>
                <a:blip r:embed="rId2"/>
                <a:stretch>
                  <a:fillRect l="-434" t="-323"/>
                </a:stretch>
              </a:blipFill>
            </p:spPr>
            <p:txBody>
              <a:bodyPr/>
              <a:lstStyle/>
              <a:p>
                <a:r>
                  <a:rPr lang="en-US">
                    <a:noFill/>
                  </a:rPr>
                  <a:t> </a:t>
                </a:r>
              </a:p>
            </p:txBody>
          </p:sp>
        </mc:Fallback>
      </mc:AlternateContent>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Combined Model and Solution</a:t>
            </a:r>
          </a:p>
        </p:txBody>
      </p:sp>
      <mc:AlternateContent xmlns:mc="http://schemas.openxmlformats.org/markup-compatibility/2006" xmlns:a14="http://schemas.microsoft.com/office/drawing/2010/main">
        <mc:Choice Requires="a14">
          <p:sp>
            <p:nvSpPr>
              <p:cNvPr id="7" name="Content Placeholder 1">
                <a:extLst>
                  <a:ext uri="{FF2B5EF4-FFF2-40B4-BE49-F238E27FC236}">
                    <a16:creationId xmlns:a16="http://schemas.microsoft.com/office/drawing/2014/main" id="{43D38DB3-198F-4BFB-99CD-68977916EDD3}"/>
                  </a:ext>
                </a:extLst>
              </p:cNvPr>
              <p:cNvSpPr txBox="1">
                <a:spLocks/>
              </p:cNvSpPr>
              <p:nvPr/>
            </p:nvSpPr>
            <p:spPr>
              <a:xfrm>
                <a:off x="4775200" y="665820"/>
                <a:ext cx="4219304" cy="3780420"/>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spcAft>
                    <a:spcPts val="0"/>
                  </a:spcAft>
                  <a:buNone/>
                </a:pPr>
                <a:r>
                  <a:rPr lang="en-US" sz="1400" b="1" dirty="0"/>
                  <a:t>Accumulating the Normal Equations</a:t>
                </a:r>
              </a:p>
              <a:p>
                <a:pPr marL="0" indent="0">
                  <a:spcBef>
                    <a:spcPts val="0"/>
                  </a:spcBef>
                  <a:spcAft>
                    <a:spcPts val="0"/>
                  </a:spcAft>
                  <a:buNone/>
                </a:pPr>
                <a:r>
                  <a:rPr lang="en-US" sz="1200" dirty="0"/>
                  <a:t>Provided </a:t>
                </a:r>
                <a14:m>
                  <m:oMath xmlns:m="http://schemas.openxmlformats.org/officeDocument/2006/math">
                    <m:r>
                      <a:rPr lang="en-US" sz="1200" i="1">
                        <a:latin typeface="Cambria Math" panose="02040503050406030204" pitchFamily="18" charset="0"/>
                      </a:rPr>
                      <m:t>𝑅</m:t>
                    </m:r>
                  </m:oMath>
                </a14:m>
                <a:r>
                  <a:rPr lang="en-US" sz="1200" dirty="0"/>
                  <a:t> is block diagonal (measurements at different times are not correlated with one another), we can compute the normal equations with the following sums:</a:t>
                </a:r>
              </a:p>
              <a:p>
                <a:pPr marL="0" indent="0">
                  <a:spcBef>
                    <a:spcPts val="0"/>
                  </a:spcBef>
                  <a:spcAft>
                    <a:spcPts val="0"/>
                  </a:spcAft>
                  <a:buNone/>
                </a:pPr>
                <a:endParaRPr lang="en-US" sz="12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1200" i="1">
                              <a:latin typeface="Cambria Math" panose="02040503050406030204" pitchFamily="18" charset="0"/>
                            </a:rPr>
                          </m:ctrlPr>
                        </m:sSupPr>
                        <m:e>
                          <m:r>
                            <a:rPr lang="en-US" sz="1200" i="1">
                              <a:latin typeface="Cambria Math" panose="02040503050406030204" pitchFamily="18" charset="0"/>
                            </a:rPr>
                            <m:t>𝐻</m:t>
                          </m:r>
                        </m:e>
                        <m:sup>
                          <m:r>
                            <a:rPr lang="en-US" sz="1200" i="1">
                              <a:latin typeface="Cambria Math" panose="02040503050406030204" pitchFamily="18" charset="0"/>
                            </a:rPr>
                            <m:t>𝑇</m:t>
                          </m:r>
                        </m:sup>
                      </m:sSup>
                      <m:sSup>
                        <m:sSupPr>
                          <m:ctrlPr>
                            <a:rPr lang="en-US" sz="1200" i="1">
                              <a:latin typeface="Cambria Math" panose="02040503050406030204" pitchFamily="18" charset="0"/>
                            </a:rPr>
                          </m:ctrlPr>
                        </m:sSupPr>
                        <m:e>
                          <m:r>
                            <a:rPr lang="en-US" sz="1200" i="1">
                              <a:latin typeface="Cambria Math" panose="02040503050406030204" pitchFamily="18" charset="0"/>
                            </a:rPr>
                            <m:t>𝑅</m:t>
                          </m:r>
                        </m:e>
                        <m:sup>
                          <m:r>
                            <a:rPr lang="en-US" sz="1200" i="1">
                              <a:latin typeface="Cambria Math" panose="02040503050406030204" pitchFamily="18" charset="0"/>
                            </a:rPr>
                            <m:t>−1</m:t>
                          </m:r>
                        </m:sup>
                      </m:sSup>
                      <m:r>
                        <a:rPr lang="en-US" sz="1200" i="1">
                          <a:latin typeface="Cambria Math" panose="02040503050406030204" pitchFamily="18" charset="0"/>
                        </a:rPr>
                        <m:t>𝐻</m:t>
                      </m:r>
                      <m:r>
                        <a:rPr lang="en-US" sz="1200" b="0" i="1" smtClean="0">
                          <a:latin typeface="Cambria Math" panose="02040503050406030204" pitchFamily="18" charset="0"/>
                        </a:rPr>
                        <m:t>=</m:t>
                      </m:r>
                      <m:nary>
                        <m:naryPr>
                          <m:chr m:val="∑"/>
                          <m:ctrlPr>
                            <a:rPr lang="en-US" sz="1200" b="0" i="1" smtClean="0">
                              <a:latin typeface="Cambria Math" panose="02040503050406030204" pitchFamily="18" charset="0"/>
                            </a:rPr>
                          </m:ctrlPr>
                        </m:naryPr>
                        <m:sub>
                          <m:r>
                            <m:rPr>
                              <m:brk m:alnAt="23"/>
                            </m:rPr>
                            <a:rPr lang="en-US" sz="1200" b="0" i="1" smtClean="0">
                              <a:latin typeface="Cambria Math" panose="02040503050406030204" pitchFamily="18" charset="0"/>
                            </a:rPr>
                            <m:t>𝑘</m:t>
                          </m:r>
                          <m:r>
                            <a:rPr lang="en-US" sz="1200" b="0" i="1" smtClean="0">
                              <a:latin typeface="Cambria Math" panose="02040503050406030204" pitchFamily="18" charset="0"/>
                            </a:rPr>
                            <m:t>=1</m:t>
                          </m:r>
                        </m:sub>
                        <m:sup>
                          <m:r>
                            <a:rPr lang="en-US" sz="1200" b="0" i="1" smtClean="0">
                              <a:latin typeface="Cambria Math" panose="02040503050406030204" pitchFamily="18" charset="0"/>
                            </a:rPr>
                            <m:t>𝑚</m:t>
                          </m:r>
                        </m:sup>
                        <m:e>
                          <m:sSup>
                            <m:sSupPr>
                              <m:ctrlPr>
                                <a:rPr lang="en-US" sz="1200" b="0" i="1" smtClean="0">
                                  <a:latin typeface="Cambria Math" panose="02040503050406030204" pitchFamily="18" charset="0"/>
                                </a:rPr>
                              </m:ctrlPr>
                            </m:sSupPr>
                            <m:e>
                              <m:d>
                                <m:dPr>
                                  <m:begChr m:val="["/>
                                  <m:endChr m:val="]"/>
                                  <m:ctrlPr>
                                    <a:rPr lang="en-US" sz="1200" b="0" i="1" smtClean="0">
                                      <a:latin typeface="Cambria Math" panose="02040503050406030204" pitchFamily="18" charset="0"/>
                                    </a:rPr>
                                  </m:ctrlPr>
                                </m:dPr>
                                <m:e>
                                  <m:sSub>
                                    <m:sSubPr>
                                      <m:ctrlPr>
                                        <a:rPr lang="en-US" sz="1200" i="1">
                                          <a:latin typeface="Cambria Math" panose="02040503050406030204" pitchFamily="18" charset="0"/>
                                        </a:rPr>
                                      </m:ctrlPr>
                                    </m:sSubPr>
                                    <m:e>
                                      <m:acc>
                                        <m:accPr>
                                          <m:chr m:val="̃"/>
                                          <m:ctrlPr>
                                            <a:rPr lang="en-US" sz="1200" i="1">
                                              <a:latin typeface="Cambria Math" panose="02040503050406030204" pitchFamily="18" charset="0"/>
                                            </a:rPr>
                                          </m:ctrlPr>
                                        </m:accPr>
                                        <m:e>
                                          <m:r>
                                            <a:rPr lang="en-US" sz="1200" i="1">
                                              <a:latin typeface="Cambria Math" panose="02040503050406030204" pitchFamily="18" charset="0"/>
                                            </a:rPr>
                                            <m:t>𝐻</m:t>
                                          </m:r>
                                        </m:e>
                                      </m:acc>
                                    </m:e>
                                    <m:sub>
                                      <m:r>
                                        <a:rPr lang="en-US" sz="1200" i="1">
                                          <a:latin typeface="Cambria Math" panose="02040503050406030204" pitchFamily="18" charset="0"/>
                                        </a:rPr>
                                        <m:t>𝑘</m:t>
                                      </m:r>
                                    </m:sub>
                                  </m:sSub>
                                  <m:r>
                                    <a:rPr lang="en-US" sz="1200" i="1">
                                      <a:latin typeface="Cambria Math" panose="02040503050406030204" pitchFamily="18" charset="0"/>
                                      <a:ea typeface="Cambria Math" panose="02040503050406030204" pitchFamily="18" charset="0"/>
                                    </a:rPr>
                                    <m:t>𝜙</m:t>
                                  </m:r>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𝑡</m:t>
                                          </m:r>
                                        </m:e>
                                        <m:sub>
                                          <m:r>
                                            <a:rPr lang="en-US" sz="1200" i="1">
                                              <a:latin typeface="Cambria Math" panose="02040503050406030204" pitchFamily="18" charset="0"/>
                                            </a:rPr>
                                            <m:t>𝑘</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𝑡</m:t>
                                          </m:r>
                                        </m:e>
                                        <m:sub>
                                          <m:r>
                                            <a:rPr lang="en-US" sz="1200" i="1">
                                              <a:latin typeface="Cambria Math" panose="02040503050406030204" pitchFamily="18" charset="0"/>
                                            </a:rPr>
                                            <m:t>0</m:t>
                                          </m:r>
                                        </m:sub>
                                      </m:sSub>
                                    </m:e>
                                  </m:d>
                                </m:e>
                              </m:d>
                            </m:e>
                            <m:sup>
                              <m:r>
                                <a:rPr lang="en-US" sz="1200" b="0" i="1" smtClean="0">
                                  <a:latin typeface="Cambria Math" panose="02040503050406030204" pitchFamily="18" charset="0"/>
                                </a:rPr>
                                <m:t>𝑇</m:t>
                              </m:r>
                            </m:sup>
                          </m:sSup>
                          <m:sSubSup>
                            <m:sSubSupPr>
                              <m:ctrlPr>
                                <a:rPr lang="en-US" sz="1200" b="0" i="1" smtClean="0">
                                  <a:latin typeface="Cambria Math" panose="02040503050406030204" pitchFamily="18" charset="0"/>
                                </a:rPr>
                              </m:ctrlPr>
                            </m:sSubSupPr>
                            <m:e>
                              <m:r>
                                <a:rPr lang="en-US" sz="1200" b="0" i="1" smtClean="0">
                                  <a:latin typeface="Cambria Math" panose="02040503050406030204" pitchFamily="18" charset="0"/>
                                </a:rPr>
                                <m:t>𝑅</m:t>
                              </m:r>
                            </m:e>
                            <m:sub>
                              <m:r>
                                <a:rPr lang="en-US" sz="1200" b="0" i="1" smtClean="0">
                                  <a:latin typeface="Cambria Math" panose="02040503050406030204" pitchFamily="18" charset="0"/>
                                </a:rPr>
                                <m:t>𝑘</m:t>
                              </m:r>
                            </m:sub>
                            <m:sup>
                              <m:r>
                                <a:rPr lang="en-US" sz="1200" b="0" i="1" smtClean="0">
                                  <a:latin typeface="Cambria Math" panose="02040503050406030204" pitchFamily="18" charset="0"/>
                                </a:rPr>
                                <m:t>−1</m:t>
                              </m:r>
                            </m:sup>
                          </m:sSubSup>
                          <m:sSub>
                            <m:sSubPr>
                              <m:ctrlPr>
                                <a:rPr lang="en-US" sz="1200" i="1">
                                  <a:latin typeface="Cambria Math" panose="02040503050406030204" pitchFamily="18" charset="0"/>
                                </a:rPr>
                              </m:ctrlPr>
                            </m:sSubPr>
                            <m:e>
                              <m:acc>
                                <m:accPr>
                                  <m:chr m:val="̃"/>
                                  <m:ctrlPr>
                                    <a:rPr lang="en-US" sz="1200" i="1">
                                      <a:latin typeface="Cambria Math" panose="02040503050406030204" pitchFamily="18" charset="0"/>
                                    </a:rPr>
                                  </m:ctrlPr>
                                </m:accPr>
                                <m:e>
                                  <m:r>
                                    <a:rPr lang="en-US" sz="1200" i="1">
                                      <a:latin typeface="Cambria Math" panose="02040503050406030204" pitchFamily="18" charset="0"/>
                                    </a:rPr>
                                    <m:t>𝐻</m:t>
                                  </m:r>
                                </m:e>
                              </m:acc>
                            </m:e>
                            <m:sub>
                              <m:r>
                                <a:rPr lang="en-US" sz="1200" i="1">
                                  <a:latin typeface="Cambria Math" panose="02040503050406030204" pitchFamily="18" charset="0"/>
                                </a:rPr>
                                <m:t>𝑘</m:t>
                              </m:r>
                            </m:sub>
                          </m:sSub>
                          <m:r>
                            <a:rPr lang="en-US" sz="1200" i="1">
                              <a:latin typeface="Cambria Math" panose="02040503050406030204" pitchFamily="18" charset="0"/>
                              <a:ea typeface="Cambria Math" panose="02040503050406030204" pitchFamily="18" charset="0"/>
                            </a:rPr>
                            <m:t>𝜙</m:t>
                          </m:r>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𝑡</m:t>
                                  </m:r>
                                </m:e>
                                <m:sub>
                                  <m:r>
                                    <a:rPr lang="en-US" sz="1200" i="1">
                                      <a:latin typeface="Cambria Math" panose="02040503050406030204" pitchFamily="18" charset="0"/>
                                    </a:rPr>
                                    <m:t>𝑘</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𝑡</m:t>
                                  </m:r>
                                </m:e>
                                <m:sub>
                                  <m:r>
                                    <a:rPr lang="en-US" sz="1200" i="1">
                                      <a:latin typeface="Cambria Math" panose="02040503050406030204" pitchFamily="18" charset="0"/>
                                    </a:rPr>
                                    <m:t>0</m:t>
                                  </m:r>
                                </m:sub>
                              </m:sSub>
                            </m:e>
                          </m:d>
                        </m:e>
                      </m:nary>
                    </m:oMath>
                  </m:oMathPara>
                </a14:m>
                <a:endParaRPr lang="en-US" sz="1200" dirty="0"/>
              </a:p>
              <a:p>
                <a:pPr marL="0" indent="0">
                  <a:spcBef>
                    <a:spcPts val="0"/>
                  </a:spcBef>
                  <a:spcAft>
                    <a:spcPts val="0"/>
                  </a:spcAft>
                  <a:buNone/>
                </a:pPr>
                <a:endParaRPr lang="en-US" sz="12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1200" i="1">
                              <a:latin typeface="Cambria Math" panose="02040503050406030204" pitchFamily="18" charset="0"/>
                            </a:rPr>
                          </m:ctrlPr>
                        </m:sSupPr>
                        <m:e>
                          <m:r>
                            <a:rPr lang="en-US" sz="1200" i="1">
                              <a:latin typeface="Cambria Math" panose="02040503050406030204" pitchFamily="18" charset="0"/>
                            </a:rPr>
                            <m:t>𝐻</m:t>
                          </m:r>
                        </m:e>
                        <m:sup>
                          <m:r>
                            <a:rPr lang="en-US" sz="1200" i="1">
                              <a:latin typeface="Cambria Math" panose="02040503050406030204" pitchFamily="18" charset="0"/>
                            </a:rPr>
                            <m:t>𝑇</m:t>
                          </m:r>
                        </m:sup>
                      </m:sSup>
                      <m:sSup>
                        <m:sSupPr>
                          <m:ctrlPr>
                            <a:rPr lang="en-US" sz="1200" i="1">
                              <a:latin typeface="Cambria Math" panose="02040503050406030204" pitchFamily="18" charset="0"/>
                            </a:rPr>
                          </m:ctrlPr>
                        </m:sSupPr>
                        <m:e>
                          <m:r>
                            <a:rPr lang="en-US" sz="1200" i="1">
                              <a:latin typeface="Cambria Math" panose="02040503050406030204" pitchFamily="18" charset="0"/>
                            </a:rPr>
                            <m:t>𝑅</m:t>
                          </m:r>
                        </m:e>
                        <m:sup>
                          <m:r>
                            <a:rPr lang="en-US" sz="1200" i="1">
                              <a:latin typeface="Cambria Math" panose="02040503050406030204" pitchFamily="18" charset="0"/>
                            </a:rPr>
                            <m:t>−1</m:t>
                          </m:r>
                        </m:sup>
                      </m:sSup>
                      <m:acc>
                        <m:accPr>
                          <m:chr m:val="⃑"/>
                          <m:ctrlPr>
                            <a:rPr lang="en-US" sz="1200" b="1" i="1">
                              <a:latin typeface="Cambria Math" panose="02040503050406030204" pitchFamily="18" charset="0"/>
                            </a:rPr>
                          </m:ctrlPr>
                        </m:accPr>
                        <m:e>
                          <m:r>
                            <a:rPr lang="en-US" sz="1200" b="1" i="1">
                              <a:latin typeface="Cambria Math" panose="02040503050406030204" pitchFamily="18" charset="0"/>
                            </a:rPr>
                            <m:t>𝒀</m:t>
                          </m:r>
                        </m:e>
                      </m:acc>
                      <m:r>
                        <a:rPr lang="en-US" sz="1200" i="1">
                          <a:latin typeface="Cambria Math" panose="02040503050406030204" pitchFamily="18" charset="0"/>
                        </a:rPr>
                        <m:t>=</m:t>
                      </m:r>
                      <m:nary>
                        <m:naryPr>
                          <m:chr m:val="∑"/>
                          <m:ctrlPr>
                            <a:rPr lang="en-US" sz="1200" i="1">
                              <a:latin typeface="Cambria Math" panose="02040503050406030204" pitchFamily="18" charset="0"/>
                            </a:rPr>
                          </m:ctrlPr>
                        </m:naryPr>
                        <m:sub>
                          <m:r>
                            <m:rPr>
                              <m:brk m:alnAt="23"/>
                            </m:rPr>
                            <a:rPr lang="en-US" sz="1200" i="1">
                              <a:latin typeface="Cambria Math" panose="02040503050406030204" pitchFamily="18" charset="0"/>
                            </a:rPr>
                            <m:t>𝑘</m:t>
                          </m:r>
                          <m:r>
                            <a:rPr lang="en-US" sz="1200" i="1">
                              <a:latin typeface="Cambria Math" panose="02040503050406030204" pitchFamily="18" charset="0"/>
                            </a:rPr>
                            <m:t>=1</m:t>
                          </m:r>
                        </m:sub>
                        <m:sup>
                          <m:r>
                            <a:rPr lang="en-US" sz="1200" i="1">
                              <a:latin typeface="Cambria Math" panose="02040503050406030204" pitchFamily="18" charset="0"/>
                            </a:rPr>
                            <m:t>𝑚</m:t>
                          </m:r>
                        </m:sup>
                        <m:e>
                          <m:sSup>
                            <m:sSupPr>
                              <m:ctrlPr>
                                <a:rPr lang="en-US" sz="1200" i="1">
                                  <a:latin typeface="Cambria Math" panose="02040503050406030204" pitchFamily="18" charset="0"/>
                                </a:rPr>
                              </m:ctrlPr>
                            </m:sSupPr>
                            <m:e>
                              <m:d>
                                <m:dPr>
                                  <m:begChr m:val="["/>
                                  <m:endChr m:val="]"/>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acc>
                                        <m:accPr>
                                          <m:chr m:val="̃"/>
                                          <m:ctrlPr>
                                            <a:rPr lang="en-US" sz="1200" i="1">
                                              <a:latin typeface="Cambria Math" panose="02040503050406030204" pitchFamily="18" charset="0"/>
                                            </a:rPr>
                                          </m:ctrlPr>
                                        </m:accPr>
                                        <m:e>
                                          <m:r>
                                            <a:rPr lang="en-US" sz="1200" i="1">
                                              <a:latin typeface="Cambria Math" panose="02040503050406030204" pitchFamily="18" charset="0"/>
                                            </a:rPr>
                                            <m:t>𝐻</m:t>
                                          </m:r>
                                        </m:e>
                                      </m:acc>
                                    </m:e>
                                    <m:sub>
                                      <m:r>
                                        <a:rPr lang="en-US" sz="1200" i="1">
                                          <a:latin typeface="Cambria Math" panose="02040503050406030204" pitchFamily="18" charset="0"/>
                                        </a:rPr>
                                        <m:t>𝑘</m:t>
                                      </m:r>
                                    </m:sub>
                                  </m:sSub>
                                  <m:r>
                                    <a:rPr lang="en-US" sz="1200" i="1">
                                      <a:latin typeface="Cambria Math" panose="02040503050406030204" pitchFamily="18" charset="0"/>
                                      <a:ea typeface="Cambria Math" panose="02040503050406030204" pitchFamily="18" charset="0"/>
                                    </a:rPr>
                                    <m:t>𝜙</m:t>
                                  </m:r>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𝑡</m:t>
                                          </m:r>
                                        </m:e>
                                        <m:sub>
                                          <m:r>
                                            <a:rPr lang="en-US" sz="1200" i="1">
                                              <a:latin typeface="Cambria Math" panose="02040503050406030204" pitchFamily="18" charset="0"/>
                                            </a:rPr>
                                            <m:t>𝑘</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𝑡</m:t>
                                          </m:r>
                                        </m:e>
                                        <m:sub>
                                          <m:r>
                                            <a:rPr lang="en-US" sz="1200" i="1">
                                              <a:latin typeface="Cambria Math" panose="02040503050406030204" pitchFamily="18" charset="0"/>
                                            </a:rPr>
                                            <m:t>0</m:t>
                                          </m:r>
                                        </m:sub>
                                      </m:sSub>
                                    </m:e>
                                  </m:d>
                                </m:e>
                              </m:d>
                            </m:e>
                            <m:sup>
                              <m:r>
                                <a:rPr lang="en-US" sz="1200" i="1">
                                  <a:latin typeface="Cambria Math" panose="02040503050406030204" pitchFamily="18" charset="0"/>
                                </a:rPr>
                                <m:t>𝑇</m:t>
                              </m:r>
                            </m:sup>
                          </m:sSup>
                          <m:sSubSup>
                            <m:sSubSupPr>
                              <m:ctrlPr>
                                <a:rPr lang="en-US" sz="1200" i="1">
                                  <a:latin typeface="Cambria Math" panose="02040503050406030204" pitchFamily="18" charset="0"/>
                                </a:rPr>
                              </m:ctrlPr>
                            </m:sSubSupPr>
                            <m:e>
                              <m:r>
                                <a:rPr lang="en-US" sz="1200" i="1">
                                  <a:latin typeface="Cambria Math" panose="02040503050406030204" pitchFamily="18" charset="0"/>
                                </a:rPr>
                                <m:t>𝑅</m:t>
                              </m:r>
                            </m:e>
                            <m:sub>
                              <m:r>
                                <a:rPr lang="en-US" sz="1200" i="1">
                                  <a:latin typeface="Cambria Math" panose="02040503050406030204" pitchFamily="18" charset="0"/>
                                </a:rPr>
                                <m:t>𝑘</m:t>
                              </m:r>
                            </m:sub>
                            <m:sup>
                              <m:r>
                                <a:rPr lang="en-US" sz="1200" i="1">
                                  <a:latin typeface="Cambria Math" panose="02040503050406030204" pitchFamily="18" charset="0"/>
                                </a:rPr>
                                <m:t>−1</m:t>
                              </m:r>
                            </m:sup>
                          </m:sSubSup>
                          <m:sSub>
                            <m:sSubPr>
                              <m:ctrlPr>
                                <a:rPr lang="en-US" sz="1200" i="1">
                                  <a:latin typeface="Cambria Math" panose="02040503050406030204" pitchFamily="18" charset="0"/>
                                </a:rPr>
                              </m:ctrlPr>
                            </m:sSubPr>
                            <m:e>
                              <m:acc>
                                <m:accPr>
                                  <m:chr m:val="⃑"/>
                                  <m:ctrlPr>
                                    <a:rPr lang="en-US" sz="1200" b="1" i="1">
                                      <a:latin typeface="Cambria Math" panose="02040503050406030204" pitchFamily="18" charset="0"/>
                                    </a:rPr>
                                  </m:ctrlPr>
                                </m:accPr>
                                <m:e>
                                  <m:r>
                                    <a:rPr lang="en-US" sz="1200" b="1" i="1">
                                      <a:latin typeface="Cambria Math" panose="02040503050406030204" pitchFamily="18" charset="0"/>
                                    </a:rPr>
                                    <m:t>𝒀</m:t>
                                  </m:r>
                                </m:e>
                              </m:acc>
                            </m:e>
                            <m:sub>
                              <m:r>
                                <a:rPr lang="en-US" sz="1200" i="1">
                                  <a:latin typeface="Cambria Math" panose="02040503050406030204" pitchFamily="18" charset="0"/>
                                </a:rPr>
                                <m:t>𝑘</m:t>
                              </m:r>
                            </m:sub>
                          </m:sSub>
                        </m:e>
                      </m:nary>
                    </m:oMath>
                  </m:oMathPara>
                </a14:m>
                <a:endParaRPr lang="en-US" sz="1200" dirty="0"/>
              </a:p>
              <a:p>
                <a:pPr marL="0" indent="0">
                  <a:spcBef>
                    <a:spcPts val="0"/>
                  </a:spcBef>
                  <a:spcAft>
                    <a:spcPts val="0"/>
                  </a:spcAft>
                  <a:buNone/>
                </a:pPr>
                <a:endParaRPr lang="en-US" sz="1200" dirty="0"/>
              </a:p>
              <a:p>
                <a:pPr marL="0" indent="0">
                  <a:spcBef>
                    <a:spcPts val="0"/>
                  </a:spcBef>
                  <a:spcAft>
                    <a:spcPts val="0"/>
                  </a:spcAft>
                  <a:buNone/>
                </a:pPr>
                <a:r>
                  <a:rPr lang="en-US" sz="1200" dirty="0"/>
                  <a:t>This lends itself perfectly to being implemented in a for loop in code.  We step through the measurements one at a time, compute the STM and observation mapping matrix </a:t>
                </a:r>
                <a14:m>
                  <m:oMath xmlns:m="http://schemas.openxmlformats.org/officeDocument/2006/math">
                    <m:sSub>
                      <m:sSubPr>
                        <m:ctrlPr>
                          <a:rPr lang="en-US" sz="1200" i="1">
                            <a:latin typeface="Cambria Math" panose="02040503050406030204" pitchFamily="18" charset="0"/>
                          </a:rPr>
                        </m:ctrlPr>
                      </m:sSubPr>
                      <m:e>
                        <m:acc>
                          <m:accPr>
                            <m:chr m:val="̃"/>
                            <m:ctrlPr>
                              <a:rPr lang="en-US" sz="1200" i="1">
                                <a:latin typeface="Cambria Math" panose="02040503050406030204" pitchFamily="18" charset="0"/>
                              </a:rPr>
                            </m:ctrlPr>
                          </m:accPr>
                          <m:e>
                            <m:r>
                              <a:rPr lang="en-US" sz="1200" i="1">
                                <a:latin typeface="Cambria Math" panose="02040503050406030204" pitchFamily="18" charset="0"/>
                              </a:rPr>
                              <m:t>𝐻</m:t>
                            </m:r>
                          </m:e>
                        </m:acc>
                      </m:e>
                      <m:sub>
                        <m:r>
                          <a:rPr lang="en-US" sz="1200" i="1">
                            <a:latin typeface="Cambria Math" panose="02040503050406030204" pitchFamily="18" charset="0"/>
                          </a:rPr>
                          <m:t>𝑘</m:t>
                        </m:r>
                      </m:sub>
                    </m:sSub>
                  </m:oMath>
                </a14:m>
                <a:r>
                  <a:rPr lang="en-US" sz="1200" dirty="0"/>
                  <a:t>, and add to the sums.  At the end, compute </a:t>
                </a:r>
                <a14:m>
                  <m:oMath xmlns:m="http://schemas.openxmlformats.org/officeDocument/2006/math">
                    <m:sSub>
                      <m:sSubPr>
                        <m:ctrlPr>
                          <a:rPr lang="en-US" sz="1200" i="1">
                            <a:latin typeface="Cambria Math" panose="02040503050406030204" pitchFamily="18" charset="0"/>
                          </a:rPr>
                        </m:ctrlPr>
                      </m:sSubPr>
                      <m:e>
                        <m:acc>
                          <m:accPr>
                            <m:chr m:val="̂"/>
                            <m:ctrlPr>
                              <a:rPr lang="en-US" sz="1200" b="1" i="1">
                                <a:latin typeface="Cambria Math" panose="02040503050406030204" pitchFamily="18" charset="0"/>
                              </a:rPr>
                            </m:ctrlPr>
                          </m:accPr>
                          <m:e>
                            <m:r>
                              <a:rPr lang="en-US" sz="1200" b="1" i="1">
                                <a:latin typeface="Cambria Math" panose="02040503050406030204" pitchFamily="18" charset="0"/>
                              </a:rPr>
                              <m:t>𝑿</m:t>
                            </m:r>
                          </m:e>
                        </m:acc>
                      </m:e>
                      <m:sub>
                        <m:r>
                          <a:rPr lang="en-US" sz="1200" i="1">
                            <a:latin typeface="Cambria Math" panose="02040503050406030204" pitchFamily="18" charset="0"/>
                          </a:rPr>
                          <m:t>0</m:t>
                        </m:r>
                      </m:sub>
                    </m:sSub>
                  </m:oMath>
                </a14:m>
                <a:r>
                  <a:rPr lang="en-US" sz="1200" dirty="0"/>
                  <a:t> and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𝑃</m:t>
                        </m:r>
                      </m:e>
                      <m:sub>
                        <m:r>
                          <a:rPr lang="en-US" sz="1200" i="1">
                            <a:latin typeface="Cambria Math" panose="02040503050406030204" pitchFamily="18" charset="0"/>
                          </a:rPr>
                          <m:t>0</m:t>
                        </m:r>
                      </m:sub>
                    </m:sSub>
                  </m:oMath>
                </a14:m>
                <a:r>
                  <a:rPr lang="en-US" sz="1200" dirty="0"/>
                  <a:t>.</a:t>
                </a:r>
              </a:p>
            </p:txBody>
          </p:sp>
        </mc:Choice>
        <mc:Fallback xmlns="">
          <p:sp>
            <p:nvSpPr>
              <p:cNvPr id="7" name="Content Placeholder 1">
                <a:extLst>
                  <a:ext uri="{FF2B5EF4-FFF2-40B4-BE49-F238E27FC236}">
                    <a16:creationId xmlns:a16="http://schemas.microsoft.com/office/drawing/2014/main" id="{43D38DB3-198F-4BFB-99CD-68977916EDD3}"/>
                  </a:ext>
                </a:extLst>
              </p:cNvPr>
              <p:cNvSpPr txBox="1">
                <a:spLocks noRot="1" noChangeAspect="1" noMove="1" noResize="1" noEditPoints="1" noAdjustHandles="1" noChangeArrowheads="1" noChangeShapeType="1" noTextEdit="1"/>
              </p:cNvSpPr>
              <p:nvPr/>
            </p:nvSpPr>
            <p:spPr>
              <a:xfrm>
                <a:off x="4775200" y="665820"/>
                <a:ext cx="4219304" cy="3780420"/>
              </a:xfrm>
              <a:prstGeom prst="rect">
                <a:avLst/>
              </a:prstGeom>
              <a:blipFill>
                <a:blip r:embed="rId3"/>
                <a:stretch>
                  <a:fillRect l="-434" t="-323"/>
                </a:stretch>
              </a:blipFill>
            </p:spPr>
            <p:txBody>
              <a:bodyPr/>
              <a:lstStyle/>
              <a:p>
                <a:r>
                  <a:rPr lang="en-US">
                    <a:noFill/>
                  </a:rPr>
                  <a:t> </a:t>
                </a:r>
              </a:p>
            </p:txBody>
          </p:sp>
        </mc:Fallback>
      </mc:AlternateContent>
    </p:spTree>
    <p:extLst>
      <p:ext uri="{BB962C8B-B14F-4D97-AF65-F5344CB8AC3E}">
        <p14:creationId xmlns:p14="http://schemas.microsoft.com/office/powerpoint/2010/main" val="31744376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06E91D6-8085-4433-AE98-7064BD8BD295}"/>
              </a:ext>
            </a:extLst>
          </p:cNvPr>
          <p:cNvSpPr>
            <a:spLocks noGrp="1"/>
          </p:cNvSpPr>
          <p:nvPr>
            <p:ph type="title"/>
          </p:nvPr>
        </p:nvSpPr>
        <p:spPr>
          <a:xfrm>
            <a:off x="507207" y="1977684"/>
            <a:ext cx="8229600" cy="594066"/>
          </a:xfrm>
        </p:spPr>
        <p:txBody>
          <a:bodyPr/>
          <a:lstStyle/>
          <a:p>
            <a:pPr algn="ctr"/>
            <a:r>
              <a:rPr lang="en-US" dirty="0"/>
              <a:t>Batch Processing Algorithm</a:t>
            </a:r>
          </a:p>
        </p:txBody>
      </p:sp>
    </p:spTree>
    <p:extLst>
      <p:ext uri="{BB962C8B-B14F-4D97-AF65-F5344CB8AC3E}">
        <p14:creationId xmlns:p14="http://schemas.microsoft.com/office/powerpoint/2010/main" val="28403300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400" dirty="0"/>
              <a:t>We are now ready to implement the batch processing algorithm, which processes a batch of measurements simultaneously to produce the best estimate of the state vector and its associated covariance (uncertainty) at the initial epoch.</a:t>
            </a:r>
          </a:p>
          <a:p>
            <a:pPr marL="0" indent="0">
              <a:spcBef>
                <a:spcPts val="0"/>
              </a:spcBef>
              <a:spcAft>
                <a:spcPts val="0"/>
              </a:spcAft>
              <a:buNone/>
            </a:pPr>
            <a:endParaRPr lang="en-US" sz="1400" dirty="0"/>
          </a:p>
          <a:p>
            <a:pPr marL="0" indent="0">
              <a:spcBef>
                <a:spcPts val="0"/>
              </a:spcBef>
              <a:spcAft>
                <a:spcPts val="0"/>
              </a:spcAft>
              <a:buNone/>
            </a:pPr>
            <a:r>
              <a:rPr lang="en-US" sz="1400" dirty="0"/>
              <a:t>For the linear problem, there is no need to iterate.  One pass through the data will produce the minimum variance least squares estimate.</a:t>
            </a:r>
          </a:p>
          <a:p>
            <a:pPr marL="0" indent="0">
              <a:spcBef>
                <a:spcPts val="0"/>
              </a:spcBef>
              <a:spcAft>
                <a:spcPts val="0"/>
              </a:spcAft>
              <a:buNone/>
            </a:pPr>
            <a:endParaRPr lang="en-US" sz="1400" dirty="0"/>
          </a:p>
          <a:p>
            <a:pPr marL="0" indent="0">
              <a:spcBef>
                <a:spcPts val="0"/>
              </a:spcBef>
              <a:spcAft>
                <a:spcPts val="0"/>
              </a:spcAft>
              <a:buNone/>
            </a:pPr>
            <a:endParaRPr lang="en-US" sz="1400" dirty="0"/>
          </a:p>
          <a:p>
            <a:pPr marL="0" indent="0">
              <a:spcBef>
                <a:spcPts val="0"/>
              </a:spcBef>
              <a:spcAft>
                <a:spcPts val="0"/>
              </a:spcAft>
              <a:buNone/>
            </a:pPr>
            <a:endParaRPr lang="en-US" sz="1400" dirty="0"/>
          </a:p>
        </p:txBody>
      </p:sp>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Batch Processing Algorithm</a:t>
            </a:r>
          </a:p>
        </p:txBody>
      </p:sp>
      <mc:AlternateContent xmlns:mc="http://schemas.openxmlformats.org/markup-compatibility/2006" xmlns:a14="http://schemas.microsoft.com/office/drawing/2010/main">
        <mc:Choice Requires="a14">
          <p:sp>
            <p:nvSpPr>
              <p:cNvPr id="7" name="Content Placeholder 1">
                <a:extLst>
                  <a:ext uri="{FF2B5EF4-FFF2-40B4-BE49-F238E27FC236}">
                    <a16:creationId xmlns:a16="http://schemas.microsoft.com/office/drawing/2014/main" id="{43D38DB3-198F-4BFB-99CD-68977916EDD3}"/>
                  </a:ext>
                </a:extLst>
              </p:cNvPr>
              <p:cNvSpPr txBox="1">
                <a:spLocks/>
              </p:cNvSpPr>
              <p:nvPr/>
            </p:nvSpPr>
            <p:spPr>
              <a:xfrm>
                <a:off x="4775200" y="665820"/>
                <a:ext cx="4219304" cy="3780420"/>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spcAft>
                    <a:spcPts val="0"/>
                  </a:spcAft>
                  <a:buNone/>
                </a:pPr>
                <a:r>
                  <a:rPr lang="en-US" sz="1400" b="1" dirty="0"/>
                  <a:t>Step 1: Initialization</a:t>
                </a:r>
              </a:p>
              <a:p>
                <a:pPr marL="0" indent="0">
                  <a:spcBef>
                    <a:spcPts val="0"/>
                  </a:spcBef>
                  <a:spcAft>
                    <a:spcPts val="0"/>
                  </a:spcAft>
                  <a:buNone/>
                </a:pPr>
                <a:r>
                  <a:rPr lang="en-US" sz="1400" dirty="0"/>
                  <a:t>Set </a:t>
                </a:r>
                <a14:m>
                  <m:oMath xmlns:m="http://schemas.openxmlformats.org/officeDocument/2006/math">
                    <m:r>
                      <m:rPr>
                        <m:sty m:val="p"/>
                      </m:rPr>
                      <a:rPr lang="el-GR" sz="1400" i="1">
                        <a:latin typeface="Cambria Math" panose="02040503050406030204" pitchFamily="18" charset="0"/>
                        <a:ea typeface="Cambria Math" panose="02040503050406030204" pitchFamily="18" charset="0"/>
                      </a:rPr>
                      <m:t>Λ</m:t>
                    </m:r>
                    <m:r>
                      <a:rPr lang="en-US" sz="1400" i="1">
                        <a:latin typeface="Cambria Math" panose="02040503050406030204" pitchFamily="18" charset="0"/>
                        <a:ea typeface="Cambria Math" panose="02040503050406030204" pitchFamily="18" charset="0"/>
                      </a:rPr>
                      <m:t>=</m:t>
                    </m:r>
                    <m:sSubSup>
                      <m:sSubSupPr>
                        <m:ctrlPr>
                          <a:rPr lang="en-US" sz="1400" i="1">
                            <a:latin typeface="Cambria Math" panose="02040503050406030204" pitchFamily="18" charset="0"/>
                          </a:rPr>
                        </m:ctrlPr>
                      </m:sSubSupPr>
                      <m:e>
                        <m:acc>
                          <m:accPr>
                            <m:chr m:val="̅"/>
                            <m:ctrlPr>
                              <a:rPr lang="en-US" sz="1400" i="1">
                                <a:latin typeface="Cambria Math" panose="02040503050406030204" pitchFamily="18" charset="0"/>
                              </a:rPr>
                            </m:ctrlPr>
                          </m:accPr>
                          <m:e>
                            <m:r>
                              <a:rPr lang="en-US" sz="1400" i="1">
                                <a:latin typeface="Cambria Math" panose="02040503050406030204" pitchFamily="18" charset="0"/>
                              </a:rPr>
                              <m:t>𝑃</m:t>
                            </m:r>
                          </m:e>
                        </m:acc>
                      </m:e>
                      <m:sub>
                        <m:r>
                          <a:rPr lang="en-US" sz="1400" i="1">
                            <a:latin typeface="Cambria Math" panose="02040503050406030204" pitchFamily="18" charset="0"/>
                          </a:rPr>
                          <m:t>0</m:t>
                        </m:r>
                      </m:sub>
                      <m:sup>
                        <m:r>
                          <a:rPr lang="en-US" sz="1400" i="1">
                            <a:latin typeface="Cambria Math" panose="02040503050406030204" pitchFamily="18" charset="0"/>
                          </a:rPr>
                          <m:t>−1</m:t>
                        </m:r>
                      </m:sup>
                    </m:sSubSup>
                  </m:oMath>
                </a14:m>
                <a:r>
                  <a:rPr lang="en-US" sz="1400" dirty="0"/>
                  <a:t> and </a:t>
                </a:r>
                <a14:m>
                  <m:oMath xmlns:m="http://schemas.openxmlformats.org/officeDocument/2006/math">
                    <m:sSubSup>
                      <m:sSubSupPr>
                        <m:ctrlPr>
                          <a:rPr lang="en-US" sz="1400" i="1">
                            <a:latin typeface="Cambria Math" panose="02040503050406030204" pitchFamily="18" charset="0"/>
                          </a:rPr>
                        </m:ctrlPr>
                      </m:sSubSupPr>
                      <m:e>
                        <m:r>
                          <a:rPr lang="en-US" sz="1400" i="1">
                            <a:latin typeface="Cambria Math" panose="02040503050406030204" pitchFamily="18" charset="0"/>
                          </a:rPr>
                          <m:t>𝑁</m:t>
                        </m:r>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𝑃</m:t>
                            </m:r>
                          </m:e>
                        </m:acc>
                      </m:e>
                      <m:sub>
                        <m:r>
                          <a:rPr lang="en-US" sz="1400" i="1">
                            <a:latin typeface="Cambria Math" panose="02040503050406030204" pitchFamily="18" charset="0"/>
                          </a:rPr>
                          <m:t>0</m:t>
                        </m:r>
                      </m:sub>
                      <m:sup>
                        <m:r>
                          <a:rPr lang="en-US" sz="1400" i="1">
                            <a:latin typeface="Cambria Math" panose="02040503050406030204" pitchFamily="18" charset="0"/>
                          </a:rPr>
                          <m:t>−1</m:t>
                        </m:r>
                      </m:sup>
                    </m:sSubSup>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e>
                      <m:sub>
                        <m:r>
                          <a:rPr lang="en-US" sz="1400" i="1">
                            <a:latin typeface="Cambria Math" panose="02040503050406030204" pitchFamily="18" charset="0"/>
                          </a:rPr>
                          <m:t>0</m:t>
                        </m:r>
                      </m:sub>
                    </m:sSub>
                  </m:oMath>
                </a14:m>
                <a:r>
                  <a:rPr lang="en-US" sz="1400" dirty="0"/>
                  <a:t> (assuming </a:t>
                </a:r>
                <a:r>
                  <a:rPr lang="en-US" sz="1400" i="1" dirty="0"/>
                  <a:t>a priori </a:t>
                </a:r>
                <a:r>
                  <a:rPr lang="en-US" sz="1400" dirty="0"/>
                  <a:t>available)</a:t>
                </a:r>
              </a:p>
              <a:p>
                <a:pPr marL="0" indent="0">
                  <a:spcBef>
                    <a:spcPts val="0"/>
                  </a:spcBef>
                  <a:spcAft>
                    <a:spcPts val="0"/>
                  </a:spcAft>
                  <a:buNone/>
                </a:pPr>
                <a:endParaRPr lang="en-US" sz="1400" dirty="0"/>
              </a:p>
              <a:p>
                <a:pPr marL="0" indent="0">
                  <a:spcBef>
                    <a:spcPts val="0"/>
                  </a:spcBef>
                  <a:spcAft>
                    <a:spcPts val="0"/>
                  </a:spcAft>
                  <a:buNone/>
                </a:pPr>
                <a:r>
                  <a:rPr lang="en-US" sz="1400" b="1" dirty="0"/>
                  <a:t>Step 2: Read the next observation</a:t>
                </a:r>
              </a:p>
              <a:p>
                <a:pPr marL="228600" indent="-228600">
                  <a:spcBef>
                    <a:spcPts val="0"/>
                  </a:spcBef>
                  <a:spcAft>
                    <a:spcPts val="0"/>
                  </a:spcAft>
                  <a:buAutoNum type="arabicPeriod"/>
                </a:pPr>
                <a:r>
                  <a:rPr lang="en-US" sz="1400" dirty="0"/>
                  <a:t>Retrieve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𝑡</m:t>
                        </m:r>
                      </m:e>
                      <m:sub>
                        <m:r>
                          <a:rPr lang="en-US" sz="1400" i="1">
                            <a:latin typeface="Cambria Math" panose="02040503050406030204" pitchFamily="18" charset="0"/>
                          </a:rPr>
                          <m:t>𝑘</m:t>
                        </m:r>
                      </m:sub>
                    </m:sSub>
                  </m:oMath>
                </a14:m>
                <a:r>
                  <a:rPr lang="en-US" sz="1400" dirty="0"/>
                  <a:t>, </a:t>
                </a:r>
                <a14:m>
                  <m:oMath xmlns:m="http://schemas.openxmlformats.org/officeDocument/2006/math">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𝒀</m:t>
                            </m:r>
                          </m:e>
                        </m:acc>
                      </m:e>
                      <m:sub>
                        <m:r>
                          <a:rPr lang="en-US" sz="1400" i="1">
                            <a:latin typeface="Cambria Math" panose="02040503050406030204" pitchFamily="18" charset="0"/>
                          </a:rPr>
                          <m:t>𝑘</m:t>
                        </m:r>
                      </m:sub>
                    </m:sSub>
                  </m:oMath>
                </a14:m>
                <a:r>
                  <a:rPr lang="en-US" sz="1400" dirty="0"/>
                  <a:t>,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𝑅</m:t>
                        </m:r>
                      </m:e>
                      <m:sub>
                        <m:r>
                          <a:rPr lang="en-US" sz="1400" i="1">
                            <a:latin typeface="Cambria Math" panose="02040503050406030204" pitchFamily="18" charset="0"/>
                          </a:rPr>
                          <m:t>𝑘</m:t>
                        </m:r>
                      </m:sub>
                    </m:sSub>
                  </m:oMath>
                </a14:m>
                <a:endParaRPr lang="en-US" sz="1400" dirty="0"/>
              </a:p>
              <a:p>
                <a:pPr marL="228600" indent="-228600">
                  <a:spcBef>
                    <a:spcPts val="0"/>
                  </a:spcBef>
                  <a:spcAft>
                    <a:spcPts val="0"/>
                  </a:spcAft>
                  <a:buAutoNum type="arabicPeriod"/>
                </a:pPr>
                <a:r>
                  <a:rPr lang="en-US" sz="1400" dirty="0"/>
                  <a:t>Integrate to get </a:t>
                </a:r>
                <a14:m>
                  <m:oMath xmlns:m="http://schemas.openxmlformats.org/officeDocument/2006/math">
                    <m:r>
                      <a:rPr lang="en-US" sz="1400" i="1">
                        <a:latin typeface="Cambria Math" panose="02040503050406030204" pitchFamily="18" charset="0"/>
                        <a:ea typeface="Cambria Math" panose="02040503050406030204" pitchFamily="18" charset="0"/>
                      </a:rPr>
                      <m:t>𝜙</m:t>
                    </m:r>
                    <m:d>
                      <m:dPr>
                        <m:ctrlPr>
                          <a:rPr lang="en-US" sz="1400" i="1">
                            <a:latin typeface="Cambria Math" panose="02040503050406030204" pitchFamily="18" charset="0"/>
                            <a:ea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𝑡</m:t>
                            </m:r>
                          </m:e>
                          <m:sub>
                            <m:r>
                              <a:rPr lang="en-US" sz="1400" i="1">
                                <a:latin typeface="Cambria Math" panose="02040503050406030204" pitchFamily="18" charset="0"/>
                              </a:rPr>
                              <m:t>𝑘</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𝑡</m:t>
                            </m:r>
                          </m:e>
                          <m:sub>
                            <m:r>
                              <a:rPr lang="en-US" sz="1400" i="1">
                                <a:latin typeface="Cambria Math" panose="02040503050406030204" pitchFamily="18" charset="0"/>
                              </a:rPr>
                              <m:t>0</m:t>
                            </m:r>
                          </m:sub>
                        </m:sSub>
                      </m:e>
                    </m:d>
                  </m:oMath>
                </a14:m>
                <a:endParaRPr lang="en-US" sz="1400" dirty="0"/>
              </a:p>
              <a:p>
                <a:pPr marL="228600" indent="-228600">
                  <a:spcBef>
                    <a:spcPts val="0"/>
                  </a:spcBef>
                  <a:spcAft>
                    <a:spcPts val="0"/>
                  </a:spcAft>
                  <a:buAutoNum type="arabicPeriod"/>
                </a:pPr>
                <a:r>
                  <a:rPr lang="en-US" sz="1400" dirty="0"/>
                  <a:t>Accumulate Normal Equations</a:t>
                </a:r>
              </a:p>
              <a:p>
                <a:pPr marL="628650" lvl="1" indent="-228600">
                  <a:spcBef>
                    <a:spcPts val="0"/>
                  </a:spcBef>
                  <a:spcAft>
                    <a:spcPts val="0"/>
                  </a:spcAft>
                  <a:buAutoNum type="arabicPeriod"/>
                </a:pPr>
                <a:r>
                  <a:rPr lang="en-US" sz="1050" dirty="0"/>
                  <a:t>Compute </a:t>
                </a:r>
                <a14:m>
                  <m:oMath xmlns:m="http://schemas.openxmlformats.org/officeDocument/2006/math">
                    <m:sSub>
                      <m:sSubPr>
                        <m:ctrlPr>
                          <a:rPr lang="en-US" sz="1050" i="1">
                            <a:latin typeface="Cambria Math" panose="02040503050406030204" pitchFamily="18" charset="0"/>
                          </a:rPr>
                        </m:ctrlPr>
                      </m:sSubPr>
                      <m:e>
                        <m:acc>
                          <m:accPr>
                            <m:chr m:val="̃"/>
                            <m:ctrlPr>
                              <a:rPr lang="en-US" sz="1050" i="1">
                                <a:latin typeface="Cambria Math" panose="02040503050406030204" pitchFamily="18" charset="0"/>
                              </a:rPr>
                            </m:ctrlPr>
                          </m:accPr>
                          <m:e>
                            <m:r>
                              <a:rPr lang="en-US" sz="1050" i="1">
                                <a:latin typeface="Cambria Math" panose="02040503050406030204" pitchFamily="18" charset="0"/>
                              </a:rPr>
                              <m:t>𝐻</m:t>
                            </m:r>
                          </m:e>
                        </m:acc>
                      </m:e>
                      <m:sub>
                        <m:r>
                          <a:rPr lang="en-US" sz="1050" i="1">
                            <a:latin typeface="Cambria Math" panose="02040503050406030204" pitchFamily="18" charset="0"/>
                          </a:rPr>
                          <m:t>𝑘</m:t>
                        </m:r>
                      </m:sub>
                    </m:sSub>
                  </m:oMath>
                </a14:m>
                <a:endParaRPr lang="en-US" sz="1050" dirty="0"/>
              </a:p>
              <a:p>
                <a:pPr marL="628650" lvl="1" indent="-228600">
                  <a:spcBef>
                    <a:spcPts val="0"/>
                  </a:spcBef>
                  <a:spcAft>
                    <a:spcPts val="0"/>
                  </a:spcAft>
                  <a:buAutoNum type="arabicPeriod"/>
                </a:pPr>
                <a:r>
                  <a:rPr lang="en-US" sz="1050" dirty="0"/>
                  <a:t>Compute </a:t>
                </a:r>
                <a14:m>
                  <m:oMath xmlns:m="http://schemas.openxmlformats.org/officeDocument/2006/math">
                    <m:r>
                      <m:rPr>
                        <m:sty m:val="p"/>
                      </m:rPr>
                      <a:rPr lang="el-GR" sz="1050" i="1">
                        <a:latin typeface="Cambria Math" panose="02040503050406030204" pitchFamily="18" charset="0"/>
                        <a:ea typeface="Cambria Math" panose="02040503050406030204" pitchFamily="18" charset="0"/>
                      </a:rPr>
                      <m:t>Λ</m:t>
                    </m:r>
                    <m:r>
                      <a:rPr lang="en-US" sz="1050" i="1">
                        <a:latin typeface="Cambria Math" panose="02040503050406030204" pitchFamily="18" charset="0"/>
                        <a:ea typeface="Cambria Math" panose="02040503050406030204" pitchFamily="18" charset="0"/>
                      </a:rPr>
                      <m:t>=</m:t>
                    </m:r>
                    <m:r>
                      <m:rPr>
                        <m:sty m:val="p"/>
                      </m:rPr>
                      <a:rPr lang="el-GR" sz="1050" i="1">
                        <a:latin typeface="Cambria Math" panose="02040503050406030204" pitchFamily="18" charset="0"/>
                        <a:ea typeface="Cambria Math" panose="02040503050406030204" pitchFamily="18" charset="0"/>
                      </a:rPr>
                      <m:t>Λ</m:t>
                    </m:r>
                    <m:r>
                      <a:rPr lang="en-US" sz="1050" i="1">
                        <a:latin typeface="Cambria Math" panose="02040503050406030204" pitchFamily="18" charset="0"/>
                        <a:ea typeface="Cambria Math" panose="02040503050406030204" pitchFamily="18" charset="0"/>
                      </a:rPr>
                      <m:t>+</m:t>
                    </m:r>
                    <m:sSup>
                      <m:sSupPr>
                        <m:ctrlPr>
                          <a:rPr lang="en-US" sz="1050" i="1">
                            <a:latin typeface="Cambria Math" panose="02040503050406030204" pitchFamily="18" charset="0"/>
                          </a:rPr>
                        </m:ctrlPr>
                      </m:sSupPr>
                      <m:e>
                        <m:d>
                          <m:dPr>
                            <m:begChr m:val="["/>
                            <m:endChr m:val="]"/>
                            <m:ctrlPr>
                              <a:rPr lang="en-US" sz="1050" i="1">
                                <a:latin typeface="Cambria Math" panose="02040503050406030204" pitchFamily="18" charset="0"/>
                              </a:rPr>
                            </m:ctrlPr>
                          </m:dPr>
                          <m:e>
                            <m:sSub>
                              <m:sSubPr>
                                <m:ctrlPr>
                                  <a:rPr lang="en-US" sz="1050" i="1">
                                    <a:latin typeface="Cambria Math" panose="02040503050406030204" pitchFamily="18" charset="0"/>
                                  </a:rPr>
                                </m:ctrlPr>
                              </m:sSubPr>
                              <m:e>
                                <m:acc>
                                  <m:accPr>
                                    <m:chr m:val="̃"/>
                                    <m:ctrlPr>
                                      <a:rPr lang="en-US" sz="1050" i="1">
                                        <a:latin typeface="Cambria Math" panose="02040503050406030204" pitchFamily="18" charset="0"/>
                                      </a:rPr>
                                    </m:ctrlPr>
                                  </m:accPr>
                                  <m:e>
                                    <m:r>
                                      <a:rPr lang="en-US" sz="1050" i="1">
                                        <a:latin typeface="Cambria Math" panose="02040503050406030204" pitchFamily="18" charset="0"/>
                                      </a:rPr>
                                      <m:t>𝐻</m:t>
                                    </m:r>
                                  </m:e>
                                </m:acc>
                              </m:e>
                              <m:sub>
                                <m:r>
                                  <a:rPr lang="en-US" sz="1050" i="1">
                                    <a:latin typeface="Cambria Math" panose="02040503050406030204" pitchFamily="18" charset="0"/>
                                  </a:rPr>
                                  <m:t>𝑘</m:t>
                                </m:r>
                              </m:sub>
                            </m:sSub>
                            <m:r>
                              <a:rPr lang="en-US" sz="1050" i="1">
                                <a:latin typeface="Cambria Math" panose="02040503050406030204" pitchFamily="18" charset="0"/>
                                <a:ea typeface="Cambria Math" panose="02040503050406030204" pitchFamily="18" charset="0"/>
                              </a:rPr>
                              <m:t>𝜙</m:t>
                            </m:r>
                            <m:d>
                              <m:dPr>
                                <m:ctrlPr>
                                  <a:rPr lang="en-US" sz="1050" i="1">
                                    <a:latin typeface="Cambria Math" panose="02040503050406030204" pitchFamily="18" charset="0"/>
                                    <a:ea typeface="Cambria Math" panose="02040503050406030204" pitchFamily="18" charset="0"/>
                                  </a:rPr>
                                </m:ctrlPr>
                              </m:dPr>
                              <m:e>
                                <m:sSub>
                                  <m:sSubPr>
                                    <m:ctrlPr>
                                      <a:rPr lang="en-US" sz="1050" i="1">
                                        <a:latin typeface="Cambria Math" panose="02040503050406030204" pitchFamily="18" charset="0"/>
                                      </a:rPr>
                                    </m:ctrlPr>
                                  </m:sSubPr>
                                  <m:e>
                                    <m:r>
                                      <a:rPr lang="en-US" sz="1050" i="1">
                                        <a:latin typeface="Cambria Math" panose="02040503050406030204" pitchFamily="18" charset="0"/>
                                      </a:rPr>
                                      <m:t>𝑡</m:t>
                                    </m:r>
                                  </m:e>
                                  <m:sub>
                                    <m:r>
                                      <a:rPr lang="en-US" sz="1050" i="1">
                                        <a:latin typeface="Cambria Math" panose="02040503050406030204" pitchFamily="18" charset="0"/>
                                      </a:rPr>
                                      <m:t>𝑘</m:t>
                                    </m:r>
                                  </m:sub>
                                </m:sSub>
                                <m:r>
                                  <a:rPr lang="en-US" sz="1050" i="1">
                                    <a:latin typeface="Cambria Math" panose="02040503050406030204" pitchFamily="18" charset="0"/>
                                  </a:rPr>
                                  <m:t>,</m:t>
                                </m:r>
                                <m:sSub>
                                  <m:sSubPr>
                                    <m:ctrlPr>
                                      <a:rPr lang="en-US" sz="1050" i="1">
                                        <a:latin typeface="Cambria Math" panose="02040503050406030204" pitchFamily="18" charset="0"/>
                                      </a:rPr>
                                    </m:ctrlPr>
                                  </m:sSubPr>
                                  <m:e>
                                    <m:r>
                                      <a:rPr lang="en-US" sz="1050" i="1">
                                        <a:latin typeface="Cambria Math" panose="02040503050406030204" pitchFamily="18" charset="0"/>
                                      </a:rPr>
                                      <m:t>𝑡</m:t>
                                    </m:r>
                                  </m:e>
                                  <m:sub>
                                    <m:r>
                                      <a:rPr lang="en-US" sz="1050" i="1">
                                        <a:latin typeface="Cambria Math" panose="02040503050406030204" pitchFamily="18" charset="0"/>
                                      </a:rPr>
                                      <m:t>0</m:t>
                                    </m:r>
                                  </m:sub>
                                </m:sSub>
                              </m:e>
                            </m:d>
                          </m:e>
                        </m:d>
                      </m:e>
                      <m:sup>
                        <m:r>
                          <a:rPr lang="en-US" sz="1050" i="1">
                            <a:latin typeface="Cambria Math" panose="02040503050406030204" pitchFamily="18" charset="0"/>
                          </a:rPr>
                          <m:t>𝑇</m:t>
                        </m:r>
                      </m:sup>
                    </m:sSup>
                    <m:sSubSup>
                      <m:sSubSupPr>
                        <m:ctrlPr>
                          <a:rPr lang="en-US" sz="1050" i="1">
                            <a:latin typeface="Cambria Math" panose="02040503050406030204" pitchFamily="18" charset="0"/>
                          </a:rPr>
                        </m:ctrlPr>
                      </m:sSubSupPr>
                      <m:e>
                        <m:r>
                          <a:rPr lang="en-US" sz="1050" i="1">
                            <a:latin typeface="Cambria Math" panose="02040503050406030204" pitchFamily="18" charset="0"/>
                          </a:rPr>
                          <m:t>𝑅</m:t>
                        </m:r>
                      </m:e>
                      <m:sub>
                        <m:r>
                          <a:rPr lang="en-US" sz="1050" i="1">
                            <a:latin typeface="Cambria Math" panose="02040503050406030204" pitchFamily="18" charset="0"/>
                          </a:rPr>
                          <m:t>𝑘</m:t>
                        </m:r>
                      </m:sub>
                      <m:sup>
                        <m:r>
                          <a:rPr lang="en-US" sz="1050" i="1">
                            <a:latin typeface="Cambria Math" panose="02040503050406030204" pitchFamily="18" charset="0"/>
                          </a:rPr>
                          <m:t>−1</m:t>
                        </m:r>
                      </m:sup>
                    </m:sSubSup>
                    <m:sSub>
                      <m:sSubPr>
                        <m:ctrlPr>
                          <a:rPr lang="en-US" sz="1050" i="1">
                            <a:latin typeface="Cambria Math" panose="02040503050406030204" pitchFamily="18" charset="0"/>
                          </a:rPr>
                        </m:ctrlPr>
                      </m:sSubPr>
                      <m:e>
                        <m:acc>
                          <m:accPr>
                            <m:chr m:val="̃"/>
                            <m:ctrlPr>
                              <a:rPr lang="en-US" sz="1050" i="1">
                                <a:latin typeface="Cambria Math" panose="02040503050406030204" pitchFamily="18" charset="0"/>
                              </a:rPr>
                            </m:ctrlPr>
                          </m:accPr>
                          <m:e>
                            <m:r>
                              <a:rPr lang="en-US" sz="1050" i="1">
                                <a:latin typeface="Cambria Math" panose="02040503050406030204" pitchFamily="18" charset="0"/>
                              </a:rPr>
                              <m:t>𝐻</m:t>
                            </m:r>
                          </m:e>
                        </m:acc>
                      </m:e>
                      <m:sub>
                        <m:r>
                          <a:rPr lang="en-US" sz="1050" i="1">
                            <a:latin typeface="Cambria Math" panose="02040503050406030204" pitchFamily="18" charset="0"/>
                          </a:rPr>
                          <m:t>𝑘</m:t>
                        </m:r>
                      </m:sub>
                    </m:sSub>
                    <m:r>
                      <a:rPr lang="en-US" sz="1050" i="1">
                        <a:latin typeface="Cambria Math" panose="02040503050406030204" pitchFamily="18" charset="0"/>
                        <a:ea typeface="Cambria Math" panose="02040503050406030204" pitchFamily="18" charset="0"/>
                      </a:rPr>
                      <m:t>𝜙</m:t>
                    </m:r>
                    <m:d>
                      <m:dPr>
                        <m:ctrlPr>
                          <a:rPr lang="en-US" sz="1050" i="1">
                            <a:latin typeface="Cambria Math" panose="02040503050406030204" pitchFamily="18" charset="0"/>
                            <a:ea typeface="Cambria Math" panose="02040503050406030204" pitchFamily="18" charset="0"/>
                          </a:rPr>
                        </m:ctrlPr>
                      </m:dPr>
                      <m:e>
                        <m:sSub>
                          <m:sSubPr>
                            <m:ctrlPr>
                              <a:rPr lang="en-US" sz="1050" i="1">
                                <a:latin typeface="Cambria Math" panose="02040503050406030204" pitchFamily="18" charset="0"/>
                              </a:rPr>
                            </m:ctrlPr>
                          </m:sSubPr>
                          <m:e>
                            <m:r>
                              <a:rPr lang="en-US" sz="1050" i="1">
                                <a:latin typeface="Cambria Math" panose="02040503050406030204" pitchFamily="18" charset="0"/>
                              </a:rPr>
                              <m:t>𝑡</m:t>
                            </m:r>
                          </m:e>
                          <m:sub>
                            <m:r>
                              <a:rPr lang="en-US" sz="1050" i="1">
                                <a:latin typeface="Cambria Math" panose="02040503050406030204" pitchFamily="18" charset="0"/>
                              </a:rPr>
                              <m:t>𝑘</m:t>
                            </m:r>
                          </m:sub>
                        </m:sSub>
                        <m:r>
                          <a:rPr lang="en-US" sz="1050" i="1">
                            <a:latin typeface="Cambria Math" panose="02040503050406030204" pitchFamily="18" charset="0"/>
                          </a:rPr>
                          <m:t>,</m:t>
                        </m:r>
                        <m:sSub>
                          <m:sSubPr>
                            <m:ctrlPr>
                              <a:rPr lang="en-US" sz="1050" i="1">
                                <a:latin typeface="Cambria Math" panose="02040503050406030204" pitchFamily="18" charset="0"/>
                              </a:rPr>
                            </m:ctrlPr>
                          </m:sSubPr>
                          <m:e>
                            <m:r>
                              <a:rPr lang="en-US" sz="1050" i="1">
                                <a:latin typeface="Cambria Math" panose="02040503050406030204" pitchFamily="18" charset="0"/>
                              </a:rPr>
                              <m:t>𝑡</m:t>
                            </m:r>
                          </m:e>
                          <m:sub>
                            <m:r>
                              <a:rPr lang="en-US" sz="1050" i="1">
                                <a:latin typeface="Cambria Math" panose="02040503050406030204" pitchFamily="18" charset="0"/>
                              </a:rPr>
                              <m:t>0</m:t>
                            </m:r>
                          </m:sub>
                        </m:sSub>
                      </m:e>
                    </m:d>
                  </m:oMath>
                </a14:m>
                <a:endParaRPr lang="en-US" sz="1050" dirty="0"/>
              </a:p>
              <a:p>
                <a:pPr marL="628650" lvl="1" indent="-228600">
                  <a:spcBef>
                    <a:spcPts val="0"/>
                  </a:spcBef>
                  <a:spcAft>
                    <a:spcPts val="0"/>
                  </a:spcAft>
                  <a:buAutoNum type="arabicPeriod"/>
                </a:pPr>
                <a:r>
                  <a:rPr lang="en-US" sz="1050" dirty="0"/>
                  <a:t>Compute </a:t>
                </a:r>
                <a14:m>
                  <m:oMath xmlns:m="http://schemas.openxmlformats.org/officeDocument/2006/math">
                    <m:r>
                      <a:rPr lang="en-US" sz="1050" i="1">
                        <a:latin typeface="Cambria Math" panose="02040503050406030204" pitchFamily="18" charset="0"/>
                      </a:rPr>
                      <m:t>𝑁</m:t>
                    </m:r>
                    <m:r>
                      <a:rPr lang="en-US" sz="1050" i="1">
                        <a:latin typeface="Cambria Math" panose="02040503050406030204" pitchFamily="18" charset="0"/>
                      </a:rPr>
                      <m:t>=</m:t>
                    </m:r>
                    <m:r>
                      <a:rPr lang="en-US" sz="1050" i="1">
                        <a:latin typeface="Cambria Math" panose="02040503050406030204" pitchFamily="18" charset="0"/>
                      </a:rPr>
                      <m:t>𝑁</m:t>
                    </m:r>
                    <m:r>
                      <a:rPr lang="en-US" sz="1050" i="1">
                        <a:latin typeface="Cambria Math" panose="02040503050406030204" pitchFamily="18" charset="0"/>
                      </a:rPr>
                      <m:t>+</m:t>
                    </m:r>
                    <m:sSup>
                      <m:sSupPr>
                        <m:ctrlPr>
                          <a:rPr lang="en-US" sz="1050" i="1">
                            <a:latin typeface="Cambria Math" panose="02040503050406030204" pitchFamily="18" charset="0"/>
                          </a:rPr>
                        </m:ctrlPr>
                      </m:sSupPr>
                      <m:e>
                        <m:d>
                          <m:dPr>
                            <m:begChr m:val="["/>
                            <m:endChr m:val="]"/>
                            <m:ctrlPr>
                              <a:rPr lang="en-US" sz="1050" i="1">
                                <a:latin typeface="Cambria Math" panose="02040503050406030204" pitchFamily="18" charset="0"/>
                              </a:rPr>
                            </m:ctrlPr>
                          </m:dPr>
                          <m:e>
                            <m:sSub>
                              <m:sSubPr>
                                <m:ctrlPr>
                                  <a:rPr lang="en-US" sz="1050" i="1">
                                    <a:latin typeface="Cambria Math" panose="02040503050406030204" pitchFamily="18" charset="0"/>
                                  </a:rPr>
                                </m:ctrlPr>
                              </m:sSubPr>
                              <m:e>
                                <m:acc>
                                  <m:accPr>
                                    <m:chr m:val="̃"/>
                                    <m:ctrlPr>
                                      <a:rPr lang="en-US" sz="1050" i="1">
                                        <a:latin typeface="Cambria Math" panose="02040503050406030204" pitchFamily="18" charset="0"/>
                                      </a:rPr>
                                    </m:ctrlPr>
                                  </m:accPr>
                                  <m:e>
                                    <m:r>
                                      <a:rPr lang="en-US" sz="1050" i="1">
                                        <a:latin typeface="Cambria Math" panose="02040503050406030204" pitchFamily="18" charset="0"/>
                                      </a:rPr>
                                      <m:t>𝐻</m:t>
                                    </m:r>
                                  </m:e>
                                </m:acc>
                              </m:e>
                              <m:sub>
                                <m:r>
                                  <a:rPr lang="en-US" sz="1050" i="1">
                                    <a:latin typeface="Cambria Math" panose="02040503050406030204" pitchFamily="18" charset="0"/>
                                  </a:rPr>
                                  <m:t>𝑘</m:t>
                                </m:r>
                              </m:sub>
                            </m:sSub>
                            <m:r>
                              <a:rPr lang="en-US" sz="1050" i="1">
                                <a:latin typeface="Cambria Math" panose="02040503050406030204" pitchFamily="18" charset="0"/>
                                <a:ea typeface="Cambria Math" panose="02040503050406030204" pitchFamily="18" charset="0"/>
                              </a:rPr>
                              <m:t>𝜙</m:t>
                            </m:r>
                            <m:d>
                              <m:dPr>
                                <m:ctrlPr>
                                  <a:rPr lang="en-US" sz="1050" i="1">
                                    <a:latin typeface="Cambria Math" panose="02040503050406030204" pitchFamily="18" charset="0"/>
                                    <a:ea typeface="Cambria Math" panose="02040503050406030204" pitchFamily="18" charset="0"/>
                                  </a:rPr>
                                </m:ctrlPr>
                              </m:dPr>
                              <m:e>
                                <m:sSub>
                                  <m:sSubPr>
                                    <m:ctrlPr>
                                      <a:rPr lang="en-US" sz="1050" i="1">
                                        <a:latin typeface="Cambria Math" panose="02040503050406030204" pitchFamily="18" charset="0"/>
                                      </a:rPr>
                                    </m:ctrlPr>
                                  </m:sSubPr>
                                  <m:e>
                                    <m:r>
                                      <a:rPr lang="en-US" sz="1050" i="1">
                                        <a:latin typeface="Cambria Math" panose="02040503050406030204" pitchFamily="18" charset="0"/>
                                      </a:rPr>
                                      <m:t>𝑡</m:t>
                                    </m:r>
                                  </m:e>
                                  <m:sub>
                                    <m:r>
                                      <a:rPr lang="en-US" sz="1050" i="1">
                                        <a:latin typeface="Cambria Math" panose="02040503050406030204" pitchFamily="18" charset="0"/>
                                      </a:rPr>
                                      <m:t>𝑘</m:t>
                                    </m:r>
                                  </m:sub>
                                </m:sSub>
                                <m:r>
                                  <a:rPr lang="en-US" sz="1050" i="1">
                                    <a:latin typeface="Cambria Math" panose="02040503050406030204" pitchFamily="18" charset="0"/>
                                  </a:rPr>
                                  <m:t>,</m:t>
                                </m:r>
                                <m:sSub>
                                  <m:sSubPr>
                                    <m:ctrlPr>
                                      <a:rPr lang="en-US" sz="1050" i="1">
                                        <a:latin typeface="Cambria Math" panose="02040503050406030204" pitchFamily="18" charset="0"/>
                                      </a:rPr>
                                    </m:ctrlPr>
                                  </m:sSubPr>
                                  <m:e>
                                    <m:r>
                                      <a:rPr lang="en-US" sz="1050" i="1">
                                        <a:latin typeface="Cambria Math" panose="02040503050406030204" pitchFamily="18" charset="0"/>
                                      </a:rPr>
                                      <m:t>𝑡</m:t>
                                    </m:r>
                                  </m:e>
                                  <m:sub>
                                    <m:r>
                                      <a:rPr lang="en-US" sz="1050" i="1">
                                        <a:latin typeface="Cambria Math" panose="02040503050406030204" pitchFamily="18" charset="0"/>
                                      </a:rPr>
                                      <m:t>0</m:t>
                                    </m:r>
                                  </m:sub>
                                </m:sSub>
                              </m:e>
                            </m:d>
                          </m:e>
                        </m:d>
                      </m:e>
                      <m:sup>
                        <m:r>
                          <a:rPr lang="en-US" sz="1050" i="1">
                            <a:latin typeface="Cambria Math" panose="02040503050406030204" pitchFamily="18" charset="0"/>
                          </a:rPr>
                          <m:t>𝑇</m:t>
                        </m:r>
                      </m:sup>
                    </m:sSup>
                    <m:sSubSup>
                      <m:sSubSupPr>
                        <m:ctrlPr>
                          <a:rPr lang="en-US" sz="1050" i="1">
                            <a:latin typeface="Cambria Math" panose="02040503050406030204" pitchFamily="18" charset="0"/>
                          </a:rPr>
                        </m:ctrlPr>
                      </m:sSubSupPr>
                      <m:e>
                        <m:r>
                          <a:rPr lang="en-US" sz="1050" i="1">
                            <a:latin typeface="Cambria Math" panose="02040503050406030204" pitchFamily="18" charset="0"/>
                          </a:rPr>
                          <m:t>𝑅</m:t>
                        </m:r>
                      </m:e>
                      <m:sub>
                        <m:r>
                          <a:rPr lang="en-US" sz="1050" i="1">
                            <a:latin typeface="Cambria Math" panose="02040503050406030204" pitchFamily="18" charset="0"/>
                          </a:rPr>
                          <m:t>𝑘</m:t>
                        </m:r>
                      </m:sub>
                      <m:sup>
                        <m:r>
                          <a:rPr lang="en-US" sz="1050" i="1">
                            <a:latin typeface="Cambria Math" panose="02040503050406030204" pitchFamily="18" charset="0"/>
                          </a:rPr>
                          <m:t>−1</m:t>
                        </m:r>
                      </m:sup>
                    </m:sSubSup>
                    <m:sSub>
                      <m:sSubPr>
                        <m:ctrlPr>
                          <a:rPr lang="en-US" sz="1050" i="1">
                            <a:latin typeface="Cambria Math" panose="02040503050406030204" pitchFamily="18" charset="0"/>
                          </a:rPr>
                        </m:ctrlPr>
                      </m:sSubPr>
                      <m:e>
                        <m:acc>
                          <m:accPr>
                            <m:chr m:val="⃑"/>
                            <m:ctrlPr>
                              <a:rPr lang="en-US" sz="1050" b="1" i="1">
                                <a:latin typeface="Cambria Math" panose="02040503050406030204" pitchFamily="18" charset="0"/>
                              </a:rPr>
                            </m:ctrlPr>
                          </m:accPr>
                          <m:e>
                            <m:r>
                              <a:rPr lang="en-US" sz="1050" b="1" i="1">
                                <a:latin typeface="Cambria Math" panose="02040503050406030204" pitchFamily="18" charset="0"/>
                              </a:rPr>
                              <m:t>𝒀</m:t>
                            </m:r>
                          </m:e>
                        </m:acc>
                      </m:e>
                      <m:sub>
                        <m:r>
                          <a:rPr lang="en-US" sz="1050" i="1">
                            <a:latin typeface="Cambria Math" panose="02040503050406030204" pitchFamily="18" charset="0"/>
                          </a:rPr>
                          <m:t>𝑘</m:t>
                        </m:r>
                      </m:sub>
                    </m:sSub>
                  </m:oMath>
                </a14:m>
                <a:endParaRPr lang="en-US" sz="1050" dirty="0"/>
              </a:p>
              <a:p>
                <a:pPr marL="0" indent="0">
                  <a:spcBef>
                    <a:spcPts val="0"/>
                  </a:spcBef>
                  <a:spcAft>
                    <a:spcPts val="0"/>
                  </a:spcAft>
                  <a:buNone/>
                </a:pPr>
                <a:endParaRPr lang="en-US" sz="1400" b="1" dirty="0"/>
              </a:p>
              <a:p>
                <a:pPr marL="0" indent="0">
                  <a:spcBef>
                    <a:spcPts val="0"/>
                  </a:spcBef>
                  <a:spcAft>
                    <a:spcPts val="0"/>
                  </a:spcAft>
                  <a:buNone/>
                </a:pPr>
                <a:r>
                  <a:rPr lang="en-US" sz="1400" b="1" dirty="0"/>
                  <a:t>Step 3: Repeat Step 2 until all measurements have been processed</a:t>
                </a:r>
              </a:p>
              <a:p>
                <a:pPr marL="0" indent="0">
                  <a:spcBef>
                    <a:spcPts val="0"/>
                  </a:spcBef>
                  <a:spcAft>
                    <a:spcPts val="0"/>
                  </a:spcAft>
                  <a:buNone/>
                </a:pPr>
                <a:endParaRPr lang="en-US" sz="1400" b="1" dirty="0"/>
              </a:p>
              <a:p>
                <a:pPr marL="0" indent="0">
                  <a:spcBef>
                    <a:spcPts val="0"/>
                  </a:spcBef>
                  <a:spcAft>
                    <a:spcPts val="0"/>
                  </a:spcAft>
                  <a:buNone/>
                </a:pPr>
                <a:r>
                  <a:rPr lang="en-US" sz="1400" b="1" dirty="0"/>
                  <a:t>Step 4: Solve the Normal Equations</a:t>
                </a:r>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e>
                        <m:sub>
                          <m:r>
                            <a:rPr lang="en-US" sz="1400" i="1">
                              <a:latin typeface="Cambria Math" panose="02040503050406030204" pitchFamily="18" charset="0"/>
                            </a:rPr>
                            <m:t>0</m:t>
                          </m:r>
                        </m:sub>
                      </m:sSub>
                      <m:r>
                        <a:rPr lang="en-US" sz="1400" b="1" i="1">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𝛬</m:t>
                          </m:r>
                        </m:e>
                        <m:sup>
                          <m:r>
                            <a:rPr lang="en-US" sz="1400" i="1">
                              <a:latin typeface="Cambria Math" panose="02040503050406030204" pitchFamily="18" charset="0"/>
                            </a:rPr>
                            <m:t>−1</m:t>
                          </m:r>
                        </m:sup>
                      </m:sSup>
                      <m:r>
                        <a:rPr lang="en-US" sz="1400" i="1">
                          <a:latin typeface="Cambria Math" panose="02040503050406030204" pitchFamily="18" charset="0"/>
                        </a:rPr>
                        <m:t>𝑁</m:t>
                      </m:r>
                      <m:r>
                        <a:rPr lang="en-US" sz="1400" i="1">
                          <a:latin typeface="Cambria Math" panose="02040503050406030204" pitchFamily="18" charset="0"/>
                        </a:rPr>
                        <m:t>          </m:t>
                      </m:r>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i="1">
                              <a:latin typeface="Cambria Math" panose="02040503050406030204" pitchFamily="18" charset="0"/>
                            </a:rPr>
                            <m:t>0</m:t>
                          </m:r>
                        </m:sub>
                      </m:sSub>
                      <m:r>
                        <a:rPr lang="en-US" sz="1400" i="1">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𝛬</m:t>
                          </m:r>
                        </m:e>
                        <m:sup>
                          <m:r>
                            <a:rPr lang="en-US" sz="1400" i="1">
                              <a:latin typeface="Cambria Math" panose="02040503050406030204" pitchFamily="18" charset="0"/>
                            </a:rPr>
                            <m:t>−1</m:t>
                          </m:r>
                        </m:sup>
                      </m:sSup>
                    </m:oMath>
                  </m:oMathPara>
                </a14:m>
                <a:endParaRPr lang="en-US" sz="1400" dirty="0"/>
              </a:p>
            </p:txBody>
          </p:sp>
        </mc:Choice>
        <mc:Fallback xmlns="">
          <p:sp>
            <p:nvSpPr>
              <p:cNvPr id="7" name="Content Placeholder 1">
                <a:extLst>
                  <a:ext uri="{FF2B5EF4-FFF2-40B4-BE49-F238E27FC236}">
                    <a16:creationId xmlns:a16="http://schemas.microsoft.com/office/drawing/2014/main" id="{43D38DB3-198F-4BFB-99CD-68977916EDD3}"/>
                  </a:ext>
                </a:extLst>
              </p:cNvPr>
              <p:cNvSpPr txBox="1">
                <a:spLocks noRot="1" noChangeAspect="1" noMove="1" noResize="1" noEditPoints="1" noAdjustHandles="1" noChangeArrowheads="1" noChangeShapeType="1" noTextEdit="1"/>
              </p:cNvSpPr>
              <p:nvPr/>
            </p:nvSpPr>
            <p:spPr>
              <a:xfrm>
                <a:off x="4775200" y="665820"/>
                <a:ext cx="4219304" cy="3780420"/>
              </a:xfrm>
              <a:prstGeom prst="rect">
                <a:avLst/>
              </a:prstGeom>
              <a:blipFill>
                <a:blip r:embed="rId2"/>
                <a:stretch>
                  <a:fillRect l="-434" t="-323"/>
                </a:stretch>
              </a:blipFill>
            </p:spPr>
            <p:txBody>
              <a:bodyPr/>
              <a:lstStyle/>
              <a:p>
                <a:r>
                  <a:rPr lang="en-US">
                    <a:noFill/>
                  </a:rPr>
                  <a:t> </a:t>
                </a:r>
              </a:p>
            </p:txBody>
          </p:sp>
        </mc:Fallback>
      </mc:AlternateContent>
    </p:spTree>
    <p:extLst>
      <p:ext uri="{BB962C8B-B14F-4D97-AF65-F5344CB8AC3E}">
        <p14:creationId xmlns:p14="http://schemas.microsoft.com/office/powerpoint/2010/main" val="15094232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8001000" cy="3780420"/>
          </a:xfrm>
        </p:spPr>
        <p:txBody>
          <a:bodyPr/>
          <a:lstStyle/>
          <a:p>
            <a:pPr marL="0" indent="0">
              <a:spcBef>
                <a:spcPts val="0"/>
              </a:spcBef>
              <a:spcAft>
                <a:spcPts val="0"/>
              </a:spcAft>
              <a:buNone/>
            </a:pPr>
            <a:r>
              <a:rPr lang="en-US" sz="1400" dirty="0"/>
              <a:t>Much of estimation is common sense, theory formalizes concepts and ideas that we have intuitively (weighted averaging, how much to trust measurements).</a:t>
            </a:r>
          </a:p>
          <a:p>
            <a:pPr marL="0" indent="0">
              <a:spcBef>
                <a:spcPts val="0"/>
              </a:spcBef>
              <a:spcAft>
                <a:spcPts val="0"/>
              </a:spcAft>
              <a:buNone/>
            </a:pPr>
            <a:endParaRPr lang="en-US" sz="1400" dirty="0"/>
          </a:p>
          <a:p>
            <a:pPr marL="0" indent="0">
              <a:spcBef>
                <a:spcPts val="0"/>
              </a:spcBef>
              <a:spcAft>
                <a:spcPts val="0"/>
              </a:spcAft>
              <a:buNone/>
            </a:pPr>
            <a:r>
              <a:rPr lang="en-US" sz="1400" dirty="0"/>
              <a:t>Least Squares is designed to fit a straight line through the middle of a series of noisy data.</a:t>
            </a:r>
          </a:p>
          <a:p>
            <a:pPr marL="0" indent="0">
              <a:spcBef>
                <a:spcPts val="0"/>
              </a:spcBef>
              <a:spcAft>
                <a:spcPts val="0"/>
              </a:spcAft>
              <a:buNone/>
            </a:pPr>
            <a:endParaRPr lang="en-US" sz="1400" dirty="0"/>
          </a:p>
          <a:p>
            <a:pPr marL="0" indent="0">
              <a:spcBef>
                <a:spcPts val="0"/>
              </a:spcBef>
              <a:spcAft>
                <a:spcPts val="0"/>
              </a:spcAft>
              <a:buNone/>
            </a:pPr>
            <a:r>
              <a:rPr lang="en-US" sz="1400" dirty="0"/>
              <a:t>Minimum Variance is about how much to trust each measurement.</a:t>
            </a:r>
          </a:p>
          <a:p>
            <a:pPr>
              <a:spcBef>
                <a:spcPts val="0"/>
              </a:spcBef>
              <a:spcAft>
                <a:spcPts val="0"/>
              </a:spcAft>
            </a:pPr>
            <a:r>
              <a:rPr lang="en-US" sz="1400" dirty="0"/>
              <a:t>Not all measurements are created equal</a:t>
            </a:r>
          </a:p>
          <a:p>
            <a:pPr>
              <a:spcBef>
                <a:spcPts val="0"/>
              </a:spcBef>
              <a:spcAft>
                <a:spcPts val="0"/>
              </a:spcAft>
            </a:pPr>
            <a:r>
              <a:rPr lang="en-US" sz="1400" dirty="0"/>
              <a:t>We want more accurate measurements to have more influence on the solution</a:t>
            </a:r>
          </a:p>
          <a:p>
            <a:pPr>
              <a:spcBef>
                <a:spcPts val="0"/>
              </a:spcBef>
              <a:spcAft>
                <a:spcPts val="0"/>
              </a:spcAft>
            </a:pPr>
            <a:r>
              <a:rPr lang="en-US" sz="1400" dirty="0"/>
              <a:t>Best fit line will be closer to accurate measurements and we don’t care as much if it’s not close to inaccurate measurements</a:t>
            </a:r>
          </a:p>
          <a:p>
            <a:pPr marL="0" indent="0">
              <a:spcBef>
                <a:spcPts val="0"/>
              </a:spcBef>
              <a:spcAft>
                <a:spcPts val="0"/>
              </a:spcAft>
              <a:buNone/>
            </a:pPr>
            <a:endParaRPr lang="en-US" sz="1400" dirty="0"/>
          </a:p>
          <a:p>
            <a:pPr marL="0" indent="0">
              <a:spcBef>
                <a:spcPts val="0"/>
              </a:spcBef>
              <a:spcAft>
                <a:spcPts val="0"/>
              </a:spcAft>
              <a:buNone/>
            </a:pPr>
            <a:r>
              <a:rPr lang="en-US" sz="1400" dirty="0"/>
              <a:t>Constant velocity example easily extends to 3D</a:t>
            </a:r>
          </a:p>
          <a:p>
            <a:pPr marL="0" indent="0">
              <a:spcBef>
                <a:spcPts val="0"/>
              </a:spcBef>
              <a:spcAft>
                <a:spcPts val="0"/>
              </a:spcAft>
              <a:buNone/>
            </a:pPr>
            <a:endParaRPr lang="en-US" sz="1400" dirty="0"/>
          </a:p>
          <a:p>
            <a:pPr marL="0" indent="0">
              <a:spcBef>
                <a:spcPts val="0"/>
              </a:spcBef>
              <a:spcAft>
                <a:spcPts val="0"/>
              </a:spcAft>
              <a:buNone/>
            </a:pPr>
            <a:endParaRPr lang="en-US" sz="1400" dirty="0"/>
          </a:p>
          <a:p>
            <a:pPr marL="0" indent="0">
              <a:spcBef>
                <a:spcPts val="0"/>
              </a:spcBef>
              <a:spcAft>
                <a:spcPts val="0"/>
              </a:spcAft>
              <a:buNone/>
            </a:pPr>
            <a:endParaRPr lang="en-US" sz="1400" dirty="0"/>
          </a:p>
        </p:txBody>
      </p:sp>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Batch Least Squares Summary</a:t>
            </a:r>
          </a:p>
        </p:txBody>
      </p:sp>
    </p:spTree>
    <p:extLst>
      <p:ext uri="{BB962C8B-B14F-4D97-AF65-F5344CB8AC3E}">
        <p14:creationId xmlns:p14="http://schemas.microsoft.com/office/powerpoint/2010/main" val="22737077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06E91D6-8085-4433-AE98-7064BD8BD295}"/>
              </a:ext>
            </a:extLst>
          </p:cNvPr>
          <p:cNvSpPr>
            <a:spLocks noGrp="1"/>
          </p:cNvSpPr>
          <p:nvPr>
            <p:ph type="title"/>
          </p:nvPr>
        </p:nvSpPr>
        <p:spPr>
          <a:xfrm>
            <a:off x="507207" y="1977684"/>
            <a:ext cx="8229600" cy="594066"/>
          </a:xfrm>
        </p:spPr>
        <p:txBody>
          <a:bodyPr/>
          <a:lstStyle/>
          <a:p>
            <a:pPr algn="ctr"/>
            <a:r>
              <a:rPr lang="en-US" dirty="0"/>
              <a:t>Orbit Determination</a:t>
            </a:r>
          </a:p>
        </p:txBody>
      </p:sp>
    </p:spTree>
    <p:extLst>
      <p:ext uri="{BB962C8B-B14F-4D97-AF65-F5344CB8AC3E}">
        <p14:creationId xmlns:p14="http://schemas.microsoft.com/office/powerpoint/2010/main" val="28656127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400" dirty="0"/>
              <a:t>The key challenge posed by applying least squares estimation to orbit determination is that both the dynamics and measurement equations are nonlinear.  Batch Least Squares is designed for linear systems, so we will have to make some adjustments.</a:t>
            </a:r>
          </a:p>
          <a:p>
            <a:pPr marL="0" indent="0">
              <a:spcBef>
                <a:spcPts val="0"/>
              </a:spcBef>
              <a:spcAft>
                <a:spcPts val="0"/>
              </a:spcAft>
              <a:buNone/>
            </a:pPr>
            <a:endParaRPr lang="en-US" sz="1400" dirty="0"/>
          </a:p>
          <a:p>
            <a:pPr marL="0" indent="0">
              <a:spcBef>
                <a:spcPts val="0"/>
              </a:spcBef>
              <a:spcAft>
                <a:spcPts val="0"/>
              </a:spcAft>
              <a:buNone/>
            </a:pPr>
            <a:endParaRPr lang="en-US" sz="1400" dirty="0"/>
          </a:p>
          <a:p>
            <a:pPr marL="0" indent="0">
              <a:spcBef>
                <a:spcPts val="0"/>
              </a:spcBef>
              <a:spcAft>
                <a:spcPts val="0"/>
              </a:spcAft>
              <a:buNone/>
            </a:pPr>
            <a:endParaRPr lang="en-US" sz="1400" dirty="0"/>
          </a:p>
        </p:txBody>
      </p:sp>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Orbit Determination Problem</a:t>
            </a:r>
          </a:p>
        </p:txBody>
      </p:sp>
      <p:pic>
        <p:nvPicPr>
          <p:cNvPr id="3" name="Picture 2">
            <a:extLst>
              <a:ext uri="{FF2B5EF4-FFF2-40B4-BE49-F238E27FC236}">
                <a16:creationId xmlns:a16="http://schemas.microsoft.com/office/drawing/2014/main" id="{65E61156-15E0-4DFC-BA67-8E41E354420C}"/>
              </a:ext>
            </a:extLst>
          </p:cNvPr>
          <p:cNvPicPr>
            <a:picLocks noChangeAspect="1"/>
          </p:cNvPicPr>
          <p:nvPr/>
        </p:nvPicPr>
        <p:blipFill>
          <a:blip r:embed="rId2"/>
          <a:stretch>
            <a:fillRect/>
          </a:stretch>
        </p:blipFill>
        <p:spPr>
          <a:xfrm>
            <a:off x="505903" y="1977056"/>
            <a:ext cx="4121897" cy="2340944"/>
          </a:xfrm>
          <a:prstGeom prst="rect">
            <a:avLst/>
          </a:prstGeom>
        </p:spPr>
      </p:pic>
      <mc:AlternateContent xmlns:mc="http://schemas.openxmlformats.org/markup-compatibility/2006" xmlns:a14="http://schemas.microsoft.com/office/drawing/2010/main">
        <mc:Choice Requires="a14">
          <p:sp>
            <p:nvSpPr>
              <p:cNvPr id="6" name="Content Placeholder 1">
                <a:extLst>
                  <a:ext uri="{FF2B5EF4-FFF2-40B4-BE49-F238E27FC236}">
                    <a16:creationId xmlns:a16="http://schemas.microsoft.com/office/drawing/2014/main" id="{C72E3F61-567D-4DF5-BCE8-77C908F9CBAE}"/>
                  </a:ext>
                </a:extLst>
              </p:cNvPr>
              <p:cNvSpPr txBox="1">
                <a:spLocks/>
              </p:cNvSpPr>
              <p:nvPr/>
            </p:nvSpPr>
            <p:spPr>
              <a:xfrm>
                <a:off x="4924696" y="681541"/>
                <a:ext cx="4003404" cy="3780420"/>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spcAft>
                    <a:spcPts val="0"/>
                  </a:spcAft>
                  <a:buFont typeface="Arial" charset="0"/>
                  <a:buNone/>
                </a:pPr>
                <a:r>
                  <a:rPr lang="en-US" sz="1600" b="1" dirty="0"/>
                  <a:t>Orbit Determination Example</a:t>
                </a:r>
              </a:p>
              <a:p>
                <a:pPr marL="0" indent="0">
                  <a:spcBef>
                    <a:spcPts val="0"/>
                  </a:spcBef>
                  <a:spcAft>
                    <a:spcPts val="0"/>
                  </a:spcAft>
                  <a:buFont typeface="Arial" charset="0"/>
                  <a:buNone/>
                </a:pPr>
                <a:r>
                  <a:rPr lang="en-US" sz="1400" dirty="0"/>
                  <a:t>Assume that we are tracking an object whose motion is governed by Two-Body dynamics, using range measurements from a ground-based sensor.</a:t>
                </a:r>
              </a:p>
              <a:p>
                <a:pPr marL="0" indent="0">
                  <a:spcBef>
                    <a:spcPts val="0"/>
                  </a:spcBef>
                  <a:spcAft>
                    <a:spcPts val="0"/>
                  </a:spcAft>
                  <a:buFont typeface="Arial" charset="0"/>
                  <a:buNone/>
                </a:pPr>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𝑿</m:t>
                          </m:r>
                        </m:e>
                      </m:acc>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1"/>
                                    <m:mcJc m:val="center"/>
                                  </m:mcPr>
                                </m:mc>
                              </m:mcs>
                              <m:ctrlPr>
                                <a:rPr lang="en-US" sz="1400" b="0" i="1" smtClean="0">
                                  <a:latin typeface="Cambria Math" panose="02040503050406030204" pitchFamily="18" charset="0"/>
                                </a:rPr>
                              </m:ctrlPr>
                            </m:mPr>
                            <m:mr>
                              <m:e>
                                <m:m>
                                  <m:mPr>
                                    <m:mcs>
                                      <m:mc>
                                        <m:mcPr>
                                          <m:count m:val="1"/>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𝑥</m:t>
                                      </m:r>
                                    </m:e>
                                  </m:mr>
                                  <m:mr>
                                    <m:e>
                                      <m:r>
                                        <a:rPr lang="en-US" sz="1400" b="0" i="1" smtClean="0">
                                          <a:latin typeface="Cambria Math" panose="02040503050406030204" pitchFamily="18" charset="0"/>
                                        </a:rPr>
                                        <m:t>𝑦</m:t>
                                      </m:r>
                                    </m:e>
                                  </m:mr>
                                  <m:mr>
                                    <m:e>
                                      <m:r>
                                        <a:rPr lang="en-US" sz="1400" b="0" i="1" smtClean="0">
                                          <a:latin typeface="Cambria Math" panose="02040503050406030204" pitchFamily="18" charset="0"/>
                                        </a:rPr>
                                        <m:t>𝑧</m:t>
                                      </m:r>
                                    </m:e>
                                  </m:mr>
                                </m:m>
                              </m:e>
                            </m:mr>
                            <m:m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𝑥</m:t>
                                    </m:r>
                                  </m:e>
                                </m:acc>
                              </m:e>
                            </m:mr>
                            <m:mr>
                              <m:e>
                                <m:m>
                                  <m:mPr>
                                    <m:mcs>
                                      <m:mc>
                                        <m:mcPr>
                                          <m:count m:val="1"/>
                                          <m:mcJc m:val="center"/>
                                        </m:mcPr>
                                      </m:mc>
                                    </m:mcs>
                                    <m:ctrlPr>
                                      <a:rPr lang="en-US" sz="1400" b="0" i="1" smtClean="0">
                                        <a:latin typeface="Cambria Math" panose="02040503050406030204" pitchFamily="18" charset="0"/>
                                      </a:rPr>
                                    </m:ctrlPr>
                                  </m:mPr>
                                  <m:m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𝑦</m:t>
                                          </m:r>
                                        </m:e>
                                      </m:acc>
                                    </m:e>
                                  </m:mr>
                                  <m:m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𝑧</m:t>
                                          </m:r>
                                        </m:e>
                                      </m:acc>
                                    </m:e>
                                  </m:mr>
                                </m:m>
                              </m:e>
                            </m:mr>
                          </m:m>
                        </m:e>
                      </m:d>
                      <m:r>
                        <a:rPr lang="en-US" sz="1400" b="0" i="1" smtClean="0">
                          <a:latin typeface="Cambria Math" panose="02040503050406030204" pitchFamily="18" charset="0"/>
                        </a:rPr>
                        <m:t>    </m:t>
                      </m:r>
                      <m:acc>
                        <m:accPr>
                          <m:chr m:val="̇"/>
                          <m:ctrlPr>
                            <a:rPr lang="en-US" sz="1400" b="0" i="1" smtClean="0">
                              <a:latin typeface="Cambria Math" panose="02040503050406030204" pitchFamily="18" charset="0"/>
                            </a:rPr>
                          </m:ctrlPr>
                        </m:accPr>
                        <m:e>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𝑿</m:t>
                              </m:r>
                            </m:e>
                          </m:acc>
                        </m:e>
                      </m:acc>
                      <m:r>
                        <a:rPr lang="en-US" sz="1400" b="0" i="1" smtClean="0">
                          <a:latin typeface="Cambria Math" panose="02040503050406030204" pitchFamily="18" charset="0"/>
                        </a:rPr>
                        <m:t>=</m:t>
                      </m:r>
                      <m:d>
                        <m:dPr>
                          <m:begChr m:val="["/>
                          <m:endChr m:val="]"/>
                          <m:ctrlPr>
                            <a:rPr lang="en-US" sz="1400" i="1">
                              <a:latin typeface="Cambria Math" panose="02040503050406030204" pitchFamily="18" charset="0"/>
                            </a:rPr>
                          </m:ctrlPr>
                        </m:dPr>
                        <m:e>
                          <m:m>
                            <m:mPr>
                              <m:mcs>
                                <m:mc>
                                  <m:mcPr>
                                    <m:count m:val="1"/>
                                    <m:mcJc m:val="center"/>
                                  </m:mcPr>
                                </m:mc>
                              </m:mcs>
                              <m:ctrlPr>
                                <a:rPr lang="en-US" sz="1400" i="1">
                                  <a:latin typeface="Cambria Math" panose="02040503050406030204" pitchFamily="18" charset="0"/>
                                </a:rPr>
                              </m:ctrlPr>
                            </m:mPr>
                            <m:mr>
                              <m:e>
                                <m:m>
                                  <m:mPr>
                                    <m:mcs>
                                      <m:mc>
                                        <m:mcPr>
                                          <m:count m:val="1"/>
                                          <m:mcJc m:val="center"/>
                                        </m:mcPr>
                                      </m:mc>
                                    </m:mcs>
                                    <m:ctrlPr>
                                      <a:rPr lang="en-US" sz="1400" i="1">
                                        <a:latin typeface="Cambria Math" panose="02040503050406030204" pitchFamily="18" charset="0"/>
                                      </a:rPr>
                                    </m:ctrlPr>
                                  </m:mPr>
                                  <m:mr>
                                    <m:e>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𝑥</m:t>
                                          </m:r>
                                        </m:e>
                                      </m:acc>
                                    </m:e>
                                  </m:mr>
                                  <m:mr>
                                    <m:e>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𝑦</m:t>
                                          </m:r>
                                        </m:e>
                                      </m:acc>
                                    </m:e>
                                  </m:mr>
                                  <m:mr>
                                    <m:e>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𝑧</m:t>
                                          </m:r>
                                        </m:e>
                                      </m:acc>
                                    </m:e>
                                  </m:mr>
                                </m:m>
                              </m:e>
                            </m:mr>
                            <m:mr>
                              <m:e>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𝐺𝑀</m:t>
                                    </m:r>
                                  </m:num>
                                  <m:den>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𝑟</m:t>
                                        </m:r>
                                      </m:e>
                                      <m:sup>
                                        <m:r>
                                          <a:rPr lang="en-US" sz="1400" b="0" i="1" smtClean="0">
                                            <a:latin typeface="Cambria Math" panose="02040503050406030204" pitchFamily="18" charset="0"/>
                                          </a:rPr>
                                          <m:t>3</m:t>
                                        </m:r>
                                      </m:sup>
                                    </m:sSup>
                                  </m:den>
                                </m:f>
                                <m:r>
                                  <a:rPr lang="en-US" sz="1400" b="0" i="1" smtClean="0">
                                    <a:latin typeface="Cambria Math" panose="02040503050406030204" pitchFamily="18" charset="0"/>
                                  </a:rPr>
                                  <m:t>𝑥</m:t>
                                </m:r>
                              </m:e>
                            </m:mr>
                            <m:mr>
                              <m:e>
                                <m:m>
                                  <m:mPr>
                                    <m:mcs>
                                      <m:mc>
                                        <m:mcPr>
                                          <m:count m:val="1"/>
                                          <m:mcJc m:val="center"/>
                                        </m:mcPr>
                                      </m:mc>
                                    </m:mcs>
                                    <m:ctrlPr>
                                      <a:rPr lang="en-US" sz="1400" i="1">
                                        <a:latin typeface="Cambria Math" panose="02040503050406030204" pitchFamily="18" charset="0"/>
                                      </a:rPr>
                                    </m:ctrlPr>
                                  </m:mPr>
                                  <m:mr>
                                    <m:e>
                                      <m: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𝐺𝑀</m:t>
                                          </m:r>
                                        </m:num>
                                        <m:den>
                                          <m:sSup>
                                            <m:sSupPr>
                                              <m:ctrlPr>
                                                <a:rPr lang="en-US" sz="1400" i="1">
                                                  <a:latin typeface="Cambria Math" panose="02040503050406030204" pitchFamily="18" charset="0"/>
                                                </a:rPr>
                                              </m:ctrlPr>
                                            </m:sSupPr>
                                            <m:e>
                                              <m:r>
                                                <a:rPr lang="en-US" sz="1400" i="1">
                                                  <a:latin typeface="Cambria Math" panose="02040503050406030204" pitchFamily="18" charset="0"/>
                                                </a:rPr>
                                                <m:t>𝑟</m:t>
                                              </m:r>
                                            </m:e>
                                            <m:sup>
                                              <m:r>
                                                <a:rPr lang="en-US" sz="1400" i="1">
                                                  <a:latin typeface="Cambria Math" panose="02040503050406030204" pitchFamily="18" charset="0"/>
                                                </a:rPr>
                                                <m:t>3</m:t>
                                              </m:r>
                                            </m:sup>
                                          </m:sSup>
                                        </m:den>
                                      </m:f>
                                      <m:r>
                                        <a:rPr lang="en-US" sz="1400" b="0" i="1" smtClean="0">
                                          <a:latin typeface="Cambria Math" panose="02040503050406030204" pitchFamily="18" charset="0"/>
                                        </a:rPr>
                                        <m:t>𝑦</m:t>
                                      </m:r>
                                    </m:e>
                                  </m:mr>
                                  <m:mr>
                                    <m:e>
                                      <m: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𝐺𝑀</m:t>
                                          </m:r>
                                        </m:num>
                                        <m:den>
                                          <m:sSup>
                                            <m:sSupPr>
                                              <m:ctrlPr>
                                                <a:rPr lang="en-US" sz="1400" i="1">
                                                  <a:latin typeface="Cambria Math" panose="02040503050406030204" pitchFamily="18" charset="0"/>
                                                </a:rPr>
                                              </m:ctrlPr>
                                            </m:sSupPr>
                                            <m:e>
                                              <m:r>
                                                <a:rPr lang="en-US" sz="1400" i="1">
                                                  <a:latin typeface="Cambria Math" panose="02040503050406030204" pitchFamily="18" charset="0"/>
                                                </a:rPr>
                                                <m:t>𝑟</m:t>
                                              </m:r>
                                            </m:e>
                                            <m:sup>
                                              <m:r>
                                                <a:rPr lang="en-US" sz="1400" i="1">
                                                  <a:latin typeface="Cambria Math" panose="02040503050406030204" pitchFamily="18" charset="0"/>
                                                </a:rPr>
                                                <m:t>3</m:t>
                                              </m:r>
                                            </m:sup>
                                          </m:sSup>
                                        </m:den>
                                      </m:f>
                                      <m:r>
                                        <a:rPr lang="en-US" sz="1400" b="0" i="1" smtClean="0">
                                          <a:latin typeface="Cambria Math" panose="02040503050406030204" pitchFamily="18" charset="0"/>
                                        </a:rPr>
                                        <m:t>𝑧</m:t>
                                      </m:r>
                                    </m:e>
                                  </m:mr>
                                </m:m>
                              </m:e>
                            </m:mr>
                          </m:m>
                        </m:e>
                      </m:d>
                    </m:oMath>
                  </m:oMathPara>
                </a14:m>
                <a:endParaRPr lang="en-US" sz="1400" dirty="0"/>
              </a:p>
              <a:p>
                <a:pPr marL="0" indent="0">
                  <a:spcBef>
                    <a:spcPts val="0"/>
                  </a:spcBef>
                  <a:spcAft>
                    <a:spcPts val="0"/>
                  </a:spcAft>
                  <a:buNone/>
                </a:pPr>
                <a:r>
                  <a:rPr lang="en-US" sz="1400" b="1" dirty="0"/>
                  <a:t>	</a:t>
                </a:r>
                <a14:m>
                  <m:oMath xmlns:m="http://schemas.openxmlformats.org/officeDocument/2006/math">
                    <m:acc>
                      <m:accPr>
                        <m:chr m:val="⃑"/>
                        <m:ctrlPr>
                          <a:rPr lang="en-US" sz="1400" b="1" i="1">
                            <a:latin typeface="Cambria Math" panose="02040503050406030204" pitchFamily="18" charset="0"/>
                          </a:rPr>
                        </m:ctrlPr>
                      </m:accPr>
                      <m:e>
                        <m:r>
                          <a:rPr lang="en-US" sz="1400" b="1" i="1">
                            <a:latin typeface="Cambria Math" panose="02040503050406030204" pitchFamily="18" charset="0"/>
                          </a:rPr>
                          <m:t>𝒀</m:t>
                        </m:r>
                      </m:e>
                    </m:acc>
                    <m:r>
                      <a:rPr lang="en-US" sz="1400" b="1" i="1">
                        <a:latin typeface="Cambria Math" panose="02040503050406030204" pitchFamily="18" charset="0"/>
                      </a:rPr>
                      <m:t>=</m:t>
                    </m:r>
                    <m:sSub>
                      <m:sSubPr>
                        <m:ctrlPr>
                          <a:rPr lang="en-US" sz="1400" i="1">
                            <a:latin typeface="Cambria Math" panose="02040503050406030204" pitchFamily="18" charset="0"/>
                          </a:rPr>
                        </m:ctrlPr>
                      </m:sSubPr>
                      <m:e>
                        <m:d>
                          <m:dPr>
                            <m:begChr m:val="["/>
                            <m:endChr m:val="]"/>
                            <m:ctrlPr>
                              <a:rPr lang="en-US" sz="1400" i="1">
                                <a:latin typeface="Cambria Math" panose="02040503050406030204" pitchFamily="18" charset="0"/>
                              </a:rPr>
                            </m:ctrlPr>
                          </m:dPr>
                          <m:e>
                            <m:m>
                              <m:mPr>
                                <m:mcs>
                                  <m:mc>
                                    <m:mcPr>
                                      <m:count m:val="1"/>
                                      <m:mcJc m:val="center"/>
                                    </m:mcPr>
                                  </m:mc>
                                </m:mcs>
                                <m:ctrlPr>
                                  <a:rPr lang="en-US" sz="1400" i="1">
                                    <a:latin typeface="Cambria Math" panose="02040503050406030204" pitchFamily="18" charset="0"/>
                                  </a:rPr>
                                </m:ctrlPr>
                              </m:mPr>
                              <m:mr>
                                <m:e>
                                  <m:sSub>
                                    <m:sSubPr>
                                      <m:ctrlPr>
                                        <a:rPr lang="en-US" sz="1400" i="1">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𝜌</m:t>
                                      </m:r>
                                    </m:e>
                                    <m:sub>
                                      <m:r>
                                        <a:rPr lang="en-US" sz="1400" i="1">
                                          <a:latin typeface="Cambria Math" panose="02040503050406030204" pitchFamily="18" charset="0"/>
                                        </a:rPr>
                                        <m:t>1</m:t>
                                      </m:r>
                                    </m:sub>
                                  </m:sSub>
                                </m:e>
                              </m:mr>
                              <m:mr>
                                <m:e>
                                  <m:r>
                                    <a:rPr lang="en-US" sz="1400" i="1">
                                      <a:latin typeface="Cambria Math" panose="02040503050406030204" pitchFamily="18" charset="0"/>
                                    </a:rPr>
                                    <m:t>⋮</m:t>
                                  </m:r>
                                </m:e>
                              </m:mr>
                              <m:mr>
                                <m:e>
                                  <m:sSub>
                                    <m:sSubPr>
                                      <m:ctrlPr>
                                        <a:rPr lang="en-US" sz="1400" i="1">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𝜌</m:t>
                                      </m:r>
                                    </m:e>
                                    <m:sub>
                                      <m:r>
                                        <a:rPr lang="en-US" sz="1400" i="1">
                                          <a:latin typeface="Cambria Math" panose="02040503050406030204" pitchFamily="18" charset="0"/>
                                        </a:rPr>
                                        <m:t>𝑚</m:t>
                                      </m:r>
                                    </m:sub>
                                  </m:sSub>
                                </m:e>
                              </m:mr>
                            </m:m>
                          </m:e>
                        </m:d>
                      </m:e>
                      <m:sub>
                        <m:r>
                          <a:rPr lang="en-US" sz="1400" i="1">
                            <a:latin typeface="Cambria Math" panose="02040503050406030204" pitchFamily="18" charset="0"/>
                          </a:rPr>
                          <m:t>𝑚𝑥</m:t>
                        </m:r>
                        <m:r>
                          <a:rPr lang="en-US" sz="1400" i="1">
                            <a:latin typeface="Cambria Math" panose="02040503050406030204" pitchFamily="18" charset="0"/>
                          </a:rPr>
                          <m:t>1</m:t>
                        </m:r>
                      </m:sub>
                    </m:sSub>
                  </m:oMath>
                </a14:m>
                <a:r>
                  <a:rPr lang="en-US" sz="1400" dirty="0"/>
                  <a:t> </a:t>
                </a:r>
              </a:p>
            </p:txBody>
          </p:sp>
        </mc:Choice>
        <mc:Fallback xmlns="">
          <p:sp>
            <p:nvSpPr>
              <p:cNvPr id="6" name="Content Placeholder 1">
                <a:extLst>
                  <a:ext uri="{FF2B5EF4-FFF2-40B4-BE49-F238E27FC236}">
                    <a16:creationId xmlns:a16="http://schemas.microsoft.com/office/drawing/2014/main" id="{C72E3F61-567D-4DF5-BCE8-77C908F9CBAE}"/>
                  </a:ext>
                </a:extLst>
              </p:cNvPr>
              <p:cNvSpPr txBox="1">
                <a:spLocks noRot="1" noChangeAspect="1" noMove="1" noResize="1" noEditPoints="1" noAdjustHandles="1" noChangeArrowheads="1" noChangeShapeType="1" noTextEdit="1"/>
              </p:cNvSpPr>
              <p:nvPr/>
            </p:nvSpPr>
            <p:spPr>
              <a:xfrm>
                <a:off x="4924696" y="681541"/>
                <a:ext cx="4003404" cy="3780420"/>
              </a:xfrm>
              <a:prstGeom prst="rect">
                <a:avLst/>
              </a:prstGeom>
              <a:blipFill>
                <a:blip r:embed="rId3"/>
                <a:stretch>
                  <a:fillRect l="-913" t="-484"/>
                </a:stretch>
              </a:blipFill>
            </p:spPr>
            <p:txBody>
              <a:bodyPr/>
              <a:lstStyle/>
              <a:p>
                <a:r>
                  <a:rPr lang="en-US">
                    <a:noFill/>
                  </a:rPr>
                  <a:t> </a:t>
                </a:r>
              </a:p>
            </p:txBody>
          </p:sp>
        </mc:Fallback>
      </mc:AlternateContent>
    </p:spTree>
    <p:extLst>
      <p:ext uri="{BB962C8B-B14F-4D97-AF65-F5344CB8AC3E}">
        <p14:creationId xmlns:p14="http://schemas.microsoft.com/office/powerpoint/2010/main" val="32616318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400" b="1" dirty="0"/>
                  <a:t>Nonlinear Systems</a:t>
                </a:r>
                <a:endParaRPr lang="en-US" sz="1200" dirty="0"/>
              </a:p>
              <a:p>
                <a:pPr marL="0" indent="0">
                  <a:spcBef>
                    <a:spcPts val="0"/>
                  </a:spcBef>
                  <a:spcAft>
                    <a:spcPts val="0"/>
                  </a:spcAft>
                  <a:buNone/>
                </a:pPr>
                <a:r>
                  <a:rPr lang="en-US" sz="1200" dirty="0"/>
                  <a:t>Nonlinear systems can often be linearized using techniques such as Taylor Series expansion.  In this case, we find a reference trajectory, compute the first derivative of the dynamics with respect to the state, and drop the higher order terms.</a:t>
                </a:r>
              </a:p>
              <a:p>
                <a:pPr marL="0" indent="0">
                  <a:spcBef>
                    <a:spcPts val="0"/>
                  </a:spcBef>
                  <a:spcAft>
                    <a:spcPts val="0"/>
                  </a:spcAft>
                  <a:buNone/>
                </a:pPr>
                <a:endParaRPr lang="en-US" sz="1200" dirty="0"/>
              </a:p>
              <a:p>
                <a:pPr marL="0" indent="0">
                  <a:spcBef>
                    <a:spcPts val="0"/>
                  </a:spcBef>
                  <a:spcAft>
                    <a:spcPts val="0"/>
                  </a:spcAft>
                  <a:buNone/>
                </a:pPr>
                <a:endParaRPr lang="en-US" sz="1200" dirty="0"/>
              </a:p>
              <a:p>
                <a:pPr marL="0" indent="0">
                  <a:spcBef>
                    <a:spcPts val="0"/>
                  </a:spcBef>
                  <a:spcAft>
                    <a:spcPts val="0"/>
                  </a:spcAft>
                  <a:buNone/>
                </a:pPr>
                <a:endParaRPr lang="en-US" sz="1200" dirty="0"/>
              </a:p>
              <a:p>
                <a:pPr marL="0" indent="0">
                  <a:spcBef>
                    <a:spcPts val="0"/>
                  </a:spcBef>
                  <a:spcAft>
                    <a:spcPts val="0"/>
                  </a:spcAft>
                  <a:buNone/>
                </a:pPr>
                <a:endParaRPr lang="en-US" sz="1200" dirty="0"/>
              </a:p>
              <a:p>
                <a:pPr marL="0" indent="0">
                  <a:spcBef>
                    <a:spcPts val="0"/>
                  </a:spcBef>
                  <a:spcAft>
                    <a:spcPts val="0"/>
                  </a:spcAft>
                  <a:buNone/>
                </a:pPr>
                <a:endParaRPr lang="en-US" sz="1200" dirty="0"/>
              </a:p>
              <a:p>
                <a:pPr marL="0" indent="0">
                  <a:spcBef>
                    <a:spcPts val="0"/>
                  </a:spcBef>
                  <a:spcAft>
                    <a:spcPts val="0"/>
                  </a:spcAft>
                  <a:buNone/>
                </a:pPr>
                <a:endParaRPr lang="en-US" sz="1200" dirty="0"/>
              </a:p>
              <a:p>
                <a:pPr marL="0" indent="0">
                  <a:spcBef>
                    <a:spcPts val="0"/>
                  </a:spcBef>
                  <a:spcAft>
                    <a:spcPts val="0"/>
                  </a:spcAft>
                  <a:buNone/>
                </a:pPr>
                <a:endParaRPr lang="en-US" sz="1200" dirty="0"/>
              </a:p>
              <a:p>
                <a:pPr marL="0" indent="0">
                  <a:spcBef>
                    <a:spcPts val="0"/>
                  </a:spcBef>
                  <a:spcAft>
                    <a:spcPts val="0"/>
                  </a:spcAft>
                  <a:buNone/>
                </a:pPr>
                <a:endParaRPr lang="en-US" sz="1200" dirty="0"/>
              </a:p>
              <a:p>
                <a:pPr marL="0" indent="0">
                  <a:spcBef>
                    <a:spcPts val="0"/>
                  </a:spcBef>
                  <a:spcAft>
                    <a:spcPts val="0"/>
                  </a:spcAft>
                  <a:buNone/>
                </a:pPr>
                <a:endParaRPr lang="en-US" sz="1200" dirty="0"/>
              </a:p>
              <a:p>
                <a:pPr marL="0" indent="0">
                  <a:spcBef>
                    <a:spcPts val="0"/>
                  </a:spcBef>
                  <a:spcAft>
                    <a:spcPts val="0"/>
                  </a:spcAft>
                  <a:buNone/>
                </a:pPr>
                <a:r>
                  <a:rPr lang="en-US" sz="1200" dirty="0"/>
                  <a:t>Define a deviation vector </a:t>
                </a:r>
                <a14:m>
                  <m:oMath xmlns:m="http://schemas.openxmlformats.org/officeDocument/2006/math">
                    <m:acc>
                      <m:accPr>
                        <m:chr m:val="⃑"/>
                        <m:ctrlPr>
                          <a:rPr lang="en-US" sz="1200" b="1" i="1" smtClean="0">
                            <a:latin typeface="Cambria Math" panose="02040503050406030204" pitchFamily="18" charset="0"/>
                          </a:rPr>
                        </m:ctrlPr>
                      </m:accPr>
                      <m:e>
                        <m:r>
                          <a:rPr lang="en-US" sz="1200" b="1" i="1" smtClean="0">
                            <a:latin typeface="Cambria Math" panose="02040503050406030204" pitchFamily="18" charset="0"/>
                          </a:rPr>
                          <m:t>𝒙</m:t>
                        </m:r>
                      </m:e>
                    </m:acc>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acc>
                          <m:accPr>
                            <m:chr m:val="⃑"/>
                            <m:ctrlPr>
                              <a:rPr lang="en-US" sz="1200" b="1" i="1" smtClean="0">
                                <a:latin typeface="Cambria Math" panose="02040503050406030204" pitchFamily="18" charset="0"/>
                              </a:rPr>
                            </m:ctrlPr>
                          </m:accPr>
                          <m:e>
                            <m:r>
                              <a:rPr lang="en-US" sz="1200" b="1" i="1" smtClean="0">
                                <a:latin typeface="Cambria Math" panose="02040503050406030204" pitchFamily="18" charset="0"/>
                              </a:rPr>
                              <m:t>𝑿</m:t>
                            </m:r>
                          </m:e>
                        </m:acc>
                      </m:e>
                      <m:sub>
                        <m:r>
                          <a:rPr lang="en-US" sz="1200" b="0" i="1" smtClean="0">
                            <a:latin typeface="Cambria Math" panose="02040503050406030204" pitchFamily="18" charset="0"/>
                          </a:rPr>
                          <m:t>𝑇𝑅𝑈𝐸</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acc>
                          <m:accPr>
                            <m:chr m:val="⃑"/>
                            <m:ctrlPr>
                              <a:rPr lang="en-US" sz="1200" b="1" i="1" smtClean="0">
                                <a:latin typeface="Cambria Math" panose="02040503050406030204" pitchFamily="18" charset="0"/>
                              </a:rPr>
                            </m:ctrlPr>
                          </m:accPr>
                          <m:e>
                            <m:r>
                              <a:rPr lang="en-US" sz="1200" b="1" i="1" smtClean="0">
                                <a:latin typeface="Cambria Math" panose="02040503050406030204" pitchFamily="18" charset="0"/>
                              </a:rPr>
                              <m:t>𝑿</m:t>
                            </m:r>
                          </m:e>
                        </m:acc>
                      </m:e>
                      <m:sub>
                        <m:r>
                          <a:rPr lang="en-US" sz="1200" b="0" i="1" smtClean="0">
                            <a:latin typeface="Cambria Math" panose="02040503050406030204" pitchFamily="18" charset="0"/>
                          </a:rPr>
                          <m:t>𝑅𝐸𝐹</m:t>
                        </m:r>
                      </m:sub>
                    </m:sSub>
                  </m:oMath>
                </a14:m>
                <a:r>
                  <a:rPr lang="en-US" sz="1200" dirty="0"/>
                  <a:t>.  At the epoch time, we will estimate the deviation </a:t>
                </a:r>
                <a14:m>
                  <m:oMath xmlns:m="http://schemas.openxmlformats.org/officeDocument/2006/math">
                    <m:sSub>
                      <m:sSubPr>
                        <m:ctrlPr>
                          <a:rPr lang="en-US" sz="1200" i="1" smtClean="0">
                            <a:latin typeface="Cambria Math" panose="02040503050406030204" pitchFamily="18" charset="0"/>
                          </a:rPr>
                        </m:ctrlPr>
                      </m:sSubPr>
                      <m:e>
                        <m:acc>
                          <m:accPr>
                            <m:chr m:val="̂"/>
                            <m:ctrlPr>
                              <a:rPr lang="en-US" sz="1200" b="1" i="1" smtClean="0">
                                <a:latin typeface="Cambria Math" panose="02040503050406030204" pitchFamily="18" charset="0"/>
                              </a:rPr>
                            </m:ctrlPr>
                          </m:accPr>
                          <m:e>
                            <m:r>
                              <a:rPr lang="en-US" sz="1200" b="1" i="1" smtClean="0">
                                <a:latin typeface="Cambria Math" panose="02040503050406030204" pitchFamily="18" charset="0"/>
                              </a:rPr>
                              <m:t>𝒙</m:t>
                            </m:r>
                          </m:e>
                        </m:acc>
                      </m:e>
                      <m:sub>
                        <m:r>
                          <a:rPr lang="en-US" sz="1200" b="0" i="1" smtClean="0">
                            <a:latin typeface="Cambria Math" panose="02040503050406030204" pitchFamily="18" charset="0"/>
                          </a:rPr>
                          <m:t>0</m:t>
                        </m:r>
                      </m:sub>
                    </m:sSub>
                  </m:oMath>
                </a14:m>
                <a:r>
                  <a:rPr lang="en-US" sz="1200" dirty="0"/>
                  <a:t>, which we can then use to get an estimate of the full state vector:</a:t>
                </a:r>
              </a:p>
              <a:p>
                <a:pPr marL="0" indent="0">
                  <a:spcBef>
                    <a:spcPts val="0"/>
                  </a:spcBef>
                  <a:spcAft>
                    <a:spcPts val="0"/>
                  </a:spcAft>
                  <a:buNone/>
                </a:pPr>
                <a:endParaRPr lang="en-US" sz="12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acc>
                            <m:accPr>
                              <m:chr m:val="̂"/>
                              <m:ctrlPr>
                                <a:rPr lang="en-US" sz="1200" b="1" i="1" smtClean="0">
                                  <a:latin typeface="Cambria Math" panose="02040503050406030204" pitchFamily="18" charset="0"/>
                                </a:rPr>
                              </m:ctrlPr>
                            </m:accPr>
                            <m:e>
                              <m:r>
                                <a:rPr lang="en-US" sz="1200" b="1" i="1" smtClean="0">
                                  <a:latin typeface="Cambria Math" panose="02040503050406030204" pitchFamily="18" charset="0"/>
                                </a:rPr>
                                <m:t>𝑿</m:t>
                              </m:r>
                            </m:e>
                          </m:acc>
                        </m:e>
                        <m:sub>
                          <m:r>
                            <a:rPr lang="en-US" sz="1200" b="0" i="1" smtClean="0">
                              <a:latin typeface="Cambria Math" panose="02040503050406030204" pitchFamily="18" charset="0"/>
                            </a:rPr>
                            <m:t>0</m:t>
                          </m:r>
                        </m:sub>
                      </m:sSub>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acc>
                            <m:accPr>
                              <m:chr m:val="⃑"/>
                              <m:ctrlPr>
                                <a:rPr lang="en-US" sz="1200" b="1" i="1">
                                  <a:latin typeface="Cambria Math" panose="02040503050406030204" pitchFamily="18" charset="0"/>
                                </a:rPr>
                              </m:ctrlPr>
                            </m:accPr>
                            <m:e>
                              <m:r>
                                <a:rPr lang="en-US" sz="1200" b="1" i="1">
                                  <a:latin typeface="Cambria Math" panose="02040503050406030204" pitchFamily="18" charset="0"/>
                                </a:rPr>
                                <m:t>𝑿</m:t>
                              </m:r>
                            </m:e>
                          </m:acc>
                        </m:e>
                        <m:sub>
                          <m:r>
                            <a:rPr lang="en-US" sz="1200" i="1">
                              <a:latin typeface="Cambria Math" panose="02040503050406030204" pitchFamily="18" charset="0"/>
                            </a:rPr>
                            <m:t>𝑅𝐸𝐹</m:t>
                          </m:r>
                          <m:r>
                            <a:rPr lang="en-US" sz="1200" b="0" i="1" smtClean="0">
                              <a:latin typeface="Cambria Math" panose="02040503050406030204" pitchFamily="18" charset="0"/>
                            </a:rPr>
                            <m:t>,0</m:t>
                          </m:r>
                        </m:sub>
                      </m:sSub>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acc>
                            <m:accPr>
                              <m:chr m:val="̂"/>
                              <m:ctrlPr>
                                <a:rPr lang="en-US" sz="1200" b="1" i="1">
                                  <a:latin typeface="Cambria Math" panose="02040503050406030204" pitchFamily="18" charset="0"/>
                                </a:rPr>
                              </m:ctrlPr>
                            </m:accPr>
                            <m:e>
                              <m:r>
                                <a:rPr lang="en-US" sz="1200" b="1" i="1">
                                  <a:latin typeface="Cambria Math" panose="02040503050406030204" pitchFamily="18" charset="0"/>
                                </a:rPr>
                                <m:t>𝒙</m:t>
                              </m:r>
                            </m:e>
                          </m:acc>
                        </m:e>
                        <m:sub>
                          <m:r>
                            <a:rPr lang="en-US" sz="1200" i="1">
                              <a:latin typeface="Cambria Math" panose="02040503050406030204" pitchFamily="18" charset="0"/>
                            </a:rPr>
                            <m:t>0</m:t>
                          </m:r>
                        </m:sub>
                      </m:sSub>
                    </m:oMath>
                  </m:oMathPara>
                </a14:m>
                <a:endParaRPr lang="en-US" sz="1200" dirty="0"/>
              </a:p>
              <a:p>
                <a:pPr marL="0" indent="0">
                  <a:spcBef>
                    <a:spcPts val="0"/>
                  </a:spcBef>
                  <a:spcAft>
                    <a:spcPts val="0"/>
                  </a:spcAft>
                  <a:buNone/>
                </a:pPr>
                <a:endParaRPr lang="en-US" sz="1200" dirty="0"/>
              </a:p>
              <a:p>
                <a:pPr marL="0" indent="0">
                  <a:spcBef>
                    <a:spcPts val="0"/>
                  </a:spcBef>
                  <a:spcAft>
                    <a:spcPts val="0"/>
                  </a:spcAft>
                  <a:buNone/>
                </a:pPr>
                <a:endParaRPr lang="en-US" sz="1200" dirty="0"/>
              </a:p>
              <a:p>
                <a:pPr marL="0" indent="0">
                  <a:spcBef>
                    <a:spcPts val="0"/>
                  </a:spcBef>
                  <a:spcAft>
                    <a:spcPts val="0"/>
                  </a:spcAft>
                  <a:buNone/>
                </a:pPr>
                <a:endParaRPr lang="en-US" sz="1200" dirty="0"/>
              </a:p>
              <a:p>
                <a:pPr marL="0" indent="0">
                  <a:spcBef>
                    <a:spcPts val="0"/>
                  </a:spcBef>
                  <a:spcAft>
                    <a:spcPts val="0"/>
                  </a:spcAft>
                  <a:buNone/>
                </a:pPr>
                <a:endParaRPr lang="en-US" sz="1200" dirty="0"/>
              </a:p>
            </p:txBody>
          </p:sp>
        </mc:Choice>
        <mc:Fallback xmlns="">
          <p:sp>
            <p:nvSpPr>
              <p:cNvPr id="2" name="Content Placeholder 1">
                <a:extLst>
                  <a:ext uri="{FF2B5EF4-FFF2-40B4-BE49-F238E27FC236}">
                    <a16:creationId xmlns:a16="http://schemas.microsoft.com/office/drawing/2014/main" id="{1052F6B9-6D27-43BB-B810-138F60EC6DD6}"/>
                  </a:ext>
                </a:extLst>
              </p:cNvPr>
              <p:cNvSpPr>
                <a:spLocks noGrp="1" noRot="1" noChangeAspect="1" noMove="1" noResize="1" noEditPoints="1" noAdjustHandles="1" noChangeArrowheads="1" noChangeShapeType="1" noTextEdit="1"/>
              </p:cNvSpPr>
              <p:nvPr>
                <p:ph sz="half" idx="1"/>
              </p:nvPr>
            </p:nvSpPr>
            <p:spPr>
              <a:xfrm>
                <a:off x="457200" y="681541"/>
                <a:ext cx="4219304" cy="3780420"/>
              </a:xfrm>
              <a:blipFill>
                <a:blip r:embed="rId2"/>
                <a:stretch>
                  <a:fillRect l="-434" t="-323"/>
                </a:stretch>
              </a:blipFill>
            </p:spPr>
            <p:txBody>
              <a:bodyPr/>
              <a:lstStyle/>
              <a:p>
                <a:r>
                  <a:rPr lang="en-US">
                    <a:noFill/>
                  </a:rPr>
                  <a:t> </a:t>
                </a:r>
              </a:p>
            </p:txBody>
          </p:sp>
        </mc:Fallback>
      </mc:AlternateContent>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Dynamics Model</a:t>
            </a:r>
          </a:p>
        </p:txBody>
      </p:sp>
      <p:pic>
        <p:nvPicPr>
          <p:cNvPr id="3" name="Picture 2">
            <a:extLst>
              <a:ext uri="{FF2B5EF4-FFF2-40B4-BE49-F238E27FC236}">
                <a16:creationId xmlns:a16="http://schemas.microsoft.com/office/drawing/2014/main" id="{97D23ADA-BEC9-44BA-85E6-83788A1E0C04}"/>
              </a:ext>
            </a:extLst>
          </p:cNvPr>
          <p:cNvPicPr>
            <a:picLocks noChangeAspect="1"/>
          </p:cNvPicPr>
          <p:nvPr/>
        </p:nvPicPr>
        <p:blipFill>
          <a:blip r:embed="rId3"/>
          <a:stretch>
            <a:fillRect/>
          </a:stretch>
        </p:blipFill>
        <p:spPr>
          <a:xfrm>
            <a:off x="457200" y="2049590"/>
            <a:ext cx="3683726" cy="1069720"/>
          </a:xfrm>
          <a:prstGeom prst="rect">
            <a:avLst/>
          </a:prstGeom>
        </p:spPr>
      </p:pic>
      <mc:AlternateContent xmlns:mc="http://schemas.openxmlformats.org/markup-compatibility/2006" xmlns:a14="http://schemas.microsoft.com/office/drawing/2010/main">
        <mc:Choice Requires="a14">
          <p:sp>
            <p:nvSpPr>
              <p:cNvPr id="6" name="Content Placeholder 1">
                <a:extLst>
                  <a:ext uri="{FF2B5EF4-FFF2-40B4-BE49-F238E27FC236}">
                    <a16:creationId xmlns:a16="http://schemas.microsoft.com/office/drawing/2014/main" id="{776F5BF8-607B-4537-BFA4-220C3ACAFCB4}"/>
                  </a:ext>
                </a:extLst>
              </p:cNvPr>
              <p:cNvSpPr txBox="1">
                <a:spLocks/>
              </p:cNvSpPr>
              <p:nvPr/>
            </p:nvSpPr>
            <p:spPr>
              <a:xfrm>
                <a:off x="4868091" y="665820"/>
                <a:ext cx="4219304" cy="3780420"/>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spcAft>
                    <a:spcPts val="0"/>
                  </a:spcAft>
                  <a:buFont typeface="Arial" charset="0"/>
                  <a:buNone/>
                </a:pPr>
                <a:r>
                  <a:rPr lang="en-US" sz="1400" b="1" dirty="0"/>
                  <a:t>Linearized System</a:t>
                </a:r>
                <a:endParaRPr lang="en-US" sz="1200" dirty="0"/>
              </a:p>
              <a:p>
                <a:pPr marL="0" indent="0">
                  <a:spcBef>
                    <a:spcPts val="0"/>
                  </a:spcBef>
                  <a:spcAft>
                    <a:spcPts val="0"/>
                  </a:spcAft>
                  <a:buFont typeface="Arial" charset="0"/>
                  <a:buNone/>
                </a:pPr>
                <a:r>
                  <a:rPr lang="en-US" sz="1200" dirty="0"/>
                  <a:t>The Taylor Series can be written out as</a:t>
                </a:r>
              </a:p>
              <a:p>
                <a:pPr marL="0" indent="0">
                  <a:spcBef>
                    <a:spcPts val="0"/>
                  </a:spcBef>
                  <a:spcAft>
                    <a:spcPts val="0"/>
                  </a:spcAft>
                  <a:buFont typeface="Arial" charset="0"/>
                  <a:buNone/>
                </a:pPr>
                <a:endParaRPr lang="en-US" sz="12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acc>
                            <m:accPr>
                              <m:chr m:val="̇"/>
                              <m:ctrlPr>
                                <a:rPr lang="en-US" sz="1200" i="1" smtClean="0">
                                  <a:latin typeface="Cambria Math" panose="02040503050406030204" pitchFamily="18" charset="0"/>
                                </a:rPr>
                              </m:ctrlPr>
                            </m:accPr>
                            <m:e>
                              <m:acc>
                                <m:accPr>
                                  <m:chr m:val="⃑"/>
                                  <m:ctrlPr>
                                    <a:rPr lang="en-US" sz="1200" b="1" i="1" smtClean="0">
                                      <a:latin typeface="Cambria Math" panose="02040503050406030204" pitchFamily="18" charset="0"/>
                                    </a:rPr>
                                  </m:ctrlPr>
                                </m:accPr>
                                <m:e>
                                  <m:r>
                                    <a:rPr lang="en-US" sz="1200" b="1" i="1" smtClean="0">
                                      <a:latin typeface="Cambria Math" panose="02040503050406030204" pitchFamily="18" charset="0"/>
                                    </a:rPr>
                                    <m:t>𝑿</m:t>
                                  </m:r>
                                </m:e>
                              </m:acc>
                            </m:e>
                          </m:acc>
                        </m:e>
                        <m:sub>
                          <m:r>
                            <a:rPr lang="en-US" sz="1200" b="0" i="1" smtClean="0">
                              <a:latin typeface="Cambria Math" panose="02040503050406030204" pitchFamily="18" charset="0"/>
                            </a:rPr>
                            <m:t>𝑇𝑅𝑈𝐸</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acc>
                            <m:accPr>
                              <m:chr m:val="̇"/>
                              <m:ctrlPr>
                                <a:rPr lang="en-US" sz="1200" b="0" i="1" smtClean="0">
                                  <a:latin typeface="Cambria Math" panose="02040503050406030204" pitchFamily="18" charset="0"/>
                                </a:rPr>
                              </m:ctrlPr>
                            </m:accPr>
                            <m:e>
                              <m:acc>
                                <m:accPr>
                                  <m:chr m:val="⃑"/>
                                  <m:ctrlPr>
                                    <a:rPr lang="en-US" sz="1200" b="1" i="1" smtClean="0">
                                      <a:latin typeface="Cambria Math" panose="02040503050406030204" pitchFamily="18" charset="0"/>
                                    </a:rPr>
                                  </m:ctrlPr>
                                </m:accPr>
                                <m:e>
                                  <m:r>
                                    <a:rPr lang="en-US" sz="1200" b="1" i="1" smtClean="0">
                                      <a:latin typeface="Cambria Math" panose="02040503050406030204" pitchFamily="18" charset="0"/>
                                    </a:rPr>
                                    <m:t>𝑿</m:t>
                                  </m:r>
                                </m:e>
                              </m:acc>
                            </m:e>
                          </m:acc>
                        </m:e>
                        <m:sub>
                          <m:r>
                            <a:rPr lang="en-US" sz="1200" b="0" i="1" smtClean="0">
                              <a:latin typeface="Cambria Math" panose="02040503050406030204" pitchFamily="18" charset="0"/>
                            </a:rPr>
                            <m:t>𝑅𝐸𝐹</m:t>
                          </m:r>
                        </m:sub>
                      </m:sSub>
                      <m:r>
                        <a:rPr lang="en-US" sz="1200" b="0" i="1" smtClean="0">
                          <a:latin typeface="Cambria Math" panose="02040503050406030204" pitchFamily="18" charset="0"/>
                        </a:rPr>
                        <m:t>+</m:t>
                      </m:r>
                      <m:d>
                        <m:dPr>
                          <m:begChr m:val="["/>
                          <m:endChr m:val="]"/>
                          <m:ctrlPr>
                            <a:rPr lang="en-US" sz="1200" b="0" i="1" smtClean="0">
                              <a:latin typeface="Cambria Math" panose="02040503050406030204" pitchFamily="18" charset="0"/>
                            </a:rPr>
                          </m:ctrlPr>
                        </m:dPr>
                        <m:e>
                          <m:f>
                            <m:fPr>
                              <m:ctrlPr>
                                <a:rPr lang="en-US" sz="1200" b="0" i="1" smtClean="0">
                                  <a:latin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m:t>
                              </m:r>
                              <m:acc>
                                <m:accPr>
                                  <m:chr m:val="̇"/>
                                  <m:ctrlPr>
                                    <a:rPr lang="en-US" sz="1200" b="0" i="1" smtClean="0">
                                      <a:latin typeface="Cambria Math" panose="02040503050406030204" pitchFamily="18" charset="0"/>
                                      <a:ea typeface="Cambria Math" panose="02040503050406030204" pitchFamily="18" charset="0"/>
                                    </a:rPr>
                                  </m:ctrlPr>
                                </m:accPr>
                                <m:e>
                                  <m:acc>
                                    <m:accPr>
                                      <m:chr m:val="⃑"/>
                                      <m:ctrlPr>
                                        <a:rPr lang="en-US" sz="1200" b="1" i="1" smtClean="0">
                                          <a:latin typeface="Cambria Math" panose="02040503050406030204" pitchFamily="18" charset="0"/>
                                          <a:ea typeface="Cambria Math" panose="02040503050406030204" pitchFamily="18" charset="0"/>
                                        </a:rPr>
                                      </m:ctrlPr>
                                    </m:accPr>
                                    <m:e>
                                      <m:r>
                                        <a:rPr lang="en-US" sz="1200" b="1" i="1" smtClean="0">
                                          <a:latin typeface="Cambria Math" panose="02040503050406030204" pitchFamily="18" charset="0"/>
                                          <a:ea typeface="Cambria Math" panose="02040503050406030204" pitchFamily="18" charset="0"/>
                                        </a:rPr>
                                        <m:t>𝑿</m:t>
                                      </m:r>
                                    </m:e>
                                  </m:acc>
                                </m:e>
                              </m:acc>
                            </m:num>
                            <m:den>
                              <m:r>
                                <a:rPr lang="en-US" sz="1200" b="0" i="1" smtClean="0">
                                  <a:latin typeface="Cambria Math" panose="02040503050406030204" pitchFamily="18" charset="0"/>
                                  <a:ea typeface="Cambria Math" panose="02040503050406030204" pitchFamily="18" charset="0"/>
                                </a:rPr>
                                <m:t>𝜕</m:t>
                              </m:r>
                              <m:acc>
                                <m:accPr>
                                  <m:chr m:val="⃑"/>
                                  <m:ctrlPr>
                                    <a:rPr lang="en-US" sz="1200" b="1" i="1" smtClean="0">
                                      <a:latin typeface="Cambria Math" panose="02040503050406030204" pitchFamily="18" charset="0"/>
                                      <a:ea typeface="Cambria Math" panose="02040503050406030204" pitchFamily="18" charset="0"/>
                                    </a:rPr>
                                  </m:ctrlPr>
                                </m:accPr>
                                <m:e>
                                  <m:r>
                                    <a:rPr lang="en-US" sz="1200" b="1" i="1" smtClean="0">
                                      <a:latin typeface="Cambria Math" panose="02040503050406030204" pitchFamily="18" charset="0"/>
                                      <a:ea typeface="Cambria Math" panose="02040503050406030204" pitchFamily="18" charset="0"/>
                                    </a:rPr>
                                    <m:t>𝑿</m:t>
                                  </m:r>
                                </m:e>
                              </m:acc>
                            </m:den>
                          </m:f>
                        </m:e>
                      </m:d>
                      <m:acc>
                        <m:accPr>
                          <m:chr m:val="⃑"/>
                          <m:ctrlPr>
                            <a:rPr lang="en-US" sz="1200" b="1" i="1" smtClean="0">
                              <a:latin typeface="Cambria Math" panose="02040503050406030204" pitchFamily="18" charset="0"/>
                            </a:rPr>
                          </m:ctrlPr>
                        </m:accPr>
                        <m:e>
                          <m:r>
                            <a:rPr lang="en-US" sz="1200" b="1" i="1" smtClean="0">
                              <a:latin typeface="Cambria Math" panose="02040503050406030204" pitchFamily="18" charset="0"/>
                            </a:rPr>
                            <m:t>𝒙</m:t>
                          </m:r>
                        </m:e>
                      </m:acc>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1</m:t>
                          </m:r>
                        </m:num>
                        <m:den>
                          <m:r>
                            <a:rPr lang="en-US" sz="1200" b="0" i="1" smtClean="0">
                              <a:latin typeface="Cambria Math" panose="02040503050406030204" pitchFamily="18" charset="0"/>
                            </a:rPr>
                            <m:t>2</m:t>
                          </m:r>
                        </m:den>
                      </m:f>
                      <m:d>
                        <m:dPr>
                          <m:begChr m:val="["/>
                          <m:endChr m:val="]"/>
                          <m:ctrlPr>
                            <a:rPr lang="en-US" sz="1200" i="1">
                              <a:latin typeface="Cambria Math" panose="02040503050406030204" pitchFamily="18" charset="0"/>
                            </a:rPr>
                          </m:ctrlPr>
                        </m:dPr>
                        <m:e>
                          <m:f>
                            <m:fPr>
                              <m:ctrlPr>
                                <a:rPr lang="en-US" sz="1200" i="1">
                                  <a:latin typeface="Cambria Math" panose="02040503050406030204" pitchFamily="18" charset="0"/>
                                </a:rPr>
                              </m:ctrlPr>
                            </m:fPr>
                            <m:num>
                              <m:sSup>
                                <m:sSupPr>
                                  <m:ctrlPr>
                                    <a:rPr lang="en-US" sz="1200" i="1" smtClean="0">
                                      <a:latin typeface="Cambria Math" panose="02040503050406030204" pitchFamily="18" charset="0"/>
                                    </a:rPr>
                                  </m:ctrlPr>
                                </m:sSupPr>
                                <m:e>
                                  <m:r>
                                    <a:rPr lang="en-US" sz="1200" i="1" smtClean="0">
                                      <a:latin typeface="Cambria Math" panose="02040503050406030204" pitchFamily="18" charset="0"/>
                                      <a:ea typeface="Cambria Math" panose="02040503050406030204" pitchFamily="18" charset="0"/>
                                    </a:rPr>
                                    <m:t>𝜕</m:t>
                                  </m:r>
                                </m:e>
                                <m:sup>
                                  <m:r>
                                    <a:rPr lang="en-US" sz="1200" b="0" i="1" smtClean="0">
                                      <a:latin typeface="Cambria Math" panose="02040503050406030204" pitchFamily="18" charset="0"/>
                                    </a:rPr>
                                    <m:t>2</m:t>
                                  </m:r>
                                </m:sup>
                              </m:sSup>
                              <m:acc>
                                <m:accPr>
                                  <m:chr m:val="̇"/>
                                  <m:ctrlPr>
                                    <a:rPr lang="en-US" sz="1200" i="1">
                                      <a:latin typeface="Cambria Math" panose="02040503050406030204" pitchFamily="18" charset="0"/>
                                      <a:ea typeface="Cambria Math" panose="02040503050406030204" pitchFamily="18" charset="0"/>
                                    </a:rPr>
                                  </m:ctrlPr>
                                </m:accPr>
                                <m:e>
                                  <m:acc>
                                    <m:accPr>
                                      <m:chr m:val="⃑"/>
                                      <m:ctrlPr>
                                        <a:rPr lang="en-US" sz="1200" b="1" i="1">
                                          <a:latin typeface="Cambria Math" panose="02040503050406030204" pitchFamily="18" charset="0"/>
                                          <a:ea typeface="Cambria Math" panose="02040503050406030204" pitchFamily="18" charset="0"/>
                                        </a:rPr>
                                      </m:ctrlPr>
                                    </m:accPr>
                                    <m:e>
                                      <m:r>
                                        <a:rPr lang="en-US" sz="1200" b="1" i="1">
                                          <a:latin typeface="Cambria Math" panose="02040503050406030204" pitchFamily="18" charset="0"/>
                                          <a:ea typeface="Cambria Math" panose="02040503050406030204" pitchFamily="18" charset="0"/>
                                        </a:rPr>
                                        <m:t>𝑿</m:t>
                                      </m:r>
                                    </m:e>
                                  </m:acc>
                                </m:e>
                              </m:acc>
                            </m:num>
                            <m:den>
                              <m:r>
                                <a:rPr lang="en-US" sz="1200" i="1">
                                  <a:latin typeface="Cambria Math" panose="02040503050406030204" pitchFamily="18" charset="0"/>
                                  <a:ea typeface="Cambria Math" panose="02040503050406030204" pitchFamily="18" charset="0"/>
                                </a:rPr>
                                <m:t>𝜕</m:t>
                              </m:r>
                              <m:sSup>
                                <m:sSupPr>
                                  <m:ctrlPr>
                                    <a:rPr lang="en-US" sz="1200" i="1" smtClean="0">
                                      <a:latin typeface="Cambria Math" panose="02040503050406030204" pitchFamily="18" charset="0"/>
                                      <a:ea typeface="Cambria Math" panose="02040503050406030204" pitchFamily="18" charset="0"/>
                                    </a:rPr>
                                  </m:ctrlPr>
                                </m:sSupPr>
                                <m:e>
                                  <m:acc>
                                    <m:accPr>
                                      <m:chr m:val="⃑"/>
                                      <m:ctrlPr>
                                        <a:rPr lang="en-US" sz="1200" b="1" i="1">
                                          <a:latin typeface="Cambria Math" panose="02040503050406030204" pitchFamily="18" charset="0"/>
                                          <a:ea typeface="Cambria Math" panose="02040503050406030204" pitchFamily="18" charset="0"/>
                                        </a:rPr>
                                      </m:ctrlPr>
                                    </m:accPr>
                                    <m:e>
                                      <m:r>
                                        <a:rPr lang="en-US" sz="1200" b="1" i="1">
                                          <a:latin typeface="Cambria Math" panose="02040503050406030204" pitchFamily="18" charset="0"/>
                                          <a:ea typeface="Cambria Math" panose="02040503050406030204" pitchFamily="18" charset="0"/>
                                        </a:rPr>
                                        <m:t>𝑿</m:t>
                                      </m:r>
                                    </m:e>
                                  </m:acc>
                                </m:e>
                                <m:sup>
                                  <m:r>
                                    <a:rPr lang="en-US" sz="1200" b="0" i="1" smtClean="0">
                                      <a:latin typeface="Cambria Math" panose="02040503050406030204" pitchFamily="18" charset="0"/>
                                      <a:ea typeface="Cambria Math" panose="02040503050406030204" pitchFamily="18" charset="0"/>
                                    </a:rPr>
                                    <m:t>2</m:t>
                                  </m:r>
                                </m:sup>
                              </m:sSup>
                            </m:den>
                          </m:f>
                        </m:e>
                      </m:d>
                      <m:sSup>
                        <m:sSupPr>
                          <m:ctrlPr>
                            <a:rPr lang="en-US" sz="1200" i="1" smtClean="0">
                              <a:latin typeface="Cambria Math" panose="02040503050406030204" pitchFamily="18" charset="0"/>
                              <a:ea typeface="Cambria Math" panose="02040503050406030204" pitchFamily="18" charset="0"/>
                            </a:rPr>
                          </m:ctrlPr>
                        </m:sSupPr>
                        <m:e>
                          <m:acc>
                            <m:accPr>
                              <m:chr m:val="⃑"/>
                              <m:ctrlPr>
                                <a:rPr lang="en-US" sz="1200" b="1" i="1">
                                  <a:latin typeface="Cambria Math" panose="02040503050406030204" pitchFamily="18" charset="0"/>
                                </a:rPr>
                              </m:ctrlPr>
                            </m:accPr>
                            <m:e>
                              <m:r>
                                <a:rPr lang="en-US" sz="1200" b="1" i="1">
                                  <a:latin typeface="Cambria Math" panose="02040503050406030204" pitchFamily="18" charset="0"/>
                                </a:rPr>
                                <m:t>𝒙</m:t>
                              </m:r>
                            </m:e>
                          </m:acc>
                        </m:e>
                        <m:sup>
                          <m:r>
                            <a:rPr lang="en-US" sz="1200" b="0" i="1" smtClean="0">
                              <a:latin typeface="Cambria Math" panose="02040503050406030204" pitchFamily="18" charset="0"/>
                              <a:ea typeface="Cambria Math" panose="02040503050406030204" pitchFamily="18" charset="0"/>
                            </a:rPr>
                            <m:t>2</m:t>
                          </m:r>
                        </m:sup>
                      </m:sSup>
                      <m:r>
                        <a:rPr lang="en-US" sz="1200" b="0" i="1" smtClean="0">
                          <a:latin typeface="Cambria Math" panose="02040503050406030204" pitchFamily="18" charset="0"/>
                          <a:ea typeface="Cambria Math" panose="02040503050406030204" pitchFamily="18" charset="0"/>
                        </a:rPr>
                        <m:t>+…</m:t>
                      </m:r>
                    </m:oMath>
                  </m:oMathPara>
                </a14:m>
                <a:endParaRPr lang="en-US" sz="1200" dirty="0"/>
              </a:p>
              <a:p>
                <a:pPr marL="0" indent="0">
                  <a:spcBef>
                    <a:spcPts val="0"/>
                  </a:spcBef>
                  <a:spcAft>
                    <a:spcPts val="0"/>
                  </a:spcAft>
                  <a:buFont typeface="Arial" charset="0"/>
                  <a:buNone/>
                </a:pPr>
                <a:endParaRPr lang="en-US" sz="1200" dirty="0"/>
              </a:p>
              <a:p>
                <a:pPr marL="0" indent="0">
                  <a:spcBef>
                    <a:spcPts val="0"/>
                  </a:spcBef>
                  <a:spcAft>
                    <a:spcPts val="0"/>
                  </a:spcAft>
                  <a:buFont typeface="Arial" charset="0"/>
                  <a:buNone/>
                </a:pPr>
                <a:r>
                  <a:rPr lang="en-US" sz="1200" dirty="0"/>
                  <a:t>Keeping only the linear terms yields</a:t>
                </a:r>
              </a:p>
              <a:p>
                <a:pPr marL="0" indent="0">
                  <a:spcBef>
                    <a:spcPts val="0"/>
                  </a:spcBef>
                  <a:spcAft>
                    <a:spcPts val="0"/>
                  </a:spcAft>
                  <a:buFont typeface="Arial" charset="0"/>
                  <a:buNone/>
                </a:pPr>
                <a:endParaRPr lang="en-US" sz="12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acc>
                            <m:accPr>
                              <m:chr m:val="̇"/>
                              <m:ctrlPr>
                                <a:rPr lang="en-US" sz="1200" i="1">
                                  <a:latin typeface="Cambria Math" panose="02040503050406030204" pitchFamily="18" charset="0"/>
                                </a:rPr>
                              </m:ctrlPr>
                            </m:accPr>
                            <m:e>
                              <m:acc>
                                <m:accPr>
                                  <m:chr m:val="⃑"/>
                                  <m:ctrlPr>
                                    <a:rPr lang="en-US" sz="1200" b="1" i="1">
                                      <a:latin typeface="Cambria Math" panose="02040503050406030204" pitchFamily="18" charset="0"/>
                                    </a:rPr>
                                  </m:ctrlPr>
                                </m:accPr>
                                <m:e>
                                  <m:r>
                                    <a:rPr lang="en-US" sz="1200" b="1" i="1">
                                      <a:latin typeface="Cambria Math" panose="02040503050406030204" pitchFamily="18" charset="0"/>
                                    </a:rPr>
                                    <m:t>𝑿</m:t>
                                  </m:r>
                                </m:e>
                              </m:acc>
                            </m:e>
                          </m:acc>
                        </m:e>
                        <m:sub>
                          <m:r>
                            <a:rPr lang="en-US" sz="1200" i="1">
                              <a:latin typeface="Cambria Math" panose="02040503050406030204" pitchFamily="18" charset="0"/>
                            </a:rPr>
                            <m:t>𝑇𝑅𝑈𝐸</m:t>
                          </m:r>
                        </m:sub>
                      </m:sSub>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acc>
                            <m:accPr>
                              <m:chr m:val="̇"/>
                              <m:ctrlPr>
                                <a:rPr lang="en-US" sz="1200" i="1">
                                  <a:latin typeface="Cambria Math" panose="02040503050406030204" pitchFamily="18" charset="0"/>
                                </a:rPr>
                              </m:ctrlPr>
                            </m:accPr>
                            <m:e>
                              <m:acc>
                                <m:accPr>
                                  <m:chr m:val="⃑"/>
                                  <m:ctrlPr>
                                    <a:rPr lang="en-US" sz="1200" b="1" i="1">
                                      <a:latin typeface="Cambria Math" panose="02040503050406030204" pitchFamily="18" charset="0"/>
                                    </a:rPr>
                                  </m:ctrlPr>
                                </m:accPr>
                                <m:e>
                                  <m:r>
                                    <a:rPr lang="en-US" sz="1200" b="1" i="1">
                                      <a:latin typeface="Cambria Math" panose="02040503050406030204" pitchFamily="18" charset="0"/>
                                    </a:rPr>
                                    <m:t>𝑿</m:t>
                                  </m:r>
                                </m:e>
                              </m:acc>
                            </m:e>
                          </m:acc>
                        </m:e>
                        <m:sub>
                          <m:r>
                            <a:rPr lang="en-US" sz="1200" i="1">
                              <a:latin typeface="Cambria Math" panose="02040503050406030204" pitchFamily="18" charset="0"/>
                            </a:rPr>
                            <m:t>𝑅𝐸𝐹</m:t>
                          </m:r>
                        </m:sub>
                      </m:sSub>
                      <m:r>
                        <a:rPr lang="en-US" sz="1200" i="1" smtClean="0">
                          <a:latin typeface="Cambria Math" panose="02040503050406030204" pitchFamily="18" charset="0"/>
                          <a:ea typeface="Cambria Math" panose="02040503050406030204" pitchFamily="18" charset="0"/>
                        </a:rPr>
                        <m:t>≈</m:t>
                      </m:r>
                      <m:d>
                        <m:dPr>
                          <m:begChr m:val="["/>
                          <m:endChr m:val="]"/>
                          <m:ctrlPr>
                            <a:rPr lang="en-US" sz="1200" i="1">
                              <a:latin typeface="Cambria Math" panose="02040503050406030204" pitchFamily="18" charset="0"/>
                            </a:rPr>
                          </m:ctrlPr>
                        </m:dPr>
                        <m:e>
                          <m:f>
                            <m:fPr>
                              <m:ctrlPr>
                                <a:rPr lang="en-US" sz="1200" i="1">
                                  <a:latin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m:t>
                              </m:r>
                              <m:acc>
                                <m:accPr>
                                  <m:chr m:val="̇"/>
                                  <m:ctrlPr>
                                    <a:rPr lang="en-US" sz="1200" i="1">
                                      <a:latin typeface="Cambria Math" panose="02040503050406030204" pitchFamily="18" charset="0"/>
                                      <a:ea typeface="Cambria Math" panose="02040503050406030204" pitchFamily="18" charset="0"/>
                                    </a:rPr>
                                  </m:ctrlPr>
                                </m:accPr>
                                <m:e>
                                  <m:acc>
                                    <m:accPr>
                                      <m:chr m:val="⃑"/>
                                      <m:ctrlPr>
                                        <a:rPr lang="en-US" sz="1200" b="1" i="1">
                                          <a:latin typeface="Cambria Math" panose="02040503050406030204" pitchFamily="18" charset="0"/>
                                          <a:ea typeface="Cambria Math" panose="02040503050406030204" pitchFamily="18" charset="0"/>
                                        </a:rPr>
                                      </m:ctrlPr>
                                    </m:accPr>
                                    <m:e>
                                      <m:r>
                                        <a:rPr lang="en-US" sz="1200" b="1" i="1">
                                          <a:latin typeface="Cambria Math" panose="02040503050406030204" pitchFamily="18" charset="0"/>
                                          <a:ea typeface="Cambria Math" panose="02040503050406030204" pitchFamily="18" charset="0"/>
                                        </a:rPr>
                                        <m:t>𝑿</m:t>
                                      </m:r>
                                    </m:e>
                                  </m:acc>
                                </m:e>
                              </m:acc>
                            </m:num>
                            <m:den>
                              <m:r>
                                <a:rPr lang="en-US" sz="1200" i="1">
                                  <a:latin typeface="Cambria Math" panose="02040503050406030204" pitchFamily="18" charset="0"/>
                                  <a:ea typeface="Cambria Math" panose="02040503050406030204" pitchFamily="18" charset="0"/>
                                </a:rPr>
                                <m:t>𝜕</m:t>
                              </m:r>
                              <m:acc>
                                <m:accPr>
                                  <m:chr m:val="⃑"/>
                                  <m:ctrlPr>
                                    <a:rPr lang="en-US" sz="1200" b="1" i="1">
                                      <a:latin typeface="Cambria Math" panose="02040503050406030204" pitchFamily="18" charset="0"/>
                                      <a:ea typeface="Cambria Math" panose="02040503050406030204" pitchFamily="18" charset="0"/>
                                    </a:rPr>
                                  </m:ctrlPr>
                                </m:accPr>
                                <m:e>
                                  <m:r>
                                    <a:rPr lang="en-US" sz="1200" b="1" i="1">
                                      <a:latin typeface="Cambria Math" panose="02040503050406030204" pitchFamily="18" charset="0"/>
                                      <a:ea typeface="Cambria Math" panose="02040503050406030204" pitchFamily="18" charset="0"/>
                                    </a:rPr>
                                    <m:t>𝑿</m:t>
                                  </m:r>
                                </m:e>
                              </m:acc>
                            </m:den>
                          </m:f>
                        </m:e>
                      </m:d>
                      <m:acc>
                        <m:accPr>
                          <m:chr m:val="⃑"/>
                          <m:ctrlPr>
                            <a:rPr lang="en-US" sz="1200" b="1" i="1">
                              <a:latin typeface="Cambria Math" panose="02040503050406030204" pitchFamily="18" charset="0"/>
                            </a:rPr>
                          </m:ctrlPr>
                        </m:accPr>
                        <m:e>
                          <m:r>
                            <a:rPr lang="en-US" sz="1200" b="1" i="1">
                              <a:latin typeface="Cambria Math" panose="02040503050406030204" pitchFamily="18" charset="0"/>
                            </a:rPr>
                            <m:t>𝒙</m:t>
                          </m:r>
                        </m:e>
                      </m:acc>
                    </m:oMath>
                  </m:oMathPara>
                </a14:m>
                <a:endParaRPr lang="en-US" sz="1200" dirty="0"/>
              </a:p>
              <a:p>
                <a:pPr marL="0" indent="0">
                  <a:spcBef>
                    <a:spcPts val="0"/>
                  </a:spcBef>
                  <a:spcAft>
                    <a:spcPts val="0"/>
                  </a:spcAft>
                  <a:buFont typeface="Arial" charset="0"/>
                  <a:buNone/>
                </a:pPr>
                <a:endParaRPr lang="en-US" sz="12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acc>
                        <m:accPr>
                          <m:chr m:val="̇"/>
                          <m:ctrlPr>
                            <a:rPr lang="en-US" sz="1200" i="1" smtClean="0">
                              <a:latin typeface="Cambria Math" panose="02040503050406030204" pitchFamily="18" charset="0"/>
                              <a:ea typeface="Cambria Math" panose="02040503050406030204" pitchFamily="18" charset="0"/>
                            </a:rPr>
                          </m:ctrlPr>
                        </m:accPr>
                        <m:e>
                          <m:acc>
                            <m:accPr>
                              <m:chr m:val="⃑"/>
                              <m:ctrlPr>
                                <a:rPr lang="en-US" sz="1200" i="1" smtClean="0">
                                  <a:latin typeface="Cambria Math" panose="02040503050406030204" pitchFamily="18" charset="0"/>
                                  <a:ea typeface="Cambria Math" panose="02040503050406030204" pitchFamily="18" charset="0"/>
                                </a:rPr>
                              </m:ctrlPr>
                            </m:accPr>
                            <m:e>
                              <m:r>
                                <a:rPr lang="en-US" sz="1200" b="1" i="1" smtClean="0">
                                  <a:latin typeface="Cambria Math" panose="02040503050406030204" pitchFamily="18" charset="0"/>
                                  <a:ea typeface="Cambria Math" panose="02040503050406030204" pitchFamily="18" charset="0"/>
                                </a:rPr>
                                <m:t>𝒙</m:t>
                              </m:r>
                            </m:e>
                          </m:acc>
                        </m:e>
                      </m:acc>
                      <m:r>
                        <a:rPr lang="en-US" sz="1200" i="1">
                          <a:latin typeface="Cambria Math" panose="02040503050406030204" pitchFamily="18" charset="0"/>
                          <a:ea typeface="Cambria Math" panose="02040503050406030204" pitchFamily="18" charset="0"/>
                        </a:rPr>
                        <m:t>≈</m:t>
                      </m:r>
                      <m:d>
                        <m:dPr>
                          <m:begChr m:val="["/>
                          <m:endChr m:val="]"/>
                          <m:ctrlPr>
                            <a:rPr lang="en-US" sz="1200" i="1">
                              <a:latin typeface="Cambria Math" panose="02040503050406030204" pitchFamily="18" charset="0"/>
                            </a:rPr>
                          </m:ctrlPr>
                        </m:dPr>
                        <m:e>
                          <m:f>
                            <m:fPr>
                              <m:ctrlPr>
                                <a:rPr lang="en-US" sz="1200" i="1">
                                  <a:latin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m:t>
                              </m:r>
                              <m:acc>
                                <m:accPr>
                                  <m:chr m:val="̇"/>
                                  <m:ctrlPr>
                                    <a:rPr lang="en-US" sz="1200" i="1">
                                      <a:latin typeface="Cambria Math" panose="02040503050406030204" pitchFamily="18" charset="0"/>
                                      <a:ea typeface="Cambria Math" panose="02040503050406030204" pitchFamily="18" charset="0"/>
                                    </a:rPr>
                                  </m:ctrlPr>
                                </m:accPr>
                                <m:e>
                                  <m:acc>
                                    <m:accPr>
                                      <m:chr m:val="⃑"/>
                                      <m:ctrlPr>
                                        <a:rPr lang="en-US" sz="1200" b="1" i="1">
                                          <a:latin typeface="Cambria Math" panose="02040503050406030204" pitchFamily="18" charset="0"/>
                                          <a:ea typeface="Cambria Math" panose="02040503050406030204" pitchFamily="18" charset="0"/>
                                        </a:rPr>
                                      </m:ctrlPr>
                                    </m:accPr>
                                    <m:e>
                                      <m:r>
                                        <a:rPr lang="en-US" sz="1200" b="1" i="1">
                                          <a:latin typeface="Cambria Math" panose="02040503050406030204" pitchFamily="18" charset="0"/>
                                          <a:ea typeface="Cambria Math" panose="02040503050406030204" pitchFamily="18" charset="0"/>
                                        </a:rPr>
                                        <m:t>𝑿</m:t>
                                      </m:r>
                                    </m:e>
                                  </m:acc>
                                </m:e>
                              </m:acc>
                            </m:num>
                            <m:den>
                              <m:r>
                                <a:rPr lang="en-US" sz="1200" i="1">
                                  <a:latin typeface="Cambria Math" panose="02040503050406030204" pitchFamily="18" charset="0"/>
                                  <a:ea typeface="Cambria Math" panose="02040503050406030204" pitchFamily="18" charset="0"/>
                                </a:rPr>
                                <m:t>𝜕</m:t>
                              </m:r>
                              <m:acc>
                                <m:accPr>
                                  <m:chr m:val="⃑"/>
                                  <m:ctrlPr>
                                    <a:rPr lang="en-US" sz="1200" b="1" i="1">
                                      <a:latin typeface="Cambria Math" panose="02040503050406030204" pitchFamily="18" charset="0"/>
                                      <a:ea typeface="Cambria Math" panose="02040503050406030204" pitchFamily="18" charset="0"/>
                                    </a:rPr>
                                  </m:ctrlPr>
                                </m:accPr>
                                <m:e>
                                  <m:r>
                                    <a:rPr lang="en-US" sz="1200" b="1" i="1">
                                      <a:latin typeface="Cambria Math" panose="02040503050406030204" pitchFamily="18" charset="0"/>
                                      <a:ea typeface="Cambria Math" panose="02040503050406030204" pitchFamily="18" charset="0"/>
                                    </a:rPr>
                                    <m:t>𝑿</m:t>
                                  </m:r>
                                </m:e>
                              </m:acc>
                            </m:den>
                          </m:f>
                        </m:e>
                      </m:d>
                      <m:acc>
                        <m:accPr>
                          <m:chr m:val="⃑"/>
                          <m:ctrlPr>
                            <a:rPr lang="en-US" sz="1200" b="1" i="1">
                              <a:latin typeface="Cambria Math" panose="02040503050406030204" pitchFamily="18" charset="0"/>
                            </a:rPr>
                          </m:ctrlPr>
                        </m:accPr>
                        <m:e>
                          <m:r>
                            <a:rPr lang="en-US" sz="1200" b="1" i="1">
                              <a:latin typeface="Cambria Math" panose="02040503050406030204" pitchFamily="18" charset="0"/>
                            </a:rPr>
                            <m:t>𝒙</m:t>
                          </m:r>
                        </m:e>
                      </m:acc>
                    </m:oMath>
                  </m:oMathPara>
                </a14:m>
                <a:endParaRPr lang="en-US" sz="1200" dirty="0"/>
              </a:p>
              <a:p>
                <a:pPr marL="0" indent="0">
                  <a:spcBef>
                    <a:spcPts val="0"/>
                  </a:spcBef>
                  <a:spcAft>
                    <a:spcPts val="0"/>
                  </a:spcAft>
                  <a:buNone/>
                </a:pPr>
                <a:endParaRPr lang="en-US" sz="1200" dirty="0"/>
              </a:p>
              <a:p>
                <a:pPr marL="0" indent="0">
                  <a:spcBef>
                    <a:spcPts val="0"/>
                  </a:spcBef>
                  <a:spcAft>
                    <a:spcPts val="0"/>
                  </a:spcAft>
                  <a:buNone/>
                </a:pPr>
                <a:r>
                  <a:rPr lang="en-US" sz="1200" dirty="0"/>
                  <a:t>Note that this has the same form as our previous expression for linear dynamics</a:t>
                </a:r>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acc>
                        <m:accPr>
                          <m:chr m:val="̇"/>
                          <m:ctrlPr>
                            <a:rPr lang="en-US" sz="1200" i="1">
                              <a:latin typeface="Cambria Math" panose="02040503050406030204" pitchFamily="18" charset="0"/>
                              <a:ea typeface="Cambria Math" panose="02040503050406030204" pitchFamily="18" charset="0"/>
                            </a:rPr>
                          </m:ctrlPr>
                        </m:accPr>
                        <m:e>
                          <m:acc>
                            <m:accPr>
                              <m:chr m:val="⃑"/>
                              <m:ctrlPr>
                                <a:rPr lang="en-US" sz="1200" i="1">
                                  <a:latin typeface="Cambria Math" panose="02040503050406030204" pitchFamily="18" charset="0"/>
                                  <a:ea typeface="Cambria Math" panose="02040503050406030204" pitchFamily="18" charset="0"/>
                                </a:rPr>
                              </m:ctrlPr>
                            </m:accPr>
                            <m:e>
                              <m:r>
                                <a:rPr lang="en-US" sz="1200" b="1" i="1">
                                  <a:latin typeface="Cambria Math" panose="02040503050406030204" pitchFamily="18" charset="0"/>
                                  <a:ea typeface="Cambria Math" panose="02040503050406030204" pitchFamily="18" charset="0"/>
                                </a:rPr>
                                <m:t>𝒙</m:t>
                              </m:r>
                            </m:e>
                          </m:acc>
                        </m:e>
                      </m:acc>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𝐴</m:t>
                      </m:r>
                      <m:d>
                        <m:dPr>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𝑡</m:t>
                          </m:r>
                        </m:e>
                      </m:d>
                      <m:acc>
                        <m:accPr>
                          <m:chr m:val="⃑"/>
                          <m:ctrlPr>
                            <a:rPr lang="en-US" sz="1200" b="1" i="1">
                              <a:latin typeface="Cambria Math" panose="02040503050406030204" pitchFamily="18" charset="0"/>
                            </a:rPr>
                          </m:ctrlPr>
                        </m:accPr>
                        <m:e>
                          <m:r>
                            <a:rPr lang="en-US" sz="1200" b="1" i="1">
                              <a:latin typeface="Cambria Math" panose="02040503050406030204" pitchFamily="18" charset="0"/>
                            </a:rPr>
                            <m:t>𝒙</m:t>
                          </m:r>
                        </m:e>
                      </m:acc>
                      <m:r>
                        <a:rPr lang="en-US" sz="1200" b="1" i="1" smtClean="0">
                          <a:latin typeface="Cambria Math" panose="02040503050406030204" pitchFamily="18" charset="0"/>
                        </a:rPr>
                        <m:t>        </m:t>
                      </m:r>
                      <m:r>
                        <a:rPr lang="en-US" sz="1200" b="0" i="1" smtClean="0">
                          <a:latin typeface="Cambria Math" panose="02040503050406030204" pitchFamily="18" charset="0"/>
                        </a:rPr>
                        <m:t>𝐴</m:t>
                      </m:r>
                      <m:d>
                        <m:dPr>
                          <m:ctrlPr>
                            <a:rPr lang="en-US" sz="1200" i="1" smtClean="0">
                              <a:latin typeface="Cambria Math" panose="02040503050406030204" pitchFamily="18" charset="0"/>
                            </a:rPr>
                          </m:ctrlPr>
                        </m:dPr>
                        <m:e>
                          <m:r>
                            <a:rPr lang="en-US" sz="1200" b="0" i="1" smtClean="0">
                              <a:latin typeface="Cambria Math" panose="02040503050406030204" pitchFamily="18" charset="0"/>
                            </a:rPr>
                            <m:t>𝑡</m:t>
                          </m:r>
                        </m:e>
                      </m:d>
                      <m:r>
                        <a:rPr lang="en-US" sz="1200" b="1" i="1" smtClean="0">
                          <a:latin typeface="Cambria Math" panose="02040503050406030204" pitchFamily="18" charset="0"/>
                        </a:rPr>
                        <m:t>=</m:t>
                      </m:r>
                      <m:d>
                        <m:dPr>
                          <m:begChr m:val="["/>
                          <m:endChr m:val="]"/>
                          <m:ctrlPr>
                            <a:rPr lang="en-US" sz="1200" i="1">
                              <a:latin typeface="Cambria Math" panose="02040503050406030204" pitchFamily="18" charset="0"/>
                            </a:rPr>
                          </m:ctrlPr>
                        </m:dPr>
                        <m:e>
                          <m:f>
                            <m:fPr>
                              <m:ctrlPr>
                                <a:rPr lang="en-US" sz="1200" i="1">
                                  <a:latin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m:t>
                              </m:r>
                              <m:acc>
                                <m:accPr>
                                  <m:chr m:val="̇"/>
                                  <m:ctrlPr>
                                    <a:rPr lang="en-US" sz="1200" i="1">
                                      <a:latin typeface="Cambria Math" panose="02040503050406030204" pitchFamily="18" charset="0"/>
                                      <a:ea typeface="Cambria Math" panose="02040503050406030204" pitchFamily="18" charset="0"/>
                                    </a:rPr>
                                  </m:ctrlPr>
                                </m:accPr>
                                <m:e>
                                  <m:acc>
                                    <m:accPr>
                                      <m:chr m:val="⃑"/>
                                      <m:ctrlPr>
                                        <a:rPr lang="en-US" sz="1200" b="1" i="1">
                                          <a:latin typeface="Cambria Math" panose="02040503050406030204" pitchFamily="18" charset="0"/>
                                          <a:ea typeface="Cambria Math" panose="02040503050406030204" pitchFamily="18" charset="0"/>
                                        </a:rPr>
                                      </m:ctrlPr>
                                    </m:accPr>
                                    <m:e>
                                      <m:r>
                                        <a:rPr lang="en-US" sz="1200" b="1" i="1">
                                          <a:latin typeface="Cambria Math" panose="02040503050406030204" pitchFamily="18" charset="0"/>
                                          <a:ea typeface="Cambria Math" panose="02040503050406030204" pitchFamily="18" charset="0"/>
                                        </a:rPr>
                                        <m:t>𝑿</m:t>
                                      </m:r>
                                    </m:e>
                                  </m:acc>
                                </m:e>
                              </m:acc>
                            </m:num>
                            <m:den>
                              <m:r>
                                <a:rPr lang="en-US" sz="1200" i="1">
                                  <a:latin typeface="Cambria Math" panose="02040503050406030204" pitchFamily="18" charset="0"/>
                                  <a:ea typeface="Cambria Math" panose="02040503050406030204" pitchFamily="18" charset="0"/>
                                </a:rPr>
                                <m:t>𝜕</m:t>
                              </m:r>
                              <m:acc>
                                <m:accPr>
                                  <m:chr m:val="⃑"/>
                                  <m:ctrlPr>
                                    <a:rPr lang="en-US" sz="1200" b="1" i="1">
                                      <a:latin typeface="Cambria Math" panose="02040503050406030204" pitchFamily="18" charset="0"/>
                                      <a:ea typeface="Cambria Math" panose="02040503050406030204" pitchFamily="18" charset="0"/>
                                    </a:rPr>
                                  </m:ctrlPr>
                                </m:accPr>
                                <m:e>
                                  <m:r>
                                    <a:rPr lang="en-US" sz="1200" b="1" i="1">
                                      <a:latin typeface="Cambria Math" panose="02040503050406030204" pitchFamily="18" charset="0"/>
                                      <a:ea typeface="Cambria Math" panose="02040503050406030204" pitchFamily="18" charset="0"/>
                                    </a:rPr>
                                    <m:t>𝑿</m:t>
                                  </m:r>
                                </m:e>
                              </m:acc>
                            </m:den>
                          </m:f>
                        </m:e>
                      </m:d>
                    </m:oMath>
                  </m:oMathPara>
                </a14:m>
                <a:endParaRPr lang="en-US" sz="1200" dirty="0"/>
              </a:p>
            </p:txBody>
          </p:sp>
        </mc:Choice>
        <mc:Fallback xmlns="">
          <p:sp>
            <p:nvSpPr>
              <p:cNvPr id="6" name="Content Placeholder 1">
                <a:extLst>
                  <a:ext uri="{FF2B5EF4-FFF2-40B4-BE49-F238E27FC236}">
                    <a16:creationId xmlns:a16="http://schemas.microsoft.com/office/drawing/2014/main" id="{776F5BF8-607B-4537-BFA4-220C3ACAFCB4}"/>
                  </a:ext>
                </a:extLst>
              </p:cNvPr>
              <p:cNvSpPr txBox="1">
                <a:spLocks noRot="1" noChangeAspect="1" noMove="1" noResize="1" noEditPoints="1" noAdjustHandles="1" noChangeArrowheads="1" noChangeShapeType="1" noTextEdit="1"/>
              </p:cNvSpPr>
              <p:nvPr/>
            </p:nvSpPr>
            <p:spPr>
              <a:xfrm>
                <a:off x="4868091" y="665820"/>
                <a:ext cx="4219304" cy="3780420"/>
              </a:xfrm>
              <a:prstGeom prst="rect">
                <a:avLst/>
              </a:prstGeom>
              <a:blipFill>
                <a:blip r:embed="rId4"/>
                <a:stretch>
                  <a:fillRect l="-434" t="-323"/>
                </a:stretch>
              </a:blipFill>
            </p:spPr>
            <p:txBody>
              <a:bodyPr/>
              <a:lstStyle/>
              <a:p>
                <a:r>
                  <a:rPr lang="en-US">
                    <a:noFill/>
                  </a:rPr>
                  <a:t> </a:t>
                </a:r>
              </a:p>
            </p:txBody>
          </p:sp>
        </mc:Fallback>
      </mc:AlternateContent>
    </p:spTree>
    <p:extLst>
      <p:ext uri="{BB962C8B-B14F-4D97-AF65-F5344CB8AC3E}">
        <p14:creationId xmlns:p14="http://schemas.microsoft.com/office/powerpoint/2010/main" val="29323842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400" dirty="0"/>
              <a:t>We can apply the same concept to linearize the measurement equations.</a:t>
            </a:r>
          </a:p>
          <a:p>
            <a:pPr marL="0" indent="0">
              <a:spcBef>
                <a:spcPts val="0"/>
              </a:spcBef>
              <a:spcAft>
                <a:spcPts val="0"/>
              </a:spcAft>
              <a:buNone/>
            </a:pPr>
            <a:endParaRPr lang="en-US" sz="1400" dirty="0"/>
          </a:p>
          <a:p>
            <a:pPr marL="0" indent="0">
              <a:spcBef>
                <a:spcPts val="0"/>
              </a:spcBef>
              <a:spcAft>
                <a:spcPts val="0"/>
              </a:spcAft>
              <a:buNone/>
            </a:pPr>
            <a:endParaRPr lang="en-US" sz="1400" dirty="0"/>
          </a:p>
          <a:p>
            <a:pPr marL="0" indent="0">
              <a:spcBef>
                <a:spcPts val="0"/>
              </a:spcBef>
              <a:spcAft>
                <a:spcPts val="0"/>
              </a:spcAft>
              <a:buNone/>
            </a:pPr>
            <a:endParaRPr lang="en-US" sz="1400" dirty="0"/>
          </a:p>
        </p:txBody>
      </p:sp>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Measurement Model</a:t>
            </a:r>
          </a:p>
        </p:txBody>
      </p:sp>
      <p:pic>
        <p:nvPicPr>
          <p:cNvPr id="3" name="Picture 2">
            <a:extLst>
              <a:ext uri="{FF2B5EF4-FFF2-40B4-BE49-F238E27FC236}">
                <a16:creationId xmlns:a16="http://schemas.microsoft.com/office/drawing/2014/main" id="{65E61156-15E0-4DFC-BA67-8E41E354420C}"/>
              </a:ext>
            </a:extLst>
          </p:cNvPr>
          <p:cNvPicPr>
            <a:picLocks noChangeAspect="1"/>
          </p:cNvPicPr>
          <p:nvPr/>
        </p:nvPicPr>
        <p:blipFill>
          <a:blip r:embed="rId2"/>
          <a:stretch>
            <a:fillRect/>
          </a:stretch>
        </p:blipFill>
        <p:spPr>
          <a:xfrm>
            <a:off x="505903" y="1977056"/>
            <a:ext cx="4121897" cy="2340944"/>
          </a:xfrm>
          <a:prstGeom prst="rect">
            <a:avLst/>
          </a:prstGeom>
        </p:spPr>
      </p:pic>
      <mc:AlternateContent xmlns:mc="http://schemas.openxmlformats.org/markup-compatibility/2006" xmlns:a14="http://schemas.microsoft.com/office/drawing/2010/main">
        <mc:Choice Requires="a14">
          <p:sp>
            <p:nvSpPr>
              <p:cNvPr id="6" name="Content Placeholder 1">
                <a:extLst>
                  <a:ext uri="{FF2B5EF4-FFF2-40B4-BE49-F238E27FC236}">
                    <a16:creationId xmlns:a16="http://schemas.microsoft.com/office/drawing/2014/main" id="{C72E3F61-567D-4DF5-BCE8-77C908F9CBAE}"/>
                  </a:ext>
                </a:extLst>
              </p:cNvPr>
              <p:cNvSpPr txBox="1">
                <a:spLocks/>
              </p:cNvSpPr>
              <p:nvPr/>
            </p:nvSpPr>
            <p:spPr>
              <a:xfrm>
                <a:off x="4924696" y="681541"/>
                <a:ext cx="4003404" cy="3780420"/>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spcAft>
                    <a:spcPts val="0"/>
                  </a:spcAft>
                  <a:buFont typeface="Arial" charset="0"/>
                  <a:buNone/>
                </a:pPr>
                <a:r>
                  <a:rPr lang="en-US" sz="1600" b="1" dirty="0"/>
                  <a:t>Linearized Measurement Model</a:t>
                </a:r>
              </a:p>
              <a:p>
                <a:pPr marL="0" indent="0" algn="ctr">
                  <a:spcBef>
                    <a:spcPts val="0"/>
                  </a:spcBef>
                  <a:spcAft>
                    <a:spcPts val="0"/>
                  </a:spcAft>
                  <a:buFont typeface="Arial" charset="0"/>
                  <a:buNone/>
                </a:pPr>
                <a:r>
                  <a:rPr lang="en-US" sz="1400" dirty="0"/>
                  <a:t>Assume that the nonlinear measurement equation is </a:t>
                </a:r>
              </a:p>
              <a:p>
                <a:pPr marL="0" indent="0" algn="ctr">
                  <a:spcBef>
                    <a:spcPts val="0"/>
                  </a:spcBef>
                  <a:spcAft>
                    <a:spcPts val="0"/>
                  </a:spcAft>
                  <a:buFont typeface="Arial" charset="0"/>
                  <a:buNone/>
                </a:pPr>
                <a:endParaRPr lang="en-US" sz="1400" i="1" dirty="0">
                  <a:latin typeface="Cambria Math" panose="02040503050406030204" pitchFamily="18" charset="0"/>
                </a:endParaRPr>
              </a:p>
              <a:p>
                <a:pPr marL="0" indent="0" algn="ctr">
                  <a:spcBef>
                    <a:spcPts val="0"/>
                  </a:spcBef>
                  <a:spcAft>
                    <a:spcPts val="0"/>
                  </a:spcAft>
                  <a:buFont typeface="Arial" charset="0"/>
                  <a:buNone/>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𝒀</m:t>
                              </m:r>
                            </m:e>
                          </m:acc>
                        </m:e>
                        <m:sub>
                          <m:r>
                            <a:rPr lang="en-US" sz="1400" b="0" i="1" smtClean="0">
                              <a:latin typeface="Cambria Math" panose="02040503050406030204" pitchFamily="18" charset="0"/>
                            </a:rPr>
                            <m:t>𝑘</m:t>
                          </m:r>
                        </m:sub>
                      </m:sSub>
                      <m:r>
                        <a:rPr lang="en-US" sz="1400" b="0" i="1" smtClean="0">
                          <a:latin typeface="Cambria Math" panose="02040503050406030204" pitchFamily="18" charset="0"/>
                        </a:rPr>
                        <m:t>=</m:t>
                      </m:r>
                      <m:r>
                        <a:rPr lang="en-US" sz="1400" b="0" i="1" smtClean="0">
                          <a:latin typeface="Cambria Math" panose="02040503050406030204" pitchFamily="18" charset="0"/>
                        </a:rPr>
                        <m:t>𝐺</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𝑿</m:t>
                                  </m:r>
                                </m:e>
                              </m:acc>
                            </m:e>
                            <m:sub>
                              <m:r>
                                <a:rPr lang="en-US" sz="1400" b="0" i="1" smtClean="0">
                                  <a:latin typeface="Cambria Math" panose="02040503050406030204" pitchFamily="18" charset="0"/>
                                </a:rPr>
                                <m:t>𝑘</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ea typeface="Cambria Math" panose="02040503050406030204" pitchFamily="18" charset="0"/>
                                </a:rPr>
                                <m:t>𝜺</m:t>
                              </m:r>
                            </m:e>
                          </m:acc>
                        </m:e>
                        <m:sub>
                          <m:r>
                            <a:rPr lang="en-US" sz="1400" b="0" i="1" smtClean="0">
                              <a:latin typeface="Cambria Math" panose="02040503050406030204" pitchFamily="18" charset="0"/>
                            </a:rPr>
                            <m:t>𝑘</m:t>
                          </m:r>
                        </m:sub>
                      </m:sSub>
                    </m:oMath>
                  </m:oMathPara>
                </a14:m>
                <a:endParaRPr lang="en-US" sz="1400" dirty="0"/>
              </a:p>
              <a:p>
                <a:pPr marL="0" indent="0" algn="ctr">
                  <a:spcBef>
                    <a:spcPts val="0"/>
                  </a:spcBef>
                  <a:spcAft>
                    <a:spcPts val="0"/>
                  </a:spcAft>
                  <a:buFont typeface="Arial" charset="0"/>
                  <a:buNone/>
                </a:pPr>
                <a:endParaRPr lang="en-US" sz="1400" dirty="0"/>
              </a:p>
              <a:p>
                <a:pPr marL="0" indent="0" algn="ctr">
                  <a:spcBef>
                    <a:spcPts val="0"/>
                  </a:spcBef>
                  <a:spcAft>
                    <a:spcPts val="0"/>
                  </a:spcAft>
                  <a:buNone/>
                </a:pPr>
                <a14:m>
                  <m:oMath xmlns:m="http://schemas.openxmlformats.org/officeDocument/2006/math">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𝒀</m:t>
                            </m:r>
                          </m:e>
                        </m:acc>
                      </m:e>
                      <m:sub>
                        <m:r>
                          <a:rPr lang="en-US" sz="1400" i="1">
                            <a:latin typeface="Cambria Math" panose="02040503050406030204" pitchFamily="18" charset="0"/>
                          </a:rPr>
                          <m:t>𝑘</m:t>
                        </m:r>
                      </m:sub>
                    </m:sSub>
                    <m:r>
                      <a:rPr lang="en-US" sz="1400" i="1">
                        <a:latin typeface="Cambria Math" panose="02040503050406030204" pitchFamily="18" charset="0"/>
                      </a:rPr>
                      <m:t>=</m:t>
                    </m:r>
                    <m:r>
                      <a:rPr lang="en-US" sz="1400" i="1">
                        <a:latin typeface="Cambria Math" panose="02040503050406030204" pitchFamily="18" charset="0"/>
                      </a:rPr>
                      <m:t>𝐺</m:t>
                    </m:r>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e>
                          <m:sub>
                            <m:r>
                              <a:rPr lang="en-US" sz="1400" b="0" i="1" smtClean="0">
                                <a:latin typeface="Cambria Math" panose="02040503050406030204" pitchFamily="18" charset="0"/>
                              </a:rPr>
                              <m:t>𝑅𝐸𝐹</m:t>
                            </m:r>
                            <m:r>
                              <a:rPr lang="en-US" sz="1400" b="0" i="1" smtClean="0">
                                <a:latin typeface="Cambria Math" panose="02040503050406030204" pitchFamily="18" charset="0"/>
                              </a:rPr>
                              <m:t>,</m:t>
                            </m:r>
                            <m:r>
                              <a:rPr lang="en-US" sz="1400" b="0" i="1" smtClean="0">
                                <a:latin typeface="Cambria Math" panose="02040503050406030204" pitchFamily="18" charset="0"/>
                              </a:rPr>
                              <m:t>𝑘</m:t>
                            </m:r>
                          </m:sub>
                        </m:sSub>
                      </m:e>
                    </m:d>
                    <m:r>
                      <a:rPr lang="en-US" sz="1400" b="0" i="1" smtClean="0">
                        <a:latin typeface="Cambria Math" panose="02040503050406030204" pitchFamily="18" charset="0"/>
                      </a:rPr>
                      <m:t>+</m:t>
                    </m:r>
                  </m:oMath>
                </a14:m>
                <a:r>
                  <a:rPr lang="en-US" sz="1400" dirty="0"/>
                  <a:t> </a:t>
                </a:r>
                <a14:m>
                  <m:oMath xmlns:m="http://schemas.openxmlformats.org/officeDocument/2006/math">
                    <m:d>
                      <m:dPr>
                        <m:begChr m:val="["/>
                        <m:endChr m:val="]"/>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𝐺</m:t>
                            </m:r>
                          </m:num>
                          <m:den>
                            <m:r>
                              <a:rPr lang="en-US" sz="1400" i="1">
                                <a:latin typeface="Cambria Math" panose="02040503050406030204" pitchFamily="18" charset="0"/>
                                <a:ea typeface="Cambria Math" panose="02040503050406030204" pitchFamily="18" charset="0"/>
                              </a:rPr>
                              <m:t>𝜕</m:t>
                            </m:r>
                            <m:acc>
                              <m:accPr>
                                <m:chr m:val="⃑"/>
                                <m:ctrlPr>
                                  <a:rPr lang="en-US" sz="1400" b="1" i="1">
                                    <a:latin typeface="Cambria Math" panose="02040503050406030204" pitchFamily="18" charset="0"/>
                                    <a:ea typeface="Cambria Math" panose="02040503050406030204" pitchFamily="18" charset="0"/>
                                  </a:rPr>
                                </m:ctrlPr>
                              </m:accPr>
                              <m:e>
                                <m:r>
                                  <a:rPr lang="en-US" sz="1400" b="1" i="1">
                                    <a:latin typeface="Cambria Math" panose="02040503050406030204" pitchFamily="18" charset="0"/>
                                    <a:ea typeface="Cambria Math" panose="02040503050406030204" pitchFamily="18" charset="0"/>
                                  </a:rPr>
                                  <m:t>𝑿</m:t>
                                </m:r>
                              </m:e>
                            </m:acc>
                          </m:den>
                        </m:f>
                      </m:e>
                    </m:d>
                    <m:acc>
                      <m:accPr>
                        <m:chr m:val="⃑"/>
                        <m:ctrlPr>
                          <a:rPr lang="en-US" sz="1400" b="1" i="1">
                            <a:latin typeface="Cambria Math" panose="02040503050406030204" pitchFamily="18" charset="0"/>
                          </a:rPr>
                        </m:ctrlPr>
                      </m:accPr>
                      <m:e>
                        <m:r>
                          <a:rPr lang="en-US" sz="1400" b="1" i="1">
                            <a:latin typeface="Cambria Math" panose="02040503050406030204" pitchFamily="18" charset="0"/>
                          </a:rPr>
                          <m:t>𝒙</m:t>
                        </m:r>
                      </m:e>
                    </m:acc>
                    <m:r>
                      <a:rPr lang="en-US" sz="1400" b="1" i="1" smtClean="0">
                        <a:latin typeface="Cambria Math" panose="02040503050406030204" pitchFamily="18" charset="0"/>
                      </a:rPr>
                      <m:t>+…</m:t>
                    </m:r>
                  </m:oMath>
                </a14:m>
                <a:endParaRPr lang="en-US" sz="1400" b="1" dirty="0"/>
              </a:p>
              <a:p>
                <a:pPr marL="0" indent="0" algn="ctr">
                  <a:spcBef>
                    <a:spcPts val="0"/>
                  </a:spcBef>
                  <a:spcAft>
                    <a:spcPts val="0"/>
                  </a:spcAft>
                  <a:buNone/>
                </a:pPr>
                <a:endParaRPr lang="en-US" sz="1400" dirty="0"/>
              </a:p>
              <a:p>
                <a:pPr marL="0" indent="0" algn="ctr">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𝒚</m:t>
                              </m:r>
                            </m:e>
                          </m:acc>
                        </m:e>
                        <m:sub>
                          <m:r>
                            <a:rPr lang="en-US" sz="1400" b="0" i="1" smtClean="0">
                              <a:latin typeface="Cambria Math" panose="02040503050406030204" pitchFamily="18" charset="0"/>
                            </a:rPr>
                            <m:t>𝑘</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𝒀</m:t>
                              </m:r>
                            </m:e>
                          </m:acc>
                        </m:e>
                        <m:sub>
                          <m:r>
                            <a:rPr lang="en-US" sz="1400" i="1">
                              <a:latin typeface="Cambria Math" panose="02040503050406030204" pitchFamily="18" charset="0"/>
                            </a:rPr>
                            <m:t>𝑘</m:t>
                          </m:r>
                        </m:sub>
                      </m:sSub>
                      <m:r>
                        <a:rPr lang="en-US" sz="1400" b="0" i="1" smtClean="0">
                          <a:latin typeface="Cambria Math" panose="02040503050406030204" pitchFamily="18" charset="0"/>
                        </a:rPr>
                        <m:t>−</m:t>
                      </m:r>
                      <m:r>
                        <a:rPr lang="en-US" sz="1400" i="1">
                          <a:latin typeface="Cambria Math" panose="02040503050406030204" pitchFamily="18" charset="0"/>
                        </a:rPr>
                        <m:t>𝐺</m:t>
                      </m:r>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e>
                            <m:sub>
                              <m:r>
                                <a:rPr lang="en-US" sz="1400" i="1">
                                  <a:latin typeface="Cambria Math" panose="02040503050406030204" pitchFamily="18" charset="0"/>
                                </a:rPr>
                                <m:t>𝑅𝐸𝐹</m:t>
                              </m:r>
                              <m:r>
                                <a:rPr lang="en-US" sz="1400" i="1">
                                  <a:latin typeface="Cambria Math" panose="02040503050406030204" pitchFamily="18" charset="0"/>
                                </a:rPr>
                                <m:t>,</m:t>
                              </m:r>
                              <m:r>
                                <a:rPr lang="en-US" sz="1400" i="1">
                                  <a:latin typeface="Cambria Math" panose="02040503050406030204" pitchFamily="18" charset="0"/>
                                </a:rPr>
                                <m:t>𝑘</m:t>
                              </m:r>
                            </m:sub>
                          </m:sSub>
                        </m:e>
                      </m:d>
                    </m:oMath>
                  </m:oMathPara>
                </a14:m>
                <a:endParaRPr lang="en-US" sz="1400" dirty="0"/>
              </a:p>
              <a:p>
                <a:pPr marL="0" indent="0" algn="ctr">
                  <a:spcBef>
                    <a:spcPts val="0"/>
                  </a:spcBef>
                  <a:spcAft>
                    <a:spcPts val="0"/>
                  </a:spcAft>
                  <a:buNone/>
                </a:pPr>
                <a:endParaRPr lang="en-US" sz="1400" dirty="0"/>
              </a:p>
              <a:p>
                <a:pPr marL="0" indent="0" algn="ctr">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𝒚</m:t>
                              </m:r>
                            </m:e>
                          </m:acc>
                        </m:e>
                        <m:sub>
                          <m:r>
                            <a:rPr lang="en-US" sz="1400" i="1">
                              <a:latin typeface="Cambria Math" panose="02040503050406030204" pitchFamily="18" charset="0"/>
                            </a:rPr>
                            <m:t>𝑘</m:t>
                          </m:r>
                        </m:sub>
                      </m:sSub>
                      <m:r>
                        <a:rPr lang="en-US" sz="140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𝐻</m:t>
                              </m:r>
                            </m:e>
                          </m:acc>
                        </m:e>
                        <m:sub>
                          <m:r>
                            <a:rPr lang="en-US" sz="1400" i="1">
                              <a:latin typeface="Cambria Math" panose="02040503050406030204" pitchFamily="18" charset="0"/>
                            </a:rPr>
                            <m:t>𝑘</m:t>
                          </m:r>
                        </m:sub>
                      </m:sSub>
                      <m:acc>
                        <m:accPr>
                          <m:chr m:val="⃑"/>
                          <m:ctrlPr>
                            <a:rPr lang="en-US" sz="1400" b="1" i="1">
                              <a:latin typeface="Cambria Math" panose="02040503050406030204" pitchFamily="18" charset="0"/>
                            </a:rPr>
                          </m:ctrlPr>
                        </m:accPr>
                        <m:e>
                          <m:r>
                            <a:rPr lang="en-US" sz="1400" b="1" i="1">
                              <a:latin typeface="Cambria Math" panose="02040503050406030204" pitchFamily="18" charset="0"/>
                            </a:rPr>
                            <m:t>𝒙</m:t>
                          </m:r>
                        </m:e>
                      </m:acc>
                      <m:r>
                        <a:rPr lang="en-US" sz="1400" b="1" i="1" smtClean="0">
                          <a:latin typeface="Cambria Math" panose="02040503050406030204" pitchFamily="18" charset="0"/>
                        </a:rPr>
                        <m:t>+</m:t>
                      </m:r>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ea typeface="Cambria Math" panose="02040503050406030204" pitchFamily="18" charset="0"/>
                                </a:rPr>
                                <m:t>𝜺</m:t>
                              </m:r>
                            </m:e>
                          </m:acc>
                        </m:e>
                        <m:sub>
                          <m:r>
                            <a:rPr lang="en-US" sz="1400" i="1">
                              <a:latin typeface="Cambria Math" panose="02040503050406030204" pitchFamily="18" charset="0"/>
                            </a:rPr>
                            <m:t>𝑘</m:t>
                          </m:r>
                        </m:sub>
                      </m:sSub>
                      <m:sSub>
                        <m:sSubPr>
                          <m:ctrlPr>
                            <a:rPr lang="en-US" sz="1400" i="1">
                              <a:latin typeface="Cambria Math" panose="02040503050406030204" pitchFamily="18" charset="0"/>
                            </a:rPr>
                          </m:ctrlPr>
                        </m:sSubPr>
                        <m:e>
                          <m:r>
                            <a:rPr lang="en-US" sz="1400" b="0" i="1" smtClean="0">
                              <a:latin typeface="Cambria Math" panose="02040503050406030204" pitchFamily="18" charset="0"/>
                            </a:rPr>
                            <m:t>         </m:t>
                          </m:r>
                          <m:acc>
                            <m:accPr>
                              <m:chr m:val="̃"/>
                              <m:ctrlPr>
                                <a:rPr lang="en-US" sz="1400" i="1">
                                  <a:latin typeface="Cambria Math" panose="02040503050406030204" pitchFamily="18" charset="0"/>
                                </a:rPr>
                              </m:ctrlPr>
                            </m:accPr>
                            <m:e>
                              <m:r>
                                <a:rPr lang="en-US" sz="1400" i="1">
                                  <a:latin typeface="Cambria Math" panose="02040503050406030204" pitchFamily="18" charset="0"/>
                                </a:rPr>
                                <m:t>𝐻</m:t>
                              </m:r>
                            </m:e>
                          </m:acc>
                        </m:e>
                        <m:sub>
                          <m:r>
                            <a:rPr lang="en-US" sz="1400" i="1">
                              <a:latin typeface="Cambria Math" panose="02040503050406030204" pitchFamily="18" charset="0"/>
                            </a:rPr>
                            <m:t>𝑘</m:t>
                          </m:r>
                        </m:sub>
                      </m:sSub>
                      <m:r>
                        <a:rPr lang="en-US" sz="1400" b="0" i="1" smtClean="0">
                          <a:latin typeface="Cambria Math" panose="02040503050406030204" pitchFamily="18" charset="0"/>
                        </a:rPr>
                        <m:t>=</m:t>
                      </m:r>
                      <m:d>
                        <m:dPr>
                          <m:begChr m:val="["/>
                          <m:endChr m:val="]"/>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𝐺</m:t>
                              </m:r>
                            </m:num>
                            <m:den>
                              <m:r>
                                <a:rPr lang="en-US" sz="1400" i="1">
                                  <a:latin typeface="Cambria Math" panose="02040503050406030204" pitchFamily="18" charset="0"/>
                                  <a:ea typeface="Cambria Math" panose="02040503050406030204" pitchFamily="18" charset="0"/>
                                </a:rPr>
                                <m:t>𝜕</m:t>
                              </m:r>
                              <m:acc>
                                <m:accPr>
                                  <m:chr m:val="⃑"/>
                                  <m:ctrlPr>
                                    <a:rPr lang="en-US" sz="1400" b="1" i="1">
                                      <a:latin typeface="Cambria Math" panose="02040503050406030204" pitchFamily="18" charset="0"/>
                                      <a:ea typeface="Cambria Math" panose="02040503050406030204" pitchFamily="18" charset="0"/>
                                    </a:rPr>
                                  </m:ctrlPr>
                                </m:accPr>
                                <m:e>
                                  <m:r>
                                    <a:rPr lang="en-US" sz="1400" b="1" i="1">
                                      <a:latin typeface="Cambria Math" panose="02040503050406030204" pitchFamily="18" charset="0"/>
                                      <a:ea typeface="Cambria Math" panose="02040503050406030204" pitchFamily="18" charset="0"/>
                                    </a:rPr>
                                    <m:t>𝑿</m:t>
                                  </m:r>
                                </m:e>
                              </m:acc>
                            </m:den>
                          </m:f>
                        </m:e>
                      </m:d>
                    </m:oMath>
                  </m:oMathPara>
                </a14:m>
                <a:endParaRPr lang="en-US" sz="1400" dirty="0"/>
              </a:p>
              <a:p>
                <a:pPr marL="0" indent="0" algn="ctr">
                  <a:spcBef>
                    <a:spcPts val="0"/>
                  </a:spcBef>
                  <a:spcAft>
                    <a:spcPts val="0"/>
                  </a:spcAft>
                  <a:buNone/>
                </a:pPr>
                <a:endParaRPr lang="en-US" sz="1400" dirty="0"/>
              </a:p>
            </p:txBody>
          </p:sp>
        </mc:Choice>
        <mc:Fallback xmlns="">
          <p:sp>
            <p:nvSpPr>
              <p:cNvPr id="6" name="Content Placeholder 1">
                <a:extLst>
                  <a:ext uri="{FF2B5EF4-FFF2-40B4-BE49-F238E27FC236}">
                    <a16:creationId xmlns:a16="http://schemas.microsoft.com/office/drawing/2014/main" id="{C72E3F61-567D-4DF5-BCE8-77C908F9CBAE}"/>
                  </a:ext>
                </a:extLst>
              </p:cNvPr>
              <p:cNvSpPr txBox="1">
                <a:spLocks noRot="1" noChangeAspect="1" noMove="1" noResize="1" noEditPoints="1" noAdjustHandles="1" noChangeArrowheads="1" noChangeShapeType="1" noTextEdit="1"/>
              </p:cNvSpPr>
              <p:nvPr/>
            </p:nvSpPr>
            <p:spPr>
              <a:xfrm>
                <a:off x="4924696" y="681541"/>
                <a:ext cx="4003404" cy="3780420"/>
              </a:xfrm>
              <a:prstGeom prst="rect">
                <a:avLst/>
              </a:prstGeom>
              <a:blipFill>
                <a:blip r:embed="rId3"/>
                <a:stretch>
                  <a:fillRect l="-913" t="-484" r="-1370"/>
                </a:stretch>
              </a:blipFill>
            </p:spPr>
            <p:txBody>
              <a:bodyPr/>
              <a:lstStyle/>
              <a:p>
                <a:r>
                  <a:rPr lang="en-US">
                    <a:noFill/>
                  </a:rPr>
                  <a:t> </a:t>
                </a:r>
              </a:p>
            </p:txBody>
          </p:sp>
        </mc:Fallback>
      </mc:AlternateContent>
    </p:spTree>
    <p:extLst>
      <p:ext uri="{BB962C8B-B14F-4D97-AF65-F5344CB8AC3E}">
        <p14:creationId xmlns:p14="http://schemas.microsoft.com/office/powerpoint/2010/main" val="116921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600" b="1" dirty="0"/>
              <a:t>Notable Events and Outcomes</a:t>
            </a:r>
          </a:p>
          <a:p>
            <a:pPr>
              <a:spcBef>
                <a:spcPts val="0"/>
              </a:spcBef>
              <a:spcAft>
                <a:spcPts val="0"/>
              </a:spcAft>
            </a:pPr>
            <a:r>
              <a:rPr lang="en-US" sz="1400" dirty="0"/>
              <a:t>Several real events in GEO (maneuvers?) dismissed as pattern of life</a:t>
            </a:r>
          </a:p>
          <a:p>
            <a:pPr>
              <a:spcBef>
                <a:spcPts val="0"/>
              </a:spcBef>
              <a:spcAft>
                <a:spcPts val="0"/>
              </a:spcAft>
            </a:pPr>
            <a:r>
              <a:rPr lang="en-US" sz="1400" dirty="0"/>
              <a:t>Military started going to commercial with questions (they had high rate of events to contend with and offloaded) – good!</a:t>
            </a:r>
          </a:p>
          <a:p>
            <a:pPr>
              <a:spcBef>
                <a:spcPts val="0"/>
              </a:spcBef>
              <a:spcAft>
                <a:spcPts val="0"/>
              </a:spcAft>
            </a:pPr>
            <a:r>
              <a:rPr lang="en-US" sz="1400" dirty="0"/>
              <a:t>Looks like several LEO events were missed (simulated MLI shedding, real-world Iridium attitude maneuvers)</a:t>
            </a:r>
          </a:p>
          <a:p>
            <a:pPr>
              <a:spcBef>
                <a:spcPts val="0"/>
              </a:spcBef>
              <a:spcAft>
                <a:spcPts val="0"/>
              </a:spcAft>
            </a:pPr>
            <a:r>
              <a:rPr lang="en-US" sz="1400" dirty="0"/>
              <a:t>Pacific cell lacked </a:t>
            </a:r>
            <a:r>
              <a:rPr lang="en-US" sz="1400" dirty="0" err="1"/>
              <a:t>taskable</a:t>
            </a:r>
            <a:r>
              <a:rPr lang="en-US" sz="1400" dirty="0"/>
              <a:t> sensors – operating during day, need partner optical sensors on night side to respond to tasking requests</a:t>
            </a:r>
          </a:p>
          <a:p>
            <a:pPr>
              <a:spcBef>
                <a:spcPts val="0"/>
              </a:spcBef>
              <a:spcAft>
                <a:spcPts val="0"/>
              </a:spcAft>
            </a:pPr>
            <a:r>
              <a:rPr lang="en-US" sz="1400" dirty="0"/>
              <a:t>NASA GPIM deorbit, not sure that we caught, too low inclination for </a:t>
            </a:r>
            <a:r>
              <a:rPr lang="en-US" sz="1400" dirty="0" err="1"/>
              <a:t>LeoLabs</a:t>
            </a:r>
            <a:r>
              <a:rPr lang="en-US" sz="1400" dirty="0"/>
              <a:t> radar </a:t>
            </a:r>
          </a:p>
          <a:p>
            <a:pPr>
              <a:spcBef>
                <a:spcPts val="0"/>
              </a:spcBef>
              <a:spcAft>
                <a:spcPts val="0"/>
              </a:spcAft>
            </a:pPr>
            <a:r>
              <a:rPr lang="en-US" sz="1400" dirty="0"/>
              <a:t>PSRA group performed very well, special thanks to Avery and Kieran</a:t>
            </a:r>
          </a:p>
        </p:txBody>
      </p:sp>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SACT 20-2 Wrap Up</a:t>
            </a:r>
          </a:p>
        </p:txBody>
      </p:sp>
      <p:sp>
        <p:nvSpPr>
          <p:cNvPr id="7" name="Content Placeholder 1">
            <a:extLst>
              <a:ext uri="{FF2B5EF4-FFF2-40B4-BE49-F238E27FC236}">
                <a16:creationId xmlns:a16="http://schemas.microsoft.com/office/drawing/2014/main" id="{A2185CB0-2467-4933-8C10-5545D900C730}"/>
              </a:ext>
            </a:extLst>
          </p:cNvPr>
          <p:cNvSpPr txBox="1">
            <a:spLocks/>
          </p:cNvSpPr>
          <p:nvPr/>
        </p:nvSpPr>
        <p:spPr>
          <a:xfrm>
            <a:off x="4572000" y="665820"/>
            <a:ext cx="4219304" cy="3780420"/>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spcAft>
                <a:spcPts val="0"/>
              </a:spcAft>
              <a:buFont typeface="Arial" charset="0"/>
              <a:buNone/>
            </a:pPr>
            <a:r>
              <a:rPr lang="en-US" sz="1600" b="1" dirty="0"/>
              <a:t>What’s Next?</a:t>
            </a:r>
          </a:p>
          <a:p>
            <a:pPr>
              <a:spcBef>
                <a:spcPts val="0"/>
              </a:spcBef>
              <a:spcAft>
                <a:spcPts val="0"/>
              </a:spcAft>
            </a:pPr>
            <a:r>
              <a:rPr lang="en-US" sz="1400" dirty="0"/>
              <a:t>SACT 20-3 in November if anyone is interested in participating</a:t>
            </a:r>
          </a:p>
          <a:p>
            <a:pPr>
              <a:spcBef>
                <a:spcPts val="0"/>
              </a:spcBef>
              <a:spcAft>
                <a:spcPts val="0"/>
              </a:spcAft>
            </a:pPr>
            <a:r>
              <a:rPr lang="en-US" sz="1400" dirty="0"/>
              <a:t>SACT events to continue over next few years as Dept of Commerce in US takes over main space traffic management function</a:t>
            </a:r>
          </a:p>
          <a:p>
            <a:pPr>
              <a:spcBef>
                <a:spcPts val="0"/>
              </a:spcBef>
              <a:spcAft>
                <a:spcPts val="0"/>
              </a:spcAft>
            </a:pPr>
            <a:r>
              <a:rPr lang="en-US" sz="1400" dirty="0"/>
              <a:t>Remainder of our semester will focus on individual SSA analysis tasks that were performed by teams within SACT, including:</a:t>
            </a:r>
          </a:p>
          <a:p>
            <a:pPr lvl="1">
              <a:spcBef>
                <a:spcPts val="0"/>
              </a:spcBef>
              <a:spcAft>
                <a:spcPts val="0"/>
              </a:spcAft>
            </a:pPr>
            <a:r>
              <a:rPr lang="en-US" sz="1200" dirty="0"/>
              <a:t>Orbit determination, Initial Orbit Determination</a:t>
            </a:r>
          </a:p>
          <a:p>
            <a:pPr lvl="1">
              <a:spcBef>
                <a:spcPts val="0"/>
              </a:spcBef>
              <a:spcAft>
                <a:spcPts val="0"/>
              </a:spcAft>
            </a:pPr>
            <a:r>
              <a:rPr lang="en-US" sz="1200" dirty="0"/>
              <a:t>Object Characterization</a:t>
            </a:r>
          </a:p>
          <a:p>
            <a:pPr lvl="1">
              <a:spcBef>
                <a:spcPts val="0"/>
              </a:spcBef>
              <a:spcAft>
                <a:spcPts val="0"/>
              </a:spcAft>
            </a:pPr>
            <a:r>
              <a:rPr lang="en-US" sz="1200" dirty="0"/>
              <a:t>Maneuver Detection</a:t>
            </a:r>
          </a:p>
          <a:p>
            <a:pPr lvl="1">
              <a:spcBef>
                <a:spcPts val="0"/>
              </a:spcBef>
              <a:spcAft>
                <a:spcPts val="0"/>
              </a:spcAft>
            </a:pPr>
            <a:r>
              <a:rPr lang="en-US" sz="1200" dirty="0"/>
              <a:t>Conjunction Assessment</a:t>
            </a:r>
          </a:p>
          <a:p>
            <a:pPr lvl="1">
              <a:spcBef>
                <a:spcPts val="0"/>
              </a:spcBef>
              <a:spcAft>
                <a:spcPts val="0"/>
              </a:spcAft>
            </a:pPr>
            <a:r>
              <a:rPr lang="en-US" sz="1200" dirty="0"/>
              <a:t>Data Association/Multitarget Estimation</a:t>
            </a:r>
          </a:p>
          <a:p>
            <a:pPr lvl="1">
              <a:spcBef>
                <a:spcPts val="0"/>
              </a:spcBef>
              <a:spcAft>
                <a:spcPts val="0"/>
              </a:spcAft>
            </a:pPr>
            <a:r>
              <a:rPr lang="en-US" sz="1200" dirty="0"/>
              <a:t>Sensor Management and Data Fusion</a:t>
            </a:r>
            <a:endParaRPr lang="en-US" sz="1000" dirty="0"/>
          </a:p>
        </p:txBody>
      </p:sp>
    </p:spTree>
    <p:extLst>
      <p:ext uri="{BB962C8B-B14F-4D97-AF65-F5344CB8AC3E}">
        <p14:creationId xmlns:p14="http://schemas.microsoft.com/office/powerpoint/2010/main" val="1248638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400" b="1" dirty="0"/>
                  <a:t>Standard Form</a:t>
                </a:r>
              </a:p>
              <a:p>
                <a:pPr marL="0" indent="0">
                  <a:spcBef>
                    <a:spcPts val="0"/>
                  </a:spcBef>
                  <a:spcAft>
                    <a:spcPts val="0"/>
                  </a:spcAft>
                  <a:buNone/>
                </a:pPr>
                <a:r>
                  <a:rPr lang="en-US" sz="1400" dirty="0"/>
                  <a:t>By using Taylor Series expansion and keeping only first order terms, we have put the problem back in standard form:</a:t>
                </a:r>
              </a:p>
              <a:p>
                <a:pPr marL="0" indent="0">
                  <a:spcBef>
                    <a:spcPts val="0"/>
                  </a:spcBef>
                  <a:spcAft>
                    <a:spcPts val="0"/>
                  </a:spcAft>
                  <a:buNone/>
                </a:pPr>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acc>
                        <m:accPr>
                          <m:chr m:val="̇"/>
                          <m:ctrlPr>
                            <a:rPr lang="en-US" sz="1400" i="1">
                              <a:latin typeface="Cambria Math" panose="02040503050406030204" pitchFamily="18" charset="0"/>
                              <a:ea typeface="Cambria Math" panose="02040503050406030204" pitchFamily="18" charset="0"/>
                            </a:rPr>
                          </m:ctrlPr>
                        </m:accPr>
                        <m:e>
                          <m:acc>
                            <m:accPr>
                              <m:chr m:val="⃑"/>
                              <m:ctrlPr>
                                <a:rPr lang="en-US" sz="1400" i="1">
                                  <a:latin typeface="Cambria Math" panose="02040503050406030204" pitchFamily="18" charset="0"/>
                                  <a:ea typeface="Cambria Math" panose="02040503050406030204" pitchFamily="18" charset="0"/>
                                </a:rPr>
                              </m:ctrlPr>
                            </m:accPr>
                            <m:e>
                              <m:r>
                                <a:rPr lang="en-US" sz="1400" b="1" i="1">
                                  <a:latin typeface="Cambria Math" panose="02040503050406030204" pitchFamily="18" charset="0"/>
                                  <a:ea typeface="Cambria Math" panose="02040503050406030204" pitchFamily="18" charset="0"/>
                                </a:rPr>
                                <m:t>𝒙</m:t>
                              </m:r>
                            </m:e>
                          </m:acc>
                        </m:e>
                      </m:acc>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𝐴</m:t>
                      </m:r>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𝑡</m:t>
                          </m:r>
                        </m:e>
                      </m:d>
                      <m:acc>
                        <m:accPr>
                          <m:chr m:val="⃑"/>
                          <m:ctrlPr>
                            <a:rPr lang="en-US" sz="1400" b="1" i="1">
                              <a:latin typeface="Cambria Math" panose="02040503050406030204" pitchFamily="18" charset="0"/>
                            </a:rPr>
                          </m:ctrlPr>
                        </m:accPr>
                        <m:e>
                          <m:r>
                            <a:rPr lang="en-US" sz="1400" b="1" i="1">
                              <a:latin typeface="Cambria Math" panose="02040503050406030204" pitchFamily="18" charset="0"/>
                            </a:rPr>
                            <m:t>𝒙</m:t>
                          </m:r>
                        </m:e>
                      </m:acc>
                      <m:r>
                        <a:rPr lang="en-US" sz="1400" b="1" i="1" smtClean="0">
                          <a:latin typeface="Cambria Math" panose="02040503050406030204" pitchFamily="18" charset="0"/>
                        </a:rPr>
                        <m:t>        </m:t>
                      </m:r>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𝒚</m:t>
                              </m:r>
                            </m:e>
                          </m:acc>
                        </m:e>
                        <m:sub>
                          <m:r>
                            <a:rPr lang="en-US" sz="1400" i="1">
                              <a:latin typeface="Cambria Math" panose="02040503050406030204" pitchFamily="18" charset="0"/>
                            </a:rPr>
                            <m:t>𝑘</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𝐻</m:t>
                              </m:r>
                            </m:e>
                          </m:acc>
                        </m:e>
                        <m:sub>
                          <m:r>
                            <a:rPr lang="en-US" sz="1400" i="1">
                              <a:latin typeface="Cambria Math" panose="02040503050406030204" pitchFamily="18" charset="0"/>
                            </a:rPr>
                            <m:t>𝑘</m:t>
                          </m:r>
                        </m:sub>
                      </m:sSub>
                      <m:acc>
                        <m:accPr>
                          <m:chr m:val="⃑"/>
                          <m:ctrlPr>
                            <a:rPr lang="en-US" sz="1400" b="1" i="1">
                              <a:latin typeface="Cambria Math" panose="02040503050406030204" pitchFamily="18" charset="0"/>
                            </a:rPr>
                          </m:ctrlPr>
                        </m:accPr>
                        <m:e>
                          <m:r>
                            <a:rPr lang="en-US" sz="1400" b="1" i="1">
                              <a:latin typeface="Cambria Math" panose="02040503050406030204" pitchFamily="18" charset="0"/>
                            </a:rPr>
                            <m:t>𝒙</m:t>
                          </m:r>
                        </m:e>
                      </m:acc>
                      <m:r>
                        <a:rPr lang="en-US" sz="1400" b="1" i="1">
                          <a:latin typeface="Cambria Math" panose="02040503050406030204" pitchFamily="18" charset="0"/>
                        </a:rPr>
                        <m:t>+</m:t>
                      </m:r>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ea typeface="Cambria Math" panose="02040503050406030204" pitchFamily="18" charset="0"/>
                                </a:rPr>
                                <m:t>𝜺</m:t>
                              </m:r>
                            </m:e>
                          </m:acc>
                        </m:e>
                        <m:sub>
                          <m:r>
                            <a:rPr lang="en-US" sz="1400" i="1">
                              <a:latin typeface="Cambria Math" panose="02040503050406030204" pitchFamily="18" charset="0"/>
                            </a:rPr>
                            <m:t>𝑘</m:t>
                          </m:r>
                        </m:sub>
                      </m:sSub>
                    </m:oMath>
                  </m:oMathPara>
                </a14:m>
                <a:endParaRPr lang="en-US" sz="1400" b="1" i="1" dirty="0">
                  <a:latin typeface="Cambria Math" panose="02040503050406030204" pitchFamily="18" charset="0"/>
                </a:endParaRPr>
              </a:p>
              <a:p>
                <a:pPr marL="0" indent="0">
                  <a:spcBef>
                    <a:spcPts val="0"/>
                  </a:spcBef>
                  <a:spcAft>
                    <a:spcPts val="0"/>
                  </a:spcAft>
                  <a:buNone/>
                </a:pPr>
                <a:endParaRPr lang="en-US" sz="1400" b="1" i="1" dirty="0">
                  <a:latin typeface="Cambria Math" panose="02040503050406030204" pitchFamily="18" charset="0"/>
                </a:endParaRPr>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𝐴</m:t>
                      </m:r>
                      <m:d>
                        <m:dPr>
                          <m:ctrlPr>
                            <a:rPr lang="en-US" sz="1400" i="1">
                              <a:latin typeface="Cambria Math" panose="02040503050406030204" pitchFamily="18" charset="0"/>
                            </a:rPr>
                          </m:ctrlPr>
                        </m:dPr>
                        <m:e>
                          <m:r>
                            <a:rPr lang="en-US" sz="1400" i="1">
                              <a:latin typeface="Cambria Math" panose="02040503050406030204" pitchFamily="18" charset="0"/>
                            </a:rPr>
                            <m:t>𝑡</m:t>
                          </m:r>
                        </m:e>
                      </m:d>
                      <m:r>
                        <a:rPr lang="en-US" sz="1400" b="1" i="1">
                          <a:latin typeface="Cambria Math" panose="02040503050406030204" pitchFamily="18" charset="0"/>
                        </a:rPr>
                        <m:t>=</m:t>
                      </m:r>
                      <m:sSup>
                        <m:sSupPr>
                          <m:ctrlPr>
                            <a:rPr lang="en-US" sz="1400" b="1" i="1" smtClean="0">
                              <a:latin typeface="Cambria Math" panose="02040503050406030204" pitchFamily="18" charset="0"/>
                              <a:ea typeface="Cambria Math" panose="02040503050406030204" pitchFamily="18" charset="0"/>
                            </a:rPr>
                          </m:ctrlPr>
                        </m:sSupPr>
                        <m:e>
                          <m:d>
                            <m:dPr>
                              <m:begChr m:val="["/>
                              <m:endChr m:val="]"/>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m:t>
                                  </m:r>
                                  <m:acc>
                                    <m:accPr>
                                      <m:chr m:val="̇"/>
                                      <m:ctrlPr>
                                        <a:rPr lang="en-US" sz="1400" i="1">
                                          <a:latin typeface="Cambria Math" panose="02040503050406030204" pitchFamily="18" charset="0"/>
                                          <a:ea typeface="Cambria Math" panose="02040503050406030204" pitchFamily="18" charset="0"/>
                                        </a:rPr>
                                      </m:ctrlPr>
                                    </m:accPr>
                                    <m:e>
                                      <m:acc>
                                        <m:accPr>
                                          <m:chr m:val="⃑"/>
                                          <m:ctrlPr>
                                            <a:rPr lang="en-US" sz="1400" b="1" i="1">
                                              <a:latin typeface="Cambria Math" panose="02040503050406030204" pitchFamily="18" charset="0"/>
                                              <a:ea typeface="Cambria Math" panose="02040503050406030204" pitchFamily="18" charset="0"/>
                                            </a:rPr>
                                          </m:ctrlPr>
                                        </m:accPr>
                                        <m:e>
                                          <m:r>
                                            <a:rPr lang="en-US" sz="1400" b="1" i="1">
                                              <a:latin typeface="Cambria Math" panose="02040503050406030204" pitchFamily="18" charset="0"/>
                                              <a:ea typeface="Cambria Math" panose="02040503050406030204" pitchFamily="18" charset="0"/>
                                            </a:rPr>
                                            <m:t>𝑿</m:t>
                                          </m:r>
                                        </m:e>
                                      </m:acc>
                                    </m:e>
                                  </m:acc>
                                </m:num>
                                <m:den>
                                  <m:r>
                                    <a:rPr lang="en-US" sz="1400" i="1">
                                      <a:latin typeface="Cambria Math" panose="02040503050406030204" pitchFamily="18" charset="0"/>
                                      <a:ea typeface="Cambria Math" panose="02040503050406030204" pitchFamily="18" charset="0"/>
                                    </a:rPr>
                                    <m:t>𝜕</m:t>
                                  </m:r>
                                  <m:acc>
                                    <m:accPr>
                                      <m:chr m:val="⃑"/>
                                      <m:ctrlPr>
                                        <a:rPr lang="en-US" sz="1400" b="1" i="1">
                                          <a:latin typeface="Cambria Math" panose="02040503050406030204" pitchFamily="18" charset="0"/>
                                          <a:ea typeface="Cambria Math" panose="02040503050406030204" pitchFamily="18" charset="0"/>
                                        </a:rPr>
                                      </m:ctrlPr>
                                    </m:accPr>
                                    <m:e>
                                      <m:r>
                                        <a:rPr lang="en-US" sz="1400" b="1" i="1">
                                          <a:latin typeface="Cambria Math" panose="02040503050406030204" pitchFamily="18" charset="0"/>
                                          <a:ea typeface="Cambria Math" panose="02040503050406030204" pitchFamily="18" charset="0"/>
                                        </a:rPr>
                                        <m:t>𝑿</m:t>
                                      </m:r>
                                    </m:e>
                                  </m:acc>
                                </m:den>
                              </m:f>
                            </m:e>
                          </m:d>
                        </m:e>
                        <m:sup>
                          <m:r>
                            <a:rPr lang="en-US" sz="1400" b="1" i="1" smtClean="0">
                              <a:latin typeface="Cambria Math" panose="02040503050406030204" pitchFamily="18" charset="0"/>
                              <a:ea typeface="Cambria Math" panose="02040503050406030204" pitchFamily="18" charset="0"/>
                            </a:rPr>
                            <m:t>∗</m:t>
                          </m:r>
                        </m:sup>
                      </m:sSup>
                      <m:sSub>
                        <m:sSubPr>
                          <m:ctrlPr>
                            <a:rPr lang="en-US" sz="1400" i="1">
                              <a:latin typeface="Cambria Math" panose="02040503050406030204" pitchFamily="18" charset="0"/>
                            </a:rPr>
                          </m:ctrlPr>
                        </m:sSubPr>
                        <m:e>
                          <m:r>
                            <a:rPr lang="en-US" sz="1400" i="1">
                              <a:latin typeface="Cambria Math" panose="02040503050406030204" pitchFamily="18" charset="0"/>
                            </a:rPr>
                            <m:t>         </m:t>
                          </m:r>
                          <m:acc>
                            <m:accPr>
                              <m:chr m:val="̃"/>
                              <m:ctrlPr>
                                <a:rPr lang="en-US" sz="1400" i="1">
                                  <a:latin typeface="Cambria Math" panose="02040503050406030204" pitchFamily="18" charset="0"/>
                                </a:rPr>
                              </m:ctrlPr>
                            </m:accPr>
                            <m:e>
                              <m:r>
                                <a:rPr lang="en-US" sz="1400" i="1">
                                  <a:latin typeface="Cambria Math" panose="02040503050406030204" pitchFamily="18" charset="0"/>
                                </a:rPr>
                                <m:t>𝐻</m:t>
                              </m:r>
                            </m:e>
                          </m:acc>
                        </m:e>
                        <m:sub>
                          <m:r>
                            <a:rPr lang="en-US" sz="1400" i="1">
                              <a:latin typeface="Cambria Math" panose="02040503050406030204" pitchFamily="18" charset="0"/>
                            </a:rPr>
                            <m:t>𝑘</m:t>
                          </m:r>
                        </m:sub>
                      </m:sSub>
                      <m:r>
                        <a:rPr lang="en-US" sz="1400" i="1">
                          <a:latin typeface="Cambria Math" panose="02040503050406030204" pitchFamily="18" charset="0"/>
                        </a:rPr>
                        <m:t>=</m:t>
                      </m:r>
                      <m:sSup>
                        <m:sSupPr>
                          <m:ctrlPr>
                            <a:rPr lang="en-US" sz="1400" b="1" i="1" smtClean="0">
                              <a:latin typeface="Cambria Math" panose="02040503050406030204" pitchFamily="18" charset="0"/>
                              <a:ea typeface="Cambria Math" panose="02040503050406030204" pitchFamily="18" charset="0"/>
                            </a:rPr>
                          </m:ctrlPr>
                        </m:sSupPr>
                        <m:e>
                          <m:d>
                            <m:dPr>
                              <m:begChr m:val="["/>
                              <m:endChr m:val="]"/>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𝐺</m:t>
                                  </m:r>
                                </m:num>
                                <m:den>
                                  <m:r>
                                    <a:rPr lang="en-US" sz="1400" i="1">
                                      <a:latin typeface="Cambria Math" panose="02040503050406030204" pitchFamily="18" charset="0"/>
                                      <a:ea typeface="Cambria Math" panose="02040503050406030204" pitchFamily="18" charset="0"/>
                                    </a:rPr>
                                    <m:t>𝜕</m:t>
                                  </m:r>
                                  <m:acc>
                                    <m:accPr>
                                      <m:chr m:val="⃑"/>
                                      <m:ctrlPr>
                                        <a:rPr lang="en-US" sz="1400" b="1" i="1">
                                          <a:latin typeface="Cambria Math" panose="02040503050406030204" pitchFamily="18" charset="0"/>
                                          <a:ea typeface="Cambria Math" panose="02040503050406030204" pitchFamily="18" charset="0"/>
                                        </a:rPr>
                                      </m:ctrlPr>
                                    </m:accPr>
                                    <m:e>
                                      <m:r>
                                        <a:rPr lang="en-US" sz="1400" b="1" i="1">
                                          <a:latin typeface="Cambria Math" panose="02040503050406030204" pitchFamily="18" charset="0"/>
                                          <a:ea typeface="Cambria Math" panose="02040503050406030204" pitchFamily="18" charset="0"/>
                                        </a:rPr>
                                        <m:t>𝑿</m:t>
                                      </m:r>
                                    </m:e>
                                  </m:acc>
                                </m:den>
                              </m:f>
                            </m:e>
                          </m:d>
                        </m:e>
                        <m:sup>
                          <m:r>
                            <a:rPr lang="en-US" sz="1400" b="1" i="1" smtClean="0">
                              <a:latin typeface="Cambria Math" panose="02040503050406030204" pitchFamily="18" charset="0"/>
                              <a:ea typeface="Cambria Math" panose="02040503050406030204" pitchFamily="18" charset="0"/>
                            </a:rPr>
                            <m:t>∗</m:t>
                          </m:r>
                        </m:sup>
                      </m:sSup>
                    </m:oMath>
                  </m:oMathPara>
                </a14:m>
                <a:endParaRPr lang="en-US" sz="1400" dirty="0"/>
              </a:p>
              <a:p>
                <a:pPr marL="0" indent="0">
                  <a:spcBef>
                    <a:spcPts val="0"/>
                  </a:spcBef>
                  <a:spcAft>
                    <a:spcPts val="0"/>
                  </a:spcAft>
                  <a:buNone/>
                </a:pPr>
                <a:endParaRPr lang="en-US" sz="1400" dirty="0"/>
              </a:p>
              <a:p>
                <a:pPr marL="0" indent="0">
                  <a:spcBef>
                    <a:spcPts val="0"/>
                  </a:spcBef>
                  <a:spcAft>
                    <a:spcPts val="0"/>
                  </a:spcAft>
                  <a:buNone/>
                </a:pPr>
                <a:r>
                  <a:rPr lang="en-US" sz="1400" dirty="0"/>
                  <a:t>where the []* indicates the partial derivative is evaluated at the reference trajectory value </a:t>
                </a:r>
                <a14:m>
                  <m:oMath xmlns:m="http://schemas.openxmlformats.org/officeDocument/2006/math">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e>
                      <m:sub>
                        <m:r>
                          <a:rPr lang="en-US" sz="1400" i="1">
                            <a:latin typeface="Cambria Math" panose="02040503050406030204" pitchFamily="18" charset="0"/>
                          </a:rPr>
                          <m:t>𝑅𝐸𝐹</m:t>
                        </m:r>
                      </m:sub>
                    </m:sSub>
                  </m:oMath>
                </a14:m>
                <a:r>
                  <a:rPr lang="en-US" sz="1400" dirty="0"/>
                  <a:t>.  </a:t>
                </a:r>
              </a:p>
              <a:p>
                <a:pPr marL="0" indent="0">
                  <a:spcBef>
                    <a:spcPts val="0"/>
                  </a:spcBef>
                  <a:spcAft>
                    <a:spcPts val="0"/>
                  </a:spcAft>
                  <a:buNone/>
                </a:pPr>
                <a:endParaRPr lang="en-US" sz="1400" dirty="0"/>
              </a:p>
            </p:txBody>
          </p:sp>
        </mc:Choice>
        <mc:Fallback xmlns="">
          <p:sp>
            <p:nvSpPr>
              <p:cNvPr id="2" name="Content Placeholder 1">
                <a:extLst>
                  <a:ext uri="{FF2B5EF4-FFF2-40B4-BE49-F238E27FC236}">
                    <a16:creationId xmlns:a16="http://schemas.microsoft.com/office/drawing/2014/main" id="{1052F6B9-6D27-43BB-B810-138F60EC6DD6}"/>
                  </a:ext>
                </a:extLst>
              </p:cNvPr>
              <p:cNvSpPr>
                <a:spLocks noGrp="1" noRot="1" noChangeAspect="1" noMove="1" noResize="1" noEditPoints="1" noAdjustHandles="1" noChangeArrowheads="1" noChangeShapeType="1" noTextEdit="1"/>
              </p:cNvSpPr>
              <p:nvPr>
                <p:ph sz="half" idx="1"/>
              </p:nvPr>
            </p:nvSpPr>
            <p:spPr>
              <a:xfrm>
                <a:off x="457200" y="681541"/>
                <a:ext cx="4219304" cy="3780420"/>
              </a:xfrm>
              <a:blipFill>
                <a:blip r:embed="rId2"/>
                <a:stretch>
                  <a:fillRect l="-434" t="-323" r="-289"/>
                </a:stretch>
              </a:blipFill>
            </p:spPr>
            <p:txBody>
              <a:bodyPr/>
              <a:lstStyle/>
              <a:p>
                <a:r>
                  <a:rPr lang="en-US">
                    <a:noFill/>
                  </a:rPr>
                  <a:t> </a:t>
                </a:r>
              </a:p>
            </p:txBody>
          </p:sp>
        </mc:Fallback>
      </mc:AlternateContent>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Linearized Orbit Determination Model</a:t>
            </a:r>
          </a:p>
        </p:txBody>
      </p:sp>
      <p:pic>
        <p:nvPicPr>
          <p:cNvPr id="7" name="Picture 6">
            <a:extLst>
              <a:ext uri="{FF2B5EF4-FFF2-40B4-BE49-F238E27FC236}">
                <a16:creationId xmlns:a16="http://schemas.microsoft.com/office/drawing/2014/main" id="{47F01E93-E457-4B2D-AF6B-E1331D7A357E}"/>
              </a:ext>
            </a:extLst>
          </p:cNvPr>
          <p:cNvPicPr>
            <a:picLocks noChangeAspect="1"/>
          </p:cNvPicPr>
          <p:nvPr/>
        </p:nvPicPr>
        <p:blipFill>
          <a:blip r:embed="rId3"/>
          <a:stretch>
            <a:fillRect/>
          </a:stretch>
        </p:blipFill>
        <p:spPr>
          <a:xfrm>
            <a:off x="5003074" y="1331496"/>
            <a:ext cx="3683726" cy="1069720"/>
          </a:xfrm>
          <a:prstGeom prst="rect">
            <a:avLst/>
          </a:prstGeom>
        </p:spPr>
      </p:pic>
      <mc:AlternateContent xmlns:mc="http://schemas.openxmlformats.org/markup-compatibility/2006" xmlns:a14="http://schemas.microsoft.com/office/drawing/2010/main">
        <mc:Choice Requires="a14">
          <p:sp>
            <p:nvSpPr>
              <p:cNvPr id="8" name="Content Placeholder 1">
                <a:extLst>
                  <a:ext uri="{FF2B5EF4-FFF2-40B4-BE49-F238E27FC236}">
                    <a16:creationId xmlns:a16="http://schemas.microsoft.com/office/drawing/2014/main" id="{98FDD468-4F3A-4806-8BC6-9693EBB16033}"/>
                  </a:ext>
                </a:extLst>
              </p:cNvPr>
              <p:cNvSpPr txBox="1">
                <a:spLocks/>
              </p:cNvSpPr>
              <p:nvPr/>
            </p:nvSpPr>
            <p:spPr>
              <a:xfrm>
                <a:off x="4852851" y="2952205"/>
                <a:ext cx="4219304" cy="1616435"/>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spcAft>
                    <a:spcPts val="0"/>
                  </a:spcAft>
                  <a:buFont typeface="Arial" charset="0"/>
                  <a:buNone/>
                </a:pPr>
                <a:r>
                  <a:rPr lang="en-US" sz="1400" dirty="0"/>
                  <a:t>We can compute the minimum variance least squares estimate just like before, with the note that the solution we obtain </a:t>
                </a:r>
                <a14:m>
                  <m:oMath xmlns:m="http://schemas.openxmlformats.org/officeDocument/2006/math">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𝒙</m:t>
                            </m:r>
                          </m:e>
                        </m:acc>
                      </m:e>
                      <m:sub>
                        <m:r>
                          <a:rPr lang="en-US" sz="1400" i="1">
                            <a:latin typeface="Cambria Math" panose="02040503050406030204" pitchFamily="18" charset="0"/>
                          </a:rPr>
                          <m:t>0</m:t>
                        </m:r>
                      </m:sub>
                    </m:sSub>
                  </m:oMath>
                </a14:m>
                <a:r>
                  <a:rPr lang="en-US" sz="1400" dirty="0"/>
                  <a:t> is a deviation vector that must be added to </a:t>
                </a:r>
                <a14:m>
                  <m:oMath xmlns:m="http://schemas.openxmlformats.org/officeDocument/2006/math">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e>
                      <m:sub>
                        <m:r>
                          <a:rPr lang="en-US" sz="1400" i="1">
                            <a:latin typeface="Cambria Math" panose="02040503050406030204" pitchFamily="18" charset="0"/>
                          </a:rPr>
                          <m:t>𝑅𝐸𝐹</m:t>
                        </m:r>
                        <m:r>
                          <a:rPr lang="en-US" sz="1400" i="1">
                            <a:latin typeface="Cambria Math" panose="02040503050406030204" pitchFamily="18" charset="0"/>
                          </a:rPr>
                          <m:t>,0</m:t>
                        </m:r>
                      </m:sub>
                    </m:sSub>
                  </m:oMath>
                </a14:m>
                <a:r>
                  <a:rPr lang="en-US" sz="1400" dirty="0"/>
                  <a:t> to get the full estimated state </a:t>
                </a:r>
                <a14:m>
                  <m:oMath xmlns:m="http://schemas.openxmlformats.org/officeDocument/2006/math">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e>
                      <m:sub>
                        <m:r>
                          <a:rPr lang="en-US" sz="1400" i="1">
                            <a:latin typeface="Cambria Math" panose="02040503050406030204" pitchFamily="18" charset="0"/>
                          </a:rPr>
                          <m:t>0</m:t>
                        </m:r>
                      </m:sub>
                    </m:sSub>
                  </m:oMath>
                </a14:m>
                <a:r>
                  <a:rPr lang="en-US" sz="1400" dirty="0"/>
                  <a:t>.  The batch algorithm itself must be iterated to converge on a solution (usually fewer than 5 iterations).</a:t>
                </a:r>
              </a:p>
              <a:p>
                <a:pPr marL="0" indent="0">
                  <a:spcBef>
                    <a:spcPts val="0"/>
                  </a:spcBef>
                  <a:spcAft>
                    <a:spcPts val="0"/>
                  </a:spcAft>
                  <a:buFont typeface="Arial" charset="0"/>
                  <a:buNone/>
                </a:pPr>
                <a:endParaRPr lang="en-US" sz="1400" dirty="0"/>
              </a:p>
              <a:p>
                <a:pPr marL="0" indent="0">
                  <a:spcBef>
                    <a:spcPts val="0"/>
                  </a:spcBef>
                  <a:spcAft>
                    <a:spcPts val="0"/>
                  </a:spcAft>
                  <a:buFont typeface="Arial" charset="0"/>
                  <a:buNone/>
                </a:pPr>
                <a:endParaRPr lang="en-US" sz="1400" dirty="0"/>
              </a:p>
              <a:p>
                <a:pPr marL="0" indent="0">
                  <a:spcBef>
                    <a:spcPts val="0"/>
                  </a:spcBef>
                  <a:spcAft>
                    <a:spcPts val="0"/>
                  </a:spcAft>
                  <a:buFont typeface="Arial" charset="0"/>
                  <a:buNone/>
                </a:pPr>
                <a:endParaRPr lang="en-US" sz="1400" dirty="0"/>
              </a:p>
              <a:p>
                <a:pPr marL="0" indent="0">
                  <a:spcBef>
                    <a:spcPts val="0"/>
                  </a:spcBef>
                  <a:spcAft>
                    <a:spcPts val="0"/>
                  </a:spcAft>
                  <a:buFont typeface="Arial" charset="0"/>
                  <a:buNone/>
                </a:pPr>
                <a:endParaRPr lang="en-US" sz="1400" dirty="0"/>
              </a:p>
            </p:txBody>
          </p:sp>
        </mc:Choice>
        <mc:Fallback xmlns="">
          <p:sp>
            <p:nvSpPr>
              <p:cNvPr id="8" name="Content Placeholder 1">
                <a:extLst>
                  <a:ext uri="{FF2B5EF4-FFF2-40B4-BE49-F238E27FC236}">
                    <a16:creationId xmlns:a16="http://schemas.microsoft.com/office/drawing/2014/main" id="{98FDD468-4F3A-4806-8BC6-9693EBB16033}"/>
                  </a:ext>
                </a:extLst>
              </p:cNvPr>
              <p:cNvSpPr txBox="1">
                <a:spLocks noRot="1" noChangeAspect="1" noMove="1" noResize="1" noEditPoints="1" noAdjustHandles="1" noChangeArrowheads="1" noChangeShapeType="1" noTextEdit="1"/>
              </p:cNvSpPr>
              <p:nvPr/>
            </p:nvSpPr>
            <p:spPr>
              <a:xfrm>
                <a:off x="4852851" y="2952205"/>
                <a:ext cx="4219304" cy="1616435"/>
              </a:xfrm>
              <a:prstGeom prst="rect">
                <a:avLst/>
              </a:prstGeom>
              <a:blipFill>
                <a:blip r:embed="rId4"/>
                <a:stretch>
                  <a:fillRect l="-434" t="-377" r="-1012"/>
                </a:stretch>
              </a:blipFill>
            </p:spPr>
            <p:txBody>
              <a:bodyPr/>
              <a:lstStyle/>
              <a:p>
                <a:r>
                  <a:rPr lang="en-US">
                    <a:noFill/>
                  </a:rPr>
                  <a:t> </a:t>
                </a:r>
              </a:p>
            </p:txBody>
          </p:sp>
        </mc:Fallback>
      </mc:AlternateContent>
    </p:spTree>
    <p:extLst>
      <p:ext uri="{BB962C8B-B14F-4D97-AF65-F5344CB8AC3E}">
        <p14:creationId xmlns:p14="http://schemas.microsoft.com/office/powerpoint/2010/main" val="11848123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400" dirty="0"/>
              <a:t>Finally we have the nonlinear batch processing algorithm, suitable for use in orbit determination.  The method processes a batch of measurements simultaneously to produce the best estimate of the </a:t>
            </a:r>
            <a:r>
              <a:rPr lang="en-US" sz="1400" b="1" dirty="0"/>
              <a:t>state deviation vector </a:t>
            </a:r>
            <a:r>
              <a:rPr lang="en-US" sz="1400" dirty="0"/>
              <a:t>and its associated covariance (uncertainty) at the initial epoch.  The state deviation vector can be added to the reference trajectory to get the full estimated state at the initial epoch.</a:t>
            </a:r>
          </a:p>
          <a:p>
            <a:pPr marL="0" indent="0">
              <a:spcBef>
                <a:spcPts val="0"/>
              </a:spcBef>
              <a:spcAft>
                <a:spcPts val="0"/>
              </a:spcAft>
              <a:buNone/>
            </a:pPr>
            <a:endParaRPr lang="en-US" sz="1400" dirty="0"/>
          </a:p>
          <a:p>
            <a:pPr marL="0" indent="0">
              <a:spcBef>
                <a:spcPts val="0"/>
              </a:spcBef>
              <a:spcAft>
                <a:spcPts val="0"/>
              </a:spcAft>
              <a:buNone/>
            </a:pPr>
            <a:r>
              <a:rPr lang="en-US" sz="1400" dirty="0"/>
              <a:t>The nonlinear batch algorithm must be iterated to converge on the state deviation (when this value goes to zero it means our reference trajectory is now basically our solution).  The initial guess at the reference trajectory must be somewhat close to the truth in order for the method to converge.</a:t>
            </a:r>
          </a:p>
          <a:p>
            <a:pPr marL="0" indent="0">
              <a:spcBef>
                <a:spcPts val="0"/>
              </a:spcBef>
              <a:spcAft>
                <a:spcPts val="0"/>
              </a:spcAft>
              <a:buNone/>
            </a:pPr>
            <a:endParaRPr lang="en-US" sz="1400" dirty="0"/>
          </a:p>
          <a:p>
            <a:pPr marL="0" indent="0">
              <a:spcBef>
                <a:spcPts val="0"/>
              </a:spcBef>
              <a:spcAft>
                <a:spcPts val="0"/>
              </a:spcAft>
              <a:buNone/>
            </a:pPr>
            <a:endParaRPr lang="en-US" sz="1400" dirty="0"/>
          </a:p>
          <a:p>
            <a:pPr marL="0" indent="0">
              <a:spcBef>
                <a:spcPts val="0"/>
              </a:spcBef>
              <a:spcAft>
                <a:spcPts val="0"/>
              </a:spcAft>
              <a:buNone/>
            </a:pPr>
            <a:endParaRPr lang="en-US" sz="1400" dirty="0"/>
          </a:p>
          <a:p>
            <a:pPr marL="0" indent="0">
              <a:spcBef>
                <a:spcPts val="0"/>
              </a:spcBef>
              <a:spcAft>
                <a:spcPts val="0"/>
              </a:spcAft>
              <a:buNone/>
            </a:pPr>
            <a:endParaRPr lang="en-US" sz="1400" dirty="0"/>
          </a:p>
        </p:txBody>
      </p:sp>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Batch Processing Algorithm (Nonlinear OD)</a:t>
            </a:r>
          </a:p>
        </p:txBody>
      </p:sp>
      <mc:AlternateContent xmlns:mc="http://schemas.openxmlformats.org/markup-compatibility/2006" xmlns:a14="http://schemas.microsoft.com/office/drawing/2010/main">
        <mc:Choice Requires="a14">
          <p:sp>
            <p:nvSpPr>
              <p:cNvPr id="7" name="Content Placeholder 1">
                <a:extLst>
                  <a:ext uri="{FF2B5EF4-FFF2-40B4-BE49-F238E27FC236}">
                    <a16:creationId xmlns:a16="http://schemas.microsoft.com/office/drawing/2014/main" id="{43D38DB3-198F-4BFB-99CD-68977916EDD3}"/>
                  </a:ext>
                </a:extLst>
              </p:cNvPr>
              <p:cNvSpPr txBox="1">
                <a:spLocks/>
              </p:cNvSpPr>
              <p:nvPr/>
            </p:nvSpPr>
            <p:spPr>
              <a:xfrm>
                <a:off x="4775200" y="665820"/>
                <a:ext cx="4219304" cy="3780420"/>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spcAft>
                    <a:spcPts val="0"/>
                  </a:spcAft>
                  <a:buNone/>
                </a:pPr>
                <a:r>
                  <a:rPr lang="en-US" sz="1100" b="1" dirty="0"/>
                  <a:t>Step 0: Initialization</a:t>
                </a:r>
              </a:p>
              <a:p>
                <a:pPr marL="0" indent="0">
                  <a:spcBef>
                    <a:spcPts val="0"/>
                  </a:spcBef>
                  <a:spcAft>
                    <a:spcPts val="600"/>
                  </a:spcAft>
                  <a:buNone/>
                </a:pPr>
                <a:r>
                  <a:rPr lang="en-US" sz="1100" dirty="0"/>
                  <a:t>Set </a:t>
                </a:r>
                <a14:m>
                  <m:oMath xmlns:m="http://schemas.openxmlformats.org/officeDocument/2006/math">
                    <m:sSub>
                      <m:sSubPr>
                        <m:ctrlPr>
                          <a:rPr lang="en-US" sz="1100" i="1">
                            <a:latin typeface="Cambria Math" panose="02040503050406030204" pitchFamily="18" charset="0"/>
                          </a:rPr>
                        </m:ctrlPr>
                      </m:sSubPr>
                      <m:e>
                        <m:acc>
                          <m:accPr>
                            <m:chr m:val="̂"/>
                            <m:ctrlPr>
                              <a:rPr lang="en-US" sz="1100" b="1" i="1">
                                <a:latin typeface="Cambria Math" panose="02040503050406030204" pitchFamily="18" charset="0"/>
                              </a:rPr>
                            </m:ctrlPr>
                          </m:accPr>
                          <m:e>
                            <m:r>
                              <a:rPr lang="en-US" sz="1100" b="1" i="1">
                                <a:latin typeface="Cambria Math" panose="02040503050406030204" pitchFamily="18" charset="0"/>
                              </a:rPr>
                              <m:t>𝒙</m:t>
                            </m:r>
                          </m:e>
                        </m:acc>
                      </m:e>
                      <m:sub>
                        <m:r>
                          <a:rPr lang="en-US" sz="1100" i="1">
                            <a:latin typeface="Cambria Math" panose="02040503050406030204" pitchFamily="18" charset="0"/>
                          </a:rPr>
                          <m:t>0</m:t>
                        </m:r>
                      </m:sub>
                    </m:sSub>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acc>
                          <m:accPr>
                            <m:chr m:val="̅"/>
                            <m:ctrlPr>
                              <a:rPr lang="en-US" sz="1100" b="1" i="1" smtClean="0">
                                <a:latin typeface="Cambria Math" panose="02040503050406030204" pitchFamily="18" charset="0"/>
                              </a:rPr>
                            </m:ctrlPr>
                          </m:accPr>
                          <m:e>
                            <m:r>
                              <a:rPr lang="en-US" sz="1100" b="1" i="1" smtClean="0">
                                <a:latin typeface="Cambria Math" panose="02040503050406030204" pitchFamily="18" charset="0"/>
                              </a:rPr>
                              <m:t>𝒙</m:t>
                            </m:r>
                          </m:e>
                        </m:acc>
                      </m:e>
                      <m:sub>
                        <m:r>
                          <a:rPr lang="en-US" sz="1100" b="0" i="1" smtClean="0">
                            <a:latin typeface="Cambria Math" panose="02040503050406030204" pitchFamily="18" charset="0"/>
                          </a:rPr>
                          <m:t>0</m:t>
                        </m:r>
                      </m:sub>
                    </m:sSub>
                    <m:r>
                      <a:rPr lang="en-US" sz="1100" b="0" i="1" smtClean="0">
                        <a:latin typeface="Cambria Math" panose="02040503050406030204" pitchFamily="18" charset="0"/>
                      </a:rPr>
                      <m:t>=0</m:t>
                    </m:r>
                  </m:oMath>
                </a14:m>
                <a:endParaRPr lang="en-US" sz="1100" b="1" dirty="0"/>
              </a:p>
              <a:p>
                <a:pPr marL="0" indent="0">
                  <a:spcBef>
                    <a:spcPts val="0"/>
                  </a:spcBef>
                  <a:spcAft>
                    <a:spcPts val="0"/>
                  </a:spcAft>
                  <a:buNone/>
                </a:pPr>
                <a:r>
                  <a:rPr lang="en-US" sz="1100" b="1" dirty="0"/>
                  <a:t>Step 1: Initialize this iteration</a:t>
                </a:r>
              </a:p>
              <a:p>
                <a:pPr marL="0" indent="0">
                  <a:spcBef>
                    <a:spcPts val="0"/>
                  </a:spcBef>
                  <a:spcAft>
                    <a:spcPts val="600"/>
                  </a:spcAft>
                  <a:buNone/>
                </a:pPr>
                <a:r>
                  <a:rPr lang="en-US" sz="1100" dirty="0"/>
                  <a:t>Set </a:t>
                </a:r>
                <a14:m>
                  <m:oMath xmlns:m="http://schemas.openxmlformats.org/officeDocument/2006/math">
                    <m:r>
                      <m:rPr>
                        <m:sty m:val="p"/>
                      </m:rPr>
                      <a:rPr lang="el-GR" sz="1100" i="1">
                        <a:latin typeface="Cambria Math" panose="02040503050406030204" pitchFamily="18" charset="0"/>
                        <a:ea typeface="Cambria Math" panose="02040503050406030204" pitchFamily="18" charset="0"/>
                      </a:rPr>
                      <m:t>Λ</m:t>
                    </m:r>
                    <m:r>
                      <a:rPr lang="en-US" sz="1100" i="1">
                        <a:latin typeface="Cambria Math" panose="02040503050406030204" pitchFamily="18" charset="0"/>
                        <a:ea typeface="Cambria Math" panose="02040503050406030204" pitchFamily="18" charset="0"/>
                      </a:rPr>
                      <m:t>=</m:t>
                    </m:r>
                    <m:sSubSup>
                      <m:sSubSupPr>
                        <m:ctrlPr>
                          <a:rPr lang="en-US" sz="1100" i="1">
                            <a:latin typeface="Cambria Math" panose="02040503050406030204" pitchFamily="18" charset="0"/>
                          </a:rPr>
                        </m:ctrlPr>
                      </m:sSubSupPr>
                      <m:e>
                        <m:acc>
                          <m:accPr>
                            <m:chr m:val="̅"/>
                            <m:ctrlPr>
                              <a:rPr lang="en-US" sz="1100" i="1">
                                <a:latin typeface="Cambria Math" panose="02040503050406030204" pitchFamily="18" charset="0"/>
                              </a:rPr>
                            </m:ctrlPr>
                          </m:accPr>
                          <m:e>
                            <m:r>
                              <a:rPr lang="en-US" sz="1100" i="1">
                                <a:latin typeface="Cambria Math" panose="02040503050406030204" pitchFamily="18" charset="0"/>
                              </a:rPr>
                              <m:t>𝑃</m:t>
                            </m:r>
                          </m:e>
                        </m:acc>
                      </m:e>
                      <m:sub>
                        <m:r>
                          <a:rPr lang="en-US" sz="1100" i="1">
                            <a:latin typeface="Cambria Math" panose="02040503050406030204" pitchFamily="18" charset="0"/>
                          </a:rPr>
                          <m:t>0</m:t>
                        </m:r>
                      </m:sub>
                      <m:sup>
                        <m:r>
                          <a:rPr lang="en-US" sz="1100" i="1">
                            <a:latin typeface="Cambria Math" panose="02040503050406030204" pitchFamily="18" charset="0"/>
                          </a:rPr>
                          <m:t>−1</m:t>
                        </m:r>
                      </m:sup>
                    </m:sSubSup>
                  </m:oMath>
                </a14:m>
                <a:r>
                  <a:rPr lang="en-US" sz="1100" dirty="0"/>
                  <a:t> and </a:t>
                </a:r>
                <a14:m>
                  <m:oMath xmlns:m="http://schemas.openxmlformats.org/officeDocument/2006/math">
                    <m:sSubSup>
                      <m:sSubSupPr>
                        <m:ctrlPr>
                          <a:rPr lang="en-US" sz="1100" i="1">
                            <a:latin typeface="Cambria Math" panose="02040503050406030204" pitchFamily="18" charset="0"/>
                          </a:rPr>
                        </m:ctrlPr>
                      </m:sSubSupPr>
                      <m:e>
                        <m:r>
                          <a:rPr lang="en-US" sz="1100" i="1">
                            <a:latin typeface="Cambria Math" panose="02040503050406030204" pitchFamily="18" charset="0"/>
                          </a:rPr>
                          <m:t>𝑁</m:t>
                        </m:r>
                        <m:r>
                          <a:rPr lang="en-US" sz="1100" i="1">
                            <a:latin typeface="Cambria Math" panose="02040503050406030204" pitchFamily="18" charset="0"/>
                          </a:rPr>
                          <m:t>=</m:t>
                        </m:r>
                        <m:acc>
                          <m:accPr>
                            <m:chr m:val="̅"/>
                            <m:ctrlPr>
                              <a:rPr lang="en-US" sz="1100" i="1">
                                <a:latin typeface="Cambria Math" panose="02040503050406030204" pitchFamily="18" charset="0"/>
                              </a:rPr>
                            </m:ctrlPr>
                          </m:accPr>
                          <m:e>
                            <m:r>
                              <a:rPr lang="en-US" sz="1100" i="1">
                                <a:latin typeface="Cambria Math" panose="02040503050406030204" pitchFamily="18" charset="0"/>
                              </a:rPr>
                              <m:t>𝑃</m:t>
                            </m:r>
                          </m:e>
                        </m:acc>
                      </m:e>
                      <m:sub>
                        <m:r>
                          <a:rPr lang="en-US" sz="1100" i="1">
                            <a:latin typeface="Cambria Math" panose="02040503050406030204" pitchFamily="18" charset="0"/>
                          </a:rPr>
                          <m:t>0</m:t>
                        </m:r>
                      </m:sub>
                      <m:sup>
                        <m:r>
                          <a:rPr lang="en-US" sz="1100" i="1">
                            <a:latin typeface="Cambria Math" panose="02040503050406030204" pitchFamily="18" charset="0"/>
                          </a:rPr>
                          <m:t>−1</m:t>
                        </m:r>
                      </m:sup>
                    </m:sSubSup>
                    <m:sSub>
                      <m:sSubPr>
                        <m:ctrlPr>
                          <a:rPr lang="en-US" sz="1100" i="1">
                            <a:latin typeface="Cambria Math" panose="02040503050406030204" pitchFamily="18" charset="0"/>
                          </a:rPr>
                        </m:ctrlPr>
                      </m:sSubPr>
                      <m:e>
                        <m:acc>
                          <m:accPr>
                            <m:chr m:val="̅"/>
                            <m:ctrlPr>
                              <a:rPr lang="en-US" sz="1100" b="1" i="1">
                                <a:latin typeface="Cambria Math" panose="02040503050406030204" pitchFamily="18" charset="0"/>
                              </a:rPr>
                            </m:ctrlPr>
                          </m:accPr>
                          <m:e>
                            <m:r>
                              <a:rPr lang="en-US" sz="1100" b="1" i="1" smtClean="0">
                                <a:latin typeface="Cambria Math" panose="02040503050406030204" pitchFamily="18" charset="0"/>
                              </a:rPr>
                              <m:t>𝒙</m:t>
                            </m:r>
                          </m:e>
                        </m:acc>
                      </m:e>
                      <m:sub>
                        <m:r>
                          <a:rPr lang="en-US" sz="1100" i="1">
                            <a:latin typeface="Cambria Math" panose="02040503050406030204" pitchFamily="18" charset="0"/>
                          </a:rPr>
                          <m:t>0</m:t>
                        </m:r>
                      </m:sub>
                    </m:sSub>
                  </m:oMath>
                </a14:m>
                <a:r>
                  <a:rPr lang="en-US" sz="1100" dirty="0"/>
                  <a:t> (assuming </a:t>
                </a:r>
                <a:r>
                  <a:rPr lang="en-US" sz="1100" i="1" dirty="0"/>
                  <a:t>a priori </a:t>
                </a:r>
                <a:r>
                  <a:rPr lang="en-US" sz="1100" dirty="0"/>
                  <a:t>available)</a:t>
                </a:r>
              </a:p>
              <a:p>
                <a:pPr marL="0" indent="0">
                  <a:spcBef>
                    <a:spcPts val="0"/>
                  </a:spcBef>
                  <a:spcAft>
                    <a:spcPts val="0"/>
                  </a:spcAft>
                  <a:buNone/>
                </a:pPr>
                <a:r>
                  <a:rPr lang="en-US" sz="1100" b="1" dirty="0"/>
                  <a:t>Step 2: Read the next observation</a:t>
                </a:r>
              </a:p>
              <a:p>
                <a:pPr marL="228600" indent="-228600">
                  <a:spcBef>
                    <a:spcPts val="0"/>
                  </a:spcBef>
                  <a:spcAft>
                    <a:spcPts val="0"/>
                  </a:spcAft>
                  <a:buAutoNum type="arabicPeriod"/>
                </a:pPr>
                <a:r>
                  <a:rPr lang="en-US" sz="1100" dirty="0"/>
                  <a:t>Retrieve </a:t>
                </a:r>
                <a14:m>
                  <m:oMath xmlns:m="http://schemas.openxmlformats.org/officeDocument/2006/math">
                    <m:sSub>
                      <m:sSubPr>
                        <m:ctrlPr>
                          <a:rPr lang="en-US" sz="1100" i="1">
                            <a:latin typeface="Cambria Math" panose="02040503050406030204" pitchFamily="18" charset="0"/>
                          </a:rPr>
                        </m:ctrlPr>
                      </m:sSubPr>
                      <m:e>
                        <m:r>
                          <a:rPr lang="en-US" sz="1100" i="1">
                            <a:latin typeface="Cambria Math" panose="02040503050406030204" pitchFamily="18" charset="0"/>
                          </a:rPr>
                          <m:t>𝑡</m:t>
                        </m:r>
                      </m:e>
                      <m:sub>
                        <m:r>
                          <a:rPr lang="en-US" sz="1100" i="1">
                            <a:latin typeface="Cambria Math" panose="02040503050406030204" pitchFamily="18" charset="0"/>
                          </a:rPr>
                          <m:t>𝑘</m:t>
                        </m:r>
                      </m:sub>
                    </m:sSub>
                  </m:oMath>
                </a14:m>
                <a:r>
                  <a:rPr lang="en-US" sz="1100" dirty="0"/>
                  <a:t>, </a:t>
                </a:r>
                <a14:m>
                  <m:oMath xmlns:m="http://schemas.openxmlformats.org/officeDocument/2006/math">
                    <m:sSub>
                      <m:sSubPr>
                        <m:ctrlPr>
                          <a:rPr lang="en-US" sz="1100" i="1">
                            <a:latin typeface="Cambria Math" panose="02040503050406030204" pitchFamily="18" charset="0"/>
                          </a:rPr>
                        </m:ctrlPr>
                      </m:sSubPr>
                      <m:e>
                        <m:acc>
                          <m:accPr>
                            <m:chr m:val="⃑"/>
                            <m:ctrlPr>
                              <a:rPr lang="en-US" sz="1100" b="1" i="1">
                                <a:latin typeface="Cambria Math" panose="02040503050406030204" pitchFamily="18" charset="0"/>
                              </a:rPr>
                            </m:ctrlPr>
                          </m:accPr>
                          <m:e>
                            <m:r>
                              <a:rPr lang="en-US" sz="1100" b="1" i="1">
                                <a:latin typeface="Cambria Math" panose="02040503050406030204" pitchFamily="18" charset="0"/>
                              </a:rPr>
                              <m:t>𝒀</m:t>
                            </m:r>
                          </m:e>
                        </m:acc>
                      </m:e>
                      <m:sub>
                        <m:r>
                          <a:rPr lang="en-US" sz="1100" i="1">
                            <a:latin typeface="Cambria Math" panose="02040503050406030204" pitchFamily="18" charset="0"/>
                          </a:rPr>
                          <m:t>𝑘</m:t>
                        </m:r>
                      </m:sub>
                    </m:sSub>
                  </m:oMath>
                </a14:m>
                <a:r>
                  <a:rPr lang="en-US" sz="1100" dirty="0"/>
                  <a:t>, </a:t>
                </a:r>
                <a14:m>
                  <m:oMath xmlns:m="http://schemas.openxmlformats.org/officeDocument/2006/math">
                    <m:sSub>
                      <m:sSubPr>
                        <m:ctrlPr>
                          <a:rPr lang="en-US" sz="1100" i="1">
                            <a:latin typeface="Cambria Math" panose="02040503050406030204" pitchFamily="18" charset="0"/>
                          </a:rPr>
                        </m:ctrlPr>
                      </m:sSubPr>
                      <m:e>
                        <m:r>
                          <a:rPr lang="en-US" sz="1100" i="1">
                            <a:latin typeface="Cambria Math" panose="02040503050406030204" pitchFamily="18" charset="0"/>
                          </a:rPr>
                          <m:t>𝑅</m:t>
                        </m:r>
                      </m:e>
                      <m:sub>
                        <m:r>
                          <a:rPr lang="en-US" sz="1100" i="1">
                            <a:latin typeface="Cambria Math" panose="02040503050406030204" pitchFamily="18" charset="0"/>
                          </a:rPr>
                          <m:t>𝑘</m:t>
                        </m:r>
                      </m:sub>
                    </m:sSub>
                  </m:oMath>
                </a14:m>
                <a:endParaRPr lang="en-US" sz="1100" dirty="0"/>
              </a:p>
              <a:p>
                <a:pPr marL="228600" indent="-228600">
                  <a:spcBef>
                    <a:spcPts val="0"/>
                  </a:spcBef>
                  <a:spcAft>
                    <a:spcPts val="0"/>
                  </a:spcAft>
                  <a:buAutoNum type="arabicPeriod"/>
                </a:pPr>
                <a:r>
                  <a:rPr lang="en-US" sz="1100" dirty="0"/>
                  <a:t>Integrate to get </a:t>
                </a:r>
                <a14:m>
                  <m:oMath xmlns:m="http://schemas.openxmlformats.org/officeDocument/2006/math">
                    <m:r>
                      <a:rPr lang="en-US" sz="1100" i="1">
                        <a:latin typeface="Cambria Math" panose="02040503050406030204" pitchFamily="18" charset="0"/>
                        <a:ea typeface="Cambria Math" panose="02040503050406030204" pitchFamily="18" charset="0"/>
                      </a:rPr>
                      <m:t>𝜙</m:t>
                    </m:r>
                    <m:d>
                      <m:dPr>
                        <m:ctrlPr>
                          <a:rPr lang="en-US" sz="1100" i="1">
                            <a:latin typeface="Cambria Math" panose="02040503050406030204" pitchFamily="18" charset="0"/>
                            <a:ea typeface="Cambria Math" panose="02040503050406030204" pitchFamily="18" charset="0"/>
                          </a:rPr>
                        </m:ctrlPr>
                      </m:dPr>
                      <m:e>
                        <m:sSub>
                          <m:sSubPr>
                            <m:ctrlPr>
                              <a:rPr lang="en-US" sz="1100" i="1">
                                <a:latin typeface="Cambria Math" panose="02040503050406030204" pitchFamily="18" charset="0"/>
                              </a:rPr>
                            </m:ctrlPr>
                          </m:sSubPr>
                          <m:e>
                            <m:r>
                              <a:rPr lang="en-US" sz="1100" i="1">
                                <a:latin typeface="Cambria Math" panose="02040503050406030204" pitchFamily="18" charset="0"/>
                              </a:rPr>
                              <m:t>𝑡</m:t>
                            </m:r>
                          </m:e>
                          <m:sub>
                            <m:r>
                              <a:rPr lang="en-US" sz="1100" i="1">
                                <a:latin typeface="Cambria Math" panose="02040503050406030204" pitchFamily="18" charset="0"/>
                              </a:rPr>
                              <m:t>𝑘</m:t>
                            </m:r>
                          </m:sub>
                        </m:sSub>
                        <m:r>
                          <a:rPr lang="en-US" sz="1100" i="1">
                            <a:latin typeface="Cambria Math" panose="02040503050406030204" pitchFamily="18" charset="0"/>
                          </a:rPr>
                          <m:t>,</m:t>
                        </m:r>
                        <m:sSub>
                          <m:sSubPr>
                            <m:ctrlPr>
                              <a:rPr lang="en-US" sz="1100" i="1">
                                <a:latin typeface="Cambria Math" panose="02040503050406030204" pitchFamily="18" charset="0"/>
                              </a:rPr>
                            </m:ctrlPr>
                          </m:sSubPr>
                          <m:e>
                            <m:r>
                              <a:rPr lang="en-US" sz="1100" i="1">
                                <a:latin typeface="Cambria Math" panose="02040503050406030204" pitchFamily="18" charset="0"/>
                              </a:rPr>
                              <m:t>𝑡</m:t>
                            </m:r>
                          </m:e>
                          <m:sub>
                            <m:r>
                              <a:rPr lang="en-US" sz="1100" i="1">
                                <a:latin typeface="Cambria Math" panose="02040503050406030204" pitchFamily="18" charset="0"/>
                              </a:rPr>
                              <m:t>0</m:t>
                            </m:r>
                          </m:sub>
                        </m:sSub>
                      </m:e>
                    </m:d>
                  </m:oMath>
                </a14:m>
                <a:r>
                  <a:rPr lang="en-US" sz="1100" dirty="0"/>
                  <a:t> and </a:t>
                </a:r>
                <a14:m>
                  <m:oMath xmlns:m="http://schemas.openxmlformats.org/officeDocument/2006/math">
                    <m:sSub>
                      <m:sSubPr>
                        <m:ctrlPr>
                          <a:rPr lang="en-US" sz="1100" i="1">
                            <a:latin typeface="Cambria Math" panose="02040503050406030204" pitchFamily="18" charset="0"/>
                          </a:rPr>
                        </m:ctrlPr>
                      </m:sSubPr>
                      <m:e>
                        <m:acc>
                          <m:accPr>
                            <m:chr m:val="⃑"/>
                            <m:ctrlPr>
                              <a:rPr lang="en-US" sz="1100" b="1" i="1">
                                <a:latin typeface="Cambria Math" panose="02040503050406030204" pitchFamily="18" charset="0"/>
                              </a:rPr>
                            </m:ctrlPr>
                          </m:accPr>
                          <m:e>
                            <m:r>
                              <a:rPr lang="en-US" sz="1100" b="1" i="1">
                                <a:latin typeface="Cambria Math" panose="02040503050406030204" pitchFamily="18" charset="0"/>
                              </a:rPr>
                              <m:t>𝑿</m:t>
                            </m:r>
                          </m:e>
                        </m:acc>
                      </m:e>
                      <m:sub>
                        <m:r>
                          <a:rPr lang="en-US" sz="1100" i="1">
                            <a:latin typeface="Cambria Math" panose="02040503050406030204" pitchFamily="18" charset="0"/>
                          </a:rPr>
                          <m:t>𝑅𝐸𝐹</m:t>
                        </m:r>
                        <m:r>
                          <a:rPr lang="en-US" sz="1100" i="1">
                            <a:latin typeface="Cambria Math" panose="02040503050406030204" pitchFamily="18" charset="0"/>
                          </a:rPr>
                          <m:t>,</m:t>
                        </m:r>
                        <m:r>
                          <a:rPr lang="en-US" sz="1100" i="1">
                            <a:latin typeface="Cambria Math" panose="02040503050406030204" pitchFamily="18" charset="0"/>
                          </a:rPr>
                          <m:t>𝑘</m:t>
                        </m:r>
                      </m:sub>
                    </m:sSub>
                  </m:oMath>
                </a14:m>
                <a:endParaRPr lang="en-US" sz="1100" dirty="0"/>
              </a:p>
              <a:p>
                <a:pPr marL="228600" indent="-228600">
                  <a:spcBef>
                    <a:spcPts val="0"/>
                  </a:spcBef>
                  <a:spcAft>
                    <a:spcPts val="0"/>
                  </a:spcAft>
                  <a:buAutoNum type="arabicPeriod"/>
                </a:pPr>
                <a:r>
                  <a:rPr lang="en-US" sz="1100" dirty="0"/>
                  <a:t>Accumulate Normal Equations</a:t>
                </a:r>
              </a:p>
              <a:p>
                <a:pPr marL="628650" lvl="1" indent="-228600">
                  <a:spcBef>
                    <a:spcPts val="0"/>
                  </a:spcBef>
                  <a:spcAft>
                    <a:spcPts val="0"/>
                  </a:spcAft>
                  <a:buAutoNum type="arabicPeriod"/>
                </a:pPr>
                <a:r>
                  <a:rPr lang="en-US" sz="900" dirty="0"/>
                  <a:t>Compute </a:t>
                </a:r>
                <a14:m>
                  <m:oMath xmlns:m="http://schemas.openxmlformats.org/officeDocument/2006/math">
                    <m:sSub>
                      <m:sSubPr>
                        <m:ctrlPr>
                          <a:rPr lang="en-US" sz="900" i="1">
                            <a:latin typeface="Cambria Math" panose="02040503050406030204" pitchFamily="18" charset="0"/>
                          </a:rPr>
                        </m:ctrlPr>
                      </m:sSubPr>
                      <m:e>
                        <m:acc>
                          <m:accPr>
                            <m:chr m:val="̃"/>
                            <m:ctrlPr>
                              <a:rPr lang="en-US" sz="900" i="1">
                                <a:latin typeface="Cambria Math" panose="02040503050406030204" pitchFamily="18" charset="0"/>
                              </a:rPr>
                            </m:ctrlPr>
                          </m:accPr>
                          <m:e>
                            <m:r>
                              <a:rPr lang="en-US" sz="900" i="1">
                                <a:latin typeface="Cambria Math" panose="02040503050406030204" pitchFamily="18" charset="0"/>
                              </a:rPr>
                              <m:t>𝐻</m:t>
                            </m:r>
                          </m:e>
                        </m:acc>
                      </m:e>
                      <m:sub>
                        <m:r>
                          <a:rPr lang="en-US" sz="900" i="1">
                            <a:latin typeface="Cambria Math" panose="02040503050406030204" pitchFamily="18" charset="0"/>
                          </a:rPr>
                          <m:t>𝑘</m:t>
                        </m:r>
                      </m:sub>
                    </m:sSub>
                  </m:oMath>
                </a14:m>
                <a:r>
                  <a:rPr lang="en-US" sz="900" dirty="0"/>
                  <a:t> using </a:t>
                </a:r>
                <a14:m>
                  <m:oMath xmlns:m="http://schemas.openxmlformats.org/officeDocument/2006/math">
                    <m:sSub>
                      <m:sSubPr>
                        <m:ctrlPr>
                          <a:rPr lang="en-US" sz="900" i="1">
                            <a:latin typeface="Cambria Math" panose="02040503050406030204" pitchFamily="18" charset="0"/>
                          </a:rPr>
                        </m:ctrlPr>
                      </m:sSubPr>
                      <m:e>
                        <m:acc>
                          <m:accPr>
                            <m:chr m:val="⃑"/>
                            <m:ctrlPr>
                              <a:rPr lang="en-US" sz="900" b="1" i="1">
                                <a:latin typeface="Cambria Math" panose="02040503050406030204" pitchFamily="18" charset="0"/>
                              </a:rPr>
                            </m:ctrlPr>
                          </m:accPr>
                          <m:e>
                            <m:r>
                              <a:rPr lang="en-US" sz="900" b="1" i="1">
                                <a:latin typeface="Cambria Math" panose="02040503050406030204" pitchFamily="18" charset="0"/>
                              </a:rPr>
                              <m:t>𝑿</m:t>
                            </m:r>
                          </m:e>
                        </m:acc>
                      </m:e>
                      <m:sub>
                        <m:r>
                          <a:rPr lang="en-US" sz="900" i="1">
                            <a:latin typeface="Cambria Math" panose="02040503050406030204" pitchFamily="18" charset="0"/>
                          </a:rPr>
                          <m:t>𝑅𝐸𝐹</m:t>
                        </m:r>
                        <m:r>
                          <a:rPr lang="en-US" sz="900" i="1">
                            <a:latin typeface="Cambria Math" panose="02040503050406030204" pitchFamily="18" charset="0"/>
                          </a:rPr>
                          <m:t>,</m:t>
                        </m:r>
                        <m:r>
                          <a:rPr lang="en-US" sz="900" i="1">
                            <a:latin typeface="Cambria Math" panose="02040503050406030204" pitchFamily="18" charset="0"/>
                          </a:rPr>
                          <m:t>𝑘</m:t>
                        </m:r>
                      </m:sub>
                    </m:sSub>
                  </m:oMath>
                </a14:m>
                <a:endParaRPr lang="en-US" sz="900" dirty="0"/>
              </a:p>
              <a:p>
                <a:pPr marL="628650" lvl="1" indent="-228600">
                  <a:spcBef>
                    <a:spcPts val="0"/>
                  </a:spcBef>
                  <a:spcAft>
                    <a:spcPts val="0"/>
                  </a:spcAft>
                  <a:buAutoNum type="arabicPeriod"/>
                </a:pPr>
                <a:r>
                  <a:rPr lang="en-US" sz="900" dirty="0"/>
                  <a:t>Compute </a:t>
                </a:r>
                <a14:m>
                  <m:oMath xmlns:m="http://schemas.openxmlformats.org/officeDocument/2006/math">
                    <m:sSub>
                      <m:sSubPr>
                        <m:ctrlPr>
                          <a:rPr lang="en-US" sz="900" i="1">
                            <a:latin typeface="Cambria Math" panose="02040503050406030204" pitchFamily="18" charset="0"/>
                          </a:rPr>
                        </m:ctrlPr>
                      </m:sSubPr>
                      <m:e>
                        <m:acc>
                          <m:accPr>
                            <m:chr m:val="⃑"/>
                            <m:ctrlPr>
                              <a:rPr lang="en-US" sz="900" b="1" i="1">
                                <a:latin typeface="Cambria Math" panose="02040503050406030204" pitchFamily="18" charset="0"/>
                              </a:rPr>
                            </m:ctrlPr>
                          </m:accPr>
                          <m:e>
                            <m:r>
                              <a:rPr lang="en-US" sz="900" b="1" i="1">
                                <a:latin typeface="Cambria Math" panose="02040503050406030204" pitchFamily="18" charset="0"/>
                              </a:rPr>
                              <m:t>𝒚</m:t>
                            </m:r>
                          </m:e>
                        </m:acc>
                      </m:e>
                      <m:sub>
                        <m:r>
                          <a:rPr lang="en-US" sz="900" i="1">
                            <a:latin typeface="Cambria Math" panose="02040503050406030204" pitchFamily="18" charset="0"/>
                          </a:rPr>
                          <m:t>𝑘</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acc>
                          <m:accPr>
                            <m:chr m:val="⃑"/>
                            <m:ctrlPr>
                              <a:rPr lang="en-US" sz="900" b="1" i="1">
                                <a:latin typeface="Cambria Math" panose="02040503050406030204" pitchFamily="18" charset="0"/>
                              </a:rPr>
                            </m:ctrlPr>
                          </m:accPr>
                          <m:e>
                            <m:r>
                              <a:rPr lang="en-US" sz="900" b="1" i="1">
                                <a:latin typeface="Cambria Math" panose="02040503050406030204" pitchFamily="18" charset="0"/>
                              </a:rPr>
                              <m:t>𝒀</m:t>
                            </m:r>
                          </m:e>
                        </m:acc>
                      </m:e>
                      <m:sub>
                        <m:r>
                          <a:rPr lang="en-US" sz="900" i="1">
                            <a:latin typeface="Cambria Math" panose="02040503050406030204" pitchFamily="18" charset="0"/>
                          </a:rPr>
                          <m:t>𝑘</m:t>
                        </m:r>
                      </m:sub>
                    </m:sSub>
                    <m:r>
                      <a:rPr lang="en-US" sz="900" i="1">
                        <a:latin typeface="Cambria Math" panose="02040503050406030204" pitchFamily="18" charset="0"/>
                      </a:rPr>
                      <m:t>−</m:t>
                    </m:r>
                    <m:r>
                      <a:rPr lang="en-US" sz="900" i="1">
                        <a:latin typeface="Cambria Math" panose="02040503050406030204" pitchFamily="18" charset="0"/>
                      </a:rPr>
                      <m:t>𝐺</m:t>
                    </m:r>
                    <m:d>
                      <m:dPr>
                        <m:ctrlPr>
                          <a:rPr lang="en-US" sz="900" i="1">
                            <a:latin typeface="Cambria Math" panose="02040503050406030204" pitchFamily="18" charset="0"/>
                          </a:rPr>
                        </m:ctrlPr>
                      </m:dPr>
                      <m:e>
                        <m:sSub>
                          <m:sSubPr>
                            <m:ctrlPr>
                              <a:rPr lang="en-US" sz="900" i="1">
                                <a:latin typeface="Cambria Math" panose="02040503050406030204" pitchFamily="18" charset="0"/>
                              </a:rPr>
                            </m:ctrlPr>
                          </m:sSubPr>
                          <m:e>
                            <m:acc>
                              <m:accPr>
                                <m:chr m:val="⃑"/>
                                <m:ctrlPr>
                                  <a:rPr lang="en-US" sz="900" b="1" i="1">
                                    <a:latin typeface="Cambria Math" panose="02040503050406030204" pitchFamily="18" charset="0"/>
                                  </a:rPr>
                                </m:ctrlPr>
                              </m:accPr>
                              <m:e>
                                <m:r>
                                  <a:rPr lang="en-US" sz="900" b="1" i="1">
                                    <a:latin typeface="Cambria Math" panose="02040503050406030204" pitchFamily="18" charset="0"/>
                                  </a:rPr>
                                  <m:t>𝑿</m:t>
                                </m:r>
                              </m:e>
                            </m:acc>
                          </m:e>
                          <m:sub>
                            <m:r>
                              <a:rPr lang="en-US" sz="900" i="1">
                                <a:latin typeface="Cambria Math" panose="02040503050406030204" pitchFamily="18" charset="0"/>
                              </a:rPr>
                              <m:t>𝑅𝐸𝐹</m:t>
                            </m:r>
                            <m:r>
                              <a:rPr lang="en-US" sz="900" i="1">
                                <a:latin typeface="Cambria Math" panose="02040503050406030204" pitchFamily="18" charset="0"/>
                              </a:rPr>
                              <m:t>,</m:t>
                            </m:r>
                            <m:r>
                              <a:rPr lang="en-US" sz="900" i="1">
                                <a:latin typeface="Cambria Math" panose="02040503050406030204" pitchFamily="18" charset="0"/>
                              </a:rPr>
                              <m:t>𝑘</m:t>
                            </m:r>
                          </m:sub>
                        </m:sSub>
                      </m:e>
                    </m:d>
                  </m:oMath>
                </a14:m>
                <a:endParaRPr lang="en-US" sz="900" dirty="0"/>
              </a:p>
              <a:p>
                <a:pPr marL="628650" lvl="1" indent="-228600">
                  <a:spcBef>
                    <a:spcPts val="0"/>
                  </a:spcBef>
                  <a:spcAft>
                    <a:spcPts val="0"/>
                  </a:spcAft>
                  <a:buAutoNum type="arabicPeriod"/>
                </a:pPr>
                <a:r>
                  <a:rPr lang="en-US" sz="900" dirty="0"/>
                  <a:t>Compute </a:t>
                </a:r>
                <a14:m>
                  <m:oMath xmlns:m="http://schemas.openxmlformats.org/officeDocument/2006/math">
                    <m:r>
                      <m:rPr>
                        <m:sty m:val="p"/>
                      </m:rPr>
                      <a:rPr lang="el-GR" sz="900" i="1">
                        <a:latin typeface="Cambria Math" panose="02040503050406030204" pitchFamily="18" charset="0"/>
                        <a:ea typeface="Cambria Math" panose="02040503050406030204" pitchFamily="18" charset="0"/>
                      </a:rPr>
                      <m:t>Λ</m:t>
                    </m:r>
                    <m:r>
                      <a:rPr lang="en-US" sz="900" i="1">
                        <a:latin typeface="Cambria Math" panose="02040503050406030204" pitchFamily="18" charset="0"/>
                        <a:ea typeface="Cambria Math" panose="02040503050406030204" pitchFamily="18" charset="0"/>
                      </a:rPr>
                      <m:t>=</m:t>
                    </m:r>
                    <m:r>
                      <m:rPr>
                        <m:sty m:val="p"/>
                      </m:rPr>
                      <a:rPr lang="el-GR" sz="900" i="1">
                        <a:latin typeface="Cambria Math" panose="02040503050406030204" pitchFamily="18" charset="0"/>
                        <a:ea typeface="Cambria Math" panose="02040503050406030204" pitchFamily="18" charset="0"/>
                      </a:rPr>
                      <m:t>Λ</m:t>
                    </m:r>
                    <m:r>
                      <a:rPr lang="en-US" sz="900" i="1">
                        <a:latin typeface="Cambria Math" panose="02040503050406030204" pitchFamily="18" charset="0"/>
                        <a:ea typeface="Cambria Math" panose="02040503050406030204" pitchFamily="18" charset="0"/>
                      </a:rPr>
                      <m:t>+</m:t>
                    </m:r>
                    <m:sSup>
                      <m:sSupPr>
                        <m:ctrlPr>
                          <a:rPr lang="en-US" sz="900" i="1">
                            <a:latin typeface="Cambria Math" panose="02040503050406030204" pitchFamily="18" charset="0"/>
                          </a:rPr>
                        </m:ctrlPr>
                      </m:sSupPr>
                      <m:e>
                        <m:d>
                          <m:dPr>
                            <m:begChr m:val="["/>
                            <m:endChr m:val="]"/>
                            <m:ctrlPr>
                              <a:rPr lang="en-US" sz="900" i="1">
                                <a:latin typeface="Cambria Math" panose="02040503050406030204" pitchFamily="18" charset="0"/>
                              </a:rPr>
                            </m:ctrlPr>
                          </m:dPr>
                          <m:e>
                            <m:sSub>
                              <m:sSubPr>
                                <m:ctrlPr>
                                  <a:rPr lang="en-US" sz="900" i="1">
                                    <a:latin typeface="Cambria Math" panose="02040503050406030204" pitchFamily="18" charset="0"/>
                                  </a:rPr>
                                </m:ctrlPr>
                              </m:sSubPr>
                              <m:e>
                                <m:acc>
                                  <m:accPr>
                                    <m:chr m:val="̃"/>
                                    <m:ctrlPr>
                                      <a:rPr lang="en-US" sz="900" i="1">
                                        <a:latin typeface="Cambria Math" panose="02040503050406030204" pitchFamily="18" charset="0"/>
                                      </a:rPr>
                                    </m:ctrlPr>
                                  </m:accPr>
                                  <m:e>
                                    <m:r>
                                      <a:rPr lang="en-US" sz="900" i="1">
                                        <a:latin typeface="Cambria Math" panose="02040503050406030204" pitchFamily="18" charset="0"/>
                                      </a:rPr>
                                      <m:t>𝐻</m:t>
                                    </m:r>
                                  </m:e>
                                </m:acc>
                              </m:e>
                              <m:sub>
                                <m:r>
                                  <a:rPr lang="en-US" sz="900" i="1">
                                    <a:latin typeface="Cambria Math" panose="02040503050406030204" pitchFamily="18" charset="0"/>
                                  </a:rPr>
                                  <m:t>𝑘</m:t>
                                </m:r>
                              </m:sub>
                            </m:sSub>
                            <m:r>
                              <a:rPr lang="en-US" sz="900" i="1">
                                <a:latin typeface="Cambria Math" panose="02040503050406030204" pitchFamily="18" charset="0"/>
                                <a:ea typeface="Cambria Math" panose="02040503050406030204" pitchFamily="18" charset="0"/>
                              </a:rPr>
                              <m:t>𝜙</m:t>
                            </m:r>
                            <m:d>
                              <m:dPr>
                                <m:ctrlPr>
                                  <a:rPr lang="en-US" sz="900" i="1">
                                    <a:latin typeface="Cambria Math" panose="02040503050406030204" pitchFamily="18" charset="0"/>
                                    <a:ea typeface="Cambria Math" panose="02040503050406030204" pitchFamily="18" charset="0"/>
                                  </a:rPr>
                                </m:ctrlPr>
                              </m:dPr>
                              <m:e>
                                <m:sSub>
                                  <m:sSubPr>
                                    <m:ctrlPr>
                                      <a:rPr lang="en-US" sz="900" i="1">
                                        <a:latin typeface="Cambria Math" panose="02040503050406030204" pitchFamily="18" charset="0"/>
                                      </a:rPr>
                                    </m:ctrlPr>
                                  </m:sSubPr>
                                  <m:e>
                                    <m:r>
                                      <a:rPr lang="en-US" sz="900" i="1">
                                        <a:latin typeface="Cambria Math" panose="02040503050406030204" pitchFamily="18" charset="0"/>
                                      </a:rPr>
                                      <m:t>𝑡</m:t>
                                    </m:r>
                                  </m:e>
                                  <m:sub>
                                    <m:r>
                                      <a:rPr lang="en-US" sz="900" i="1">
                                        <a:latin typeface="Cambria Math" panose="02040503050406030204" pitchFamily="18" charset="0"/>
                                      </a:rPr>
                                      <m:t>𝑘</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𝑡</m:t>
                                    </m:r>
                                  </m:e>
                                  <m:sub>
                                    <m:r>
                                      <a:rPr lang="en-US" sz="900" i="1">
                                        <a:latin typeface="Cambria Math" panose="02040503050406030204" pitchFamily="18" charset="0"/>
                                      </a:rPr>
                                      <m:t>0</m:t>
                                    </m:r>
                                  </m:sub>
                                </m:sSub>
                              </m:e>
                            </m:d>
                          </m:e>
                        </m:d>
                      </m:e>
                      <m:sup>
                        <m:r>
                          <a:rPr lang="en-US" sz="900" i="1">
                            <a:latin typeface="Cambria Math" panose="02040503050406030204" pitchFamily="18" charset="0"/>
                          </a:rPr>
                          <m:t>𝑇</m:t>
                        </m:r>
                      </m:sup>
                    </m:sSup>
                    <m:sSubSup>
                      <m:sSubSupPr>
                        <m:ctrlPr>
                          <a:rPr lang="en-US" sz="900" i="1">
                            <a:latin typeface="Cambria Math" panose="02040503050406030204" pitchFamily="18" charset="0"/>
                          </a:rPr>
                        </m:ctrlPr>
                      </m:sSubSupPr>
                      <m:e>
                        <m:r>
                          <a:rPr lang="en-US" sz="900" i="1">
                            <a:latin typeface="Cambria Math" panose="02040503050406030204" pitchFamily="18" charset="0"/>
                          </a:rPr>
                          <m:t>𝑅</m:t>
                        </m:r>
                      </m:e>
                      <m:sub>
                        <m:r>
                          <a:rPr lang="en-US" sz="900" i="1">
                            <a:latin typeface="Cambria Math" panose="02040503050406030204" pitchFamily="18" charset="0"/>
                          </a:rPr>
                          <m:t>𝑘</m:t>
                        </m:r>
                      </m:sub>
                      <m:sup>
                        <m:r>
                          <a:rPr lang="en-US" sz="900" i="1">
                            <a:latin typeface="Cambria Math" panose="02040503050406030204" pitchFamily="18" charset="0"/>
                          </a:rPr>
                          <m:t>−1</m:t>
                        </m:r>
                      </m:sup>
                    </m:sSubSup>
                    <m:sSub>
                      <m:sSubPr>
                        <m:ctrlPr>
                          <a:rPr lang="en-US" sz="900" i="1">
                            <a:latin typeface="Cambria Math" panose="02040503050406030204" pitchFamily="18" charset="0"/>
                          </a:rPr>
                        </m:ctrlPr>
                      </m:sSubPr>
                      <m:e>
                        <m:acc>
                          <m:accPr>
                            <m:chr m:val="̃"/>
                            <m:ctrlPr>
                              <a:rPr lang="en-US" sz="900" i="1">
                                <a:latin typeface="Cambria Math" panose="02040503050406030204" pitchFamily="18" charset="0"/>
                              </a:rPr>
                            </m:ctrlPr>
                          </m:accPr>
                          <m:e>
                            <m:r>
                              <a:rPr lang="en-US" sz="900" i="1">
                                <a:latin typeface="Cambria Math" panose="02040503050406030204" pitchFamily="18" charset="0"/>
                              </a:rPr>
                              <m:t>𝐻</m:t>
                            </m:r>
                          </m:e>
                        </m:acc>
                      </m:e>
                      <m:sub>
                        <m:r>
                          <a:rPr lang="en-US" sz="900" i="1">
                            <a:latin typeface="Cambria Math" panose="02040503050406030204" pitchFamily="18" charset="0"/>
                          </a:rPr>
                          <m:t>𝑘</m:t>
                        </m:r>
                      </m:sub>
                    </m:sSub>
                    <m:r>
                      <a:rPr lang="en-US" sz="900" i="1">
                        <a:latin typeface="Cambria Math" panose="02040503050406030204" pitchFamily="18" charset="0"/>
                        <a:ea typeface="Cambria Math" panose="02040503050406030204" pitchFamily="18" charset="0"/>
                      </a:rPr>
                      <m:t>𝜙</m:t>
                    </m:r>
                    <m:d>
                      <m:dPr>
                        <m:ctrlPr>
                          <a:rPr lang="en-US" sz="900" i="1">
                            <a:latin typeface="Cambria Math" panose="02040503050406030204" pitchFamily="18" charset="0"/>
                            <a:ea typeface="Cambria Math" panose="02040503050406030204" pitchFamily="18" charset="0"/>
                          </a:rPr>
                        </m:ctrlPr>
                      </m:dPr>
                      <m:e>
                        <m:sSub>
                          <m:sSubPr>
                            <m:ctrlPr>
                              <a:rPr lang="en-US" sz="900" i="1">
                                <a:latin typeface="Cambria Math" panose="02040503050406030204" pitchFamily="18" charset="0"/>
                              </a:rPr>
                            </m:ctrlPr>
                          </m:sSubPr>
                          <m:e>
                            <m:r>
                              <a:rPr lang="en-US" sz="900" i="1">
                                <a:latin typeface="Cambria Math" panose="02040503050406030204" pitchFamily="18" charset="0"/>
                              </a:rPr>
                              <m:t>𝑡</m:t>
                            </m:r>
                          </m:e>
                          <m:sub>
                            <m:r>
                              <a:rPr lang="en-US" sz="900" i="1">
                                <a:latin typeface="Cambria Math" panose="02040503050406030204" pitchFamily="18" charset="0"/>
                              </a:rPr>
                              <m:t>𝑘</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𝑡</m:t>
                            </m:r>
                          </m:e>
                          <m:sub>
                            <m:r>
                              <a:rPr lang="en-US" sz="900" i="1">
                                <a:latin typeface="Cambria Math" panose="02040503050406030204" pitchFamily="18" charset="0"/>
                              </a:rPr>
                              <m:t>0</m:t>
                            </m:r>
                          </m:sub>
                        </m:sSub>
                      </m:e>
                    </m:d>
                  </m:oMath>
                </a14:m>
                <a:endParaRPr lang="en-US" sz="900" dirty="0"/>
              </a:p>
              <a:p>
                <a:pPr marL="628650" lvl="1" indent="-228600">
                  <a:spcBef>
                    <a:spcPts val="0"/>
                  </a:spcBef>
                  <a:spcAft>
                    <a:spcPts val="600"/>
                  </a:spcAft>
                  <a:buAutoNum type="arabicPeriod"/>
                </a:pPr>
                <a:r>
                  <a:rPr lang="en-US" sz="900" dirty="0"/>
                  <a:t>Compute </a:t>
                </a:r>
                <a14:m>
                  <m:oMath xmlns:m="http://schemas.openxmlformats.org/officeDocument/2006/math">
                    <m:r>
                      <a:rPr lang="en-US" sz="900" i="1">
                        <a:latin typeface="Cambria Math" panose="02040503050406030204" pitchFamily="18" charset="0"/>
                      </a:rPr>
                      <m:t>𝑁</m:t>
                    </m:r>
                    <m:r>
                      <a:rPr lang="en-US" sz="900" i="1">
                        <a:latin typeface="Cambria Math" panose="02040503050406030204" pitchFamily="18" charset="0"/>
                      </a:rPr>
                      <m:t>=</m:t>
                    </m:r>
                    <m:r>
                      <a:rPr lang="en-US" sz="900" i="1">
                        <a:latin typeface="Cambria Math" panose="02040503050406030204" pitchFamily="18" charset="0"/>
                      </a:rPr>
                      <m:t>𝑁</m:t>
                    </m:r>
                    <m:r>
                      <a:rPr lang="en-US" sz="900" i="1">
                        <a:latin typeface="Cambria Math" panose="02040503050406030204" pitchFamily="18" charset="0"/>
                      </a:rPr>
                      <m:t>+</m:t>
                    </m:r>
                    <m:sSup>
                      <m:sSupPr>
                        <m:ctrlPr>
                          <a:rPr lang="en-US" sz="900" i="1">
                            <a:latin typeface="Cambria Math" panose="02040503050406030204" pitchFamily="18" charset="0"/>
                          </a:rPr>
                        </m:ctrlPr>
                      </m:sSupPr>
                      <m:e>
                        <m:d>
                          <m:dPr>
                            <m:begChr m:val="["/>
                            <m:endChr m:val="]"/>
                            <m:ctrlPr>
                              <a:rPr lang="en-US" sz="900" i="1">
                                <a:latin typeface="Cambria Math" panose="02040503050406030204" pitchFamily="18" charset="0"/>
                              </a:rPr>
                            </m:ctrlPr>
                          </m:dPr>
                          <m:e>
                            <m:sSub>
                              <m:sSubPr>
                                <m:ctrlPr>
                                  <a:rPr lang="en-US" sz="900" i="1">
                                    <a:latin typeface="Cambria Math" panose="02040503050406030204" pitchFamily="18" charset="0"/>
                                  </a:rPr>
                                </m:ctrlPr>
                              </m:sSubPr>
                              <m:e>
                                <m:acc>
                                  <m:accPr>
                                    <m:chr m:val="̃"/>
                                    <m:ctrlPr>
                                      <a:rPr lang="en-US" sz="900" i="1">
                                        <a:latin typeface="Cambria Math" panose="02040503050406030204" pitchFamily="18" charset="0"/>
                                      </a:rPr>
                                    </m:ctrlPr>
                                  </m:accPr>
                                  <m:e>
                                    <m:r>
                                      <a:rPr lang="en-US" sz="900" i="1">
                                        <a:latin typeface="Cambria Math" panose="02040503050406030204" pitchFamily="18" charset="0"/>
                                      </a:rPr>
                                      <m:t>𝐻</m:t>
                                    </m:r>
                                  </m:e>
                                </m:acc>
                              </m:e>
                              <m:sub>
                                <m:r>
                                  <a:rPr lang="en-US" sz="900" i="1">
                                    <a:latin typeface="Cambria Math" panose="02040503050406030204" pitchFamily="18" charset="0"/>
                                  </a:rPr>
                                  <m:t>𝑘</m:t>
                                </m:r>
                              </m:sub>
                            </m:sSub>
                            <m:r>
                              <a:rPr lang="en-US" sz="900" i="1">
                                <a:latin typeface="Cambria Math" panose="02040503050406030204" pitchFamily="18" charset="0"/>
                                <a:ea typeface="Cambria Math" panose="02040503050406030204" pitchFamily="18" charset="0"/>
                              </a:rPr>
                              <m:t>𝜙</m:t>
                            </m:r>
                            <m:d>
                              <m:dPr>
                                <m:ctrlPr>
                                  <a:rPr lang="en-US" sz="900" i="1">
                                    <a:latin typeface="Cambria Math" panose="02040503050406030204" pitchFamily="18" charset="0"/>
                                    <a:ea typeface="Cambria Math" panose="02040503050406030204" pitchFamily="18" charset="0"/>
                                  </a:rPr>
                                </m:ctrlPr>
                              </m:dPr>
                              <m:e>
                                <m:sSub>
                                  <m:sSubPr>
                                    <m:ctrlPr>
                                      <a:rPr lang="en-US" sz="900" i="1">
                                        <a:latin typeface="Cambria Math" panose="02040503050406030204" pitchFamily="18" charset="0"/>
                                      </a:rPr>
                                    </m:ctrlPr>
                                  </m:sSubPr>
                                  <m:e>
                                    <m:r>
                                      <a:rPr lang="en-US" sz="900" i="1">
                                        <a:latin typeface="Cambria Math" panose="02040503050406030204" pitchFamily="18" charset="0"/>
                                      </a:rPr>
                                      <m:t>𝑡</m:t>
                                    </m:r>
                                  </m:e>
                                  <m:sub>
                                    <m:r>
                                      <a:rPr lang="en-US" sz="900" i="1">
                                        <a:latin typeface="Cambria Math" panose="02040503050406030204" pitchFamily="18" charset="0"/>
                                      </a:rPr>
                                      <m:t>𝑘</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𝑡</m:t>
                                    </m:r>
                                  </m:e>
                                  <m:sub>
                                    <m:r>
                                      <a:rPr lang="en-US" sz="900" i="1">
                                        <a:latin typeface="Cambria Math" panose="02040503050406030204" pitchFamily="18" charset="0"/>
                                      </a:rPr>
                                      <m:t>0</m:t>
                                    </m:r>
                                  </m:sub>
                                </m:sSub>
                              </m:e>
                            </m:d>
                          </m:e>
                        </m:d>
                      </m:e>
                      <m:sup>
                        <m:r>
                          <a:rPr lang="en-US" sz="900" i="1">
                            <a:latin typeface="Cambria Math" panose="02040503050406030204" pitchFamily="18" charset="0"/>
                          </a:rPr>
                          <m:t>𝑇</m:t>
                        </m:r>
                      </m:sup>
                    </m:sSup>
                    <m:sSubSup>
                      <m:sSubSupPr>
                        <m:ctrlPr>
                          <a:rPr lang="en-US" sz="900" i="1">
                            <a:latin typeface="Cambria Math" panose="02040503050406030204" pitchFamily="18" charset="0"/>
                          </a:rPr>
                        </m:ctrlPr>
                      </m:sSubSupPr>
                      <m:e>
                        <m:r>
                          <a:rPr lang="en-US" sz="900" i="1">
                            <a:latin typeface="Cambria Math" panose="02040503050406030204" pitchFamily="18" charset="0"/>
                          </a:rPr>
                          <m:t>𝑅</m:t>
                        </m:r>
                      </m:e>
                      <m:sub>
                        <m:r>
                          <a:rPr lang="en-US" sz="900" i="1">
                            <a:latin typeface="Cambria Math" panose="02040503050406030204" pitchFamily="18" charset="0"/>
                          </a:rPr>
                          <m:t>𝑘</m:t>
                        </m:r>
                      </m:sub>
                      <m:sup>
                        <m:r>
                          <a:rPr lang="en-US" sz="900" i="1">
                            <a:latin typeface="Cambria Math" panose="02040503050406030204" pitchFamily="18" charset="0"/>
                          </a:rPr>
                          <m:t>−1</m:t>
                        </m:r>
                      </m:sup>
                    </m:sSubSup>
                    <m:sSub>
                      <m:sSubPr>
                        <m:ctrlPr>
                          <a:rPr lang="en-US" sz="900" i="1">
                            <a:latin typeface="Cambria Math" panose="02040503050406030204" pitchFamily="18" charset="0"/>
                          </a:rPr>
                        </m:ctrlPr>
                      </m:sSubPr>
                      <m:e>
                        <m:acc>
                          <m:accPr>
                            <m:chr m:val="⃑"/>
                            <m:ctrlPr>
                              <a:rPr lang="en-US" sz="900" b="1" i="1">
                                <a:latin typeface="Cambria Math" panose="02040503050406030204" pitchFamily="18" charset="0"/>
                              </a:rPr>
                            </m:ctrlPr>
                          </m:accPr>
                          <m:e>
                            <m:r>
                              <a:rPr lang="en-US" sz="900" b="1" i="1" smtClean="0">
                                <a:latin typeface="Cambria Math" panose="02040503050406030204" pitchFamily="18" charset="0"/>
                              </a:rPr>
                              <m:t>𝒚</m:t>
                            </m:r>
                          </m:e>
                        </m:acc>
                      </m:e>
                      <m:sub>
                        <m:r>
                          <a:rPr lang="en-US" sz="900" i="1">
                            <a:latin typeface="Cambria Math" panose="02040503050406030204" pitchFamily="18" charset="0"/>
                          </a:rPr>
                          <m:t>𝑘</m:t>
                        </m:r>
                      </m:sub>
                    </m:sSub>
                  </m:oMath>
                </a14:m>
                <a:endParaRPr lang="en-US" sz="1100" b="1" dirty="0"/>
              </a:p>
              <a:p>
                <a:pPr marL="0" indent="0">
                  <a:spcBef>
                    <a:spcPts val="0"/>
                  </a:spcBef>
                  <a:spcAft>
                    <a:spcPts val="600"/>
                  </a:spcAft>
                  <a:buNone/>
                </a:pPr>
                <a:r>
                  <a:rPr lang="en-US" sz="1100" b="1" dirty="0"/>
                  <a:t>Step 3: Repeat Step 2 until all measurements have been processed</a:t>
                </a:r>
              </a:p>
              <a:p>
                <a:pPr marL="0" indent="0">
                  <a:spcBef>
                    <a:spcPts val="0"/>
                  </a:spcBef>
                  <a:spcAft>
                    <a:spcPts val="0"/>
                  </a:spcAft>
                  <a:buNone/>
                </a:pPr>
                <a:r>
                  <a:rPr lang="en-US" sz="1100" b="1" dirty="0"/>
                  <a:t>Step 4: Solve the Normal Equations</a:t>
                </a:r>
              </a:p>
              <a:p>
                <a:pPr marL="0" indent="0">
                  <a:spcBef>
                    <a:spcPts val="0"/>
                  </a:spcBef>
                  <a:spcAft>
                    <a:spcPts val="600"/>
                  </a:spcAft>
                  <a:buNone/>
                </a:pPr>
                <a14:m>
                  <m:oMathPara xmlns:m="http://schemas.openxmlformats.org/officeDocument/2006/math">
                    <m:oMathParaPr>
                      <m:jc m:val="centerGroup"/>
                    </m:oMathParaPr>
                    <m:oMath xmlns:m="http://schemas.openxmlformats.org/officeDocument/2006/math">
                      <m:sSub>
                        <m:sSubPr>
                          <m:ctrlPr>
                            <a:rPr lang="en-US" sz="1100" i="1">
                              <a:latin typeface="Cambria Math" panose="02040503050406030204" pitchFamily="18" charset="0"/>
                            </a:rPr>
                          </m:ctrlPr>
                        </m:sSubPr>
                        <m:e>
                          <m:acc>
                            <m:accPr>
                              <m:chr m:val="̂"/>
                              <m:ctrlPr>
                                <a:rPr lang="en-US" sz="1100" b="1" i="1">
                                  <a:latin typeface="Cambria Math" panose="02040503050406030204" pitchFamily="18" charset="0"/>
                                </a:rPr>
                              </m:ctrlPr>
                            </m:accPr>
                            <m:e>
                              <m:r>
                                <a:rPr lang="en-US" sz="1100" b="1" i="1" smtClean="0">
                                  <a:latin typeface="Cambria Math" panose="02040503050406030204" pitchFamily="18" charset="0"/>
                                </a:rPr>
                                <m:t>𝒙</m:t>
                              </m:r>
                            </m:e>
                          </m:acc>
                        </m:e>
                        <m:sub>
                          <m:r>
                            <a:rPr lang="en-US" sz="1100" i="1">
                              <a:latin typeface="Cambria Math" panose="02040503050406030204" pitchFamily="18" charset="0"/>
                            </a:rPr>
                            <m:t>0</m:t>
                          </m:r>
                        </m:sub>
                      </m:sSub>
                      <m:r>
                        <a:rPr lang="en-US" sz="1100" b="1" i="1">
                          <a:latin typeface="Cambria Math" panose="02040503050406030204" pitchFamily="18" charset="0"/>
                        </a:rPr>
                        <m:t>=</m:t>
                      </m:r>
                      <m:sSup>
                        <m:sSupPr>
                          <m:ctrlPr>
                            <a:rPr lang="en-US" sz="1100" i="1">
                              <a:latin typeface="Cambria Math" panose="02040503050406030204" pitchFamily="18" charset="0"/>
                            </a:rPr>
                          </m:ctrlPr>
                        </m:sSupPr>
                        <m:e>
                          <m:r>
                            <a:rPr lang="en-US" sz="1100" i="1">
                              <a:latin typeface="Cambria Math" panose="02040503050406030204" pitchFamily="18" charset="0"/>
                              <a:ea typeface="Cambria Math" panose="02040503050406030204" pitchFamily="18" charset="0"/>
                            </a:rPr>
                            <m:t>𝛬</m:t>
                          </m:r>
                        </m:e>
                        <m:sup>
                          <m:r>
                            <a:rPr lang="en-US" sz="1100" i="1">
                              <a:latin typeface="Cambria Math" panose="02040503050406030204" pitchFamily="18" charset="0"/>
                            </a:rPr>
                            <m:t>−1</m:t>
                          </m:r>
                        </m:sup>
                      </m:sSup>
                      <m:r>
                        <a:rPr lang="en-US" sz="1100" i="1">
                          <a:latin typeface="Cambria Math" panose="02040503050406030204" pitchFamily="18" charset="0"/>
                        </a:rPr>
                        <m:t>𝑁</m:t>
                      </m:r>
                      <m:r>
                        <a:rPr lang="en-US" sz="1100" i="1">
                          <a:latin typeface="Cambria Math" panose="02040503050406030204" pitchFamily="18" charset="0"/>
                        </a:rPr>
                        <m:t>          </m:t>
                      </m:r>
                      <m:sSub>
                        <m:sSubPr>
                          <m:ctrlPr>
                            <a:rPr lang="en-US" sz="1100" i="1">
                              <a:latin typeface="Cambria Math" panose="02040503050406030204" pitchFamily="18" charset="0"/>
                            </a:rPr>
                          </m:ctrlPr>
                        </m:sSubPr>
                        <m:e>
                          <m:r>
                            <a:rPr lang="en-US" sz="1100" i="1">
                              <a:latin typeface="Cambria Math" panose="02040503050406030204" pitchFamily="18" charset="0"/>
                            </a:rPr>
                            <m:t>𝑃</m:t>
                          </m:r>
                        </m:e>
                        <m:sub>
                          <m:r>
                            <a:rPr lang="en-US" sz="1100" i="1">
                              <a:latin typeface="Cambria Math" panose="02040503050406030204" pitchFamily="18" charset="0"/>
                            </a:rPr>
                            <m:t>0</m:t>
                          </m:r>
                        </m:sub>
                      </m:sSub>
                      <m:r>
                        <a:rPr lang="en-US" sz="1100" i="1">
                          <a:latin typeface="Cambria Math" panose="02040503050406030204" pitchFamily="18" charset="0"/>
                        </a:rPr>
                        <m:t>=</m:t>
                      </m:r>
                      <m:sSup>
                        <m:sSupPr>
                          <m:ctrlPr>
                            <a:rPr lang="en-US" sz="1100" i="1">
                              <a:latin typeface="Cambria Math" panose="02040503050406030204" pitchFamily="18" charset="0"/>
                            </a:rPr>
                          </m:ctrlPr>
                        </m:sSupPr>
                        <m:e>
                          <m:r>
                            <a:rPr lang="en-US" sz="1100" i="1">
                              <a:latin typeface="Cambria Math" panose="02040503050406030204" pitchFamily="18" charset="0"/>
                              <a:ea typeface="Cambria Math" panose="02040503050406030204" pitchFamily="18" charset="0"/>
                            </a:rPr>
                            <m:t>𝛬</m:t>
                          </m:r>
                        </m:e>
                        <m:sup>
                          <m:r>
                            <a:rPr lang="en-US" sz="1100" i="1">
                              <a:latin typeface="Cambria Math" panose="02040503050406030204" pitchFamily="18" charset="0"/>
                            </a:rPr>
                            <m:t>−1</m:t>
                          </m:r>
                        </m:sup>
                      </m:sSup>
                    </m:oMath>
                  </m:oMathPara>
                </a14:m>
                <a:endParaRPr lang="en-US" sz="1100" dirty="0"/>
              </a:p>
              <a:p>
                <a:pPr marL="0" indent="0">
                  <a:spcBef>
                    <a:spcPts val="0"/>
                  </a:spcBef>
                  <a:spcAft>
                    <a:spcPts val="0"/>
                  </a:spcAft>
                  <a:buNone/>
                </a:pPr>
                <a:r>
                  <a:rPr lang="en-US" sz="1100" b="1" dirty="0"/>
                  <a:t>Step 5: Check convergence </a:t>
                </a:r>
                <a:r>
                  <a:rPr lang="en-US" sz="1100" dirty="0"/>
                  <a:t>(</a:t>
                </a:r>
                <a14:m>
                  <m:oMath xmlns:m="http://schemas.openxmlformats.org/officeDocument/2006/math">
                    <m:d>
                      <m:dPr>
                        <m:begChr m:val="‖"/>
                        <m:endChr m:val="‖"/>
                        <m:ctrlPr>
                          <a:rPr lang="en-US" sz="1100" b="1" i="1" smtClean="0">
                            <a:latin typeface="Cambria Math" panose="02040503050406030204" pitchFamily="18" charset="0"/>
                          </a:rPr>
                        </m:ctrlPr>
                      </m:dPr>
                      <m:e>
                        <m:sSub>
                          <m:sSubPr>
                            <m:ctrlPr>
                              <a:rPr lang="en-US" sz="1100" i="1">
                                <a:latin typeface="Cambria Math" panose="02040503050406030204" pitchFamily="18" charset="0"/>
                              </a:rPr>
                            </m:ctrlPr>
                          </m:sSubPr>
                          <m:e>
                            <m:acc>
                              <m:accPr>
                                <m:chr m:val="̂"/>
                                <m:ctrlPr>
                                  <a:rPr lang="en-US" sz="1100" b="1" i="1">
                                    <a:latin typeface="Cambria Math" panose="02040503050406030204" pitchFamily="18" charset="0"/>
                                  </a:rPr>
                                </m:ctrlPr>
                              </m:accPr>
                              <m:e>
                                <m:r>
                                  <a:rPr lang="en-US" sz="1100" b="1" i="1">
                                    <a:latin typeface="Cambria Math" panose="02040503050406030204" pitchFamily="18" charset="0"/>
                                  </a:rPr>
                                  <m:t>𝒙</m:t>
                                </m:r>
                              </m:e>
                            </m:acc>
                          </m:e>
                          <m:sub>
                            <m:r>
                              <a:rPr lang="en-US" sz="1100" i="1">
                                <a:latin typeface="Cambria Math" panose="02040503050406030204" pitchFamily="18" charset="0"/>
                              </a:rPr>
                              <m:t>0</m:t>
                            </m:r>
                          </m:sub>
                        </m:sSub>
                      </m:e>
                    </m:d>
                    <m:r>
                      <a:rPr lang="en-US" sz="1100" b="1" i="1" smtClean="0">
                        <a:latin typeface="Cambria Math" panose="02040503050406030204" pitchFamily="18" charset="0"/>
                      </a:rPr>
                      <m:t>&lt;</m:t>
                    </m:r>
                    <m:r>
                      <m:rPr>
                        <m:sty m:val="p"/>
                      </m:rPr>
                      <a:rPr lang="en-US" sz="1100" b="0" i="0" smtClean="0">
                        <a:latin typeface="Cambria Math" panose="02040503050406030204" pitchFamily="18" charset="0"/>
                      </a:rPr>
                      <m:t>threshold</m:t>
                    </m:r>
                  </m:oMath>
                </a14:m>
                <a:r>
                  <a:rPr lang="en-US" sz="1100" dirty="0"/>
                  <a:t>)</a:t>
                </a:r>
              </a:p>
              <a:p>
                <a:pPr marL="0" indent="0">
                  <a:spcBef>
                    <a:spcPts val="0"/>
                  </a:spcBef>
                  <a:spcAft>
                    <a:spcPts val="0"/>
                  </a:spcAft>
                  <a:buNone/>
                </a:pPr>
                <a:r>
                  <a:rPr lang="en-US" sz="1100" dirty="0"/>
                  <a:t>If not met, update and return to Step 1 (use original </a:t>
                </a:r>
                <a14:m>
                  <m:oMath xmlns:m="http://schemas.openxmlformats.org/officeDocument/2006/math">
                    <m:sSubSup>
                      <m:sSubSupPr>
                        <m:ctrlPr>
                          <a:rPr lang="en-US" sz="1100" i="1">
                            <a:latin typeface="Cambria Math" panose="02040503050406030204" pitchFamily="18" charset="0"/>
                          </a:rPr>
                        </m:ctrlPr>
                      </m:sSubSupPr>
                      <m:e>
                        <m:acc>
                          <m:accPr>
                            <m:chr m:val="̅"/>
                            <m:ctrlPr>
                              <a:rPr lang="en-US" sz="1100" i="1">
                                <a:latin typeface="Cambria Math" panose="02040503050406030204" pitchFamily="18" charset="0"/>
                              </a:rPr>
                            </m:ctrlPr>
                          </m:accPr>
                          <m:e>
                            <m:r>
                              <a:rPr lang="en-US" sz="1100" i="1">
                                <a:latin typeface="Cambria Math" panose="02040503050406030204" pitchFamily="18" charset="0"/>
                              </a:rPr>
                              <m:t>𝑃</m:t>
                            </m:r>
                          </m:e>
                        </m:acc>
                      </m:e>
                      <m:sub>
                        <m:r>
                          <a:rPr lang="en-US" sz="1100" i="1">
                            <a:latin typeface="Cambria Math" panose="02040503050406030204" pitchFamily="18" charset="0"/>
                          </a:rPr>
                          <m:t>0</m:t>
                        </m:r>
                      </m:sub>
                      <m:sup>
                        <m:r>
                          <a:rPr lang="en-US" sz="1100" i="1">
                            <a:latin typeface="Cambria Math" panose="02040503050406030204" pitchFamily="18" charset="0"/>
                          </a:rPr>
                          <m:t>−1</m:t>
                        </m:r>
                      </m:sup>
                    </m:sSubSup>
                  </m:oMath>
                </a14:m>
                <a:r>
                  <a:rPr lang="en-US" sz="1100" dirty="0"/>
                  <a:t>):</a:t>
                </a:r>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100" i="1">
                              <a:latin typeface="Cambria Math" panose="02040503050406030204" pitchFamily="18" charset="0"/>
                            </a:rPr>
                          </m:ctrlPr>
                        </m:sSubPr>
                        <m:e>
                          <m:acc>
                            <m:accPr>
                              <m:chr m:val="⃑"/>
                              <m:ctrlPr>
                                <a:rPr lang="en-US" sz="1100" b="1" i="1">
                                  <a:latin typeface="Cambria Math" panose="02040503050406030204" pitchFamily="18" charset="0"/>
                                </a:rPr>
                              </m:ctrlPr>
                            </m:accPr>
                            <m:e>
                              <m:r>
                                <a:rPr lang="en-US" sz="1100" b="1" i="1">
                                  <a:latin typeface="Cambria Math" panose="02040503050406030204" pitchFamily="18" charset="0"/>
                                </a:rPr>
                                <m:t>𝑿</m:t>
                              </m:r>
                            </m:e>
                          </m:acc>
                        </m:e>
                        <m:sub>
                          <m:r>
                            <a:rPr lang="en-US" sz="1100" i="1">
                              <a:latin typeface="Cambria Math" panose="02040503050406030204" pitchFamily="18" charset="0"/>
                            </a:rPr>
                            <m:t>𝑅𝐸𝐹</m:t>
                          </m:r>
                          <m:r>
                            <a:rPr lang="en-US" sz="1100" i="1">
                              <a:latin typeface="Cambria Math" panose="02040503050406030204" pitchFamily="18" charset="0"/>
                            </a:rPr>
                            <m:t>,0</m:t>
                          </m:r>
                        </m:sub>
                      </m:sSub>
                      <m:r>
                        <a:rPr lang="en-US" sz="1100" b="0" i="1" smtClean="0">
                          <a:latin typeface="Cambria Math" panose="02040503050406030204" pitchFamily="18" charset="0"/>
                        </a:rPr>
                        <m:t>=</m:t>
                      </m:r>
                      <m:sSub>
                        <m:sSubPr>
                          <m:ctrlPr>
                            <a:rPr lang="en-US" sz="1100" i="1">
                              <a:latin typeface="Cambria Math" panose="02040503050406030204" pitchFamily="18" charset="0"/>
                            </a:rPr>
                          </m:ctrlPr>
                        </m:sSubPr>
                        <m:e>
                          <m:acc>
                            <m:accPr>
                              <m:chr m:val="⃑"/>
                              <m:ctrlPr>
                                <a:rPr lang="en-US" sz="1100" b="1" i="1">
                                  <a:latin typeface="Cambria Math" panose="02040503050406030204" pitchFamily="18" charset="0"/>
                                </a:rPr>
                              </m:ctrlPr>
                            </m:accPr>
                            <m:e>
                              <m:r>
                                <a:rPr lang="en-US" sz="1100" b="1" i="1">
                                  <a:latin typeface="Cambria Math" panose="02040503050406030204" pitchFamily="18" charset="0"/>
                                </a:rPr>
                                <m:t>𝑿</m:t>
                              </m:r>
                            </m:e>
                          </m:acc>
                        </m:e>
                        <m:sub>
                          <m:r>
                            <a:rPr lang="en-US" sz="1100" i="1">
                              <a:latin typeface="Cambria Math" panose="02040503050406030204" pitchFamily="18" charset="0"/>
                            </a:rPr>
                            <m:t>𝑅𝐸𝐹</m:t>
                          </m:r>
                          <m:r>
                            <a:rPr lang="en-US" sz="1100" i="1">
                              <a:latin typeface="Cambria Math" panose="02040503050406030204" pitchFamily="18" charset="0"/>
                            </a:rPr>
                            <m:t>,0</m:t>
                          </m:r>
                        </m:sub>
                      </m:sSub>
                      <m:r>
                        <a:rPr lang="en-US" sz="1100" b="0" i="1" smtClean="0">
                          <a:latin typeface="Cambria Math" panose="02040503050406030204" pitchFamily="18" charset="0"/>
                        </a:rPr>
                        <m:t>+</m:t>
                      </m:r>
                      <m:sSub>
                        <m:sSubPr>
                          <m:ctrlPr>
                            <a:rPr lang="en-US" sz="1100" i="1">
                              <a:latin typeface="Cambria Math" panose="02040503050406030204" pitchFamily="18" charset="0"/>
                            </a:rPr>
                          </m:ctrlPr>
                        </m:sSubPr>
                        <m:e>
                          <m:acc>
                            <m:accPr>
                              <m:chr m:val="̂"/>
                              <m:ctrlPr>
                                <a:rPr lang="en-US" sz="1100" b="1" i="1">
                                  <a:latin typeface="Cambria Math" panose="02040503050406030204" pitchFamily="18" charset="0"/>
                                </a:rPr>
                              </m:ctrlPr>
                            </m:accPr>
                            <m:e>
                              <m:r>
                                <a:rPr lang="en-US" sz="1100" b="1" i="1">
                                  <a:latin typeface="Cambria Math" panose="02040503050406030204" pitchFamily="18" charset="0"/>
                                </a:rPr>
                                <m:t>𝒙</m:t>
                              </m:r>
                            </m:e>
                          </m:acc>
                        </m:e>
                        <m:sub>
                          <m:r>
                            <a:rPr lang="en-US" sz="1100" i="1">
                              <a:latin typeface="Cambria Math" panose="02040503050406030204" pitchFamily="18" charset="0"/>
                            </a:rPr>
                            <m:t>0</m:t>
                          </m:r>
                        </m:sub>
                      </m:sSub>
                    </m:oMath>
                  </m:oMathPara>
                </a14:m>
                <a:endParaRPr lang="en-US" sz="11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100" i="1">
                              <a:latin typeface="Cambria Math" panose="02040503050406030204" pitchFamily="18" charset="0"/>
                            </a:rPr>
                          </m:ctrlPr>
                        </m:sSubPr>
                        <m:e>
                          <m:acc>
                            <m:accPr>
                              <m:chr m:val="̅"/>
                              <m:ctrlPr>
                                <a:rPr lang="en-US" sz="1100" b="1" i="1">
                                  <a:latin typeface="Cambria Math" panose="02040503050406030204" pitchFamily="18" charset="0"/>
                                </a:rPr>
                              </m:ctrlPr>
                            </m:accPr>
                            <m:e>
                              <m:r>
                                <a:rPr lang="en-US" sz="1100" b="1" i="1">
                                  <a:latin typeface="Cambria Math" panose="02040503050406030204" pitchFamily="18" charset="0"/>
                                </a:rPr>
                                <m:t>𝒙</m:t>
                              </m:r>
                            </m:e>
                          </m:acc>
                        </m:e>
                        <m:sub>
                          <m:r>
                            <a:rPr lang="en-US" sz="1100" i="1">
                              <a:latin typeface="Cambria Math" panose="02040503050406030204" pitchFamily="18" charset="0"/>
                            </a:rPr>
                            <m:t>0</m:t>
                          </m:r>
                        </m:sub>
                      </m:sSub>
                      <m:r>
                        <a:rPr lang="en-US" sz="1100" b="0" i="1" smtClean="0">
                          <a:latin typeface="Cambria Math" panose="02040503050406030204" pitchFamily="18" charset="0"/>
                        </a:rPr>
                        <m:t>=</m:t>
                      </m:r>
                      <m:sSub>
                        <m:sSubPr>
                          <m:ctrlPr>
                            <a:rPr lang="en-US" sz="1100" i="1">
                              <a:latin typeface="Cambria Math" panose="02040503050406030204" pitchFamily="18" charset="0"/>
                            </a:rPr>
                          </m:ctrlPr>
                        </m:sSubPr>
                        <m:e>
                          <m:acc>
                            <m:accPr>
                              <m:chr m:val="̅"/>
                              <m:ctrlPr>
                                <a:rPr lang="en-US" sz="1100" b="1" i="1">
                                  <a:latin typeface="Cambria Math" panose="02040503050406030204" pitchFamily="18" charset="0"/>
                                </a:rPr>
                              </m:ctrlPr>
                            </m:accPr>
                            <m:e>
                              <m:r>
                                <a:rPr lang="en-US" sz="1100" b="1" i="1">
                                  <a:latin typeface="Cambria Math" panose="02040503050406030204" pitchFamily="18" charset="0"/>
                                </a:rPr>
                                <m:t>𝒙</m:t>
                              </m:r>
                            </m:e>
                          </m:acc>
                        </m:e>
                        <m:sub>
                          <m:r>
                            <a:rPr lang="en-US" sz="1100" i="1">
                              <a:latin typeface="Cambria Math" panose="02040503050406030204" pitchFamily="18" charset="0"/>
                            </a:rPr>
                            <m:t>0</m:t>
                          </m:r>
                        </m:sub>
                      </m:sSub>
                      <m:r>
                        <a:rPr lang="en-US" sz="1100" b="0" i="1" smtClean="0">
                          <a:latin typeface="Cambria Math" panose="02040503050406030204" pitchFamily="18" charset="0"/>
                        </a:rPr>
                        <m:t>−</m:t>
                      </m:r>
                      <m:sSub>
                        <m:sSubPr>
                          <m:ctrlPr>
                            <a:rPr lang="en-US" sz="1100" i="1">
                              <a:latin typeface="Cambria Math" panose="02040503050406030204" pitchFamily="18" charset="0"/>
                            </a:rPr>
                          </m:ctrlPr>
                        </m:sSubPr>
                        <m:e>
                          <m:acc>
                            <m:accPr>
                              <m:chr m:val="̂"/>
                              <m:ctrlPr>
                                <a:rPr lang="en-US" sz="1100" b="1" i="1">
                                  <a:latin typeface="Cambria Math" panose="02040503050406030204" pitchFamily="18" charset="0"/>
                                </a:rPr>
                              </m:ctrlPr>
                            </m:accPr>
                            <m:e>
                              <m:r>
                                <a:rPr lang="en-US" sz="1100" b="1" i="1">
                                  <a:latin typeface="Cambria Math" panose="02040503050406030204" pitchFamily="18" charset="0"/>
                                </a:rPr>
                                <m:t>𝒙</m:t>
                              </m:r>
                            </m:e>
                          </m:acc>
                        </m:e>
                        <m:sub>
                          <m:r>
                            <a:rPr lang="en-US" sz="1100" i="1">
                              <a:latin typeface="Cambria Math" panose="02040503050406030204" pitchFamily="18" charset="0"/>
                            </a:rPr>
                            <m:t>0</m:t>
                          </m:r>
                        </m:sub>
                      </m:sSub>
                    </m:oMath>
                  </m:oMathPara>
                </a14:m>
                <a:endParaRPr lang="en-US" sz="1100" dirty="0"/>
              </a:p>
            </p:txBody>
          </p:sp>
        </mc:Choice>
        <mc:Fallback xmlns="">
          <p:sp>
            <p:nvSpPr>
              <p:cNvPr id="7" name="Content Placeholder 1">
                <a:extLst>
                  <a:ext uri="{FF2B5EF4-FFF2-40B4-BE49-F238E27FC236}">
                    <a16:creationId xmlns:a16="http://schemas.microsoft.com/office/drawing/2014/main" id="{43D38DB3-198F-4BFB-99CD-68977916EDD3}"/>
                  </a:ext>
                </a:extLst>
              </p:cNvPr>
              <p:cNvSpPr txBox="1">
                <a:spLocks noRot="1" noChangeAspect="1" noMove="1" noResize="1" noEditPoints="1" noAdjustHandles="1" noChangeArrowheads="1" noChangeShapeType="1" noTextEdit="1"/>
              </p:cNvSpPr>
              <p:nvPr/>
            </p:nvSpPr>
            <p:spPr>
              <a:xfrm>
                <a:off x="4775200" y="665820"/>
                <a:ext cx="4219304" cy="3780420"/>
              </a:xfrm>
              <a:prstGeom prst="rect">
                <a:avLst/>
              </a:prstGeom>
              <a:blipFill>
                <a:blip r:embed="rId2"/>
                <a:stretch>
                  <a:fillRect t="-161"/>
                </a:stretch>
              </a:blipFill>
            </p:spPr>
            <p:txBody>
              <a:bodyPr/>
              <a:lstStyle/>
              <a:p>
                <a:r>
                  <a:rPr lang="en-US">
                    <a:noFill/>
                  </a:rPr>
                  <a:t> </a:t>
                </a:r>
              </a:p>
            </p:txBody>
          </p:sp>
        </mc:Fallback>
      </mc:AlternateContent>
    </p:spTree>
    <p:extLst>
      <p:ext uri="{BB962C8B-B14F-4D97-AF65-F5344CB8AC3E}">
        <p14:creationId xmlns:p14="http://schemas.microsoft.com/office/powerpoint/2010/main" val="38308643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600" b="1" dirty="0"/>
                  <a:t>Test Case Description</a:t>
                </a:r>
              </a:p>
              <a:p>
                <a:pPr>
                  <a:spcBef>
                    <a:spcPts val="0"/>
                  </a:spcBef>
                  <a:spcAft>
                    <a:spcPts val="0"/>
                  </a:spcAft>
                </a:pPr>
                <a:r>
                  <a:rPr lang="en-US" sz="1400" dirty="0"/>
                  <a:t>Circular LEO orbit</a:t>
                </a:r>
              </a:p>
              <a:p>
                <a:pPr>
                  <a:spcBef>
                    <a:spcPts val="0"/>
                  </a:spcBef>
                  <a:spcAft>
                    <a:spcPts val="0"/>
                  </a:spcAft>
                </a:pPr>
                <a:r>
                  <a:rPr lang="en-US" sz="1400" dirty="0"/>
                  <a:t>4 hour simulation</a:t>
                </a:r>
              </a:p>
              <a:p>
                <a:pPr>
                  <a:spcBef>
                    <a:spcPts val="0"/>
                  </a:spcBef>
                  <a:spcAft>
                    <a:spcPts val="0"/>
                  </a:spcAft>
                </a:pPr>
                <a:r>
                  <a:rPr lang="en-US" sz="1400" dirty="0"/>
                  <a:t>Measurements collected every minute from one ground-based sensor</a:t>
                </a:r>
              </a:p>
              <a:p>
                <a:pPr lvl="1">
                  <a:spcBef>
                    <a:spcPts val="0"/>
                  </a:spcBef>
                  <a:spcAft>
                    <a:spcPts val="0"/>
                  </a:spcAft>
                </a:pPr>
                <a:r>
                  <a:rPr lang="en-US" sz="1200" dirty="0"/>
                  <a:t>Compare 3D range + angles vs 2D angles-only</a:t>
                </a:r>
              </a:p>
              <a:p>
                <a:pPr lvl="1">
                  <a:spcBef>
                    <a:spcPts val="0"/>
                  </a:spcBef>
                  <a:spcAft>
                    <a:spcPts val="0"/>
                  </a:spcAft>
                </a:pPr>
                <a:r>
                  <a:rPr lang="en-US" sz="1200" dirty="0"/>
                  <a:t>No visibility constraints, see-through Earth</a:t>
                </a:r>
              </a:p>
              <a:p>
                <a:pPr lvl="1">
                  <a:spcBef>
                    <a:spcPts val="0"/>
                  </a:spcBef>
                  <a:spcAft>
                    <a:spcPts val="0"/>
                  </a:spcAft>
                </a:pPr>
                <a:r>
                  <a:rPr lang="en-US" sz="1200" dirty="0"/>
                  <a:t>Noisy measurements generated from true trajectory with standard deviations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𝜎</m:t>
                        </m:r>
                      </m:e>
                      <m:sub>
                        <m:r>
                          <a:rPr lang="en-US" sz="1200" i="1" smtClean="0">
                            <a:latin typeface="Cambria Math" panose="02040503050406030204" pitchFamily="18" charset="0"/>
                            <a:ea typeface="Cambria Math" panose="02040503050406030204" pitchFamily="18" charset="0"/>
                          </a:rPr>
                          <m:t>𝜌</m:t>
                        </m:r>
                      </m:sub>
                    </m:sSub>
                    <m:r>
                      <a:rPr lang="en-US" sz="1200" b="0" i="1" smtClean="0">
                        <a:latin typeface="Cambria Math" panose="02040503050406030204" pitchFamily="18" charset="0"/>
                      </a:rPr>
                      <m:t>=1 </m:t>
                    </m:r>
                    <m:r>
                      <m:rPr>
                        <m:sty m:val="p"/>
                      </m:rPr>
                      <a:rPr lang="en-US" sz="1200" b="0" i="0" smtClean="0">
                        <a:latin typeface="Cambria Math" panose="02040503050406030204" pitchFamily="18" charset="0"/>
                      </a:rPr>
                      <m:t>m</m:t>
                    </m:r>
                  </m:oMath>
                </a14:m>
                <a:r>
                  <a:rPr lang="en-US" sz="1200" dirty="0"/>
                  <a:t> and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𝜎</m:t>
                        </m:r>
                      </m:e>
                      <m:sub>
                        <m:r>
                          <a:rPr lang="en-US" sz="1200" i="1" smtClean="0">
                            <a:latin typeface="Cambria Math" panose="02040503050406030204" pitchFamily="18" charset="0"/>
                            <a:ea typeface="Cambria Math" panose="02040503050406030204" pitchFamily="18" charset="0"/>
                          </a:rPr>
                          <m:t>𝛼</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𝛿</m:t>
                        </m:r>
                      </m:sub>
                    </m:sSub>
                    <m:r>
                      <a:rPr lang="en-US" sz="1200" b="0" i="1" smtClean="0">
                        <a:latin typeface="Cambria Math" panose="02040503050406030204" pitchFamily="18" charset="0"/>
                      </a:rPr>
                      <m:t>=1 </m:t>
                    </m:r>
                    <m:r>
                      <m:rPr>
                        <m:sty m:val="p"/>
                      </m:rPr>
                      <a:rPr lang="en-US" sz="1200" b="0" i="0" smtClean="0">
                        <a:latin typeface="Cambria Math" panose="02040503050406030204" pitchFamily="18" charset="0"/>
                      </a:rPr>
                      <m:t>arcsec</m:t>
                    </m:r>
                  </m:oMath>
                </a14:m>
                <a:endParaRPr lang="en-US" sz="1200" dirty="0"/>
              </a:p>
              <a:p>
                <a:pPr>
                  <a:spcBef>
                    <a:spcPts val="0"/>
                  </a:spcBef>
                  <a:spcAft>
                    <a:spcPts val="0"/>
                  </a:spcAft>
                </a:pPr>
                <a:r>
                  <a:rPr lang="en-US" sz="1400" dirty="0"/>
                  <a:t>Solve for initial state, propagate estimate through full time window and compute errors</a:t>
                </a:r>
              </a:p>
              <a:p>
                <a:pPr>
                  <a:spcBef>
                    <a:spcPts val="0"/>
                  </a:spcBef>
                  <a:spcAft>
                    <a:spcPts val="0"/>
                  </a:spcAft>
                </a:pPr>
                <a:r>
                  <a:rPr lang="en-US" sz="1400" dirty="0"/>
                  <a:t>Plot 3-sigma error bounds from covariance matrix (also propagated from initial epoch)</a:t>
                </a:r>
              </a:p>
              <a:p>
                <a:pPr marL="0" indent="0">
                  <a:spcBef>
                    <a:spcPts val="0"/>
                  </a:spcBef>
                  <a:spcAft>
                    <a:spcPts val="0"/>
                  </a:spcAft>
                  <a:buNone/>
                </a:pPr>
                <a:endParaRPr lang="en-US" sz="1400" dirty="0"/>
              </a:p>
              <a:p>
                <a:pPr marL="0" indent="0">
                  <a:spcBef>
                    <a:spcPts val="0"/>
                  </a:spcBef>
                  <a:spcAft>
                    <a:spcPts val="0"/>
                  </a:spcAft>
                  <a:buNone/>
                </a:pPr>
                <a:endParaRPr lang="en-US" sz="1400" dirty="0"/>
              </a:p>
              <a:p>
                <a:pPr marL="0" indent="0">
                  <a:spcBef>
                    <a:spcPts val="0"/>
                  </a:spcBef>
                  <a:spcAft>
                    <a:spcPts val="0"/>
                  </a:spcAft>
                  <a:buNone/>
                </a:pPr>
                <a:endParaRPr lang="en-US" sz="1400" dirty="0"/>
              </a:p>
            </p:txBody>
          </p:sp>
        </mc:Choice>
        <mc:Fallback xmlns="">
          <p:sp>
            <p:nvSpPr>
              <p:cNvPr id="2" name="Content Placeholder 1">
                <a:extLst>
                  <a:ext uri="{FF2B5EF4-FFF2-40B4-BE49-F238E27FC236}">
                    <a16:creationId xmlns:a16="http://schemas.microsoft.com/office/drawing/2014/main" id="{1052F6B9-6D27-43BB-B810-138F60EC6DD6}"/>
                  </a:ext>
                </a:extLst>
              </p:cNvPr>
              <p:cNvSpPr>
                <a:spLocks noGrp="1" noRot="1" noChangeAspect="1" noMove="1" noResize="1" noEditPoints="1" noAdjustHandles="1" noChangeArrowheads="1" noChangeShapeType="1" noTextEdit="1"/>
              </p:cNvSpPr>
              <p:nvPr>
                <p:ph sz="half" idx="1"/>
              </p:nvPr>
            </p:nvSpPr>
            <p:spPr>
              <a:xfrm>
                <a:off x="457200" y="681541"/>
                <a:ext cx="4219304" cy="3780420"/>
              </a:xfrm>
              <a:blipFill>
                <a:blip r:embed="rId2"/>
                <a:stretch>
                  <a:fillRect l="-723" t="-484"/>
                </a:stretch>
              </a:blipFill>
            </p:spPr>
            <p:txBody>
              <a:bodyPr/>
              <a:lstStyle/>
              <a:p>
                <a:r>
                  <a:rPr lang="en-US">
                    <a:noFill/>
                  </a:rPr>
                  <a:t> </a:t>
                </a:r>
              </a:p>
            </p:txBody>
          </p:sp>
        </mc:Fallback>
      </mc:AlternateContent>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Batch OD Example</a:t>
            </a:r>
          </a:p>
        </p:txBody>
      </p:sp>
      <p:pic>
        <p:nvPicPr>
          <p:cNvPr id="6" name="Picture 5">
            <a:extLst>
              <a:ext uri="{FF2B5EF4-FFF2-40B4-BE49-F238E27FC236}">
                <a16:creationId xmlns:a16="http://schemas.microsoft.com/office/drawing/2014/main" id="{EC4316EB-7F8F-4067-880A-7B6F41DE511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850311" y="845820"/>
            <a:ext cx="4114800" cy="3086100"/>
          </a:xfrm>
          <a:prstGeom prst="rect">
            <a:avLst/>
          </a:prstGeom>
        </p:spPr>
      </p:pic>
    </p:spTree>
    <p:extLst>
      <p:ext uri="{BB962C8B-B14F-4D97-AF65-F5344CB8AC3E}">
        <p14:creationId xmlns:p14="http://schemas.microsoft.com/office/powerpoint/2010/main" val="2638964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Batch OD Results – 3D Measurements</a:t>
            </a:r>
          </a:p>
        </p:txBody>
      </p:sp>
      <p:pic>
        <p:nvPicPr>
          <p:cNvPr id="8" name="Picture 7">
            <a:extLst>
              <a:ext uri="{FF2B5EF4-FFF2-40B4-BE49-F238E27FC236}">
                <a16:creationId xmlns:a16="http://schemas.microsoft.com/office/drawing/2014/main" id="{436DF215-2C4C-47FE-AD0C-48163EF7386A}"/>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17499" y="1028700"/>
            <a:ext cx="4114800" cy="3086100"/>
          </a:xfrm>
          <a:prstGeom prst="rect">
            <a:avLst/>
          </a:prstGeom>
        </p:spPr>
      </p:pic>
      <p:pic>
        <p:nvPicPr>
          <p:cNvPr id="10" name="Picture 9">
            <a:extLst>
              <a:ext uri="{FF2B5EF4-FFF2-40B4-BE49-F238E27FC236}">
                <a16:creationId xmlns:a16="http://schemas.microsoft.com/office/drawing/2014/main" id="{9D824DAC-77AB-4034-AB56-F430731A5C23}"/>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72000" y="976312"/>
            <a:ext cx="4254501" cy="3190876"/>
          </a:xfrm>
          <a:prstGeom prst="rect">
            <a:avLst/>
          </a:prstGeom>
        </p:spPr>
      </p:pic>
    </p:spTree>
    <p:extLst>
      <p:ext uri="{BB962C8B-B14F-4D97-AF65-F5344CB8AC3E}">
        <p14:creationId xmlns:p14="http://schemas.microsoft.com/office/powerpoint/2010/main" val="12891627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Batch OD Results – 3D Measurements</a:t>
            </a:r>
          </a:p>
        </p:txBody>
      </p:sp>
      <p:pic>
        <p:nvPicPr>
          <p:cNvPr id="8" name="Picture 7">
            <a:extLst>
              <a:ext uri="{FF2B5EF4-FFF2-40B4-BE49-F238E27FC236}">
                <a16:creationId xmlns:a16="http://schemas.microsoft.com/office/drawing/2014/main" id="{436DF215-2C4C-47FE-AD0C-48163EF7386A}"/>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17499" y="1028700"/>
            <a:ext cx="4114800" cy="3086100"/>
          </a:xfrm>
          <a:prstGeom prst="rect">
            <a:avLst/>
          </a:prstGeom>
        </p:spPr>
      </p:pic>
      <p:pic>
        <p:nvPicPr>
          <p:cNvPr id="10" name="Picture 9">
            <a:extLst>
              <a:ext uri="{FF2B5EF4-FFF2-40B4-BE49-F238E27FC236}">
                <a16:creationId xmlns:a16="http://schemas.microsoft.com/office/drawing/2014/main" id="{9D824DAC-77AB-4034-AB56-F430731A5C23}"/>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72000" y="976312"/>
            <a:ext cx="4254501" cy="3190875"/>
          </a:xfrm>
          <a:prstGeom prst="rect">
            <a:avLst/>
          </a:prstGeom>
        </p:spPr>
      </p:pic>
    </p:spTree>
    <p:extLst>
      <p:ext uri="{BB962C8B-B14F-4D97-AF65-F5344CB8AC3E}">
        <p14:creationId xmlns:p14="http://schemas.microsoft.com/office/powerpoint/2010/main" val="12898226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Batch OD Results – 2D Measurements</a:t>
            </a:r>
          </a:p>
        </p:txBody>
      </p:sp>
      <p:pic>
        <p:nvPicPr>
          <p:cNvPr id="8" name="Picture 7">
            <a:extLst>
              <a:ext uri="{FF2B5EF4-FFF2-40B4-BE49-F238E27FC236}">
                <a16:creationId xmlns:a16="http://schemas.microsoft.com/office/drawing/2014/main" id="{436DF215-2C4C-47FE-AD0C-48163EF7386A}"/>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17499" y="1028700"/>
            <a:ext cx="4114800" cy="3086100"/>
          </a:xfrm>
          <a:prstGeom prst="rect">
            <a:avLst/>
          </a:prstGeom>
        </p:spPr>
      </p:pic>
      <p:pic>
        <p:nvPicPr>
          <p:cNvPr id="10" name="Picture 9">
            <a:extLst>
              <a:ext uri="{FF2B5EF4-FFF2-40B4-BE49-F238E27FC236}">
                <a16:creationId xmlns:a16="http://schemas.microsoft.com/office/drawing/2014/main" id="{9D824DAC-77AB-4034-AB56-F430731A5C23}"/>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72000" y="976312"/>
            <a:ext cx="4254501" cy="3190875"/>
          </a:xfrm>
          <a:prstGeom prst="rect">
            <a:avLst/>
          </a:prstGeom>
        </p:spPr>
      </p:pic>
    </p:spTree>
    <p:extLst>
      <p:ext uri="{BB962C8B-B14F-4D97-AF65-F5344CB8AC3E}">
        <p14:creationId xmlns:p14="http://schemas.microsoft.com/office/powerpoint/2010/main" val="40208211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Batch OD Results – 2D Measurements</a:t>
            </a:r>
          </a:p>
        </p:txBody>
      </p:sp>
      <p:pic>
        <p:nvPicPr>
          <p:cNvPr id="8" name="Picture 7">
            <a:extLst>
              <a:ext uri="{FF2B5EF4-FFF2-40B4-BE49-F238E27FC236}">
                <a16:creationId xmlns:a16="http://schemas.microsoft.com/office/drawing/2014/main" id="{436DF215-2C4C-47FE-AD0C-48163EF7386A}"/>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17499" y="1028700"/>
            <a:ext cx="4114800" cy="3086100"/>
          </a:xfrm>
          <a:prstGeom prst="rect">
            <a:avLst/>
          </a:prstGeom>
        </p:spPr>
      </p:pic>
      <p:pic>
        <p:nvPicPr>
          <p:cNvPr id="10" name="Picture 9">
            <a:extLst>
              <a:ext uri="{FF2B5EF4-FFF2-40B4-BE49-F238E27FC236}">
                <a16:creationId xmlns:a16="http://schemas.microsoft.com/office/drawing/2014/main" id="{9D824DAC-77AB-4034-AB56-F430731A5C23}"/>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72000" y="976312"/>
            <a:ext cx="4254500" cy="3190875"/>
          </a:xfrm>
          <a:prstGeom prst="rect">
            <a:avLst/>
          </a:prstGeom>
        </p:spPr>
      </p:pic>
    </p:spTree>
    <p:extLst>
      <p:ext uri="{BB962C8B-B14F-4D97-AF65-F5344CB8AC3E}">
        <p14:creationId xmlns:p14="http://schemas.microsoft.com/office/powerpoint/2010/main" val="21506291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Orbit Determination Batch Summary</a:t>
            </a:r>
          </a:p>
        </p:txBody>
      </p:sp>
      <p:sp>
        <p:nvSpPr>
          <p:cNvPr id="8" name="Content Placeholder 1">
            <a:extLst>
              <a:ext uri="{FF2B5EF4-FFF2-40B4-BE49-F238E27FC236}">
                <a16:creationId xmlns:a16="http://schemas.microsoft.com/office/drawing/2014/main" id="{9B8BC20B-5785-4132-8C66-EF7E39D536BA}"/>
              </a:ext>
            </a:extLst>
          </p:cNvPr>
          <p:cNvSpPr>
            <a:spLocks noGrp="1"/>
          </p:cNvSpPr>
          <p:nvPr>
            <p:ph sz="half" idx="1"/>
          </p:nvPr>
        </p:nvSpPr>
        <p:spPr>
          <a:xfrm>
            <a:off x="457200" y="681541"/>
            <a:ext cx="8001000" cy="3780420"/>
          </a:xfrm>
        </p:spPr>
        <p:txBody>
          <a:bodyPr/>
          <a:lstStyle/>
          <a:p>
            <a:pPr marL="0" indent="0">
              <a:spcBef>
                <a:spcPts val="0"/>
              </a:spcBef>
              <a:spcAft>
                <a:spcPts val="0"/>
              </a:spcAft>
              <a:buNone/>
            </a:pPr>
            <a:r>
              <a:rPr lang="en-US" sz="1400" dirty="0"/>
              <a:t>We can solve nonlinear orbit determination problem using linear Batch Least Squares by applying Taylor Series to linearize the problem and put it in standard form</a:t>
            </a:r>
          </a:p>
          <a:p>
            <a:pPr marL="0" indent="0">
              <a:spcBef>
                <a:spcPts val="0"/>
              </a:spcBef>
              <a:spcAft>
                <a:spcPts val="0"/>
              </a:spcAft>
              <a:buNone/>
            </a:pPr>
            <a:endParaRPr lang="en-US" sz="1400" dirty="0"/>
          </a:p>
          <a:p>
            <a:pPr marL="0" indent="0">
              <a:spcBef>
                <a:spcPts val="0"/>
              </a:spcBef>
              <a:spcAft>
                <a:spcPts val="0"/>
              </a:spcAft>
              <a:buNone/>
            </a:pPr>
            <a:r>
              <a:rPr lang="en-US" sz="1400" dirty="0"/>
              <a:t>We use a measurement deviation vector (residuals) to update the state deviation vector, which we add to a reference trajectory to get the full estimated state vector</a:t>
            </a:r>
          </a:p>
          <a:p>
            <a:pPr marL="0" indent="0">
              <a:spcBef>
                <a:spcPts val="0"/>
              </a:spcBef>
              <a:spcAft>
                <a:spcPts val="0"/>
              </a:spcAft>
              <a:buNone/>
            </a:pPr>
            <a:endParaRPr lang="en-US" sz="1400" dirty="0"/>
          </a:p>
          <a:p>
            <a:pPr marL="0" indent="0">
              <a:spcBef>
                <a:spcPts val="0"/>
              </a:spcBef>
              <a:spcAft>
                <a:spcPts val="0"/>
              </a:spcAft>
              <a:buNone/>
            </a:pPr>
            <a:r>
              <a:rPr lang="en-US" sz="1400" dirty="0"/>
              <a:t>Have to iterate solution to converge</a:t>
            </a:r>
          </a:p>
          <a:p>
            <a:pPr marL="0" indent="0">
              <a:spcBef>
                <a:spcPts val="0"/>
              </a:spcBef>
              <a:spcAft>
                <a:spcPts val="0"/>
              </a:spcAft>
              <a:buNone/>
            </a:pPr>
            <a:endParaRPr lang="en-US" sz="1400" dirty="0"/>
          </a:p>
          <a:p>
            <a:pPr marL="0" indent="0">
              <a:spcBef>
                <a:spcPts val="0"/>
              </a:spcBef>
              <a:spcAft>
                <a:spcPts val="0"/>
              </a:spcAft>
              <a:buNone/>
            </a:pPr>
            <a:r>
              <a:rPr lang="en-US" sz="1400" dirty="0"/>
              <a:t>Only works if reference trajectory is close enough to truth that linear approximation is valid (radius of convergence), otherwise solutions will diverge</a:t>
            </a:r>
          </a:p>
          <a:p>
            <a:pPr marL="0" indent="0">
              <a:spcBef>
                <a:spcPts val="0"/>
              </a:spcBef>
              <a:spcAft>
                <a:spcPts val="0"/>
              </a:spcAft>
              <a:buNone/>
            </a:pPr>
            <a:endParaRPr lang="en-US" sz="1400" dirty="0"/>
          </a:p>
          <a:p>
            <a:pPr marL="0" indent="0">
              <a:spcBef>
                <a:spcPts val="0"/>
              </a:spcBef>
              <a:spcAft>
                <a:spcPts val="0"/>
              </a:spcAft>
              <a:buNone/>
            </a:pPr>
            <a:r>
              <a:rPr lang="en-US" sz="1400" dirty="0"/>
              <a:t>Not great for long data gaps, or long arcs in general (several days) in this case may be best to break data up in shorter segments and patch solutions together or process data in sliding window</a:t>
            </a:r>
          </a:p>
          <a:p>
            <a:pPr marL="0" indent="0">
              <a:spcBef>
                <a:spcPts val="0"/>
              </a:spcBef>
              <a:spcAft>
                <a:spcPts val="0"/>
              </a:spcAft>
              <a:buNone/>
            </a:pPr>
            <a:endParaRPr lang="en-US" sz="1400" dirty="0"/>
          </a:p>
          <a:p>
            <a:pPr marL="0" indent="0">
              <a:spcBef>
                <a:spcPts val="0"/>
              </a:spcBef>
              <a:spcAft>
                <a:spcPts val="0"/>
              </a:spcAft>
              <a:buNone/>
            </a:pPr>
            <a:r>
              <a:rPr lang="en-US" sz="1400" dirty="0"/>
              <a:t>Does not address Non-Gaussian uncertainty which is an issue for nonlinear problems in general and OD in particular</a:t>
            </a:r>
          </a:p>
          <a:p>
            <a:pPr marL="0" indent="0">
              <a:spcBef>
                <a:spcPts val="0"/>
              </a:spcBef>
              <a:spcAft>
                <a:spcPts val="0"/>
              </a:spcAft>
              <a:buNone/>
            </a:pPr>
            <a:endParaRPr lang="en-US" sz="1400" dirty="0"/>
          </a:p>
          <a:p>
            <a:pPr marL="0" indent="0">
              <a:spcBef>
                <a:spcPts val="0"/>
              </a:spcBef>
              <a:spcAft>
                <a:spcPts val="0"/>
              </a:spcAft>
              <a:buNone/>
            </a:pPr>
            <a:endParaRPr lang="en-US" sz="1400" dirty="0"/>
          </a:p>
        </p:txBody>
      </p:sp>
    </p:spTree>
    <p:extLst>
      <p:ext uri="{BB962C8B-B14F-4D97-AF65-F5344CB8AC3E}">
        <p14:creationId xmlns:p14="http://schemas.microsoft.com/office/powerpoint/2010/main" val="41099777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06E91D6-8085-4433-AE98-7064BD8BD295}"/>
              </a:ext>
            </a:extLst>
          </p:cNvPr>
          <p:cNvSpPr>
            <a:spLocks noGrp="1"/>
          </p:cNvSpPr>
          <p:nvPr>
            <p:ph type="title"/>
          </p:nvPr>
        </p:nvSpPr>
        <p:spPr>
          <a:xfrm>
            <a:off x="507207" y="1977684"/>
            <a:ext cx="8229600" cy="594066"/>
          </a:xfrm>
        </p:spPr>
        <p:txBody>
          <a:bodyPr/>
          <a:lstStyle/>
          <a:p>
            <a:pPr algn="ctr"/>
            <a:r>
              <a:rPr lang="en-US" dirty="0"/>
              <a:t>Partial Derivatives</a:t>
            </a:r>
          </a:p>
        </p:txBody>
      </p:sp>
    </p:spTree>
    <p:extLst>
      <p:ext uri="{BB962C8B-B14F-4D97-AF65-F5344CB8AC3E}">
        <p14:creationId xmlns:p14="http://schemas.microsoft.com/office/powerpoint/2010/main" val="27903696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200" dirty="0"/>
                  <a:t>Given a function of multiple variables, we wish to compute the derivative with respect to one variable:</a:t>
                </a:r>
              </a:p>
              <a:p>
                <a:pPr marL="0" indent="0">
                  <a:spcBef>
                    <a:spcPts val="0"/>
                  </a:spcBef>
                  <a:spcAft>
                    <a:spcPts val="0"/>
                  </a:spcAft>
                  <a:buNone/>
                </a:pPr>
                <a:endParaRPr lang="en-US" sz="12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𝑥</m:t>
                          </m:r>
                          <m:r>
                            <a:rPr lang="en-US" sz="1200" b="0" i="1" smtClean="0">
                              <a:latin typeface="Cambria Math" panose="02040503050406030204" pitchFamily="18" charset="0"/>
                            </a:rPr>
                            <m:t>,</m:t>
                          </m:r>
                          <m:r>
                            <a:rPr lang="en-US" sz="1200" b="0" i="1" smtClean="0">
                              <a:latin typeface="Cambria Math" panose="02040503050406030204" pitchFamily="18" charset="0"/>
                            </a:rPr>
                            <m:t>𝑦</m:t>
                          </m:r>
                          <m:r>
                            <a:rPr lang="en-US" sz="1200" b="0" i="1" smtClean="0">
                              <a:latin typeface="Cambria Math" panose="02040503050406030204" pitchFamily="18" charset="0"/>
                            </a:rPr>
                            <m:t>,</m:t>
                          </m:r>
                          <m:r>
                            <a:rPr lang="en-US" sz="1200" b="0" i="1" smtClean="0">
                              <a:latin typeface="Cambria Math" panose="02040503050406030204" pitchFamily="18" charset="0"/>
                            </a:rPr>
                            <m:t>𝑧</m:t>
                          </m:r>
                        </m:e>
                      </m:d>
                      <m:r>
                        <a:rPr lang="en-US" sz="1200" b="0" i="1" smtClean="0">
                          <a:latin typeface="Cambria Math" panose="02040503050406030204" pitchFamily="18" charset="0"/>
                        </a:rPr>
                        <m:t>=</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𝑥</m:t>
                          </m:r>
                        </m:e>
                        <m:sup>
                          <m:r>
                            <a:rPr lang="en-US" sz="1200" b="0" i="1" smtClean="0">
                              <a:latin typeface="Cambria Math" panose="02040503050406030204" pitchFamily="18" charset="0"/>
                            </a:rPr>
                            <m:t>2</m:t>
                          </m:r>
                        </m:sup>
                      </m:sSup>
                      <m:d>
                        <m:dPr>
                          <m:ctrlPr>
                            <a:rPr lang="en-US" sz="1200" b="0" i="1" smtClean="0">
                              <a:latin typeface="Cambria Math" panose="02040503050406030204" pitchFamily="18" charset="0"/>
                            </a:rPr>
                          </m:ctrlPr>
                        </m:dPr>
                        <m:e>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𝑦</m:t>
                              </m:r>
                            </m:e>
                            <m:sup>
                              <m:r>
                                <a:rPr lang="en-US" sz="1200" b="0" i="1" smtClean="0">
                                  <a:latin typeface="Cambria Math" panose="02040503050406030204" pitchFamily="18" charset="0"/>
                                </a:rPr>
                                <m:t>3</m:t>
                              </m:r>
                            </m:sup>
                          </m:sSup>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1</m:t>
                              </m:r>
                            </m:num>
                            <m:den>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𝑧</m:t>
                                  </m:r>
                                </m:e>
                                <m:sup>
                                  <m:r>
                                    <a:rPr lang="en-US" sz="1200" b="0" i="1" smtClean="0">
                                      <a:latin typeface="Cambria Math" panose="02040503050406030204" pitchFamily="18" charset="0"/>
                                    </a:rPr>
                                    <m:t>2</m:t>
                                  </m:r>
                                </m:sup>
                              </m:sSup>
                            </m:den>
                          </m:f>
                        </m:e>
                      </m:d>
                    </m:oMath>
                  </m:oMathPara>
                </a14:m>
                <a:endParaRPr lang="en-US" sz="1200" dirty="0"/>
              </a:p>
              <a:p>
                <a:pPr marL="0" indent="0">
                  <a:spcBef>
                    <a:spcPts val="0"/>
                  </a:spcBef>
                  <a:spcAft>
                    <a:spcPts val="0"/>
                  </a:spcAft>
                  <a:buNone/>
                </a:pPr>
                <a:endParaRPr lang="en-US" sz="12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f>
                        <m:fPr>
                          <m:ctrlPr>
                            <a:rPr lang="en-US" sz="1200" i="1" smtClean="0">
                              <a:latin typeface="Cambria Math" panose="02040503050406030204" pitchFamily="18" charset="0"/>
                            </a:rPr>
                          </m:ctrlPr>
                        </m:fPr>
                        <m:num>
                          <m:r>
                            <a:rPr lang="en-US" sz="120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𝑓</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𝑥</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𝑦</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𝑧</m:t>
                          </m:r>
                          <m:r>
                            <a:rPr lang="en-US" sz="1200" b="0" i="1" smtClean="0">
                              <a:latin typeface="Cambria Math" panose="02040503050406030204" pitchFamily="18" charset="0"/>
                              <a:ea typeface="Cambria Math" panose="02040503050406030204" pitchFamily="18" charset="0"/>
                            </a:rPr>
                            <m:t>)</m:t>
                          </m:r>
                        </m:num>
                        <m:den>
                          <m:r>
                            <a:rPr lang="en-US" sz="120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𝑥</m:t>
                          </m:r>
                        </m:den>
                      </m:f>
                      <m:r>
                        <a:rPr lang="en-US" sz="1200" b="0" i="1" smtClean="0">
                          <a:latin typeface="Cambria Math" panose="02040503050406030204" pitchFamily="18" charset="0"/>
                        </a:rPr>
                        <m:t>=?</m:t>
                      </m:r>
                    </m:oMath>
                  </m:oMathPara>
                </a14:m>
                <a:endParaRPr lang="en-US" sz="1200" dirty="0"/>
              </a:p>
              <a:p>
                <a:pPr marL="0" indent="0">
                  <a:spcBef>
                    <a:spcPts val="0"/>
                  </a:spcBef>
                  <a:spcAft>
                    <a:spcPts val="0"/>
                  </a:spcAft>
                  <a:buNone/>
                </a:pPr>
                <a:endParaRPr lang="en-US" sz="1200" dirty="0"/>
              </a:p>
              <a:p>
                <a:pPr marL="0" indent="0">
                  <a:spcBef>
                    <a:spcPts val="0"/>
                  </a:spcBef>
                  <a:spcAft>
                    <a:spcPts val="0"/>
                  </a:spcAft>
                  <a:buNone/>
                </a:pPr>
                <a:r>
                  <a:rPr lang="en-US" sz="1200" dirty="0"/>
                  <a:t>We do this by treating the other variables as constant and computing a partial derivative, observing product rule, chain rule, </a:t>
                </a:r>
                <a:r>
                  <a:rPr lang="en-US" sz="1200" dirty="0" err="1"/>
                  <a:t>etc</a:t>
                </a:r>
                <a:r>
                  <a:rPr lang="en-US" sz="1200" dirty="0"/>
                  <a:t> as with ordinary derivatives.</a:t>
                </a:r>
              </a:p>
              <a:p>
                <a:pPr marL="0" indent="0">
                  <a:spcBef>
                    <a:spcPts val="0"/>
                  </a:spcBef>
                  <a:spcAft>
                    <a:spcPts val="0"/>
                  </a:spcAft>
                  <a:buNone/>
                </a:pPr>
                <a:endParaRPr lang="en-US" sz="12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f>
                        <m:fPr>
                          <m:ctrlPr>
                            <a:rPr lang="en-US" sz="1200" i="1">
                              <a:latin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𝑓</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𝑥</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𝑦</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𝑧</m:t>
                          </m:r>
                          <m:r>
                            <a:rPr lang="en-US" sz="1200" i="1">
                              <a:latin typeface="Cambria Math" panose="02040503050406030204" pitchFamily="18" charset="0"/>
                              <a:ea typeface="Cambria Math" panose="02040503050406030204" pitchFamily="18" charset="0"/>
                            </a:rPr>
                            <m:t>)</m:t>
                          </m:r>
                        </m:num>
                        <m:den>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𝑥</m:t>
                          </m:r>
                        </m:den>
                      </m:f>
                      <m:r>
                        <a:rPr lang="en-US" sz="1200" i="1">
                          <a:latin typeface="Cambria Math" panose="02040503050406030204" pitchFamily="18" charset="0"/>
                        </a:rPr>
                        <m:t>=</m:t>
                      </m:r>
                      <m:r>
                        <a:rPr lang="en-US" sz="1200" b="0" i="1" smtClean="0">
                          <a:latin typeface="Cambria Math" panose="02040503050406030204" pitchFamily="18" charset="0"/>
                        </a:rPr>
                        <m:t>2</m:t>
                      </m:r>
                      <m:r>
                        <a:rPr lang="en-US" sz="1200" b="0" i="1" smtClean="0">
                          <a:latin typeface="Cambria Math" panose="02040503050406030204" pitchFamily="18" charset="0"/>
                        </a:rPr>
                        <m:t>𝑥</m:t>
                      </m:r>
                      <m:d>
                        <m:dPr>
                          <m:ctrlPr>
                            <a:rPr lang="en-US" sz="1200" i="1">
                              <a:latin typeface="Cambria Math" panose="02040503050406030204" pitchFamily="18" charset="0"/>
                            </a:rPr>
                          </m:ctrlPr>
                        </m:dPr>
                        <m:e>
                          <m:sSup>
                            <m:sSupPr>
                              <m:ctrlPr>
                                <a:rPr lang="en-US" sz="1200" i="1">
                                  <a:latin typeface="Cambria Math" panose="02040503050406030204" pitchFamily="18" charset="0"/>
                                </a:rPr>
                              </m:ctrlPr>
                            </m:sSupPr>
                            <m:e>
                              <m:r>
                                <a:rPr lang="en-US" sz="1200" i="1">
                                  <a:latin typeface="Cambria Math" panose="02040503050406030204" pitchFamily="18" charset="0"/>
                                </a:rPr>
                                <m:t>𝑦</m:t>
                              </m:r>
                            </m:e>
                            <m:sup>
                              <m:r>
                                <a:rPr lang="en-US" sz="1200" i="1">
                                  <a:latin typeface="Cambria Math" panose="02040503050406030204" pitchFamily="18" charset="0"/>
                                </a:rPr>
                                <m:t>3</m:t>
                              </m:r>
                            </m:sup>
                          </m:sSup>
                          <m:r>
                            <a:rPr lang="en-US" sz="1200" i="1">
                              <a:latin typeface="Cambria Math" panose="02040503050406030204" pitchFamily="18" charset="0"/>
                            </a:rPr>
                            <m:t>−</m:t>
                          </m:r>
                          <m:f>
                            <m:fPr>
                              <m:ctrlPr>
                                <a:rPr lang="en-US" sz="1200" i="1">
                                  <a:latin typeface="Cambria Math" panose="02040503050406030204" pitchFamily="18" charset="0"/>
                                </a:rPr>
                              </m:ctrlPr>
                            </m:fPr>
                            <m:num>
                              <m:r>
                                <a:rPr lang="en-US" sz="1200" i="1">
                                  <a:latin typeface="Cambria Math" panose="02040503050406030204" pitchFamily="18" charset="0"/>
                                </a:rPr>
                                <m:t>1</m:t>
                              </m:r>
                            </m:num>
                            <m:den>
                              <m:sSup>
                                <m:sSupPr>
                                  <m:ctrlPr>
                                    <a:rPr lang="en-US" sz="1200" i="1">
                                      <a:latin typeface="Cambria Math" panose="02040503050406030204" pitchFamily="18" charset="0"/>
                                    </a:rPr>
                                  </m:ctrlPr>
                                </m:sSupPr>
                                <m:e>
                                  <m:r>
                                    <a:rPr lang="en-US" sz="1200" i="1">
                                      <a:latin typeface="Cambria Math" panose="02040503050406030204" pitchFamily="18" charset="0"/>
                                    </a:rPr>
                                    <m:t>𝑧</m:t>
                                  </m:r>
                                </m:e>
                                <m:sup>
                                  <m:r>
                                    <a:rPr lang="en-US" sz="1200" i="1">
                                      <a:latin typeface="Cambria Math" panose="02040503050406030204" pitchFamily="18" charset="0"/>
                                    </a:rPr>
                                    <m:t>2</m:t>
                                  </m:r>
                                </m:sup>
                              </m:sSup>
                            </m:den>
                          </m:f>
                        </m:e>
                      </m:d>
                    </m:oMath>
                  </m:oMathPara>
                </a14:m>
                <a:endParaRPr lang="en-US" sz="12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f>
                        <m:fPr>
                          <m:ctrlPr>
                            <a:rPr lang="en-US" sz="1200" i="1">
                              <a:latin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𝑓</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𝑥</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𝑦</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𝑧</m:t>
                          </m:r>
                          <m:r>
                            <a:rPr lang="en-US" sz="1200" i="1">
                              <a:latin typeface="Cambria Math" panose="02040503050406030204" pitchFamily="18" charset="0"/>
                              <a:ea typeface="Cambria Math" panose="02040503050406030204" pitchFamily="18" charset="0"/>
                            </a:rPr>
                            <m:t>)</m:t>
                          </m:r>
                        </m:num>
                        <m:den>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𝑦</m:t>
                          </m:r>
                        </m:den>
                      </m:f>
                      <m:r>
                        <a:rPr lang="en-US" sz="1200" i="1">
                          <a:latin typeface="Cambria Math" panose="02040503050406030204" pitchFamily="18" charset="0"/>
                        </a:rPr>
                        <m:t>=</m:t>
                      </m:r>
                      <m:sSup>
                        <m:sSupPr>
                          <m:ctrlPr>
                            <a:rPr lang="en-US" sz="1200" i="1">
                              <a:latin typeface="Cambria Math" panose="02040503050406030204" pitchFamily="18" charset="0"/>
                            </a:rPr>
                          </m:ctrlPr>
                        </m:sSupPr>
                        <m:e>
                          <m:r>
                            <a:rPr lang="en-US" sz="1200" i="1">
                              <a:latin typeface="Cambria Math" panose="02040503050406030204" pitchFamily="18" charset="0"/>
                            </a:rPr>
                            <m:t>𝑥</m:t>
                          </m:r>
                        </m:e>
                        <m:sup>
                          <m:r>
                            <a:rPr lang="en-US" sz="1200" i="1">
                              <a:latin typeface="Cambria Math" panose="02040503050406030204" pitchFamily="18" charset="0"/>
                            </a:rPr>
                            <m:t>2</m:t>
                          </m:r>
                        </m:sup>
                      </m:sSup>
                      <m:d>
                        <m:dPr>
                          <m:ctrlPr>
                            <a:rPr lang="en-US" sz="1200" i="1">
                              <a:latin typeface="Cambria Math" panose="02040503050406030204" pitchFamily="18" charset="0"/>
                            </a:rPr>
                          </m:ctrlPr>
                        </m:dPr>
                        <m:e>
                          <m:sSup>
                            <m:sSupPr>
                              <m:ctrlPr>
                                <a:rPr lang="en-US" sz="1200" i="1">
                                  <a:latin typeface="Cambria Math" panose="02040503050406030204" pitchFamily="18" charset="0"/>
                                </a:rPr>
                              </m:ctrlPr>
                            </m:sSupPr>
                            <m:e>
                              <m:r>
                                <a:rPr lang="en-US" sz="1200" i="1">
                                  <a:latin typeface="Cambria Math" panose="02040503050406030204" pitchFamily="18" charset="0"/>
                                </a:rPr>
                                <m:t>3</m:t>
                              </m:r>
                              <m:r>
                                <a:rPr lang="en-US" sz="1200" i="1">
                                  <a:latin typeface="Cambria Math" panose="02040503050406030204" pitchFamily="18" charset="0"/>
                                </a:rPr>
                                <m:t>𝑦</m:t>
                              </m:r>
                            </m:e>
                            <m:sup>
                              <m:r>
                                <a:rPr lang="en-US" sz="1200" i="1">
                                  <a:latin typeface="Cambria Math" panose="02040503050406030204" pitchFamily="18" charset="0"/>
                                </a:rPr>
                                <m:t>2</m:t>
                              </m:r>
                            </m:sup>
                          </m:sSup>
                          <m:r>
                            <a:rPr lang="en-US" sz="1200" i="1">
                              <a:latin typeface="Cambria Math" panose="02040503050406030204" pitchFamily="18" charset="0"/>
                            </a:rPr>
                            <m:t>−</m:t>
                          </m:r>
                          <m:r>
                            <a:rPr lang="en-US" sz="1200" b="0" i="1" smtClean="0">
                              <a:latin typeface="Cambria Math" panose="02040503050406030204" pitchFamily="18" charset="0"/>
                            </a:rPr>
                            <m:t>0</m:t>
                          </m:r>
                        </m:e>
                      </m:d>
                    </m:oMath>
                  </m:oMathPara>
                </a14:m>
                <a:endParaRPr lang="en-US" sz="12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f>
                        <m:fPr>
                          <m:ctrlPr>
                            <a:rPr lang="en-US" sz="1200" i="1">
                              <a:latin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𝑓</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𝑥</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𝑦</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𝑧</m:t>
                          </m:r>
                          <m:r>
                            <a:rPr lang="en-US" sz="1200" i="1">
                              <a:latin typeface="Cambria Math" panose="02040503050406030204" pitchFamily="18" charset="0"/>
                              <a:ea typeface="Cambria Math" panose="02040503050406030204" pitchFamily="18" charset="0"/>
                            </a:rPr>
                            <m:t>)</m:t>
                          </m:r>
                        </m:num>
                        <m:den>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𝑧</m:t>
                          </m:r>
                        </m:den>
                      </m:f>
                      <m:r>
                        <a:rPr lang="en-US" sz="1200" i="1">
                          <a:latin typeface="Cambria Math" panose="02040503050406030204" pitchFamily="18" charset="0"/>
                        </a:rPr>
                        <m:t>=</m:t>
                      </m:r>
                      <m:sSup>
                        <m:sSupPr>
                          <m:ctrlPr>
                            <a:rPr lang="en-US" sz="1200" i="1">
                              <a:latin typeface="Cambria Math" panose="02040503050406030204" pitchFamily="18" charset="0"/>
                            </a:rPr>
                          </m:ctrlPr>
                        </m:sSupPr>
                        <m:e>
                          <m:r>
                            <a:rPr lang="en-US" sz="1200" i="1">
                              <a:latin typeface="Cambria Math" panose="02040503050406030204" pitchFamily="18" charset="0"/>
                            </a:rPr>
                            <m:t>𝑥</m:t>
                          </m:r>
                        </m:e>
                        <m:sup>
                          <m:r>
                            <a:rPr lang="en-US" sz="1200" i="1">
                              <a:latin typeface="Cambria Math" panose="02040503050406030204" pitchFamily="18" charset="0"/>
                            </a:rPr>
                            <m:t>2</m:t>
                          </m:r>
                        </m:sup>
                      </m:sSup>
                      <m:d>
                        <m:dPr>
                          <m:ctrlPr>
                            <a:rPr lang="en-US" sz="1200" i="1">
                              <a:latin typeface="Cambria Math" panose="02040503050406030204" pitchFamily="18" charset="0"/>
                            </a:rPr>
                          </m:ctrlPr>
                        </m:dPr>
                        <m:e>
                          <m:r>
                            <a:rPr lang="en-US" sz="1200" i="1">
                              <a:latin typeface="Cambria Math" panose="02040503050406030204" pitchFamily="18" charset="0"/>
                            </a:rPr>
                            <m:t>0+2</m:t>
                          </m:r>
                          <m:f>
                            <m:fPr>
                              <m:ctrlPr>
                                <a:rPr lang="en-US" sz="1200" i="1">
                                  <a:latin typeface="Cambria Math" panose="02040503050406030204" pitchFamily="18" charset="0"/>
                                </a:rPr>
                              </m:ctrlPr>
                            </m:fPr>
                            <m:num>
                              <m:r>
                                <a:rPr lang="en-US" sz="1200" i="1">
                                  <a:latin typeface="Cambria Math" panose="02040503050406030204" pitchFamily="18" charset="0"/>
                                </a:rPr>
                                <m:t>1</m:t>
                              </m:r>
                            </m:num>
                            <m:den>
                              <m:sSup>
                                <m:sSupPr>
                                  <m:ctrlPr>
                                    <a:rPr lang="en-US" sz="1200" i="1">
                                      <a:latin typeface="Cambria Math" panose="02040503050406030204" pitchFamily="18" charset="0"/>
                                    </a:rPr>
                                  </m:ctrlPr>
                                </m:sSupPr>
                                <m:e>
                                  <m:r>
                                    <a:rPr lang="en-US" sz="1200" i="1">
                                      <a:latin typeface="Cambria Math" panose="02040503050406030204" pitchFamily="18" charset="0"/>
                                    </a:rPr>
                                    <m:t>𝑧</m:t>
                                  </m:r>
                                </m:e>
                                <m:sup>
                                  <m:r>
                                    <a:rPr lang="en-US" sz="1200" i="1">
                                      <a:latin typeface="Cambria Math" panose="02040503050406030204" pitchFamily="18" charset="0"/>
                                    </a:rPr>
                                    <m:t>3</m:t>
                                  </m:r>
                                </m:sup>
                              </m:sSup>
                            </m:den>
                          </m:f>
                        </m:e>
                      </m:d>
                    </m:oMath>
                  </m:oMathPara>
                </a14:m>
                <a:endParaRPr lang="en-US" sz="1200" dirty="0"/>
              </a:p>
              <a:p>
                <a:pPr marL="0" indent="0">
                  <a:spcBef>
                    <a:spcPts val="0"/>
                  </a:spcBef>
                  <a:spcAft>
                    <a:spcPts val="0"/>
                  </a:spcAft>
                  <a:buNone/>
                </a:pPr>
                <a:endParaRPr lang="en-US" sz="1200" dirty="0"/>
              </a:p>
              <a:p>
                <a:pPr marL="0" indent="0">
                  <a:spcBef>
                    <a:spcPts val="0"/>
                  </a:spcBef>
                  <a:spcAft>
                    <a:spcPts val="0"/>
                  </a:spcAft>
                  <a:buNone/>
                </a:pPr>
                <a:endParaRPr lang="en-US" sz="1200" dirty="0"/>
              </a:p>
            </p:txBody>
          </p:sp>
        </mc:Choice>
        <mc:Fallback xmlns="">
          <p:sp>
            <p:nvSpPr>
              <p:cNvPr id="2" name="Content Placeholder 1">
                <a:extLst>
                  <a:ext uri="{FF2B5EF4-FFF2-40B4-BE49-F238E27FC236}">
                    <a16:creationId xmlns:a16="http://schemas.microsoft.com/office/drawing/2014/main" id="{1052F6B9-6D27-43BB-B810-138F60EC6DD6}"/>
                  </a:ext>
                </a:extLst>
              </p:cNvPr>
              <p:cNvSpPr>
                <a:spLocks noGrp="1" noRot="1" noChangeAspect="1" noMove="1" noResize="1" noEditPoints="1" noAdjustHandles="1" noChangeArrowheads="1" noChangeShapeType="1" noTextEdit="1"/>
              </p:cNvSpPr>
              <p:nvPr>
                <p:ph sz="half" idx="1"/>
              </p:nvPr>
            </p:nvSpPr>
            <p:spPr>
              <a:xfrm>
                <a:off x="457200" y="681541"/>
                <a:ext cx="4219304" cy="3780420"/>
              </a:xfrm>
              <a:blipFill>
                <a:blip r:embed="rId2"/>
                <a:stretch>
                  <a:fillRect t="-161"/>
                </a:stretch>
              </a:blipFill>
            </p:spPr>
            <p:txBody>
              <a:bodyPr/>
              <a:lstStyle/>
              <a:p>
                <a:r>
                  <a:rPr lang="en-US">
                    <a:noFill/>
                  </a:rPr>
                  <a:t> </a:t>
                </a:r>
              </a:p>
            </p:txBody>
          </p:sp>
        </mc:Fallback>
      </mc:AlternateContent>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Computing Partial Derivatives</a:t>
            </a:r>
          </a:p>
        </p:txBody>
      </p:sp>
      <p:sp>
        <p:nvSpPr>
          <p:cNvPr id="6" name="Content Placeholder 1">
            <a:extLst>
              <a:ext uri="{FF2B5EF4-FFF2-40B4-BE49-F238E27FC236}">
                <a16:creationId xmlns:a16="http://schemas.microsoft.com/office/drawing/2014/main" id="{A8656CB9-97F7-4B85-959D-481BE04D543F}"/>
              </a:ext>
            </a:extLst>
          </p:cNvPr>
          <p:cNvSpPr txBox="1">
            <a:spLocks/>
          </p:cNvSpPr>
          <p:nvPr/>
        </p:nvSpPr>
        <p:spPr>
          <a:xfrm>
            <a:off x="4924696" y="681541"/>
            <a:ext cx="4219304" cy="3780420"/>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spcAft>
                <a:spcPts val="0"/>
              </a:spcAft>
              <a:buFont typeface="Arial" charset="0"/>
              <a:buNone/>
            </a:pPr>
            <a:endParaRPr lang="en-US" sz="1400" dirty="0"/>
          </a:p>
          <a:p>
            <a:pPr marL="0" indent="0">
              <a:spcBef>
                <a:spcPts val="0"/>
              </a:spcBef>
              <a:spcAft>
                <a:spcPts val="0"/>
              </a:spcAft>
              <a:buNone/>
            </a:pPr>
            <a:endParaRPr lang="en-US" sz="1400" dirty="0"/>
          </a:p>
          <a:p>
            <a:pPr marL="0" indent="0">
              <a:spcBef>
                <a:spcPts val="0"/>
              </a:spcBef>
              <a:spcAft>
                <a:spcPts val="0"/>
              </a:spcAft>
              <a:buFont typeface="Arial" charset="0"/>
              <a:buNone/>
            </a:pPr>
            <a:endParaRPr lang="en-US" sz="1400" dirty="0"/>
          </a:p>
        </p:txBody>
      </p:sp>
      <mc:AlternateContent xmlns:mc="http://schemas.openxmlformats.org/markup-compatibility/2006" xmlns:a14="http://schemas.microsoft.com/office/drawing/2010/main">
        <mc:Choice Requires="a14">
          <p:sp>
            <p:nvSpPr>
              <p:cNvPr id="8" name="Content Placeholder 1">
                <a:extLst>
                  <a:ext uri="{FF2B5EF4-FFF2-40B4-BE49-F238E27FC236}">
                    <a16:creationId xmlns:a16="http://schemas.microsoft.com/office/drawing/2014/main" id="{DDC2BEAD-E236-41D2-83F0-3FDB16C7F3EC}"/>
                  </a:ext>
                </a:extLst>
              </p:cNvPr>
              <p:cNvSpPr txBox="1">
                <a:spLocks/>
              </p:cNvSpPr>
              <p:nvPr/>
            </p:nvSpPr>
            <p:spPr>
              <a:xfrm>
                <a:off x="4796245" y="665820"/>
                <a:ext cx="4219304" cy="3780420"/>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spcAft>
                    <a:spcPts val="0"/>
                  </a:spcAft>
                  <a:buFont typeface="Arial" charset="0"/>
                  <a:buNone/>
                </a:pPr>
                <a:r>
                  <a:rPr lang="en-US" sz="1200" dirty="0"/>
                  <a:t>Taking partial derivatives of vectors produces a matrix.</a:t>
                </a:r>
              </a:p>
              <a:p>
                <a:pPr marL="0" indent="0">
                  <a:spcBef>
                    <a:spcPts val="0"/>
                  </a:spcBef>
                  <a:spcAft>
                    <a:spcPts val="0"/>
                  </a:spcAft>
                  <a:buFont typeface="Arial" charset="0"/>
                  <a:buNone/>
                </a:pPr>
                <a:endParaRPr lang="en-US" sz="12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acc>
                        <m:accPr>
                          <m:chr m:val="⃑"/>
                          <m:ctrlPr>
                            <a:rPr lang="en-US" sz="1200" b="1" i="1" smtClean="0">
                              <a:latin typeface="Cambria Math" panose="02040503050406030204" pitchFamily="18" charset="0"/>
                            </a:rPr>
                          </m:ctrlPr>
                        </m:accPr>
                        <m:e>
                          <m:r>
                            <a:rPr lang="en-US" sz="1200" b="1" i="1" smtClean="0">
                              <a:latin typeface="Cambria Math" panose="02040503050406030204" pitchFamily="18" charset="0"/>
                            </a:rPr>
                            <m:t>𝑨</m:t>
                          </m:r>
                        </m:e>
                      </m:acc>
                      <m:r>
                        <a:rPr lang="en-US" sz="1200" b="0" i="1" smtClean="0">
                          <a:latin typeface="Cambria Math" panose="02040503050406030204" pitchFamily="18" charset="0"/>
                        </a:rPr>
                        <m:t>=</m:t>
                      </m:r>
                      <m:d>
                        <m:dPr>
                          <m:begChr m:val="["/>
                          <m:endChr m:val="]"/>
                          <m:ctrlPr>
                            <a:rPr lang="en-US" sz="1200" b="0" i="1" smtClean="0">
                              <a:latin typeface="Cambria Math" panose="02040503050406030204" pitchFamily="18" charset="0"/>
                            </a:rPr>
                          </m:ctrlPr>
                        </m:dPr>
                        <m:e>
                          <m:m>
                            <m:mPr>
                              <m:mcs>
                                <m:mc>
                                  <m:mcPr>
                                    <m:count m:val="1"/>
                                    <m:mcJc m:val="center"/>
                                  </m:mcPr>
                                </m:mc>
                              </m:mcs>
                              <m:ctrlPr>
                                <a:rPr lang="en-US" sz="1200" b="0" i="1" smtClean="0">
                                  <a:latin typeface="Cambria Math" panose="02040503050406030204" pitchFamily="18" charset="0"/>
                                </a:rPr>
                              </m:ctrlPr>
                            </m:mPr>
                            <m:m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𝐴</m:t>
                                    </m:r>
                                  </m:e>
                                  <m:sub>
                                    <m:r>
                                      <a:rPr lang="en-US" sz="1200" b="0" i="1" smtClean="0">
                                        <a:latin typeface="Cambria Math" panose="02040503050406030204" pitchFamily="18" charset="0"/>
                                      </a:rPr>
                                      <m:t>1</m:t>
                                    </m:r>
                                  </m:sub>
                                </m:sSub>
                              </m:e>
                            </m:mr>
                            <m:m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𝐴</m:t>
                                    </m:r>
                                  </m:e>
                                  <m:sub>
                                    <m:r>
                                      <a:rPr lang="en-US" sz="1200" b="0" i="1" smtClean="0">
                                        <a:latin typeface="Cambria Math" panose="02040503050406030204" pitchFamily="18" charset="0"/>
                                      </a:rPr>
                                      <m:t>2</m:t>
                                    </m:r>
                                  </m:sub>
                                </m:sSub>
                              </m:e>
                            </m:mr>
                          </m:m>
                        </m:e>
                      </m:d>
                      <m:r>
                        <a:rPr lang="en-US" sz="1200" b="0" i="1" smtClean="0">
                          <a:latin typeface="Cambria Math" panose="02040503050406030204" pitchFamily="18" charset="0"/>
                        </a:rPr>
                        <m:t>      </m:t>
                      </m:r>
                      <m:acc>
                        <m:accPr>
                          <m:chr m:val="⃑"/>
                          <m:ctrlPr>
                            <a:rPr lang="en-US" sz="1200" b="1" i="1">
                              <a:latin typeface="Cambria Math" panose="02040503050406030204" pitchFamily="18" charset="0"/>
                            </a:rPr>
                          </m:ctrlPr>
                        </m:accPr>
                        <m:e>
                          <m:r>
                            <a:rPr lang="en-US" sz="1200" b="1" i="1" smtClean="0">
                              <a:latin typeface="Cambria Math" panose="02040503050406030204" pitchFamily="18" charset="0"/>
                            </a:rPr>
                            <m:t>𝑩</m:t>
                          </m:r>
                        </m:e>
                      </m:acc>
                      <m:r>
                        <a:rPr lang="en-US" sz="1200" i="1">
                          <a:latin typeface="Cambria Math" panose="02040503050406030204" pitchFamily="18" charset="0"/>
                        </a:rPr>
                        <m:t>=</m:t>
                      </m:r>
                      <m:d>
                        <m:dPr>
                          <m:begChr m:val="["/>
                          <m:endChr m:val="]"/>
                          <m:ctrlPr>
                            <a:rPr lang="en-US" sz="1200" i="1">
                              <a:latin typeface="Cambria Math" panose="02040503050406030204" pitchFamily="18" charset="0"/>
                            </a:rPr>
                          </m:ctrlPr>
                        </m:dPr>
                        <m:e>
                          <m:m>
                            <m:mPr>
                              <m:mcs>
                                <m:mc>
                                  <m:mcPr>
                                    <m:count m:val="1"/>
                                    <m:mcJc m:val="center"/>
                                  </m:mcPr>
                                </m:mc>
                              </m:mcs>
                              <m:ctrlPr>
                                <a:rPr lang="en-US" sz="1200" i="1" smtClean="0">
                                  <a:latin typeface="Cambria Math" panose="02040503050406030204" pitchFamily="18" charset="0"/>
                                </a:rPr>
                              </m:ctrlPr>
                            </m:mPr>
                            <m:mr>
                              <m:e>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𝐵</m:t>
                                    </m:r>
                                  </m:e>
                                  <m:sub>
                                    <m:r>
                                      <a:rPr lang="en-US" sz="1200" b="0" i="1" smtClean="0">
                                        <a:latin typeface="Cambria Math" panose="02040503050406030204" pitchFamily="18" charset="0"/>
                                      </a:rPr>
                                      <m:t>1</m:t>
                                    </m:r>
                                  </m:sub>
                                </m:sSub>
                              </m:e>
                            </m:mr>
                            <m:mr>
                              <m:e>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𝐵</m:t>
                                    </m:r>
                                  </m:e>
                                  <m:sub>
                                    <m:r>
                                      <a:rPr lang="en-US" sz="1200" b="0" i="1" smtClean="0">
                                        <a:latin typeface="Cambria Math" panose="02040503050406030204" pitchFamily="18" charset="0"/>
                                      </a:rPr>
                                      <m:t>2</m:t>
                                    </m:r>
                                  </m:sub>
                                </m:sSub>
                              </m:e>
                            </m:mr>
                            <m:mr>
                              <m:e>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𝐵</m:t>
                                    </m:r>
                                  </m:e>
                                  <m:sub>
                                    <m:r>
                                      <a:rPr lang="en-US" sz="1200" b="0" i="1" smtClean="0">
                                        <a:latin typeface="Cambria Math" panose="02040503050406030204" pitchFamily="18" charset="0"/>
                                      </a:rPr>
                                      <m:t>3</m:t>
                                    </m:r>
                                  </m:sub>
                                </m:sSub>
                              </m:e>
                            </m:mr>
                          </m:m>
                        </m:e>
                      </m:d>
                    </m:oMath>
                  </m:oMathPara>
                </a14:m>
                <a:endParaRPr lang="en-US" sz="1200" dirty="0"/>
              </a:p>
              <a:p>
                <a:pPr marL="0" indent="0">
                  <a:spcBef>
                    <a:spcPts val="0"/>
                  </a:spcBef>
                  <a:spcAft>
                    <a:spcPts val="0"/>
                  </a:spcAft>
                  <a:buNone/>
                </a:pPr>
                <a:endParaRPr lang="en-US" sz="12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d>
                        <m:dPr>
                          <m:begChr m:val="["/>
                          <m:endChr m:val="]"/>
                          <m:ctrlPr>
                            <a:rPr lang="en-US" sz="1200" i="1" smtClean="0">
                              <a:latin typeface="Cambria Math" panose="02040503050406030204" pitchFamily="18" charset="0"/>
                            </a:rPr>
                          </m:ctrlPr>
                        </m:dPr>
                        <m:e>
                          <m:f>
                            <m:fPr>
                              <m:ctrlPr>
                                <a:rPr lang="en-US" sz="1200" i="1" smtClean="0">
                                  <a:latin typeface="Cambria Math" panose="02040503050406030204" pitchFamily="18" charset="0"/>
                                </a:rPr>
                              </m:ctrlPr>
                            </m:fPr>
                            <m:num>
                              <m:r>
                                <a:rPr lang="en-US" sz="1200" i="1" smtClean="0">
                                  <a:latin typeface="Cambria Math" panose="02040503050406030204" pitchFamily="18" charset="0"/>
                                  <a:ea typeface="Cambria Math" panose="02040503050406030204" pitchFamily="18" charset="0"/>
                                </a:rPr>
                                <m:t>𝜕</m:t>
                              </m:r>
                              <m:acc>
                                <m:accPr>
                                  <m:chr m:val="⃑"/>
                                  <m:ctrlPr>
                                    <a:rPr lang="en-US" sz="1200" b="1" i="1">
                                      <a:latin typeface="Cambria Math" panose="02040503050406030204" pitchFamily="18" charset="0"/>
                                    </a:rPr>
                                  </m:ctrlPr>
                                </m:accPr>
                                <m:e>
                                  <m:r>
                                    <a:rPr lang="en-US" sz="1200" b="1" i="1">
                                      <a:latin typeface="Cambria Math" panose="02040503050406030204" pitchFamily="18" charset="0"/>
                                    </a:rPr>
                                    <m:t>𝑨</m:t>
                                  </m:r>
                                </m:e>
                              </m:acc>
                            </m:num>
                            <m:den>
                              <m:r>
                                <a:rPr lang="en-US" sz="1200" i="1">
                                  <a:latin typeface="Cambria Math" panose="02040503050406030204" pitchFamily="18" charset="0"/>
                                  <a:ea typeface="Cambria Math" panose="02040503050406030204" pitchFamily="18" charset="0"/>
                                </a:rPr>
                                <m:t>𝜕</m:t>
                              </m:r>
                              <m:acc>
                                <m:accPr>
                                  <m:chr m:val="⃑"/>
                                  <m:ctrlPr>
                                    <a:rPr lang="en-US" sz="1200" b="1" i="1">
                                      <a:latin typeface="Cambria Math" panose="02040503050406030204" pitchFamily="18" charset="0"/>
                                    </a:rPr>
                                  </m:ctrlPr>
                                </m:accPr>
                                <m:e>
                                  <m:r>
                                    <a:rPr lang="en-US" sz="1200" b="1" i="1" smtClean="0">
                                      <a:latin typeface="Cambria Math" panose="02040503050406030204" pitchFamily="18" charset="0"/>
                                    </a:rPr>
                                    <m:t>𝑩</m:t>
                                  </m:r>
                                </m:e>
                              </m:acc>
                            </m:den>
                          </m:f>
                        </m:e>
                      </m:d>
                      <m:r>
                        <a:rPr lang="en-US" sz="1200" b="0" i="1" smtClean="0">
                          <a:latin typeface="Cambria Math" panose="02040503050406030204" pitchFamily="18" charset="0"/>
                        </a:rPr>
                        <m:t>=</m:t>
                      </m:r>
                      <m:d>
                        <m:dPr>
                          <m:begChr m:val="["/>
                          <m:endChr m:val="]"/>
                          <m:ctrlPr>
                            <a:rPr lang="en-US" sz="1200" b="0" i="1" smtClean="0">
                              <a:latin typeface="Cambria Math" panose="02040503050406030204" pitchFamily="18" charset="0"/>
                            </a:rPr>
                          </m:ctrlPr>
                        </m:dPr>
                        <m:e>
                          <m:m>
                            <m:mPr>
                              <m:mcs>
                                <m:mc>
                                  <m:mcPr>
                                    <m:count m:val="1"/>
                                    <m:mcJc m:val="center"/>
                                  </m:mcPr>
                                </m:mc>
                              </m:mcs>
                              <m:ctrlPr>
                                <a:rPr lang="en-US" sz="1200" b="0" i="1" smtClean="0">
                                  <a:latin typeface="Cambria Math" panose="02040503050406030204" pitchFamily="18" charset="0"/>
                                </a:rPr>
                              </m:ctrlPr>
                            </m:mPr>
                            <m:mr>
                              <m:e>
                                <m:m>
                                  <m:mPr>
                                    <m:mcs>
                                      <m:mc>
                                        <m:mcPr>
                                          <m:count m:val="3"/>
                                          <m:mcJc m:val="center"/>
                                        </m:mcPr>
                                      </m:mc>
                                    </m:mcs>
                                    <m:ctrlPr>
                                      <a:rPr lang="en-US" sz="1200" b="0" i="1" smtClean="0">
                                        <a:latin typeface="Cambria Math" panose="02040503050406030204" pitchFamily="18" charset="0"/>
                                      </a:rPr>
                                    </m:ctrlPr>
                                  </m:mPr>
                                  <m:mr>
                                    <m:e>
                                      <m:f>
                                        <m:fPr>
                                          <m:ctrlPr>
                                            <a:rPr lang="en-US" sz="1200" b="0" i="1" smtClean="0">
                                              <a:latin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𝐴</m:t>
                                              </m:r>
                                            </m:e>
                                            <m:sub>
                                              <m:r>
                                                <a:rPr lang="en-US" sz="1200" b="0" i="1" smtClean="0">
                                                  <a:latin typeface="Cambria Math" panose="02040503050406030204" pitchFamily="18" charset="0"/>
                                                  <a:ea typeface="Cambria Math" panose="02040503050406030204" pitchFamily="18" charset="0"/>
                                                </a:rPr>
                                                <m:t>1</m:t>
                                              </m:r>
                                            </m:sub>
                                          </m:sSub>
                                        </m:num>
                                        <m:den>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𝐵</m:t>
                                              </m:r>
                                            </m:e>
                                            <m:sub>
                                              <m:r>
                                                <a:rPr lang="en-US" sz="1200" b="0" i="1" smtClean="0">
                                                  <a:latin typeface="Cambria Math" panose="02040503050406030204" pitchFamily="18" charset="0"/>
                                                  <a:ea typeface="Cambria Math" panose="02040503050406030204" pitchFamily="18" charset="0"/>
                                                </a:rPr>
                                                <m:t>1</m:t>
                                              </m:r>
                                            </m:sub>
                                          </m:sSub>
                                        </m:den>
                                      </m:f>
                                    </m:e>
                                    <m:e>
                                      <m:f>
                                        <m:fPr>
                                          <m:ctrlPr>
                                            <a:rPr lang="en-US" sz="1200" i="1">
                                              <a:latin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𝐴</m:t>
                                              </m:r>
                                            </m:e>
                                            <m:sub>
                                              <m:r>
                                                <a:rPr lang="en-US" sz="1200" i="1">
                                                  <a:latin typeface="Cambria Math" panose="02040503050406030204" pitchFamily="18" charset="0"/>
                                                  <a:ea typeface="Cambria Math" panose="02040503050406030204" pitchFamily="18" charset="0"/>
                                                </a:rPr>
                                                <m:t>1</m:t>
                                              </m:r>
                                            </m:sub>
                                          </m:sSub>
                                        </m:num>
                                        <m:den>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𝐵</m:t>
                                              </m:r>
                                            </m:e>
                                            <m:sub>
                                              <m:r>
                                                <a:rPr lang="en-US" sz="1200" b="0" i="1" smtClean="0">
                                                  <a:latin typeface="Cambria Math" panose="02040503050406030204" pitchFamily="18" charset="0"/>
                                                  <a:ea typeface="Cambria Math" panose="02040503050406030204" pitchFamily="18" charset="0"/>
                                                </a:rPr>
                                                <m:t>2</m:t>
                                              </m:r>
                                            </m:sub>
                                          </m:sSub>
                                        </m:den>
                                      </m:f>
                                    </m:e>
                                    <m:e>
                                      <m:f>
                                        <m:fPr>
                                          <m:ctrlPr>
                                            <a:rPr lang="en-US" sz="1200" i="1">
                                              <a:latin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𝐴</m:t>
                                              </m:r>
                                            </m:e>
                                            <m:sub>
                                              <m:r>
                                                <a:rPr lang="en-US" sz="1200" i="1">
                                                  <a:latin typeface="Cambria Math" panose="02040503050406030204" pitchFamily="18" charset="0"/>
                                                  <a:ea typeface="Cambria Math" panose="02040503050406030204" pitchFamily="18" charset="0"/>
                                                </a:rPr>
                                                <m:t>1</m:t>
                                              </m:r>
                                            </m:sub>
                                          </m:sSub>
                                        </m:num>
                                        <m:den>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𝐵</m:t>
                                              </m:r>
                                            </m:e>
                                            <m:sub>
                                              <m:r>
                                                <a:rPr lang="en-US" sz="1200" b="0" i="1" smtClean="0">
                                                  <a:latin typeface="Cambria Math" panose="02040503050406030204" pitchFamily="18" charset="0"/>
                                                  <a:ea typeface="Cambria Math" panose="02040503050406030204" pitchFamily="18" charset="0"/>
                                                </a:rPr>
                                                <m:t>3</m:t>
                                              </m:r>
                                            </m:sub>
                                          </m:sSub>
                                        </m:den>
                                      </m:f>
                                    </m:e>
                                  </m:mr>
                                </m:m>
                              </m:e>
                            </m:mr>
                            <m:mr>
                              <m:e>
                                <m:m>
                                  <m:mPr>
                                    <m:mcs>
                                      <m:mc>
                                        <m:mcPr>
                                          <m:count m:val="3"/>
                                          <m:mcJc m:val="center"/>
                                        </m:mcPr>
                                      </m:mc>
                                    </m:mcs>
                                    <m:ctrlPr>
                                      <a:rPr lang="en-US" sz="1200" b="0" i="1" smtClean="0">
                                        <a:latin typeface="Cambria Math" panose="02040503050406030204" pitchFamily="18" charset="0"/>
                                      </a:rPr>
                                    </m:ctrlPr>
                                  </m:mPr>
                                  <m:mr>
                                    <m:e>
                                      <m:f>
                                        <m:fPr>
                                          <m:ctrlPr>
                                            <a:rPr lang="en-US" sz="1200" i="1">
                                              <a:latin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𝐴</m:t>
                                              </m:r>
                                            </m:e>
                                            <m:sub>
                                              <m:r>
                                                <a:rPr lang="en-US" sz="1200" b="0" i="1" smtClean="0">
                                                  <a:latin typeface="Cambria Math" panose="02040503050406030204" pitchFamily="18" charset="0"/>
                                                  <a:ea typeface="Cambria Math" panose="02040503050406030204" pitchFamily="18" charset="0"/>
                                                </a:rPr>
                                                <m:t>2</m:t>
                                              </m:r>
                                            </m:sub>
                                          </m:sSub>
                                        </m:num>
                                        <m:den>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𝐵</m:t>
                                              </m:r>
                                            </m:e>
                                            <m:sub>
                                              <m:r>
                                                <a:rPr lang="en-US" sz="1200" i="1">
                                                  <a:latin typeface="Cambria Math" panose="02040503050406030204" pitchFamily="18" charset="0"/>
                                                  <a:ea typeface="Cambria Math" panose="02040503050406030204" pitchFamily="18" charset="0"/>
                                                </a:rPr>
                                                <m:t>1</m:t>
                                              </m:r>
                                            </m:sub>
                                          </m:sSub>
                                        </m:den>
                                      </m:f>
                                    </m:e>
                                    <m:e>
                                      <m:f>
                                        <m:fPr>
                                          <m:ctrlPr>
                                            <a:rPr lang="en-US" sz="1200" i="1">
                                              <a:latin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𝐴</m:t>
                                              </m:r>
                                            </m:e>
                                            <m:sub>
                                              <m:r>
                                                <a:rPr lang="en-US" sz="1200" b="0" i="1" smtClean="0">
                                                  <a:latin typeface="Cambria Math" panose="02040503050406030204" pitchFamily="18" charset="0"/>
                                                  <a:ea typeface="Cambria Math" panose="02040503050406030204" pitchFamily="18" charset="0"/>
                                                </a:rPr>
                                                <m:t>2</m:t>
                                              </m:r>
                                            </m:sub>
                                          </m:sSub>
                                        </m:num>
                                        <m:den>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𝐵</m:t>
                                              </m:r>
                                            </m:e>
                                            <m:sub>
                                              <m:r>
                                                <a:rPr lang="en-US" sz="1200" b="0" i="1" smtClean="0">
                                                  <a:latin typeface="Cambria Math" panose="02040503050406030204" pitchFamily="18" charset="0"/>
                                                  <a:ea typeface="Cambria Math" panose="02040503050406030204" pitchFamily="18" charset="0"/>
                                                </a:rPr>
                                                <m:t>2</m:t>
                                              </m:r>
                                            </m:sub>
                                          </m:sSub>
                                        </m:den>
                                      </m:f>
                                    </m:e>
                                    <m:e>
                                      <m:f>
                                        <m:fPr>
                                          <m:ctrlPr>
                                            <a:rPr lang="en-US" sz="1200" i="1">
                                              <a:latin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m:t>
                                          </m:r>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𝐴</m:t>
                                              </m:r>
                                            </m:e>
                                            <m:sub>
                                              <m:r>
                                                <a:rPr lang="en-US" sz="1200" b="0" i="1" smtClean="0">
                                                  <a:latin typeface="Cambria Math" panose="02040503050406030204" pitchFamily="18" charset="0"/>
                                                  <a:ea typeface="Cambria Math" panose="02040503050406030204" pitchFamily="18" charset="0"/>
                                                </a:rPr>
                                                <m:t>2</m:t>
                                              </m:r>
                                            </m:sub>
                                          </m:sSub>
                                        </m:num>
                                        <m:den>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𝐵</m:t>
                                              </m:r>
                                            </m:e>
                                            <m:sub>
                                              <m:r>
                                                <a:rPr lang="en-US" sz="1200" b="0" i="1" smtClean="0">
                                                  <a:latin typeface="Cambria Math" panose="02040503050406030204" pitchFamily="18" charset="0"/>
                                                  <a:ea typeface="Cambria Math" panose="02040503050406030204" pitchFamily="18" charset="0"/>
                                                </a:rPr>
                                                <m:t>3</m:t>
                                              </m:r>
                                            </m:sub>
                                          </m:sSub>
                                        </m:den>
                                      </m:f>
                                    </m:e>
                                  </m:mr>
                                </m:m>
                              </m:e>
                            </m:mr>
                          </m:m>
                        </m:e>
                      </m:d>
                    </m:oMath>
                  </m:oMathPara>
                </a14:m>
                <a:endParaRPr lang="en-US" sz="1200" dirty="0"/>
              </a:p>
              <a:p>
                <a:pPr marL="0" indent="0">
                  <a:spcBef>
                    <a:spcPts val="0"/>
                  </a:spcBef>
                  <a:spcAft>
                    <a:spcPts val="0"/>
                  </a:spcAft>
                  <a:buNone/>
                </a:pPr>
                <a:endParaRPr lang="en-US" sz="1200" dirty="0"/>
              </a:p>
              <a:p>
                <a:pPr marL="0" indent="0">
                  <a:spcBef>
                    <a:spcPts val="0"/>
                  </a:spcBef>
                  <a:spcAft>
                    <a:spcPts val="0"/>
                  </a:spcAft>
                  <a:buNone/>
                </a:pPr>
                <a:r>
                  <a:rPr lang="en-US" sz="1200" dirty="0"/>
                  <a:t>Notice the way the terms fill in, the first vector changes across rows and the second vector changes across columns, therefore </a:t>
                </a:r>
              </a:p>
              <a:p>
                <a:pPr marL="0" indent="0">
                  <a:spcBef>
                    <a:spcPts val="0"/>
                  </a:spcBef>
                  <a:spcAft>
                    <a:spcPts val="0"/>
                  </a:spcAft>
                  <a:buNone/>
                </a:pPr>
                <a:endParaRPr lang="en-US" sz="1200" dirty="0"/>
              </a:p>
              <a:p>
                <a:pPr marL="0" indent="0" algn="ctr">
                  <a:spcBef>
                    <a:spcPts val="0"/>
                  </a:spcBef>
                  <a:spcAft>
                    <a:spcPts val="0"/>
                  </a:spcAft>
                  <a:buNone/>
                </a:pPr>
                <a:r>
                  <a:rPr lang="en-US" sz="1200" dirty="0"/>
                  <a:t>number of rows = dimension of </a:t>
                </a:r>
                <a14:m>
                  <m:oMath xmlns:m="http://schemas.openxmlformats.org/officeDocument/2006/math">
                    <m:acc>
                      <m:accPr>
                        <m:chr m:val="⃑"/>
                        <m:ctrlPr>
                          <a:rPr lang="en-US" sz="1200" b="1" i="1">
                            <a:latin typeface="Cambria Math" panose="02040503050406030204" pitchFamily="18" charset="0"/>
                          </a:rPr>
                        </m:ctrlPr>
                      </m:accPr>
                      <m:e>
                        <m:r>
                          <a:rPr lang="en-US" sz="1200" b="1" i="1">
                            <a:latin typeface="Cambria Math" panose="02040503050406030204" pitchFamily="18" charset="0"/>
                          </a:rPr>
                          <m:t>𝑨</m:t>
                        </m:r>
                      </m:e>
                    </m:acc>
                  </m:oMath>
                </a14:m>
                <a:endParaRPr lang="en-US" sz="1200" dirty="0"/>
              </a:p>
              <a:p>
                <a:pPr marL="0" indent="0" algn="ctr">
                  <a:spcBef>
                    <a:spcPts val="0"/>
                  </a:spcBef>
                  <a:spcAft>
                    <a:spcPts val="0"/>
                  </a:spcAft>
                  <a:buNone/>
                </a:pPr>
                <a:r>
                  <a:rPr lang="en-US" sz="1200" dirty="0"/>
                  <a:t>number of columns = dimension of </a:t>
                </a:r>
                <a14:m>
                  <m:oMath xmlns:m="http://schemas.openxmlformats.org/officeDocument/2006/math">
                    <m:acc>
                      <m:accPr>
                        <m:chr m:val="⃑"/>
                        <m:ctrlPr>
                          <a:rPr lang="en-US" sz="1200" b="1" i="1">
                            <a:latin typeface="Cambria Math" panose="02040503050406030204" pitchFamily="18" charset="0"/>
                          </a:rPr>
                        </m:ctrlPr>
                      </m:accPr>
                      <m:e>
                        <m:r>
                          <a:rPr lang="en-US" sz="1200" b="1" i="1" smtClean="0">
                            <a:latin typeface="Cambria Math" panose="02040503050406030204" pitchFamily="18" charset="0"/>
                          </a:rPr>
                          <m:t>𝑩</m:t>
                        </m:r>
                      </m:e>
                    </m:acc>
                  </m:oMath>
                </a14:m>
                <a:endParaRPr lang="en-US" sz="1200" dirty="0"/>
              </a:p>
              <a:p>
                <a:pPr marL="0" indent="0">
                  <a:spcBef>
                    <a:spcPts val="0"/>
                  </a:spcBef>
                  <a:spcAft>
                    <a:spcPts val="0"/>
                  </a:spcAft>
                  <a:buFont typeface="Arial" charset="0"/>
                  <a:buNone/>
                </a:pPr>
                <a:endParaRPr lang="en-US" sz="1200" dirty="0"/>
              </a:p>
              <a:p>
                <a:pPr marL="0" indent="0">
                  <a:spcBef>
                    <a:spcPts val="0"/>
                  </a:spcBef>
                  <a:spcAft>
                    <a:spcPts val="0"/>
                  </a:spcAft>
                  <a:buFont typeface="Arial" charset="0"/>
                  <a:buNone/>
                </a:pPr>
                <a:endParaRPr lang="en-US" sz="1200" dirty="0"/>
              </a:p>
            </p:txBody>
          </p:sp>
        </mc:Choice>
        <mc:Fallback xmlns="">
          <p:sp>
            <p:nvSpPr>
              <p:cNvPr id="8" name="Content Placeholder 1">
                <a:extLst>
                  <a:ext uri="{FF2B5EF4-FFF2-40B4-BE49-F238E27FC236}">
                    <a16:creationId xmlns:a16="http://schemas.microsoft.com/office/drawing/2014/main" id="{DDC2BEAD-E236-41D2-83F0-3FDB16C7F3EC}"/>
                  </a:ext>
                </a:extLst>
              </p:cNvPr>
              <p:cNvSpPr txBox="1">
                <a:spLocks noRot="1" noChangeAspect="1" noMove="1" noResize="1" noEditPoints="1" noAdjustHandles="1" noChangeArrowheads="1" noChangeShapeType="1" noTextEdit="1"/>
              </p:cNvSpPr>
              <p:nvPr/>
            </p:nvSpPr>
            <p:spPr>
              <a:xfrm>
                <a:off x="4796245" y="665820"/>
                <a:ext cx="4219304" cy="3780420"/>
              </a:xfrm>
              <a:prstGeom prst="rect">
                <a:avLst/>
              </a:prstGeom>
              <a:blipFill>
                <a:blip r:embed="rId3"/>
                <a:stretch>
                  <a:fillRect l="-145"/>
                </a:stretch>
              </a:blipFill>
            </p:spPr>
            <p:txBody>
              <a:bodyPr/>
              <a:lstStyle/>
              <a:p>
                <a:r>
                  <a:rPr lang="en-US">
                    <a:noFill/>
                  </a:rPr>
                  <a:t> </a:t>
                </a:r>
              </a:p>
            </p:txBody>
          </p:sp>
        </mc:Fallback>
      </mc:AlternateContent>
    </p:spTree>
    <p:extLst>
      <p:ext uri="{BB962C8B-B14F-4D97-AF65-F5344CB8AC3E}">
        <p14:creationId xmlns:p14="http://schemas.microsoft.com/office/powerpoint/2010/main" val="1642069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600" b="1" dirty="0"/>
              <a:t>Assessments</a:t>
            </a:r>
          </a:p>
          <a:p>
            <a:pPr>
              <a:spcBef>
                <a:spcPts val="0"/>
              </a:spcBef>
              <a:spcAft>
                <a:spcPts val="0"/>
              </a:spcAft>
            </a:pPr>
            <a:r>
              <a:rPr lang="en-US" sz="1400" dirty="0"/>
              <a:t>Homework 2 Solutions</a:t>
            </a:r>
          </a:p>
          <a:p>
            <a:pPr>
              <a:spcBef>
                <a:spcPts val="0"/>
              </a:spcBef>
              <a:spcAft>
                <a:spcPts val="0"/>
              </a:spcAft>
            </a:pPr>
            <a:r>
              <a:rPr lang="en-US" sz="1400" dirty="0"/>
              <a:t>Homework 4 Due Wednesday (final homework)</a:t>
            </a:r>
          </a:p>
          <a:p>
            <a:pPr>
              <a:spcBef>
                <a:spcPts val="0"/>
              </a:spcBef>
              <a:spcAft>
                <a:spcPts val="0"/>
              </a:spcAft>
            </a:pPr>
            <a:r>
              <a:rPr lang="en-US" sz="1400" dirty="0"/>
              <a:t>Lab Project 1 Due Friday</a:t>
            </a:r>
          </a:p>
          <a:p>
            <a:pPr>
              <a:spcBef>
                <a:spcPts val="0"/>
              </a:spcBef>
              <a:spcAft>
                <a:spcPts val="0"/>
              </a:spcAft>
            </a:pPr>
            <a:r>
              <a:rPr lang="en-US" sz="1400" dirty="0"/>
              <a:t>Final Project Proposal (part of HW4) Due Wed</a:t>
            </a:r>
          </a:p>
          <a:p>
            <a:pPr>
              <a:spcBef>
                <a:spcPts val="0"/>
              </a:spcBef>
              <a:spcAft>
                <a:spcPts val="0"/>
              </a:spcAft>
            </a:pPr>
            <a:endParaRPr lang="en-US" sz="1400" dirty="0"/>
          </a:p>
          <a:p>
            <a:pPr marL="0" indent="0">
              <a:spcBef>
                <a:spcPts val="0"/>
              </a:spcBef>
              <a:spcAft>
                <a:spcPts val="0"/>
              </a:spcAft>
              <a:buNone/>
            </a:pPr>
            <a:r>
              <a:rPr lang="en-US" sz="1600" b="1" dirty="0"/>
              <a:t>Schedule</a:t>
            </a:r>
          </a:p>
          <a:p>
            <a:pPr>
              <a:spcBef>
                <a:spcPts val="0"/>
              </a:spcBef>
              <a:spcAft>
                <a:spcPts val="0"/>
              </a:spcAft>
            </a:pPr>
            <a:r>
              <a:rPr lang="en-US" sz="1400" dirty="0"/>
              <a:t>Lecture this week to cover estimation – bridge the gaps from sensors collecting measurements to SACT-style SSA data products (catalog updates, conjunctions, characterization, …)</a:t>
            </a:r>
          </a:p>
          <a:p>
            <a:pPr>
              <a:spcBef>
                <a:spcPts val="0"/>
              </a:spcBef>
              <a:spcAft>
                <a:spcPts val="0"/>
              </a:spcAft>
            </a:pPr>
            <a:r>
              <a:rPr lang="en-US" sz="1400" dirty="0"/>
              <a:t>Lab Session Office Hours</a:t>
            </a:r>
          </a:p>
        </p:txBody>
      </p:sp>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Administrative Notes</a:t>
            </a:r>
          </a:p>
        </p:txBody>
      </p:sp>
      <p:sp>
        <p:nvSpPr>
          <p:cNvPr id="7" name="Content Placeholder 1">
            <a:extLst>
              <a:ext uri="{FF2B5EF4-FFF2-40B4-BE49-F238E27FC236}">
                <a16:creationId xmlns:a16="http://schemas.microsoft.com/office/drawing/2014/main" id="{A2185CB0-2467-4933-8C10-5545D900C730}"/>
              </a:ext>
            </a:extLst>
          </p:cNvPr>
          <p:cNvSpPr txBox="1">
            <a:spLocks/>
          </p:cNvSpPr>
          <p:nvPr/>
        </p:nvSpPr>
        <p:spPr>
          <a:xfrm>
            <a:off x="4572000" y="665820"/>
            <a:ext cx="4219304" cy="3780420"/>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spcAft>
                <a:spcPts val="0"/>
              </a:spcAft>
              <a:buFont typeface="Arial" charset="0"/>
              <a:buNone/>
            </a:pPr>
            <a:r>
              <a:rPr lang="en-US" sz="1600" b="1" dirty="0"/>
              <a:t>Estimation Theory</a:t>
            </a:r>
          </a:p>
          <a:p>
            <a:pPr marL="0" indent="0">
              <a:spcBef>
                <a:spcPts val="0"/>
              </a:spcBef>
              <a:spcAft>
                <a:spcPts val="0"/>
              </a:spcAft>
              <a:buFont typeface="Arial" charset="0"/>
              <a:buNone/>
            </a:pPr>
            <a:r>
              <a:rPr lang="en-US" sz="1400" dirty="0"/>
              <a:t>The rest of the semester is geared around how to process measurement data, with unknown errors, to produce information we need for space operators to make decisions, e.g.:</a:t>
            </a:r>
          </a:p>
          <a:p>
            <a:pPr>
              <a:spcBef>
                <a:spcPts val="0"/>
              </a:spcBef>
              <a:spcAft>
                <a:spcPts val="0"/>
              </a:spcAft>
            </a:pPr>
            <a:r>
              <a:rPr lang="en-US" sz="1400" dirty="0"/>
              <a:t>Is my spacecraft at risk of collision? </a:t>
            </a:r>
          </a:p>
          <a:p>
            <a:pPr>
              <a:spcBef>
                <a:spcPts val="0"/>
              </a:spcBef>
              <a:spcAft>
                <a:spcPts val="0"/>
              </a:spcAft>
            </a:pPr>
            <a:r>
              <a:rPr lang="en-US" sz="1400" dirty="0"/>
              <a:t>Does an adversary spacecraft pose some other kind of threat?  </a:t>
            </a:r>
          </a:p>
          <a:p>
            <a:pPr>
              <a:spcBef>
                <a:spcPts val="0"/>
              </a:spcBef>
              <a:spcAft>
                <a:spcPts val="0"/>
              </a:spcAft>
            </a:pPr>
            <a:r>
              <a:rPr lang="en-US" sz="1400" dirty="0"/>
              <a:t>What is spacecraft X doing and is it normal behavior or out of the ordinary?</a:t>
            </a:r>
          </a:p>
          <a:p>
            <a:pPr marL="0" indent="0">
              <a:spcBef>
                <a:spcPts val="0"/>
              </a:spcBef>
              <a:spcAft>
                <a:spcPts val="0"/>
              </a:spcAft>
              <a:buNone/>
            </a:pPr>
            <a:endParaRPr lang="en-US" sz="1400" dirty="0"/>
          </a:p>
          <a:p>
            <a:pPr marL="0" indent="0">
              <a:spcBef>
                <a:spcPts val="0"/>
              </a:spcBef>
              <a:spcAft>
                <a:spcPts val="0"/>
              </a:spcAft>
              <a:buNone/>
            </a:pPr>
            <a:r>
              <a:rPr lang="en-US" sz="1400" dirty="0"/>
              <a:t>The most basic first step in all of these questions is applying radar/optical measurements of range, angles, and associated rates of change to determine the most likely position and velocity of space objects, a process referred to as </a:t>
            </a:r>
            <a:r>
              <a:rPr lang="en-US" sz="1400" b="1" dirty="0"/>
              <a:t>orbit determination</a:t>
            </a:r>
            <a:r>
              <a:rPr lang="en-US" sz="1400" dirty="0"/>
              <a:t>.</a:t>
            </a:r>
          </a:p>
        </p:txBody>
      </p:sp>
    </p:spTree>
    <p:extLst>
      <p:ext uri="{BB962C8B-B14F-4D97-AF65-F5344CB8AC3E}">
        <p14:creationId xmlns:p14="http://schemas.microsoft.com/office/powerpoint/2010/main" val="32055333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200" dirty="0"/>
                  <a:t>Returning to the orbit determination problem, we need to compute the partial matrix:</a:t>
                </a:r>
              </a:p>
              <a:p>
                <a:pPr marL="0" indent="0">
                  <a:spcBef>
                    <a:spcPts val="0"/>
                  </a:spcBef>
                  <a:spcAft>
                    <a:spcPts val="0"/>
                  </a:spcAft>
                  <a:buNone/>
                </a:pPr>
                <a:endParaRPr lang="en-US" sz="12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rPr>
                        <m:t>𝐴</m:t>
                      </m:r>
                      <m:d>
                        <m:dPr>
                          <m:ctrlPr>
                            <a:rPr lang="en-US" sz="1200" i="1">
                              <a:latin typeface="Cambria Math" panose="02040503050406030204" pitchFamily="18" charset="0"/>
                            </a:rPr>
                          </m:ctrlPr>
                        </m:dPr>
                        <m:e>
                          <m:r>
                            <a:rPr lang="en-US" sz="1200" i="1">
                              <a:latin typeface="Cambria Math" panose="02040503050406030204" pitchFamily="18" charset="0"/>
                            </a:rPr>
                            <m:t>𝑡</m:t>
                          </m:r>
                        </m:e>
                      </m:d>
                      <m:r>
                        <a:rPr lang="en-US" sz="1200" b="1" i="1">
                          <a:latin typeface="Cambria Math" panose="02040503050406030204" pitchFamily="18" charset="0"/>
                        </a:rPr>
                        <m:t>=</m:t>
                      </m:r>
                      <m:d>
                        <m:dPr>
                          <m:begChr m:val="["/>
                          <m:endChr m:val="]"/>
                          <m:ctrlPr>
                            <a:rPr lang="en-US" sz="1200" i="1">
                              <a:latin typeface="Cambria Math" panose="02040503050406030204" pitchFamily="18" charset="0"/>
                            </a:rPr>
                          </m:ctrlPr>
                        </m:dPr>
                        <m:e>
                          <m:f>
                            <m:fPr>
                              <m:ctrlPr>
                                <a:rPr lang="en-US" sz="1200" i="1">
                                  <a:latin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m:t>
                              </m:r>
                              <m:acc>
                                <m:accPr>
                                  <m:chr m:val="̇"/>
                                  <m:ctrlPr>
                                    <a:rPr lang="en-US" sz="1200" i="1">
                                      <a:latin typeface="Cambria Math" panose="02040503050406030204" pitchFamily="18" charset="0"/>
                                      <a:ea typeface="Cambria Math" panose="02040503050406030204" pitchFamily="18" charset="0"/>
                                    </a:rPr>
                                  </m:ctrlPr>
                                </m:accPr>
                                <m:e>
                                  <m:acc>
                                    <m:accPr>
                                      <m:chr m:val="⃑"/>
                                      <m:ctrlPr>
                                        <a:rPr lang="en-US" sz="1200" b="1" i="1">
                                          <a:latin typeface="Cambria Math" panose="02040503050406030204" pitchFamily="18" charset="0"/>
                                          <a:ea typeface="Cambria Math" panose="02040503050406030204" pitchFamily="18" charset="0"/>
                                        </a:rPr>
                                      </m:ctrlPr>
                                    </m:accPr>
                                    <m:e>
                                      <m:r>
                                        <a:rPr lang="en-US" sz="1200" b="1" i="1">
                                          <a:latin typeface="Cambria Math" panose="02040503050406030204" pitchFamily="18" charset="0"/>
                                          <a:ea typeface="Cambria Math" panose="02040503050406030204" pitchFamily="18" charset="0"/>
                                        </a:rPr>
                                        <m:t>𝑿</m:t>
                                      </m:r>
                                    </m:e>
                                  </m:acc>
                                </m:e>
                              </m:acc>
                            </m:num>
                            <m:den>
                              <m:r>
                                <a:rPr lang="en-US" sz="1200" i="1">
                                  <a:latin typeface="Cambria Math" panose="02040503050406030204" pitchFamily="18" charset="0"/>
                                  <a:ea typeface="Cambria Math" panose="02040503050406030204" pitchFamily="18" charset="0"/>
                                </a:rPr>
                                <m:t>𝜕</m:t>
                              </m:r>
                              <m:acc>
                                <m:accPr>
                                  <m:chr m:val="⃑"/>
                                  <m:ctrlPr>
                                    <a:rPr lang="en-US" sz="1200" b="1" i="1">
                                      <a:latin typeface="Cambria Math" panose="02040503050406030204" pitchFamily="18" charset="0"/>
                                      <a:ea typeface="Cambria Math" panose="02040503050406030204" pitchFamily="18" charset="0"/>
                                    </a:rPr>
                                  </m:ctrlPr>
                                </m:accPr>
                                <m:e>
                                  <m:r>
                                    <a:rPr lang="en-US" sz="1200" b="1" i="1">
                                      <a:latin typeface="Cambria Math" panose="02040503050406030204" pitchFamily="18" charset="0"/>
                                      <a:ea typeface="Cambria Math" panose="02040503050406030204" pitchFamily="18" charset="0"/>
                                    </a:rPr>
                                    <m:t>𝑿</m:t>
                                  </m:r>
                                </m:e>
                              </m:acc>
                            </m:den>
                          </m:f>
                        </m:e>
                      </m:d>
                    </m:oMath>
                  </m:oMathPara>
                </a14:m>
                <a:endParaRPr lang="en-US" sz="1200" dirty="0"/>
              </a:p>
              <a:p>
                <a:pPr marL="0" indent="0">
                  <a:spcBef>
                    <a:spcPts val="0"/>
                  </a:spcBef>
                  <a:spcAft>
                    <a:spcPts val="0"/>
                  </a:spcAft>
                  <a:buNone/>
                </a:pPr>
                <a:endParaRPr lang="en-US" sz="1200" dirty="0"/>
              </a:p>
              <a:p>
                <a:pPr marL="0" indent="0">
                  <a:spcBef>
                    <a:spcPts val="0"/>
                  </a:spcBef>
                  <a:spcAft>
                    <a:spcPts val="0"/>
                  </a:spcAft>
                  <a:buNone/>
                </a:pPr>
                <a:r>
                  <a:rPr lang="en-US" sz="1200" dirty="0"/>
                  <a:t>where for the Two-Body Problem</a:t>
                </a:r>
              </a:p>
              <a:p>
                <a:pPr marL="0" indent="0">
                  <a:spcBef>
                    <a:spcPts val="0"/>
                  </a:spcBef>
                  <a:spcAft>
                    <a:spcPts val="0"/>
                  </a:spcAft>
                  <a:buNone/>
                </a:pPr>
                <a:endParaRPr lang="en-US" sz="12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acc>
                        <m:accPr>
                          <m:chr m:val="⃑"/>
                          <m:ctrlPr>
                            <a:rPr lang="en-US" sz="1200" b="1" i="1">
                              <a:latin typeface="Cambria Math" panose="02040503050406030204" pitchFamily="18" charset="0"/>
                            </a:rPr>
                          </m:ctrlPr>
                        </m:accPr>
                        <m:e>
                          <m:r>
                            <a:rPr lang="en-US" sz="1200" b="1" i="1">
                              <a:latin typeface="Cambria Math" panose="02040503050406030204" pitchFamily="18" charset="0"/>
                            </a:rPr>
                            <m:t>𝑿</m:t>
                          </m:r>
                        </m:e>
                      </m:acc>
                      <m:r>
                        <a:rPr lang="en-US" sz="1200" i="1">
                          <a:latin typeface="Cambria Math" panose="02040503050406030204" pitchFamily="18" charset="0"/>
                        </a:rPr>
                        <m:t>=</m:t>
                      </m:r>
                      <m:d>
                        <m:dPr>
                          <m:begChr m:val="["/>
                          <m:endChr m:val="]"/>
                          <m:ctrlPr>
                            <a:rPr lang="en-US" sz="1200" i="1">
                              <a:latin typeface="Cambria Math" panose="02040503050406030204" pitchFamily="18" charset="0"/>
                            </a:rPr>
                          </m:ctrlPr>
                        </m:dPr>
                        <m:e>
                          <m:m>
                            <m:mPr>
                              <m:mcs>
                                <m:mc>
                                  <m:mcPr>
                                    <m:count m:val="1"/>
                                    <m:mcJc m:val="center"/>
                                  </m:mcPr>
                                </m:mc>
                              </m:mcs>
                              <m:ctrlPr>
                                <a:rPr lang="en-US" sz="1200" i="1">
                                  <a:latin typeface="Cambria Math" panose="02040503050406030204" pitchFamily="18" charset="0"/>
                                </a:rPr>
                              </m:ctrlPr>
                            </m:mPr>
                            <m:mr>
                              <m:e>
                                <m:m>
                                  <m:mPr>
                                    <m:mcs>
                                      <m:mc>
                                        <m:mcPr>
                                          <m:count m:val="1"/>
                                          <m:mcJc m:val="center"/>
                                        </m:mcPr>
                                      </m:mc>
                                    </m:mcs>
                                    <m:ctrlPr>
                                      <a:rPr lang="en-US" sz="1200" i="1">
                                        <a:latin typeface="Cambria Math" panose="02040503050406030204" pitchFamily="18" charset="0"/>
                                      </a:rPr>
                                    </m:ctrlPr>
                                  </m:mPr>
                                  <m:mr>
                                    <m:e>
                                      <m:r>
                                        <m:rPr>
                                          <m:brk m:alnAt="7"/>
                                        </m:rPr>
                                        <a:rPr lang="en-US" sz="1200" i="1">
                                          <a:latin typeface="Cambria Math" panose="02040503050406030204" pitchFamily="18" charset="0"/>
                                        </a:rPr>
                                        <m:t>𝑥</m:t>
                                      </m:r>
                                    </m:e>
                                  </m:mr>
                                  <m:mr>
                                    <m:e>
                                      <m:r>
                                        <a:rPr lang="en-US" sz="1200" i="1">
                                          <a:latin typeface="Cambria Math" panose="02040503050406030204" pitchFamily="18" charset="0"/>
                                        </a:rPr>
                                        <m:t>𝑦</m:t>
                                      </m:r>
                                    </m:e>
                                  </m:mr>
                                  <m:mr>
                                    <m:e>
                                      <m:r>
                                        <a:rPr lang="en-US" sz="1200" i="1">
                                          <a:latin typeface="Cambria Math" panose="02040503050406030204" pitchFamily="18" charset="0"/>
                                        </a:rPr>
                                        <m:t>𝑧</m:t>
                                      </m:r>
                                    </m:e>
                                  </m:mr>
                                </m:m>
                              </m:e>
                            </m:mr>
                            <m:mr>
                              <m:e>
                                <m:acc>
                                  <m:accPr>
                                    <m:chr m:val="̇"/>
                                    <m:ctrlPr>
                                      <a:rPr lang="en-US" sz="1200" i="1">
                                        <a:latin typeface="Cambria Math" panose="02040503050406030204" pitchFamily="18" charset="0"/>
                                      </a:rPr>
                                    </m:ctrlPr>
                                  </m:accPr>
                                  <m:e>
                                    <m:r>
                                      <a:rPr lang="en-US" sz="1200" i="1">
                                        <a:latin typeface="Cambria Math" panose="02040503050406030204" pitchFamily="18" charset="0"/>
                                      </a:rPr>
                                      <m:t>𝑥</m:t>
                                    </m:r>
                                  </m:e>
                                </m:acc>
                              </m:e>
                            </m:mr>
                            <m:mr>
                              <m:e>
                                <m:m>
                                  <m:mPr>
                                    <m:mcs>
                                      <m:mc>
                                        <m:mcPr>
                                          <m:count m:val="1"/>
                                          <m:mcJc m:val="center"/>
                                        </m:mcPr>
                                      </m:mc>
                                    </m:mcs>
                                    <m:ctrlPr>
                                      <a:rPr lang="en-US" sz="1200" i="1">
                                        <a:latin typeface="Cambria Math" panose="02040503050406030204" pitchFamily="18" charset="0"/>
                                      </a:rPr>
                                    </m:ctrlPr>
                                  </m:mPr>
                                  <m:mr>
                                    <m:e>
                                      <m:acc>
                                        <m:accPr>
                                          <m:chr m:val="̇"/>
                                          <m:ctrlPr>
                                            <a:rPr lang="en-US" sz="1200" i="1">
                                              <a:latin typeface="Cambria Math" panose="02040503050406030204" pitchFamily="18" charset="0"/>
                                            </a:rPr>
                                          </m:ctrlPr>
                                        </m:accPr>
                                        <m:e>
                                          <m:r>
                                            <a:rPr lang="en-US" sz="1200" i="1">
                                              <a:latin typeface="Cambria Math" panose="02040503050406030204" pitchFamily="18" charset="0"/>
                                            </a:rPr>
                                            <m:t>𝑦</m:t>
                                          </m:r>
                                        </m:e>
                                      </m:acc>
                                    </m:e>
                                  </m:mr>
                                  <m:mr>
                                    <m:e>
                                      <m:acc>
                                        <m:accPr>
                                          <m:chr m:val="̇"/>
                                          <m:ctrlPr>
                                            <a:rPr lang="en-US" sz="1200" i="1">
                                              <a:latin typeface="Cambria Math" panose="02040503050406030204" pitchFamily="18" charset="0"/>
                                            </a:rPr>
                                          </m:ctrlPr>
                                        </m:accPr>
                                        <m:e>
                                          <m:r>
                                            <a:rPr lang="en-US" sz="1200" i="1">
                                              <a:latin typeface="Cambria Math" panose="02040503050406030204" pitchFamily="18" charset="0"/>
                                            </a:rPr>
                                            <m:t>𝑧</m:t>
                                          </m:r>
                                        </m:e>
                                      </m:acc>
                                    </m:e>
                                  </m:mr>
                                </m:m>
                              </m:e>
                            </m:mr>
                          </m:m>
                        </m:e>
                      </m:d>
                      <m:r>
                        <a:rPr lang="en-US" sz="1200" i="1">
                          <a:latin typeface="Cambria Math" panose="02040503050406030204" pitchFamily="18" charset="0"/>
                        </a:rPr>
                        <m:t>    </m:t>
                      </m:r>
                      <m:acc>
                        <m:accPr>
                          <m:chr m:val="̇"/>
                          <m:ctrlPr>
                            <a:rPr lang="en-US" sz="1200" i="1">
                              <a:latin typeface="Cambria Math" panose="02040503050406030204" pitchFamily="18" charset="0"/>
                            </a:rPr>
                          </m:ctrlPr>
                        </m:accPr>
                        <m:e>
                          <m:acc>
                            <m:accPr>
                              <m:chr m:val="⃑"/>
                              <m:ctrlPr>
                                <a:rPr lang="en-US" sz="1200" b="1" i="1">
                                  <a:latin typeface="Cambria Math" panose="02040503050406030204" pitchFamily="18" charset="0"/>
                                </a:rPr>
                              </m:ctrlPr>
                            </m:accPr>
                            <m:e>
                              <m:r>
                                <a:rPr lang="en-US" sz="1200" b="1" i="1">
                                  <a:latin typeface="Cambria Math" panose="02040503050406030204" pitchFamily="18" charset="0"/>
                                </a:rPr>
                                <m:t>𝑿</m:t>
                              </m:r>
                            </m:e>
                          </m:acc>
                        </m:e>
                      </m:acc>
                      <m:r>
                        <a:rPr lang="en-US" sz="1200" i="1">
                          <a:latin typeface="Cambria Math" panose="02040503050406030204" pitchFamily="18" charset="0"/>
                        </a:rPr>
                        <m:t>=</m:t>
                      </m:r>
                      <m:d>
                        <m:dPr>
                          <m:begChr m:val="["/>
                          <m:endChr m:val="]"/>
                          <m:ctrlPr>
                            <a:rPr lang="en-US" sz="1200" i="1">
                              <a:latin typeface="Cambria Math" panose="02040503050406030204" pitchFamily="18" charset="0"/>
                            </a:rPr>
                          </m:ctrlPr>
                        </m:dPr>
                        <m:e>
                          <m:m>
                            <m:mPr>
                              <m:mcs>
                                <m:mc>
                                  <m:mcPr>
                                    <m:count m:val="1"/>
                                    <m:mcJc m:val="center"/>
                                  </m:mcPr>
                                </m:mc>
                              </m:mcs>
                              <m:ctrlPr>
                                <a:rPr lang="en-US" sz="1200" i="1">
                                  <a:latin typeface="Cambria Math" panose="02040503050406030204" pitchFamily="18" charset="0"/>
                                </a:rPr>
                              </m:ctrlPr>
                            </m:mPr>
                            <m:mr>
                              <m:e>
                                <m:m>
                                  <m:mPr>
                                    <m:mcs>
                                      <m:mc>
                                        <m:mcPr>
                                          <m:count m:val="1"/>
                                          <m:mcJc m:val="center"/>
                                        </m:mcPr>
                                      </m:mc>
                                    </m:mcs>
                                    <m:ctrlPr>
                                      <a:rPr lang="en-US" sz="1200" i="1">
                                        <a:latin typeface="Cambria Math" panose="02040503050406030204" pitchFamily="18" charset="0"/>
                                      </a:rPr>
                                    </m:ctrlPr>
                                  </m:mPr>
                                  <m:mr>
                                    <m:e>
                                      <m:acc>
                                        <m:accPr>
                                          <m:chr m:val="̇"/>
                                          <m:ctrlPr>
                                            <a:rPr lang="en-US" sz="1200" i="1">
                                              <a:latin typeface="Cambria Math" panose="02040503050406030204" pitchFamily="18" charset="0"/>
                                            </a:rPr>
                                          </m:ctrlPr>
                                        </m:accPr>
                                        <m:e>
                                          <m:r>
                                            <a:rPr lang="en-US" sz="1200" i="1">
                                              <a:latin typeface="Cambria Math" panose="02040503050406030204" pitchFamily="18" charset="0"/>
                                            </a:rPr>
                                            <m:t>𝑥</m:t>
                                          </m:r>
                                        </m:e>
                                      </m:acc>
                                    </m:e>
                                  </m:mr>
                                  <m:mr>
                                    <m:e>
                                      <m:acc>
                                        <m:accPr>
                                          <m:chr m:val="̇"/>
                                          <m:ctrlPr>
                                            <a:rPr lang="en-US" sz="1200" i="1">
                                              <a:latin typeface="Cambria Math" panose="02040503050406030204" pitchFamily="18" charset="0"/>
                                            </a:rPr>
                                          </m:ctrlPr>
                                        </m:accPr>
                                        <m:e>
                                          <m:r>
                                            <a:rPr lang="en-US" sz="1200" i="1">
                                              <a:latin typeface="Cambria Math" panose="02040503050406030204" pitchFamily="18" charset="0"/>
                                            </a:rPr>
                                            <m:t>𝑦</m:t>
                                          </m:r>
                                        </m:e>
                                      </m:acc>
                                    </m:e>
                                  </m:mr>
                                  <m:mr>
                                    <m:e>
                                      <m:acc>
                                        <m:accPr>
                                          <m:chr m:val="̇"/>
                                          <m:ctrlPr>
                                            <a:rPr lang="en-US" sz="1200" i="1">
                                              <a:latin typeface="Cambria Math" panose="02040503050406030204" pitchFamily="18" charset="0"/>
                                            </a:rPr>
                                          </m:ctrlPr>
                                        </m:accPr>
                                        <m:e>
                                          <m:r>
                                            <a:rPr lang="en-US" sz="1200" i="1">
                                              <a:latin typeface="Cambria Math" panose="02040503050406030204" pitchFamily="18" charset="0"/>
                                            </a:rPr>
                                            <m:t>𝑧</m:t>
                                          </m:r>
                                        </m:e>
                                      </m:acc>
                                    </m:e>
                                  </m:mr>
                                </m:m>
                              </m:e>
                            </m:mr>
                            <m:mr>
                              <m:e>
                                <m:r>
                                  <a:rPr lang="en-US" sz="1200" i="1">
                                    <a:latin typeface="Cambria Math" panose="02040503050406030204" pitchFamily="18" charset="0"/>
                                  </a:rPr>
                                  <m:t>−</m:t>
                                </m:r>
                                <m:f>
                                  <m:fPr>
                                    <m:ctrlPr>
                                      <a:rPr lang="en-US" sz="1200" i="1">
                                        <a:latin typeface="Cambria Math" panose="02040503050406030204" pitchFamily="18" charset="0"/>
                                      </a:rPr>
                                    </m:ctrlPr>
                                  </m:fPr>
                                  <m:num>
                                    <m:r>
                                      <a:rPr lang="en-US" sz="1200" i="1">
                                        <a:latin typeface="Cambria Math" panose="02040503050406030204" pitchFamily="18" charset="0"/>
                                      </a:rPr>
                                      <m:t>𝐺𝑀</m:t>
                                    </m:r>
                                  </m:num>
                                  <m:den>
                                    <m:sSup>
                                      <m:sSupPr>
                                        <m:ctrlPr>
                                          <a:rPr lang="en-US" sz="1200" i="1">
                                            <a:latin typeface="Cambria Math" panose="02040503050406030204" pitchFamily="18" charset="0"/>
                                          </a:rPr>
                                        </m:ctrlPr>
                                      </m:sSupPr>
                                      <m:e>
                                        <m:r>
                                          <a:rPr lang="en-US" sz="1200" i="1">
                                            <a:latin typeface="Cambria Math" panose="02040503050406030204" pitchFamily="18" charset="0"/>
                                          </a:rPr>
                                          <m:t>𝑟</m:t>
                                        </m:r>
                                      </m:e>
                                      <m:sup>
                                        <m:r>
                                          <a:rPr lang="en-US" sz="1200" i="1">
                                            <a:latin typeface="Cambria Math" panose="02040503050406030204" pitchFamily="18" charset="0"/>
                                          </a:rPr>
                                          <m:t>3</m:t>
                                        </m:r>
                                      </m:sup>
                                    </m:sSup>
                                  </m:den>
                                </m:f>
                                <m:r>
                                  <a:rPr lang="en-US" sz="1200" i="1">
                                    <a:latin typeface="Cambria Math" panose="02040503050406030204" pitchFamily="18" charset="0"/>
                                  </a:rPr>
                                  <m:t>𝑥</m:t>
                                </m:r>
                              </m:e>
                            </m:mr>
                            <m:mr>
                              <m:e>
                                <m:m>
                                  <m:mPr>
                                    <m:mcs>
                                      <m:mc>
                                        <m:mcPr>
                                          <m:count m:val="1"/>
                                          <m:mcJc m:val="center"/>
                                        </m:mcPr>
                                      </m:mc>
                                    </m:mcs>
                                    <m:ctrlPr>
                                      <a:rPr lang="en-US" sz="1200" i="1">
                                        <a:latin typeface="Cambria Math" panose="02040503050406030204" pitchFamily="18" charset="0"/>
                                      </a:rPr>
                                    </m:ctrlPr>
                                  </m:mPr>
                                  <m:mr>
                                    <m:e>
                                      <m:r>
                                        <a:rPr lang="en-US" sz="1200" i="1">
                                          <a:latin typeface="Cambria Math" panose="02040503050406030204" pitchFamily="18" charset="0"/>
                                        </a:rPr>
                                        <m:t>−</m:t>
                                      </m:r>
                                      <m:f>
                                        <m:fPr>
                                          <m:ctrlPr>
                                            <a:rPr lang="en-US" sz="1200" i="1">
                                              <a:latin typeface="Cambria Math" panose="02040503050406030204" pitchFamily="18" charset="0"/>
                                            </a:rPr>
                                          </m:ctrlPr>
                                        </m:fPr>
                                        <m:num>
                                          <m:r>
                                            <a:rPr lang="en-US" sz="1200" i="1">
                                              <a:latin typeface="Cambria Math" panose="02040503050406030204" pitchFamily="18" charset="0"/>
                                            </a:rPr>
                                            <m:t>𝐺𝑀</m:t>
                                          </m:r>
                                        </m:num>
                                        <m:den>
                                          <m:sSup>
                                            <m:sSupPr>
                                              <m:ctrlPr>
                                                <a:rPr lang="en-US" sz="1200" i="1">
                                                  <a:latin typeface="Cambria Math" panose="02040503050406030204" pitchFamily="18" charset="0"/>
                                                </a:rPr>
                                              </m:ctrlPr>
                                            </m:sSupPr>
                                            <m:e>
                                              <m:r>
                                                <a:rPr lang="en-US" sz="1200" i="1">
                                                  <a:latin typeface="Cambria Math" panose="02040503050406030204" pitchFamily="18" charset="0"/>
                                                </a:rPr>
                                                <m:t>𝑟</m:t>
                                              </m:r>
                                            </m:e>
                                            <m:sup>
                                              <m:r>
                                                <a:rPr lang="en-US" sz="1200" i="1">
                                                  <a:latin typeface="Cambria Math" panose="02040503050406030204" pitchFamily="18" charset="0"/>
                                                </a:rPr>
                                                <m:t>3</m:t>
                                              </m:r>
                                            </m:sup>
                                          </m:sSup>
                                        </m:den>
                                      </m:f>
                                      <m:r>
                                        <a:rPr lang="en-US" sz="1200" i="1">
                                          <a:latin typeface="Cambria Math" panose="02040503050406030204" pitchFamily="18" charset="0"/>
                                        </a:rPr>
                                        <m:t>𝑦</m:t>
                                      </m:r>
                                    </m:e>
                                  </m:mr>
                                  <m:mr>
                                    <m:e>
                                      <m:r>
                                        <a:rPr lang="en-US" sz="1200" i="1">
                                          <a:latin typeface="Cambria Math" panose="02040503050406030204" pitchFamily="18" charset="0"/>
                                        </a:rPr>
                                        <m:t>−</m:t>
                                      </m:r>
                                      <m:f>
                                        <m:fPr>
                                          <m:ctrlPr>
                                            <a:rPr lang="en-US" sz="1200" i="1">
                                              <a:latin typeface="Cambria Math" panose="02040503050406030204" pitchFamily="18" charset="0"/>
                                            </a:rPr>
                                          </m:ctrlPr>
                                        </m:fPr>
                                        <m:num>
                                          <m:r>
                                            <a:rPr lang="en-US" sz="1200" i="1">
                                              <a:latin typeface="Cambria Math" panose="02040503050406030204" pitchFamily="18" charset="0"/>
                                            </a:rPr>
                                            <m:t>𝐺𝑀</m:t>
                                          </m:r>
                                        </m:num>
                                        <m:den>
                                          <m:sSup>
                                            <m:sSupPr>
                                              <m:ctrlPr>
                                                <a:rPr lang="en-US" sz="1200" i="1">
                                                  <a:latin typeface="Cambria Math" panose="02040503050406030204" pitchFamily="18" charset="0"/>
                                                </a:rPr>
                                              </m:ctrlPr>
                                            </m:sSupPr>
                                            <m:e>
                                              <m:r>
                                                <a:rPr lang="en-US" sz="1200" i="1">
                                                  <a:latin typeface="Cambria Math" panose="02040503050406030204" pitchFamily="18" charset="0"/>
                                                </a:rPr>
                                                <m:t>𝑟</m:t>
                                              </m:r>
                                            </m:e>
                                            <m:sup>
                                              <m:r>
                                                <a:rPr lang="en-US" sz="1200" i="1">
                                                  <a:latin typeface="Cambria Math" panose="02040503050406030204" pitchFamily="18" charset="0"/>
                                                </a:rPr>
                                                <m:t>3</m:t>
                                              </m:r>
                                            </m:sup>
                                          </m:sSup>
                                        </m:den>
                                      </m:f>
                                      <m:r>
                                        <a:rPr lang="en-US" sz="1200" i="1">
                                          <a:latin typeface="Cambria Math" panose="02040503050406030204" pitchFamily="18" charset="0"/>
                                        </a:rPr>
                                        <m:t>𝑧</m:t>
                                      </m:r>
                                    </m:e>
                                  </m:mr>
                                </m:m>
                              </m:e>
                            </m:mr>
                          </m:m>
                        </m:e>
                      </m:d>
                    </m:oMath>
                  </m:oMathPara>
                </a14:m>
                <a:endParaRPr lang="en-US" sz="1200" dirty="0"/>
              </a:p>
              <a:p>
                <a:pPr marL="0" indent="0">
                  <a:spcBef>
                    <a:spcPts val="0"/>
                  </a:spcBef>
                  <a:spcAft>
                    <a:spcPts val="0"/>
                  </a:spcAft>
                  <a:buNone/>
                </a:pPr>
                <a:endParaRPr lang="en-US" sz="12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𝑟</m:t>
                      </m:r>
                      <m:r>
                        <a:rPr lang="en-US" sz="1200" b="0" i="1" smtClean="0">
                          <a:latin typeface="Cambria Math" panose="02040503050406030204" pitchFamily="18" charset="0"/>
                        </a:rPr>
                        <m:t>=</m:t>
                      </m:r>
                      <m:sSup>
                        <m:sSupPr>
                          <m:ctrlPr>
                            <a:rPr lang="en-US" sz="1200" b="0" i="1" smtClean="0">
                              <a:latin typeface="Cambria Math" panose="02040503050406030204" pitchFamily="18" charset="0"/>
                            </a:rPr>
                          </m:ctrlPr>
                        </m:sSupPr>
                        <m:e>
                          <m:d>
                            <m:dPr>
                              <m:begChr m:val="["/>
                              <m:endChr m:val="]"/>
                              <m:ctrlPr>
                                <a:rPr lang="en-US" sz="1200" b="0" i="1" smtClean="0">
                                  <a:latin typeface="Cambria Math" panose="02040503050406030204" pitchFamily="18" charset="0"/>
                                </a:rPr>
                              </m:ctrlPr>
                            </m:dPr>
                            <m:e>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𝑥</m:t>
                                  </m:r>
                                </m:e>
                                <m:sup>
                                  <m:r>
                                    <a:rPr lang="en-US" sz="1200" b="0" i="1" smtClean="0">
                                      <a:latin typeface="Cambria Math" panose="02040503050406030204" pitchFamily="18" charset="0"/>
                                    </a:rPr>
                                    <m:t>2</m:t>
                                  </m:r>
                                </m:sup>
                              </m:sSup>
                              <m:r>
                                <a:rPr lang="en-US" sz="1200" b="0" i="1" smtClean="0">
                                  <a:latin typeface="Cambria Math" panose="02040503050406030204" pitchFamily="18" charset="0"/>
                                </a:rPr>
                                <m:t>+</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𝑦</m:t>
                                  </m:r>
                                </m:e>
                                <m:sup>
                                  <m:r>
                                    <a:rPr lang="en-US" sz="1200" b="0" i="1" smtClean="0">
                                      <a:latin typeface="Cambria Math" panose="02040503050406030204" pitchFamily="18" charset="0"/>
                                    </a:rPr>
                                    <m:t>2</m:t>
                                  </m:r>
                                </m:sup>
                              </m:sSup>
                              <m:r>
                                <a:rPr lang="en-US" sz="1200" b="0" i="1" smtClean="0">
                                  <a:latin typeface="Cambria Math" panose="02040503050406030204" pitchFamily="18" charset="0"/>
                                </a:rPr>
                                <m:t>+</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𝑧</m:t>
                                  </m:r>
                                </m:e>
                                <m:sup>
                                  <m:r>
                                    <a:rPr lang="en-US" sz="1200" b="0" i="1" smtClean="0">
                                      <a:latin typeface="Cambria Math" panose="02040503050406030204" pitchFamily="18" charset="0"/>
                                    </a:rPr>
                                    <m:t>2</m:t>
                                  </m:r>
                                </m:sup>
                              </m:sSup>
                            </m:e>
                          </m:d>
                        </m:e>
                        <m:sup>
                          <m:r>
                            <a:rPr lang="en-US" sz="1200" b="0" i="1" smtClean="0">
                              <a:latin typeface="Cambria Math" panose="02040503050406030204" pitchFamily="18" charset="0"/>
                            </a:rPr>
                            <m:t>1/2</m:t>
                          </m:r>
                        </m:sup>
                      </m:sSup>
                    </m:oMath>
                  </m:oMathPara>
                </a14:m>
                <a:endParaRPr lang="en-US" sz="1200" dirty="0"/>
              </a:p>
              <a:p>
                <a:pPr marL="0" indent="0">
                  <a:spcBef>
                    <a:spcPts val="0"/>
                  </a:spcBef>
                  <a:spcAft>
                    <a:spcPts val="0"/>
                  </a:spcAft>
                  <a:buNone/>
                </a:pPr>
                <a:endParaRPr lang="en-US" sz="1200" dirty="0"/>
              </a:p>
              <a:p>
                <a:pPr marL="0" indent="0">
                  <a:spcBef>
                    <a:spcPts val="0"/>
                  </a:spcBef>
                  <a:spcAft>
                    <a:spcPts val="0"/>
                  </a:spcAft>
                  <a:buNone/>
                </a:pPr>
                <a:endParaRPr lang="en-US" sz="1200" dirty="0"/>
              </a:p>
            </p:txBody>
          </p:sp>
        </mc:Choice>
        <mc:Fallback xmlns="">
          <p:sp>
            <p:nvSpPr>
              <p:cNvPr id="2" name="Content Placeholder 1">
                <a:extLst>
                  <a:ext uri="{FF2B5EF4-FFF2-40B4-BE49-F238E27FC236}">
                    <a16:creationId xmlns:a16="http://schemas.microsoft.com/office/drawing/2014/main" id="{1052F6B9-6D27-43BB-B810-138F60EC6DD6}"/>
                  </a:ext>
                </a:extLst>
              </p:cNvPr>
              <p:cNvSpPr>
                <a:spLocks noGrp="1" noRot="1" noChangeAspect="1" noMove="1" noResize="1" noEditPoints="1" noAdjustHandles="1" noChangeArrowheads="1" noChangeShapeType="1" noTextEdit="1"/>
              </p:cNvSpPr>
              <p:nvPr>
                <p:ph sz="half" idx="1"/>
              </p:nvPr>
            </p:nvSpPr>
            <p:spPr>
              <a:xfrm>
                <a:off x="457200" y="681541"/>
                <a:ext cx="4219304" cy="3780420"/>
              </a:xfrm>
              <a:blipFill>
                <a:blip r:embed="rId2"/>
                <a:stretch>
                  <a:fillRect t="-161"/>
                </a:stretch>
              </a:blipFill>
            </p:spPr>
            <p:txBody>
              <a:bodyPr/>
              <a:lstStyle/>
              <a:p>
                <a:r>
                  <a:rPr lang="en-US">
                    <a:noFill/>
                  </a:rPr>
                  <a:t> </a:t>
                </a:r>
              </a:p>
            </p:txBody>
          </p:sp>
        </mc:Fallback>
      </mc:AlternateContent>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Computing Partial Derivatives</a:t>
            </a:r>
          </a:p>
        </p:txBody>
      </p:sp>
      <p:sp>
        <p:nvSpPr>
          <p:cNvPr id="6" name="Content Placeholder 1">
            <a:extLst>
              <a:ext uri="{FF2B5EF4-FFF2-40B4-BE49-F238E27FC236}">
                <a16:creationId xmlns:a16="http://schemas.microsoft.com/office/drawing/2014/main" id="{A8656CB9-97F7-4B85-959D-481BE04D543F}"/>
              </a:ext>
            </a:extLst>
          </p:cNvPr>
          <p:cNvSpPr txBox="1">
            <a:spLocks/>
          </p:cNvSpPr>
          <p:nvPr/>
        </p:nvSpPr>
        <p:spPr>
          <a:xfrm>
            <a:off x="4924696" y="681541"/>
            <a:ext cx="4219304" cy="3780420"/>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spcAft>
                <a:spcPts val="0"/>
              </a:spcAft>
              <a:buFont typeface="Arial" charset="0"/>
              <a:buNone/>
            </a:pPr>
            <a:endParaRPr lang="en-US" sz="1400" dirty="0"/>
          </a:p>
          <a:p>
            <a:pPr marL="0" indent="0">
              <a:spcBef>
                <a:spcPts val="0"/>
              </a:spcBef>
              <a:spcAft>
                <a:spcPts val="0"/>
              </a:spcAft>
              <a:buNone/>
            </a:pPr>
            <a:endParaRPr lang="en-US" sz="1400" dirty="0"/>
          </a:p>
          <a:p>
            <a:pPr marL="0" indent="0">
              <a:spcBef>
                <a:spcPts val="0"/>
              </a:spcBef>
              <a:spcAft>
                <a:spcPts val="0"/>
              </a:spcAft>
              <a:buFont typeface="Arial" charset="0"/>
              <a:buNone/>
            </a:pPr>
            <a:endParaRPr lang="en-US" sz="1400" dirty="0"/>
          </a:p>
        </p:txBody>
      </p:sp>
      <mc:AlternateContent xmlns:mc="http://schemas.openxmlformats.org/markup-compatibility/2006" xmlns:a14="http://schemas.microsoft.com/office/drawing/2010/main">
        <mc:Choice Requires="a14">
          <p:sp>
            <p:nvSpPr>
              <p:cNvPr id="8" name="Content Placeholder 1">
                <a:extLst>
                  <a:ext uri="{FF2B5EF4-FFF2-40B4-BE49-F238E27FC236}">
                    <a16:creationId xmlns:a16="http://schemas.microsoft.com/office/drawing/2014/main" id="{DDC2BEAD-E236-41D2-83F0-3FDB16C7F3EC}"/>
                  </a:ext>
                </a:extLst>
              </p:cNvPr>
              <p:cNvSpPr txBox="1">
                <a:spLocks/>
              </p:cNvSpPr>
              <p:nvPr/>
            </p:nvSpPr>
            <p:spPr>
              <a:xfrm>
                <a:off x="4796245" y="665820"/>
                <a:ext cx="4219304" cy="3780420"/>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spcAft>
                    <a:spcPts val="0"/>
                  </a:spcAft>
                  <a:buFont typeface="Arial" charset="0"/>
                  <a:buNone/>
                </a:pPr>
                <a:r>
                  <a:rPr lang="en-US" sz="1200" dirty="0"/>
                  <a:t>Taking partial derivatives of individual terms across the first row, we realize that most terms end up being zero:</a:t>
                </a:r>
              </a:p>
              <a:p>
                <a:pPr marL="0" indent="0">
                  <a:spcBef>
                    <a:spcPts val="0"/>
                  </a:spcBef>
                  <a:spcAft>
                    <a:spcPts val="0"/>
                  </a:spcAft>
                  <a:buFont typeface="Arial" charset="0"/>
                  <a:buNone/>
                </a:pPr>
                <a:endParaRPr lang="en-US" sz="12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f>
                        <m:fPr>
                          <m:ctrlPr>
                            <a:rPr lang="en-US" sz="1200" i="1" smtClean="0">
                              <a:latin typeface="Cambria Math" panose="02040503050406030204" pitchFamily="18" charset="0"/>
                            </a:rPr>
                          </m:ctrlPr>
                        </m:fPr>
                        <m:num>
                          <m:r>
                            <a:rPr lang="en-US" sz="1200" i="1" smtClean="0">
                              <a:latin typeface="Cambria Math" panose="02040503050406030204" pitchFamily="18" charset="0"/>
                              <a:ea typeface="Cambria Math" panose="02040503050406030204" pitchFamily="18" charset="0"/>
                            </a:rPr>
                            <m:t>𝜕</m:t>
                          </m:r>
                          <m:acc>
                            <m:accPr>
                              <m:chr m:val="̇"/>
                              <m:ctrlPr>
                                <a:rPr lang="en-US" sz="1200" i="1" smtClean="0">
                                  <a:latin typeface="Cambria Math" panose="02040503050406030204" pitchFamily="18" charset="0"/>
                                  <a:ea typeface="Cambria Math" panose="02040503050406030204" pitchFamily="18" charset="0"/>
                                </a:rPr>
                              </m:ctrlPr>
                            </m:accPr>
                            <m:e>
                              <m:r>
                                <a:rPr lang="en-US" sz="1200" b="0" i="1" smtClean="0">
                                  <a:latin typeface="Cambria Math" panose="02040503050406030204" pitchFamily="18" charset="0"/>
                                  <a:ea typeface="Cambria Math" panose="02040503050406030204" pitchFamily="18" charset="0"/>
                                </a:rPr>
                                <m:t>𝑥</m:t>
                              </m:r>
                            </m:e>
                          </m:acc>
                        </m:num>
                        <m:den>
                          <m:r>
                            <a:rPr lang="en-US" sz="120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𝑥</m:t>
                          </m:r>
                        </m:den>
                      </m:f>
                      <m:r>
                        <a:rPr lang="en-US" sz="1200" b="0" i="1" smtClean="0">
                          <a:latin typeface="Cambria Math" panose="02040503050406030204" pitchFamily="18" charset="0"/>
                        </a:rPr>
                        <m:t>=0     </m:t>
                      </m:r>
                      <m:f>
                        <m:fPr>
                          <m:ctrlPr>
                            <a:rPr lang="en-US" sz="1200" i="1">
                              <a:latin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m:t>
                          </m:r>
                          <m:acc>
                            <m:accPr>
                              <m:chr m:val="̇"/>
                              <m:ctrlPr>
                                <a:rPr lang="en-US" sz="1200" i="1">
                                  <a:latin typeface="Cambria Math" panose="02040503050406030204" pitchFamily="18" charset="0"/>
                                  <a:ea typeface="Cambria Math" panose="02040503050406030204" pitchFamily="18" charset="0"/>
                                </a:rPr>
                              </m:ctrlPr>
                            </m:accPr>
                            <m:e>
                              <m:r>
                                <a:rPr lang="en-US" sz="1200" i="1">
                                  <a:latin typeface="Cambria Math" panose="02040503050406030204" pitchFamily="18" charset="0"/>
                                  <a:ea typeface="Cambria Math" panose="02040503050406030204" pitchFamily="18" charset="0"/>
                                </a:rPr>
                                <m:t>𝑥</m:t>
                              </m:r>
                            </m:e>
                          </m:acc>
                        </m:num>
                        <m:den>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𝑦</m:t>
                          </m:r>
                        </m:den>
                      </m:f>
                      <m:r>
                        <a:rPr lang="en-US" sz="1200" i="1">
                          <a:latin typeface="Cambria Math" panose="02040503050406030204" pitchFamily="18" charset="0"/>
                        </a:rPr>
                        <m:t>=0</m:t>
                      </m:r>
                      <m:r>
                        <a:rPr lang="en-US" sz="1200" b="0" i="1" smtClean="0">
                          <a:latin typeface="Cambria Math" panose="02040503050406030204" pitchFamily="18" charset="0"/>
                        </a:rPr>
                        <m:t>     </m:t>
                      </m:r>
                      <m:f>
                        <m:fPr>
                          <m:ctrlPr>
                            <a:rPr lang="en-US" sz="1200" i="1">
                              <a:latin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m:t>
                          </m:r>
                          <m:acc>
                            <m:accPr>
                              <m:chr m:val="̇"/>
                              <m:ctrlPr>
                                <a:rPr lang="en-US" sz="1200" i="1">
                                  <a:latin typeface="Cambria Math" panose="02040503050406030204" pitchFamily="18" charset="0"/>
                                  <a:ea typeface="Cambria Math" panose="02040503050406030204" pitchFamily="18" charset="0"/>
                                </a:rPr>
                              </m:ctrlPr>
                            </m:accPr>
                            <m:e>
                              <m:r>
                                <a:rPr lang="en-US" sz="1200" i="1">
                                  <a:latin typeface="Cambria Math" panose="02040503050406030204" pitchFamily="18" charset="0"/>
                                  <a:ea typeface="Cambria Math" panose="02040503050406030204" pitchFamily="18" charset="0"/>
                                </a:rPr>
                                <m:t>𝑥</m:t>
                              </m:r>
                            </m:e>
                          </m:acc>
                        </m:num>
                        <m:den>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𝑧</m:t>
                          </m:r>
                        </m:den>
                      </m:f>
                      <m:r>
                        <a:rPr lang="en-US" sz="1200" i="1">
                          <a:latin typeface="Cambria Math" panose="02040503050406030204" pitchFamily="18" charset="0"/>
                        </a:rPr>
                        <m:t>=0</m:t>
                      </m:r>
                    </m:oMath>
                  </m:oMathPara>
                </a14:m>
                <a:endParaRPr lang="en-US" sz="1200" i="1" dirty="0">
                  <a:latin typeface="Cambria Math" panose="02040503050406030204" pitchFamily="18" charset="0"/>
                </a:endParaRPr>
              </a:p>
              <a:p>
                <a:pPr marL="0" indent="0">
                  <a:spcBef>
                    <a:spcPts val="0"/>
                  </a:spcBef>
                  <a:spcAft>
                    <a:spcPts val="0"/>
                  </a:spcAft>
                  <a:buNone/>
                </a:pPr>
                <a:endParaRPr lang="en-US" sz="1200" i="1" dirty="0">
                  <a:latin typeface="Cambria Math" panose="02040503050406030204" pitchFamily="18" charset="0"/>
                </a:endParaRPr>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f>
                        <m:fPr>
                          <m:ctrlPr>
                            <a:rPr lang="en-US" sz="1200" i="1">
                              <a:latin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m:t>
                          </m:r>
                          <m:acc>
                            <m:accPr>
                              <m:chr m:val="̇"/>
                              <m:ctrlPr>
                                <a:rPr lang="en-US" sz="1200" i="1">
                                  <a:latin typeface="Cambria Math" panose="02040503050406030204" pitchFamily="18" charset="0"/>
                                  <a:ea typeface="Cambria Math" panose="02040503050406030204" pitchFamily="18" charset="0"/>
                                </a:rPr>
                              </m:ctrlPr>
                            </m:accPr>
                            <m:e>
                              <m:r>
                                <a:rPr lang="en-US" sz="1200" i="1">
                                  <a:latin typeface="Cambria Math" panose="02040503050406030204" pitchFamily="18" charset="0"/>
                                  <a:ea typeface="Cambria Math" panose="02040503050406030204" pitchFamily="18" charset="0"/>
                                </a:rPr>
                                <m:t>𝑥</m:t>
                              </m:r>
                            </m:e>
                          </m:acc>
                        </m:num>
                        <m:den>
                          <m:r>
                            <a:rPr lang="en-US" sz="1200" i="1">
                              <a:latin typeface="Cambria Math" panose="02040503050406030204" pitchFamily="18" charset="0"/>
                              <a:ea typeface="Cambria Math" panose="02040503050406030204" pitchFamily="18" charset="0"/>
                            </a:rPr>
                            <m:t>𝜕</m:t>
                          </m:r>
                          <m:acc>
                            <m:accPr>
                              <m:chr m:val="̇"/>
                              <m:ctrlPr>
                                <a:rPr lang="en-US" sz="1200" b="0" i="1" smtClean="0">
                                  <a:latin typeface="Cambria Math" panose="02040503050406030204" pitchFamily="18" charset="0"/>
                                  <a:ea typeface="Cambria Math" panose="02040503050406030204" pitchFamily="18" charset="0"/>
                                </a:rPr>
                              </m:ctrlPr>
                            </m:accPr>
                            <m:e>
                              <m:r>
                                <a:rPr lang="en-US" sz="1200" b="0" i="1" smtClean="0">
                                  <a:latin typeface="Cambria Math" panose="02040503050406030204" pitchFamily="18" charset="0"/>
                                  <a:ea typeface="Cambria Math" panose="02040503050406030204" pitchFamily="18" charset="0"/>
                                </a:rPr>
                                <m:t>𝑥</m:t>
                              </m:r>
                            </m:e>
                          </m:acc>
                        </m:den>
                      </m:f>
                      <m:r>
                        <a:rPr lang="en-US" sz="1200" i="1">
                          <a:latin typeface="Cambria Math" panose="02040503050406030204" pitchFamily="18" charset="0"/>
                        </a:rPr>
                        <m:t>=</m:t>
                      </m:r>
                      <m:r>
                        <a:rPr lang="en-US" sz="1200" b="0" i="1" smtClean="0">
                          <a:latin typeface="Cambria Math" panose="02040503050406030204" pitchFamily="18" charset="0"/>
                        </a:rPr>
                        <m:t>1     </m:t>
                      </m:r>
                      <m:f>
                        <m:fPr>
                          <m:ctrlPr>
                            <a:rPr lang="en-US" sz="1200" i="1">
                              <a:latin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m:t>
                          </m:r>
                          <m:acc>
                            <m:accPr>
                              <m:chr m:val="̇"/>
                              <m:ctrlPr>
                                <a:rPr lang="en-US" sz="1200" i="1">
                                  <a:latin typeface="Cambria Math" panose="02040503050406030204" pitchFamily="18" charset="0"/>
                                  <a:ea typeface="Cambria Math" panose="02040503050406030204" pitchFamily="18" charset="0"/>
                                </a:rPr>
                              </m:ctrlPr>
                            </m:accPr>
                            <m:e>
                              <m:r>
                                <a:rPr lang="en-US" sz="1200" i="1">
                                  <a:latin typeface="Cambria Math" panose="02040503050406030204" pitchFamily="18" charset="0"/>
                                  <a:ea typeface="Cambria Math" panose="02040503050406030204" pitchFamily="18" charset="0"/>
                                </a:rPr>
                                <m:t>𝑥</m:t>
                              </m:r>
                            </m:e>
                          </m:acc>
                        </m:num>
                        <m:den>
                          <m:r>
                            <a:rPr lang="en-US" sz="1200" i="1">
                              <a:latin typeface="Cambria Math" panose="02040503050406030204" pitchFamily="18" charset="0"/>
                              <a:ea typeface="Cambria Math" panose="02040503050406030204" pitchFamily="18" charset="0"/>
                            </a:rPr>
                            <m:t>𝜕</m:t>
                          </m:r>
                          <m:acc>
                            <m:accPr>
                              <m:chr m:val="̇"/>
                              <m:ctrlPr>
                                <a:rPr lang="en-US" sz="1200" i="1">
                                  <a:latin typeface="Cambria Math" panose="02040503050406030204" pitchFamily="18" charset="0"/>
                                  <a:ea typeface="Cambria Math" panose="02040503050406030204" pitchFamily="18" charset="0"/>
                                </a:rPr>
                              </m:ctrlPr>
                            </m:accPr>
                            <m:e>
                              <m:r>
                                <a:rPr lang="en-US" sz="1200" b="0" i="1" smtClean="0">
                                  <a:latin typeface="Cambria Math" panose="02040503050406030204" pitchFamily="18" charset="0"/>
                                  <a:ea typeface="Cambria Math" panose="02040503050406030204" pitchFamily="18" charset="0"/>
                                </a:rPr>
                                <m:t>𝑦</m:t>
                              </m:r>
                            </m:e>
                          </m:acc>
                        </m:den>
                      </m:f>
                      <m:r>
                        <a:rPr lang="en-US" sz="1200" i="1">
                          <a:latin typeface="Cambria Math" panose="02040503050406030204" pitchFamily="18" charset="0"/>
                        </a:rPr>
                        <m:t>=0</m:t>
                      </m:r>
                      <m:r>
                        <a:rPr lang="en-US" sz="1200" b="0" i="1" smtClean="0">
                          <a:latin typeface="Cambria Math" panose="02040503050406030204" pitchFamily="18" charset="0"/>
                        </a:rPr>
                        <m:t>     </m:t>
                      </m:r>
                      <m:f>
                        <m:fPr>
                          <m:ctrlPr>
                            <a:rPr lang="en-US" sz="1200" i="1">
                              <a:latin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m:t>
                          </m:r>
                          <m:acc>
                            <m:accPr>
                              <m:chr m:val="̇"/>
                              <m:ctrlPr>
                                <a:rPr lang="en-US" sz="1200" i="1">
                                  <a:latin typeface="Cambria Math" panose="02040503050406030204" pitchFamily="18" charset="0"/>
                                  <a:ea typeface="Cambria Math" panose="02040503050406030204" pitchFamily="18" charset="0"/>
                                </a:rPr>
                              </m:ctrlPr>
                            </m:accPr>
                            <m:e>
                              <m:r>
                                <a:rPr lang="en-US" sz="1200" i="1">
                                  <a:latin typeface="Cambria Math" panose="02040503050406030204" pitchFamily="18" charset="0"/>
                                  <a:ea typeface="Cambria Math" panose="02040503050406030204" pitchFamily="18" charset="0"/>
                                </a:rPr>
                                <m:t>𝑥</m:t>
                              </m:r>
                            </m:e>
                          </m:acc>
                        </m:num>
                        <m:den>
                          <m:r>
                            <a:rPr lang="en-US" sz="1200" i="1">
                              <a:latin typeface="Cambria Math" panose="02040503050406030204" pitchFamily="18" charset="0"/>
                              <a:ea typeface="Cambria Math" panose="02040503050406030204" pitchFamily="18" charset="0"/>
                            </a:rPr>
                            <m:t>𝜕</m:t>
                          </m:r>
                          <m:acc>
                            <m:accPr>
                              <m:chr m:val="̇"/>
                              <m:ctrlPr>
                                <a:rPr lang="en-US" sz="1200" i="1">
                                  <a:latin typeface="Cambria Math" panose="02040503050406030204" pitchFamily="18" charset="0"/>
                                  <a:ea typeface="Cambria Math" panose="02040503050406030204" pitchFamily="18" charset="0"/>
                                </a:rPr>
                              </m:ctrlPr>
                            </m:accPr>
                            <m:e>
                              <m:r>
                                <a:rPr lang="en-US" sz="1200" b="0" i="1" smtClean="0">
                                  <a:latin typeface="Cambria Math" panose="02040503050406030204" pitchFamily="18" charset="0"/>
                                  <a:ea typeface="Cambria Math" panose="02040503050406030204" pitchFamily="18" charset="0"/>
                                </a:rPr>
                                <m:t>𝑦</m:t>
                              </m:r>
                            </m:e>
                          </m:acc>
                        </m:den>
                      </m:f>
                      <m:r>
                        <a:rPr lang="en-US" sz="1200" i="1">
                          <a:latin typeface="Cambria Math" panose="02040503050406030204" pitchFamily="18" charset="0"/>
                        </a:rPr>
                        <m:t>=0</m:t>
                      </m:r>
                    </m:oMath>
                  </m:oMathPara>
                </a14:m>
                <a:endParaRPr lang="en-US" sz="1200" dirty="0"/>
              </a:p>
              <a:p>
                <a:pPr marL="0" indent="0">
                  <a:spcBef>
                    <a:spcPts val="0"/>
                  </a:spcBef>
                  <a:spcAft>
                    <a:spcPts val="0"/>
                  </a:spcAft>
                  <a:buNone/>
                </a:pPr>
                <a:endParaRPr lang="en-US" sz="1200" dirty="0"/>
              </a:p>
              <a:p>
                <a:pPr marL="0" indent="0">
                  <a:spcBef>
                    <a:spcPts val="0"/>
                  </a:spcBef>
                  <a:spcAft>
                    <a:spcPts val="0"/>
                  </a:spcAft>
                  <a:buNone/>
                </a:pPr>
                <a:r>
                  <a:rPr lang="en-US" sz="1200" dirty="0"/>
                  <a:t>This pattern repeats for the first three rows until we get to the Two-Body acceleration terms.  Applying product/chain rules:</a:t>
                </a:r>
              </a:p>
              <a:p>
                <a:pPr marL="0" indent="0">
                  <a:spcBef>
                    <a:spcPts val="0"/>
                  </a:spcBef>
                  <a:spcAft>
                    <a:spcPts val="0"/>
                  </a:spcAft>
                  <a:buNone/>
                </a:pPr>
                <a:endParaRPr lang="en-US" sz="12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f>
                        <m:fPr>
                          <m:ctrlPr>
                            <a:rPr lang="en-US" sz="1200" i="1" smtClean="0">
                              <a:latin typeface="Cambria Math" panose="02040503050406030204" pitchFamily="18" charset="0"/>
                            </a:rPr>
                          </m:ctrlPr>
                        </m:fPr>
                        <m:num>
                          <m:r>
                            <a:rPr lang="en-US" sz="1200" i="1" smtClean="0">
                              <a:latin typeface="Cambria Math" panose="02040503050406030204" pitchFamily="18" charset="0"/>
                              <a:ea typeface="Cambria Math" panose="02040503050406030204" pitchFamily="18" charset="0"/>
                            </a:rPr>
                            <m:t>𝜕</m:t>
                          </m:r>
                          <m:acc>
                            <m:accPr>
                              <m:chr m:val="̈"/>
                              <m:ctrlPr>
                                <a:rPr lang="en-US" sz="1200" i="1" smtClean="0">
                                  <a:latin typeface="Cambria Math" panose="02040503050406030204" pitchFamily="18" charset="0"/>
                                  <a:ea typeface="Cambria Math" panose="02040503050406030204" pitchFamily="18" charset="0"/>
                                </a:rPr>
                              </m:ctrlPr>
                            </m:accPr>
                            <m:e>
                              <m:r>
                                <a:rPr lang="en-US" sz="1200" b="0" i="1" smtClean="0">
                                  <a:latin typeface="Cambria Math" panose="02040503050406030204" pitchFamily="18" charset="0"/>
                                  <a:ea typeface="Cambria Math" panose="02040503050406030204" pitchFamily="18" charset="0"/>
                                </a:rPr>
                                <m:t>𝑥</m:t>
                              </m:r>
                            </m:e>
                          </m:acc>
                        </m:num>
                        <m:den>
                          <m:r>
                            <a:rPr lang="en-US" sz="120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𝑥</m:t>
                          </m:r>
                        </m:den>
                      </m:f>
                      <m:r>
                        <a:rPr lang="en-US" sz="1200" b="0" i="1" smtClean="0">
                          <a:latin typeface="Cambria Math" panose="02040503050406030204" pitchFamily="18" charset="0"/>
                        </a:rPr>
                        <m:t>=−</m:t>
                      </m:r>
                      <m:f>
                        <m:fPr>
                          <m:ctrlPr>
                            <a:rPr lang="en-US" sz="1200" i="1">
                              <a:latin typeface="Cambria Math" panose="02040503050406030204" pitchFamily="18" charset="0"/>
                            </a:rPr>
                          </m:ctrlPr>
                        </m:fPr>
                        <m:num>
                          <m:r>
                            <a:rPr lang="en-US" sz="1200" i="1">
                              <a:latin typeface="Cambria Math" panose="02040503050406030204" pitchFamily="18" charset="0"/>
                            </a:rPr>
                            <m:t>𝐺𝑀</m:t>
                          </m:r>
                        </m:num>
                        <m:den>
                          <m:sSup>
                            <m:sSupPr>
                              <m:ctrlPr>
                                <a:rPr lang="en-US" sz="1200" i="1">
                                  <a:latin typeface="Cambria Math" panose="02040503050406030204" pitchFamily="18" charset="0"/>
                                </a:rPr>
                              </m:ctrlPr>
                            </m:sSupPr>
                            <m:e>
                              <m:r>
                                <a:rPr lang="en-US" sz="1200" i="1">
                                  <a:latin typeface="Cambria Math" panose="02040503050406030204" pitchFamily="18" charset="0"/>
                                </a:rPr>
                                <m:t>𝑟</m:t>
                              </m:r>
                            </m:e>
                            <m:sup>
                              <m:r>
                                <a:rPr lang="en-US" sz="1200" i="1">
                                  <a:latin typeface="Cambria Math" panose="02040503050406030204" pitchFamily="18" charset="0"/>
                                </a:rPr>
                                <m:t>3</m:t>
                              </m:r>
                            </m:sup>
                          </m:sSup>
                        </m:den>
                      </m:f>
                      <m:r>
                        <a:rPr lang="en-US" sz="1200" b="0" i="1" smtClean="0">
                          <a:latin typeface="Cambria Math" panose="02040503050406030204" pitchFamily="18" charset="0"/>
                        </a:rPr>
                        <m:t>−</m:t>
                      </m:r>
                      <m:r>
                        <a:rPr lang="en-US" sz="1200" b="0" i="1" smtClean="0">
                          <a:latin typeface="Cambria Math" panose="02040503050406030204" pitchFamily="18" charset="0"/>
                        </a:rPr>
                        <m:t>𝐺𝑀𝑥</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3</m:t>
                              </m:r>
                            </m:num>
                            <m:den>
                              <m:r>
                                <a:rPr lang="en-US" sz="1200" b="0" i="1" smtClean="0">
                                  <a:latin typeface="Cambria Math" panose="02040503050406030204" pitchFamily="18" charset="0"/>
                                </a:rPr>
                                <m:t>2</m:t>
                              </m:r>
                            </m:den>
                          </m:f>
                          <m:sSup>
                            <m:sSupPr>
                              <m:ctrlPr>
                                <a:rPr lang="en-US" sz="1200" i="1">
                                  <a:latin typeface="Cambria Math" panose="02040503050406030204" pitchFamily="18" charset="0"/>
                                </a:rPr>
                              </m:ctrlPr>
                            </m:sSupPr>
                            <m:e>
                              <m:d>
                                <m:dPr>
                                  <m:begChr m:val="["/>
                                  <m:endChr m:val="]"/>
                                  <m:ctrlPr>
                                    <a:rPr lang="en-US" sz="1200" i="1">
                                      <a:latin typeface="Cambria Math" panose="02040503050406030204" pitchFamily="18" charset="0"/>
                                    </a:rPr>
                                  </m:ctrlPr>
                                </m:dPr>
                                <m:e>
                                  <m:sSup>
                                    <m:sSupPr>
                                      <m:ctrlPr>
                                        <a:rPr lang="en-US" sz="1200" i="1">
                                          <a:latin typeface="Cambria Math" panose="02040503050406030204" pitchFamily="18" charset="0"/>
                                        </a:rPr>
                                      </m:ctrlPr>
                                    </m:sSupPr>
                                    <m:e>
                                      <m:r>
                                        <a:rPr lang="en-US" sz="1200" i="1">
                                          <a:latin typeface="Cambria Math" panose="02040503050406030204" pitchFamily="18" charset="0"/>
                                        </a:rPr>
                                        <m:t>𝑥</m:t>
                                      </m:r>
                                    </m:e>
                                    <m:sup>
                                      <m:r>
                                        <a:rPr lang="en-US" sz="1200" i="1">
                                          <a:latin typeface="Cambria Math" panose="02040503050406030204" pitchFamily="18" charset="0"/>
                                        </a:rPr>
                                        <m:t>2</m:t>
                                      </m:r>
                                    </m:sup>
                                  </m:sSup>
                                  <m:r>
                                    <a:rPr lang="en-US" sz="1200" i="1">
                                      <a:latin typeface="Cambria Math" panose="02040503050406030204" pitchFamily="18" charset="0"/>
                                    </a:rPr>
                                    <m:t>+</m:t>
                                  </m:r>
                                  <m:sSup>
                                    <m:sSupPr>
                                      <m:ctrlPr>
                                        <a:rPr lang="en-US" sz="1200" i="1">
                                          <a:latin typeface="Cambria Math" panose="02040503050406030204" pitchFamily="18" charset="0"/>
                                        </a:rPr>
                                      </m:ctrlPr>
                                    </m:sSupPr>
                                    <m:e>
                                      <m:r>
                                        <a:rPr lang="en-US" sz="1200" i="1">
                                          <a:latin typeface="Cambria Math" panose="02040503050406030204" pitchFamily="18" charset="0"/>
                                        </a:rPr>
                                        <m:t>𝑦</m:t>
                                      </m:r>
                                    </m:e>
                                    <m:sup>
                                      <m:r>
                                        <a:rPr lang="en-US" sz="1200" i="1">
                                          <a:latin typeface="Cambria Math" panose="02040503050406030204" pitchFamily="18" charset="0"/>
                                        </a:rPr>
                                        <m:t>2</m:t>
                                      </m:r>
                                    </m:sup>
                                  </m:sSup>
                                  <m:r>
                                    <a:rPr lang="en-US" sz="1200" i="1">
                                      <a:latin typeface="Cambria Math" panose="02040503050406030204" pitchFamily="18" charset="0"/>
                                    </a:rPr>
                                    <m:t>+</m:t>
                                  </m:r>
                                  <m:sSup>
                                    <m:sSupPr>
                                      <m:ctrlPr>
                                        <a:rPr lang="en-US" sz="1200" i="1">
                                          <a:latin typeface="Cambria Math" panose="02040503050406030204" pitchFamily="18" charset="0"/>
                                        </a:rPr>
                                      </m:ctrlPr>
                                    </m:sSupPr>
                                    <m:e>
                                      <m:r>
                                        <a:rPr lang="en-US" sz="1200" i="1">
                                          <a:latin typeface="Cambria Math" panose="02040503050406030204" pitchFamily="18" charset="0"/>
                                        </a:rPr>
                                        <m:t>𝑧</m:t>
                                      </m:r>
                                    </m:e>
                                    <m:sup>
                                      <m:r>
                                        <a:rPr lang="en-US" sz="1200" i="1">
                                          <a:latin typeface="Cambria Math" panose="02040503050406030204" pitchFamily="18" charset="0"/>
                                        </a:rPr>
                                        <m:t>2</m:t>
                                      </m:r>
                                    </m:sup>
                                  </m:sSup>
                                </m:e>
                              </m:d>
                            </m:e>
                            <m:sup>
                              <m:r>
                                <a:rPr lang="en-US" sz="1200" b="0" i="1" smtClean="0">
                                  <a:latin typeface="Cambria Math" panose="02040503050406030204" pitchFamily="18" charset="0"/>
                                </a:rPr>
                                <m:t>−5/2</m:t>
                              </m:r>
                            </m:sup>
                          </m:sSup>
                          <m:r>
                            <a:rPr lang="en-US" sz="120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2</m:t>
                          </m:r>
                          <m:r>
                            <a:rPr lang="en-US" sz="1200" b="0" i="1" smtClean="0">
                              <a:latin typeface="Cambria Math" panose="02040503050406030204" pitchFamily="18" charset="0"/>
                              <a:ea typeface="Cambria Math" panose="02040503050406030204" pitchFamily="18" charset="0"/>
                            </a:rPr>
                            <m:t>𝑥</m:t>
                          </m:r>
                        </m:e>
                      </m:d>
                    </m:oMath>
                  </m:oMathPara>
                </a14:m>
                <a:endParaRPr lang="en-US" sz="1200" b="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f>
                        <m:fPr>
                          <m:ctrlPr>
                            <a:rPr lang="en-US" sz="1200" i="1">
                              <a:latin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m:t>
                          </m:r>
                          <m:acc>
                            <m:accPr>
                              <m:chr m:val="̈"/>
                              <m:ctrlPr>
                                <a:rPr lang="en-US" sz="1200" i="1">
                                  <a:latin typeface="Cambria Math" panose="02040503050406030204" pitchFamily="18" charset="0"/>
                                  <a:ea typeface="Cambria Math" panose="02040503050406030204" pitchFamily="18" charset="0"/>
                                </a:rPr>
                              </m:ctrlPr>
                            </m:accPr>
                            <m:e>
                              <m:r>
                                <a:rPr lang="en-US" sz="1200" i="1">
                                  <a:latin typeface="Cambria Math" panose="02040503050406030204" pitchFamily="18" charset="0"/>
                                  <a:ea typeface="Cambria Math" panose="02040503050406030204" pitchFamily="18" charset="0"/>
                                </a:rPr>
                                <m:t>𝑥</m:t>
                              </m:r>
                            </m:e>
                          </m:acc>
                        </m:num>
                        <m:den>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𝑥</m:t>
                          </m:r>
                        </m:den>
                      </m:f>
                      <m:r>
                        <a:rPr lang="en-US" sz="1200" i="1">
                          <a:latin typeface="Cambria Math" panose="02040503050406030204" pitchFamily="18" charset="0"/>
                        </a:rPr>
                        <m:t>=−</m:t>
                      </m:r>
                      <m:f>
                        <m:fPr>
                          <m:ctrlPr>
                            <a:rPr lang="en-US" sz="1200" i="1">
                              <a:latin typeface="Cambria Math" panose="02040503050406030204" pitchFamily="18" charset="0"/>
                            </a:rPr>
                          </m:ctrlPr>
                        </m:fPr>
                        <m:num>
                          <m:r>
                            <a:rPr lang="en-US" sz="1200" i="1">
                              <a:latin typeface="Cambria Math" panose="02040503050406030204" pitchFamily="18" charset="0"/>
                            </a:rPr>
                            <m:t>𝐺𝑀</m:t>
                          </m:r>
                        </m:num>
                        <m:den>
                          <m:sSup>
                            <m:sSupPr>
                              <m:ctrlPr>
                                <a:rPr lang="en-US" sz="1200" i="1">
                                  <a:latin typeface="Cambria Math" panose="02040503050406030204" pitchFamily="18" charset="0"/>
                                </a:rPr>
                              </m:ctrlPr>
                            </m:sSupPr>
                            <m:e>
                              <m:r>
                                <a:rPr lang="en-US" sz="1200" i="1">
                                  <a:latin typeface="Cambria Math" panose="02040503050406030204" pitchFamily="18" charset="0"/>
                                </a:rPr>
                                <m:t>𝑟</m:t>
                              </m:r>
                            </m:e>
                            <m:sup>
                              <m:r>
                                <a:rPr lang="en-US" sz="1200" i="1">
                                  <a:latin typeface="Cambria Math" panose="02040503050406030204" pitchFamily="18" charset="0"/>
                                </a:rPr>
                                <m:t>3</m:t>
                              </m:r>
                            </m:sup>
                          </m:sSup>
                        </m:den>
                      </m:f>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3</m:t>
                          </m:r>
                          <m:r>
                            <a:rPr lang="en-US" sz="1200" b="0" i="1" smtClean="0">
                              <a:latin typeface="Cambria Math" panose="02040503050406030204" pitchFamily="18" charset="0"/>
                            </a:rPr>
                            <m:t>𝐺𝑀</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𝑥</m:t>
                              </m:r>
                            </m:e>
                            <m:sup>
                              <m:r>
                                <a:rPr lang="en-US" sz="1200" b="0" i="1" smtClean="0">
                                  <a:latin typeface="Cambria Math" panose="02040503050406030204" pitchFamily="18" charset="0"/>
                                </a:rPr>
                                <m:t>2</m:t>
                              </m:r>
                            </m:sup>
                          </m:sSup>
                        </m:num>
                        <m:den>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𝑟</m:t>
                              </m:r>
                            </m:e>
                            <m:sup>
                              <m:r>
                                <a:rPr lang="en-US" sz="1200" b="0" i="1" smtClean="0">
                                  <a:latin typeface="Cambria Math" panose="02040503050406030204" pitchFamily="18" charset="0"/>
                                </a:rPr>
                                <m:t>5</m:t>
                              </m:r>
                            </m:sup>
                          </m:sSup>
                        </m:den>
                      </m:f>
                    </m:oMath>
                  </m:oMathPara>
                </a14:m>
                <a:endParaRPr lang="en-US" sz="1200" dirty="0"/>
              </a:p>
              <a:p>
                <a:pPr marL="0" indent="0">
                  <a:spcBef>
                    <a:spcPts val="0"/>
                  </a:spcBef>
                  <a:spcAft>
                    <a:spcPts val="0"/>
                  </a:spcAft>
                  <a:buNone/>
                </a:pPr>
                <a:endParaRPr lang="en-US" sz="1200" dirty="0"/>
              </a:p>
            </p:txBody>
          </p:sp>
        </mc:Choice>
        <mc:Fallback xmlns="">
          <p:sp>
            <p:nvSpPr>
              <p:cNvPr id="8" name="Content Placeholder 1">
                <a:extLst>
                  <a:ext uri="{FF2B5EF4-FFF2-40B4-BE49-F238E27FC236}">
                    <a16:creationId xmlns:a16="http://schemas.microsoft.com/office/drawing/2014/main" id="{DDC2BEAD-E236-41D2-83F0-3FDB16C7F3EC}"/>
                  </a:ext>
                </a:extLst>
              </p:cNvPr>
              <p:cNvSpPr txBox="1">
                <a:spLocks noRot="1" noChangeAspect="1" noMove="1" noResize="1" noEditPoints="1" noAdjustHandles="1" noChangeArrowheads="1" noChangeShapeType="1" noTextEdit="1"/>
              </p:cNvSpPr>
              <p:nvPr/>
            </p:nvSpPr>
            <p:spPr>
              <a:xfrm>
                <a:off x="4796245" y="665820"/>
                <a:ext cx="4219304" cy="3780420"/>
              </a:xfrm>
              <a:prstGeom prst="rect">
                <a:avLst/>
              </a:prstGeom>
              <a:blipFill>
                <a:blip r:embed="rId3"/>
                <a:stretch>
                  <a:fillRect l="-145"/>
                </a:stretch>
              </a:blipFill>
            </p:spPr>
            <p:txBody>
              <a:bodyPr/>
              <a:lstStyle/>
              <a:p>
                <a:r>
                  <a:rPr lang="en-US">
                    <a:noFill/>
                  </a:rPr>
                  <a:t> </a:t>
                </a:r>
              </a:p>
            </p:txBody>
          </p:sp>
        </mc:Fallback>
      </mc:AlternateContent>
    </p:spTree>
    <p:extLst>
      <p:ext uri="{BB962C8B-B14F-4D97-AF65-F5344CB8AC3E}">
        <p14:creationId xmlns:p14="http://schemas.microsoft.com/office/powerpoint/2010/main" val="36429812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8392886" cy="3780420"/>
              </a:xfrm>
            </p:spPr>
            <p:txBody>
              <a:bodyPr/>
              <a:lstStyle/>
              <a:p>
                <a:pPr marL="0" indent="0">
                  <a:spcBef>
                    <a:spcPts val="0"/>
                  </a:spcBef>
                  <a:spcAft>
                    <a:spcPts val="0"/>
                  </a:spcAft>
                  <a:buNone/>
                </a:pPr>
                <a:r>
                  <a:rPr lang="en-US" sz="1200" dirty="0"/>
                  <a:t>For the Two-Body Problem, the full A matrix is given by:</a:t>
                </a:r>
              </a:p>
              <a:p>
                <a:pPr marL="0" indent="0">
                  <a:spcBef>
                    <a:spcPts val="0"/>
                  </a:spcBef>
                  <a:spcAft>
                    <a:spcPts val="0"/>
                  </a:spcAft>
                  <a:buNone/>
                </a:pPr>
                <a:endParaRPr lang="en-US" sz="1200" dirty="0"/>
              </a:p>
              <a:p>
                <a:pPr marL="0" indent="0">
                  <a:spcBef>
                    <a:spcPts val="0"/>
                  </a:spcBef>
                  <a:spcAft>
                    <a:spcPts val="0"/>
                  </a:spcAft>
                  <a:buNone/>
                </a:pPr>
                <a:endParaRPr lang="en-US" sz="12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rPr>
                        <m:t>𝐴</m:t>
                      </m:r>
                      <m:d>
                        <m:dPr>
                          <m:ctrlPr>
                            <a:rPr lang="en-US" sz="1200" i="1">
                              <a:latin typeface="Cambria Math" panose="02040503050406030204" pitchFamily="18" charset="0"/>
                            </a:rPr>
                          </m:ctrlPr>
                        </m:dPr>
                        <m:e>
                          <m:r>
                            <a:rPr lang="en-US" sz="1200" i="1">
                              <a:latin typeface="Cambria Math" panose="02040503050406030204" pitchFamily="18" charset="0"/>
                            </a:rPr>
                            <m:t>𝑡</m:t>
                          </m:r>
                        </m:e>
                      </m:d>
                      <m:r>
                        <a:rPr lang="en-US" sz="1200" b="1" i="1">
                          <a:latin typeface="Cambria Math" panose="02040503050406030204" pitchFamily="18" charset="0"/>
                        </a:rPr>
                        <m:t>=</m:t>
                      </m:r>
                      <m:d>
                        <m:dPr>
                          <m:begChr m:val="["/>
                          <m:endChr m:val="]"/>
                          <m:ctrlPr>
                            <a:rPr lang="en-US" sz="1200" i="1">
                              <a:latin typeface="Cambria Math" panose="02040503050406030204" pitchFamily="18" charset="0"/>
                            </a:rPr>
                          </m:ctrlPr>
                        </m:dPr>
                        <m:e>
                          <m:f>
                            <m:fPr>
                              <m:ctrlPr>
                                <a:rPr lang="en-US" sz="1200" i="1">
                                  <a:latin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m:t>
                              </m:r>
                              <m:acc>
                                <m:accPr>
                                  <m:chr m:val="̇"/>
                                  <m:ctrlPr>
                                    <a:rPr lang="en-US" sz="1200" i="1">
                                      <a:latin typeface="Cambria Math" panose="02040503050406030204" pitchFamily="18" charset="0"/>
                                      <a:ea typeface="Cambria Math" panose="02040503050406030204" pitchFamily="18" charset="0"/>
                                    </a:rPr>
                                  </m:ctrlPr>
                                </m:accPr>
                                <m:e>
                                  <m:acc>
                                    <m:accPr>
                                      <m:chr m:val="⃑"/>
                                      <m:ctrlPr>
                                        <a:rPr lang="en-US" sz="1200" b="1" i="1">
                                          <a:latin typeface="Cambria Math" panose="02040503050406030204" pitchFamily="18" charset="0"/>
                                          <a:ea typeface="Cambria Math" panose="02040503050406030204" pitchFamily="18" charset="0"/>
                                        </a:rPr>
                                      </m:ctrlPr>
                                    </m:accPr>
                                    <m:e>
                                      <m:r>
                                        <a:rPr lang="en-US" sz="1200" b="1" i="1">
                                          <a:latin typeface="Cambria Math" panose="02040503050406030204" pitchFamily="18" charset="0"/>
                                          <a:ea typeface="Cambria Math" panose="02040503050406030204" pitchFamily="18" charset="0"/>
                                        </a:rPr>
                                        <m:t>𝑿</m:t>
                                      </m:r>
                                    </m:e>
                                  </m:acc>
                                </m:e>
                              </m:acc>
                            </m:num>
                            <m:den>
                              <m:r>
                                <a:rPr lang="en-US" sz="1200" i="1">
                                  <a:latin typeface="Cambria Math" panose="02040503050406030204" pitchFamily="18" charset="0"/>
                                  <a:ea typeface="Cambria Math" panose="02040503050406030204" pitchFamily="18" charset="0"/>
                                </a:rPr>
                                <m:t>𝜕</m:t>
                              </m:r>
                              <m:acc>
                                <m:accPr>
                                  <m:chr m:val="⃑"/>
                                  <m:ctrlPr>
                                    <a:rPr lang="en-US" sz="1200" b="1" i="1">
                                      <a:latin typeface="Cambria Math" panose="02040503050406030204" pitchFamily="18" charset="0"/>
                                      <a:ea typeface="Cambria Math" panose="02040503050406030204" pitchFamily="18" charset="0"/>
                                    </a:rPr>
                                  </m:ctrlPr>
                                </m:accPr>
                                <m:e>
                                  <m:r>
                                    <a:rPr lang="en-US" sz="1200" b="1" i="1">
                                      <a:latin typeface="Cambria Math" panose="02040503050406030204" pitchFamily="18" charset="0"/>
                                      <a:ea typeface="Cambria Math" panose="02040503050406030204" pitchFamily="18" charset="0"/>
                                    </a:rPr>
                                    <m:t>𝑿</m:t>
                                  </m:r>
                                </m:e>
                              </m:acc>
                            </m:den>
                          </m:f>
                        </m:e>
                      </m:d>
                      <m:r>
                        <a:rPr lang="en-US" sz="1200" b="1" i="1" smtClean="0">
                          <a:latin typeface="Cambria Math" panose="02040503050406030204" pitchFamily="18" charset="0"/>
                          <a:ea typeface="Cambria Math" panose="02040503050406030204" pitchFamily="18" charset="0"/>
                        </a:rPr>
                        <m:t>=</m:t>
                      </m:r>
                      <m:d>
                        <m:dPr>
                          <m:begChr m:val="["/>
                          <m:endChr m:val="]"/>
                          <m:ctrlPr>
                            <a:rPr lang="en-US" sz="1200" i="1" smtClean="0">
                              <a:latin typeface="Cambria Math" panose="02040503050406030204" pitchFamily="18" charset="0"/>
                            </a:rPr>
                          </m:ctrlPr>
                        </m:dPr>
                        <m:e>
                          <m:m>
                            <m:mPr>
                              <m:mcs>
                                <m:mc>
                                  <m:mcPr>
                                    <m:count m:val="6"/>
                                    <m:mcJc m:val="center"/>
                                  </m:mcPr>
                                </m:mc>
                              </m:mcs>
                              <m:ctrlPr>
                                <a:rPr lang="en-US" sz="1200" i="1" smtClean="0">
                                  <a:latin typeface="Cambria Math" panose="02040503050406030204" pitchFamily="18" charset="0"/>
                                </a:rPr>
                              </m:ctrlPr>
                            </m:mPr>
                            <m:mr>
                              <m:e>
                                <m:r>
                                  <m:rPr>
                                    <m:brk m:alnAt="7"/>
                                  </m:rPr>
                                  <a:rPr lang="en-US" sz="1200" b="0" i="1" smtClean="0">
                                    <a:latin typeface="Cambria Math" panose="02040503050406030204" pitchFamily="18" charset="0"/>
                                  </a:rPr>
                                  <m:t>0</m:t>
                                </m:r>
                              </m:e>
                              <m:e>
                                <m:r>
                                  <a:rPr lang="en-US" sz="1200" b="0" i="1" smtClean="0">
                                    <a:latin typeface="Cambria Math" panose="02040503050406030204" pitchFamily="18" charset="0"/>
                                  </a:rPr>
                                  <m:t>0</m:t>
                                </m:r>
                              </m:e>
                              <m:e>
                                <m:r>
                                  <a:rPr lang="en-US" sz="1200" b="0" i="1" smtClean="0">
                                    <a:latin typeface="Cambria Math" panose="02040503050406030204" pitchFamily="18" charset="0"/>
                                  </a:rPr>
                                  <m:t>0</m:t>
                                </m:r>
                              </m:e>
                              <m:e>
                                <m:r>
                                  <a:rPr lang="en-US" sz="1200" b="0" i="1" smtClean="0">
                                    <a:latin typeface="Cambria Math" panose="02040503050406030204" pitchFamily="18" charset="0"/>
                                  </a:rPr>
                                  <m:t>1</m:t>
                                </m:r>
                              </m:e>
                              <m:e>
                                <m:r>
                                  <a:rPr lang="en-US" sz="1200" b="0" i="1" smtClean="0">
                                    <a:latin typeface="Cambria Math" panose="02040503050406030204" pitchFamily="18" charset="0"/>
                                  </a:rPr>
                                  <m:t>0</m:t>
                                </m:r>
                              </m:e>
                              <m:e>
                                <m:r>
                                  <a:rPr lang="en-US" sz="1200" b="0" i="1" smtClean="0">
                                    <a:latin typeface="Cambria Math" panose="02040503050406030204" pitchFamily="18" charset="0"/>
                                  </a:rPr>
                                  <m:t>0</m:t>
                                </m:r>
                              </m:e>
                            </m:mr>
                            <m:mr>
                              <m:e>
                                <m:r>
                                  <a:rPr lang="en-US" sz="1200" b="0" i="1" smtClean="0">
                                    <a:latin typeface="Cambria Math" panose="02040503050406030204" pitchFamily="18" charset="0"/>
                                  </a:rPr>
                                  <m:t>0</m:t>
                                </m:r>
                              </m:e>
                              <m:e>
                                <m:r>
                                  <a:rPr lang="en-US" sz="1200" b="0" i="1" smtClean="0">
                                    <a:latin typeface="Cambria Math" panose="02040503050406030204" pitchFamily="18" charset="0"/>
                                  </a:rPr>
                                  <m:t>0</m:t>
                                </m:r>
                              </m:e>
                              <m:e>
                                <m:r>
                                  <a:rPr lang="en-US" sz="1200" b="0" i="1" smtClean="0">
                                    <a:latin typeface="Cambria Math" panose="02040503050406030204" pitchFamily="18" charset="0"/>
                                  </a:rPr>
                                  <m:t>0</m:t>
                                </m:r>
                              </m:e>
                              <m:e>
                                <m:r>
                                  <a:rPr lang="en-US" sz="1200" b="0" i="1" smtClean="0">
                                    <a:latin typeface="Cambria Math" panose="02040503050406030204" pitchFamily="18" charset="0"/>
                                  </a:rPr>
                                  <m:t>0</m:t>
                                </m:r>
                              </m:e>
                              <m:e>
                                <m:r>
                                  <a:rPr lang="en-US" sz="1200" b="0" i="1" smtClean="0">
                                    <a:latin typeface="Cambria Math" panose="02040503050406030204" pitchFamily="18" charset="0"/>
                                  </a:rPr>
                                  <m:t>1</m:t>
                                </m:r>
                              </m:e>
                              <m:e>
                                <m:r>
                                  <a:rPr lang="en-US" sz="1200" b="0" i="1" smtClean="0">
                                    <a:latin typeface="Cambria Math" panose="02040503050406030204" pitchFamily="18" charset="0"/>
                                  </a:rPr>
                                  <m:t>0</m:t>
                                </m:r>
                              </m:e>
                            </m:mr>
                            <m:mr>
                              <m:e>
                                <m:r>
                                  <a:rPr lang="en-US" sz="1200" b="0" i="1" smtClean="0">
                                    <a:latin typeface="Cambria Math" panose="02040503050406030204" pitchFamily="18" charset="0"/>
                                  </a:rPr>
                                  <m:t>0</m:t>
                                </m:r>
                              </m:e>
                              <m:e>
                                <m:r>
                                  <a:rPr lang="en-US" sz="1200" b="0" i="1" smtClean="0">
                                    <a:latin typeface="Cambria Math" panose="02040503050406030204" pitchFamily="18" charset="0"/>
                                  </a:rPr>
                                  <m:t>0</m:t>
                                </m:r>
                              </m:e>
                              <m:e>
                                <m:r>
                                  <a:rPr lang="en-US" sz="1200" b="0" i="1" smtClean="0">
                                    <a:latin typeface="Cambria Math" panose="02040503050406030204" pitchFamily="18" charset="0"/>
                                  </a:rPr>
                                  <m:t>0</m:t>
                                </m:r>
                              </m:e>
                              <m:e>
                                <m:r>
                                  <a:rPr lang="en-US" sz="1200" b="0" i="1" smtClean="0">
                                    <a:latin typeface="Cambria Math" panose="02040503050406030204" pitchFamily="18" charset="0"/>
                                  </a:rPr>
                                  <m:t>0</m:t>
                                </m:r>
                              </m:e>
                              <m:e>
                                <m:r>
                                  <a:rPr lang="en-US" sz="1200" b="0" i="1" smtClean="0">
                                    <a:latin typeface="Cambria Math" panose="02040503050406030204" pitchFamily="18" charset="0"/>
                                  </a:rPr>
                                  <m:t>0</m:t>
                                </m:r>
                              </m:e>
                              <m:e>
                                <m:r>
                                  <a:rPr lang="en-US" sz="1200" b="0" i="1" smtClean="0">
                                    <a:latin typeface="Cambria Math" panose="02040503050406030204" pitchFamily="18" charset="0"/>
                                  </a:rPr>
                                  <m:t>1</m:t>
                                </m:r>
                              </m:e>
                            </m:mr>
                            <m:mr>
                              <m:e>
                                <m:r>
                                  <a:rPr lang="en-US" sz="1200" i="1">
                                    <a:latin typeface="Cambria Math" panose="02040503050406030204" pitchFamily="18" charset="0"/>
                                  </a:rPr>
                                  <m:t>−</m:t>
                                </m:r>
                                <m:f>
                                  <m:fPr>
                                    <m:ctrlPr>
                                      <a:rPr lang="en-US" sz="1200" i="1">
                                        <a:latin typeface="Cambria Math" panose="02040503050406030204" pitchFamily="18" charset="0"/>
                                      </a:rPr>
                                    </m:ctrlPr>
                                  </m:fPr>
                                  <m:num>
                                    <m:r>
                                      <a:rPr lang="en-US" sz="1200" i="1">
                                        <a:latin typeface="Cambria Math" panose="02040503050406030204" pitchFamily="18" charset="0"/>
                                      </a:rPr>
                                      <m:t>𝐺𝑀</m:t>
                                    </m:r>
                                  </m:num>
                                  <m:den>
                                    <m:sSup>
                                      <m:sSupPr>
                                        <m:ctrlPr>
                                          <a:rPr lang="en-US" sz="1200" i="1">
                                            <a:latin typeface="Cambria Math" panose="02040503050406030204" pitchFamily="18" charset="0"/>
                                          </a:rPr>
                                        </m:ctrlPr>
                                      </m:sSupPr>
                                      <m:e>
                                        <m:r>
                                          <a:rPr lang="en-US" sz="1200" i="1">
                                            <a:latin typeface="Cambria Math" panose="02040503050406030204" pitchFamily="18" charset="0"/>
                                          </a:rPr>
                                          <m:t>𝑟</m:t>
                                        </m:r>
                                      </m:e>
                                      <m:sup>
                                        <m:r>
                                          <a:rPr lang="en-US" sz="1200" i="1">
                                            <a:latin typeface="Cambria Math" panose="02040503050406030204" pitchFamily="18" charset="0"/>
                                          </a:rPr>
                                          <m:t>3</m:t>
                                        </m:r>
                                      </m:sup>
                                    </m:sSup>
                                  </m:den>
                                </m:f>
                                <m:r>
                                  <m:rPr>
                                    <m:brk m:alnAt="7"/>
                                  </m:rPr>
                                  <a:rPr lang="en-US" sz="1200" i="1">
                                    <a:latin typeface="Cambria Math" panose="02040503050406030204" pitchFamily="18" charset="0"/>
                                    <a:ea typeface="Cambria Math" panose="02040503050406030204" pitchFamily="18" charset="0"/>
                                  </a:rPr>
                                  <m:t>+</m:t>
                                </m:r>
                                <m:f>
                                  <m:fPr>
                                    <m:ctrlPr>
                                      <a:rPr lang="en-US" sz="1200" i="1">
                                        <a:latin typeface="Cambria Math" panose="02040503050406030204" pitchFamily="18" charset="0"/>
                                      </a:rPr>
                                    </m:ctrlPr>
                                  </m:fPr>
                                  <m:num>
                                    <m:r>
                                      <a:rPr lang="en-US" sz="1200" i="1">
                                        <a:latin typeface="Cambria Math" panose="02040503050406030204" pitchFamily="18" charset="0"/>
                                      </a:rPr>
                                      <m:t>3</m:t>
                                    </m:r>
                                    <m:r>
                                      <a:rPr lang="en-US" sz="1200" i="1">
                                        <a:latin typeface="Cambria Math" panose="02040503050406030204" pitchFamily="18" charset="0"/>
                                      </a:rPr>
                                      <m:t>𝐺𝑀</m:t>
                                    </m:r>
                                    <m:sSup>
                                      <m:sSupPr>
                                        <m:ctrlPr>
                                          <a:rPr lang="en-US" sz="1200" i="1">
                                            <a:latin typeface="Cambria Math" panose="02040503050406030204" pitchFamily="18" charset="0"/>
                                          </a:rPr>
                                        </m:ctrlPr>
                                      </m:sSupPr>
                                      <m:e>
                                        <m:r>
                                          <a:rPr lang="en-US" sz="1200" i="1">
                                            <a:latin typeface="Cambria Math" panose="02040503050406030204" pitchFamily="18" charset="0"/>
                                          </a:rPr>
                                          <m:t>𝑥</m:t>
                                        </m:r>
                                      </m:e>
                                      <m:sup>
                                        <m:r>
                                          <a:rPr lang="en-US" sz="1200" i="1">
                                            <a:latin typeface="Cambria Math" panose="02040503050406030204" pitchFamily="18" charset="0"/>
                                          </a:rPr>
                                          <m:t>2</m:t>
                                        </m:r>
                                      </m:sup>
                                    </m:sSup>
                                  </m:num>
                                  <m:den>
                                    <m:sSup>
                                      <m:sSupPr>
                                        <m:ctrlPr>
                                          <a:rPr lang="en-US" sz="1200" i="1">
                                            <a:latin typeface="Cambria Math" panose="02040503050406030204" pitchFamily="18" charset="0"/>
                                          </a:rPr>
                                        </m:ctrlPr>
                                      </m:sSupPr>
                                      <m:e>
                                        <m:r>
                                          <a:rPr lang="en-US" sz="1200" i="1">
                                            <a:latin typeface="Cambria Math" panose="02040503050406030204" pitchFamily="18" charset="0"/>
                                          </a:rPr>
                                          <m:t>𝑟</m:t>
                                        </m:r>
                                      </m:e>
                                      <m:sup>
                                        <m:r>
                                          <a:rPr lang="en-US" sz="1200" i="1">
                                            <a:latin typeface="Cambria Math" panose="02040503050406030204" pitchFamily="18" charset="0"/>
                                          </a:rPr>
                                          <m:t>5</m:t>
                                        </m:r>
                                      </m:sup>
                                    </m:sSup>
                                  </m:den>
                                </m:f>
                              </m:e>
                              <m:e>
                                <m:f>
                                  <m:fPr>
                                    <m:ctrlPr>
                                      <a:rPr lang="en-US" sz="1200" i="1">
                                        <a:latin typeface="Cambria Math" panose="02040503050406030204" pitchFamily="18" charset="0"/>
                                      </a:rPr>
                                    </m:ctrlPr>
                                  </m:fPr>
                                  <m:num>
                                    <m:r>
                                      <a:rPr lang="en-US" sz="1200" i="1">
                                        <a:latin typeface="Cambria Math" panose="02040503050406030204" pitchFamily="18" charset="0"/>
                                      </a:rPr>
                                      <m:t>3</m:t>
                                    </m:r>
                                    <m:r>
                                      <a:rPr lang="en-US" sz="1200" i="1">
                                        <a:latin typeface="Cambria Math" panose="02040503050406030204" pitchFamily="18" charset="0"/>
                                      </a:rPr>
                                      <m:t>𝐺𝑀𝑥𝑦</m:t>
                                    </m:r>
                                  </m:num>
                                  <m:den>
                                    <m:sSup>
                                      <m:sSupPr>
                                        <m:ctrlPr>
                                          <a:rPr lang="en-US" sz="1200" i="1">
                                            <a:latin typeface="Cambria Math" panose="02040503050406030204" pitchFamily="18" charset="0"/>
                                          </a:rPr>
                                        </m:ctrlPr>
                                      </m:sSupPr>
                                      <m:e>
                                        <m:r>
                                          <a:rPr lang="en-US" sz="1200" i="1">
                                            <a:latin typeface="Cambria Math" panose="02040503050406030204" pitchFamily="18" charset="0"/>
                                          </a:rPr>
                                          <m:t>𝑟</m:t>
                                        </m:r>
                                      </m:e>
                                      <m:sup>
                                        <m:r>
                                          <a:rPr lang="en-US" sz="1200" i="1">
                                            <a:latin typeface="Cambria Math" panose="02040503050406030204" pitchFamily="18" charset="0"/>
                                          </a:rPr>
                                          <m:t>5</m:t>
                                        </m:r>
                                      </m:sup>
                                    </m:sSup>
                                  </m:den>
                                </m:f>
                              </m:e>
                              <m:e>
                                <m:f>
                                  <m:fPr>
                                    <m:ctrlPr>
                                      <a:rPr lang="en-US" sz="1200" i="1">
                                        <a:latin typeface="Cambria Math" panose="02040503050406030204" pitchFamily="18" charset="0"/>
                                      </a:rPr>
                                    </m:ctrlPr>
                                  </m:fPr>
                                  <m:num>
                                    <m:r>
                                      <a:rPr lang="en-US" sz="1200" i="1">
                                        <a:latin typeface="Cambria Math" panose="02040503050406030204" pitchFamily="18" charset="0"/>
                                      </a:rPr>
                                      <m:t>3</m:t>
                                    </m:r>
                                    <m:r>
                                      <a:rPr lang="en-US" sz="1200" i="1">
                                        <a:latin typeface="Cambria Math" panose="02040503050406030204" pitchFamily="18" charset="0"/>
                                      </a:rPr>
                                      <m:t>𝐺𝑀𝑥𝑧</m:t>
                                    </m:r>
                                  </m:num>
                                  <m:den>
                                    <m:sSup>
                                      <m:sSupPr>
                                        <m:ctrlPr>
                                          <a:rPr lang="en-US" sz="1200" i="1">
                                            <a:latin typeface="Cambria Math" panose="02040503050406030204" pitchFamily="18" charset="0"/>
                                          </a:rPr>
                                        </m:ctrlPr>
                                      </m:sSupPr>
                                      <m:e>
                                        <m:r>
                                          <a:rPr lang="en-US" sz="1200" i="1">
                                            <a:latin typeface="Cambria Math" panose="02040503050406030204" pitchFamily="18" charset="0"/>
                                          </a:rPr>
                                          <m:t>𝑟</m:t>
                                        </m:r>
                                      </m:e>
                                      <m:sup>
                                        <m:r>
                                          <a:rPr lang="en-US" sz="1200" i="1">
                                            <a:latin typeface="Cambria Math" panose="02040503050406030204" pitchFamily="18" charset="0"/>
                                          </a:rPr>
                                          <m:t>5</m:t>
                                        </m:r>
                                      </m:sup>
                                    </m:sSup>
                                  </m:den>
                                </m:f>
                              </m:e>
                              <m:e>
                                <m:r>
                                  <a:rPr lang="en-US" sz="1200" b="0" i="1" smtClean="0">
                                    <a:latin typeface="Cambria Math" panose="02040503050406030204" pitchFamily="18" charset="0"/>
                                  </a:rPr>
                                  <m:t>0</m:t>
                                </m:r>
                              </m:e>
                              <m:e>
                                <m:r>
                                  <a:rPr lang="en-US" sz="1200" b="0" i="1" smtClean="0">
                                    <a:latin typeface="Cambria Math" panose="02040503050406030204" pitchFamily="18" charset="0"/>
                                  </a:rPr>
                                  <m:t>0</m:t>
                                </m:r>
                              </m:e>
                              <m:e>
                                <m:r>
                                  <a:rPr lang="en-US" sz="1200" b="0" i="1" smtClean="0">
                                    <a:latin typeface="Cambria Math" panose="02040503050406030204" pitchFamily="18" charset="0"/>
                                  </a:rPr>
                                  <m:t>0</m:t>
                                </m:r>
                              </m:e>
                            </m:mr>
                            <m:mr>
                              <m:e>
                                <m:f>
                                  <m:fPr>
                                    <m:ctrlPr>
                                      <a:rPr lang="en-US" sz="1200" i="1">
                                        <a:latin typeface="Cambria Math" panose="02040503050406030204" pitchFamily="18" charset="0"/>
                                      </a:rPr>
                                    </m:ctrlPr>
                                  </m:fPr>
                                  <m:num>
                                    <m:r>
                                      <a:rPr lang="en-US" sz="1200" i="1">
                                        <a:latin typeface="Cambria Math" panose="02040503050406030204" pitchFamily="18" charset="0"/>
                                      </a:rPr>
                                      <m:t>3</m:t>
                                    </m:r>
                                    <m:r>
                                      <a:rPr lang="en-US" sz="1200" i="1">
                                        <a:latin typeface="Cambria Math" panose="02040503050406030204" pitchFamily="18" charset="0"/>
                                      </a:rPr>
                                      <m:t>𝐺𝑀𝑥𝑦</m:t>
                                    </m:r>
                                  </m:num>
                                  <m:den>
                                    <m:sSup>
                                      <m:sSupPr>
                                        <m:ctrlPr>
                                          <a:rPr lang="en-US" sz="1200" i="1">
                                            <a:latin typeface="Cambria Math" panose="02040503050406030204" pitchFamily="18" charset="0"/>
                                          </a:rPr>
                                        </m:ctrlPr>
                                      </m:sSupPr>
                                      <m:e>
                                        <m:r>
                                          <a:rPr lang="en-US" sz="1200" i="1">
                                            <a:latin typeface="Cambria Math" panose="02040503050406030204" pitchFamily="18" charset="0"/>
                                          </a:rPr>
                                          <m:t>𝑟</m:t>
                                        </m:r>
                                      </m:e>
                                      <m:sup>
                                        <m:r>
                                          <a:rPr lang="en-US" sz="1200" i="1">
                                            <a:latin typeface="Cambria Math" panose="02040503050406030204" pitchFamily="18" charset="0"/>
                                          </a:rPr>
                                          <m:t>5</m:t>
                                        </m:r>
                                      </m:sup>
                                    </m:sSup>
                                  </m:den>
                                </m:f>
                              </m:e>
                              <m:e>
                                <m:r>
                                  <a:rPr lang="en-US" sz="1200" i="1">
                                    <a:latin typeface="Cambria Math" panose="02040503050406030204" pitchFamily="18" charset="0"/>
                                  </a:rPr>
                                  <m:t>−</m:t>
                                </m:r>
                                <m:f>
                                  <m:fPr>
                                    <m:ctrlPr>
                                      <a:rPr lang="en-US" sz="1200" i="1">
                                        <a:latin typeface="Cambria Math" panose="02040503050406030204" pitchFamily="18" charset="0"/>
                                      </a:rPr>
                                    </m:ctrlPr>
                                  </m:fPr>
                                  <m:num>
                                    <m:r>
                                      <a:rPr lang="en-US" sz="1200" i="1">
                                        <a:latin typeface="Cambria Math" panose="02040503050406030204" pitchFamily="18" charset="0"/>
                                      </a:rPr>
                                      <m:t>𝐺𝑀</m:t>
                                    </m:r>
                                  </m:num>
                                  <m:den>
                                    <m:sSup>
                                      <m:sSupPr>
                                        <m:ctrlPr>
                                          <a:rPr lang="en-US" sz="1200" i="1">
                                            <a:latin typeface="Cambria Math" panose="02040503050406030204" pitchFamily="18" charset="0"/>
                                          </a:rPr>
                                        </m:ctrlPr>
                                      </m:sSupPr>
                                      <m:e>
                                        <m:r>
                                          <a:rPr lang="en-US" sz="1200" i="1">
                                            <a:latin typeface="Cambria Math" panose="02040503050406030204" pitchFamily="18" charset="0"/>
                                          </a:rPr>
                                          <m:t>𝑟</m:t>
                                        </m:r>
                                      </m:e>
                                      <m:sup>
                                        <m:r>
                                          <a:rPr lang="en-US" sz="1200" i="1">
                                            <a:latin typeface="Cambria Math" panose="02040503050406030204" pitchFamily="18" charset="0"/>
                                          </a:rPr>
                                          <m:t>3</m:t>
                                        </m:r>
                                      </m:sup>
                                    </m:sSup>
                                  </m:den>
                                </m:f>
                                <m:r>
                                  <a:rPr lang="en-US" sz="1200" i="1">
                                    <a:latin typeface="Cambria Math" panose="02040503050406030204" pitchFamily="18" charset="0"/>
                                  </a:rPr>
                                  <m:t>+</m:t>
                                </m:r>
                                <m:f>
                                  <m:fPr>
                                    <m:ctrlPr>
                                      <a:rPr lang="en-US" sz="1200" i="1">
                                        <a:latin typeface="Cambria Math" panose="02040503050406030204" pitchFamily="18" charset="0"/>
                                      </a:rPr>
                                    </m:ctrlPr>
                                  </m:fPr>
                                  <m:num>
                                    <m:r>
                                      <a:rPr lang="en-US" sz="1200" i="1">
                                        <a:latin typeface="Cambria Math" panose="02040503050406030204" pitchFamily="18" charset="0"/>
                                      </a:rPr>
                                      <m:t>3</m:t>
                                    </m:r>
                                    <m:r>
                                      <a:rPr lang="en-US" sz="1200" i="1">
                                        <a:latin typeface="Cambria Math" panose="02040503050406030204" pitchFamily="18" charset="0"/>
                                      </a:rPr>
                                      <m:t>𝐺𝑀</m:t>
                                    </m:r>
                                    <m:sSup>
                                      <m:sSupPr>
                                        <m:ctrlPr>
                                          <a:rPr lang="en-US" sz="1200" i="1">
                                            <a:latin typeface="Cambria Math" panose="02040503050406030204" pitchFamily="18" charset="0"/>
                                          </a:rPr>
                                        </m:ctrlPr>
                                      </m:sSupPr>
                                      <m:e>
                                        <m:r>
                                          <a:rPr lang="en-US" sz="1200" i="1">
                                            <a:latin typeface="Cambria Math" panose="02040503050406030204" pitchFamily="18" charset="0"/>
                                          </a:rPr>
                                          <m:t>𝑦</m:t>
                                        </m:r>
                                      </m:e>
                                      <m:sup>
                                        <m:r>
                                          <a:rPr lang="en-US" sz="1200" i="1">
                                            <a:latin typeface="Cambria Math" panose="02040503050406030204" pitchFamily="18" charset="0"/>
                                          </a:rPr>
                                          <m:t>2</m:t>
                                        </m:r>
                                      </m:sup>
                                    </m:sSup>
                                  </m:num>
                                  <m:den>
                                    <m:sSup>
                                      <m:sSupPr>
                                        <m:ctrlPr>
                                          <a:rPr lang="en-US" sz="1200" i="1">
                                            <a:latin typeface="Cambria Math" panose="02040503050406030204" pitchFamily="18" charset="0"/>
                                          </a:rPr>
                                        </m:ctrlPr>
                                      </m:sSupPr>
                                      <m:e>
                                        <m:r>
                                          <a:rPr lang="en-US" sz="1200" i="1">
                                            <a:latin typeface="Cambria Math" panose="02040503050406030204" pitchFamily="18" charset="0"/>
                                          </a:rPr>
                                          <m:t>𝑟</m:t>
                                        </m:r>
                                      </m:e>
                                      <m:sup>
                                        <m:r>
                                          <a:rPr lang="en-US" sz="1200" i="1">
                                            <a:latin typeface="Cambria Math" panose="02040503050406030204" pitchFamily="18" charset="0"/>
                                          </a:rPr>
                                          <m:t>5</m:t>
                                        </m:r>
                                      </m:sup>
                                    </m:sSup>
                                  </m:den>
                                </m:f>
                              </m:e>
                              <m:e>
                                <m:f>
                                  <m:fPr>
                                    <m:ctrlPr>
                                      <a:rPr lang="en-US" sz="1200" i="1">
                                        <a:latin typeface="Cambria Math" panose="02040503050406030204" pitchFamily="18" charset="0"/>
                                      </a:rPr>
                                    </m:ctrlPr>
                                  </m:fPr>
                                  <m:num>
                                    <m:r>
                                      <a:rPr lang="en-US" sz="1200" i="1">
                                        <a:latin typeface="Cambria Math" panose="02040503050406030204" pitchFamily="18" charset="0"/>
                                      </a:rPr>
                                      <m:t>3</m:t>
                                    </m:r>
                                    <m:r>
                                      <a:rPr lang="en-US" sz="1200" i="1">
                                        <a:latin typeface="Cambria Math" panose="02040503050406030204" pitchFamily="18" charset="0"/>
                                      </a:rPr>
                                      <m:t>𝐺𝑀𝑦𝑧</m:t>
                                    </m:r>
                                  </m:num>
                                  <m:den>
                                    <m:sSup>
                                      <m:sSupPr>
                                        <m:ctrlPr>
                                          <a:rPr lang="en-US" sz="1200" i="1">
                                            <a:latin typeface="Cambria Math" panose="02040503050406030204" pitchFamily="18" charset="0"/>
                                          </a:rPr>
                                        </m:ctrlPr>
                                      </m:sSupPr>
                                      <m:e>
                                        <m:r>
                                          <a:rPr lang="en-US" sz="1200" i="1">
                                            <a:latin typeface="Cambria Math" panose="02040503050406030204" pitchFamily="18" charset="0"/>
                                          </a:rPr>
                                          <m:t>𝑟</m:t>
                                        </m:r>
                                      </m:e>
                                      <m:sup>
                                        <m:r>
                                          <a:rPr lang="en-US" sz="1200" i="1">
                                            <a:latin typeface="Cambria Math" panose="02040503050406030204" pitchFamily="18" charset="0"/>
                                          </a:rPr>
                                          <m:t>5</m:t>
                                        </m:r>
                                      </m:sup>
                                    </m:sSup>
                                  </m:den>
                                </m:f>
                              </m:e>
                              <m:e>
                                <m:r>
                                  <a:rPr lang="en-US" sz="1200" b="0" i="1" smtClean="0">
                                    <a:latin typeface="Cambria Math" panose="02040503050406030204" pitchFamily="18" charset="0"/>
                                  </a:rPr>
                                  <m:t>0</m:t>
                                </m:r>
                              </m:e>
                              <m:e>
                                <m:r>
                                  <a:rPr lang="en-US" sz="1200" b="0" i="1" smtClean="0">
                                    <a:latin typeface="Cambria Math" panose="02040503050406030204" pitchFamily="18" charset="0"/>
                                  </a:rPr>
                                  <m:t>0</m:t>
                                </m:r>
                              </m:e>
                              <m:e>
                                <m:r>
                                  <a:rPr lang="en-US" sz="1200" b="0" i="1" smtClean="0">
                                    <a:latin typeface="Cambria Math" panose="02040503050406030204" pitchFamily="18" charset="0"/>
                                  </a:rPr>
                                  <m:t>0</m:t>
                                </m:r>
                              </m:e>
                            </m:mr>
                            <m:mr>
                              <m:e>
                                <m:f>
                                  <m:fPr>
                                    <m:ctrlPr>
                                      <a:rPr lang="en-US" sz="1200" i="1">
                                        <a:latin typeface="Cambria Math" panose="02040503050406030204" pitchFamily="18" charset="0"/>
                                      </a:rPr>
                                    </m:ctrlPr>
                                  </m:fPr>
                                  <m:num>
                                    <m:r>
                                      <a:rPr lang="en-US" sz="1200" i="1">
                                        <a:latin typeface="Cambria Math" panose="02040503050406030204" pitchFamily="18" charset="0"/>
                                      </a:rPr>
                                      <m:t>3</m:t>
                                    </m:r>
                                    <m:r>
                                      <a:rPr lang="en-US" sz="1200" i="1">
                                        <a:latin typeface="Cambria Math" panose="02040503050406030204" pitchFamily="18" charset="0"/>
                                      </a:rPr>
                                      <m:t>𝐺𝑀𝑥𝑧</m:t>
                                    </m:r>
                                  </m:num>
                                  <m:den>
                                    <m:sSup>
                                      <m:sSupPr>
                                        <m:ctrlPr>
                                          <a:rPr lang="en-US" sz="1200" i="1">
                                            <a:latin typeface="Cambria Math" panose="02040503050406030204" pitchFamily="18" charset="0"/>
                                          </a:rPr>
                                        </m:ctrlPr>
                                      </m:sSupPr>
                                      <m:e>
                                        <m:r>
                                          <a:rPr lang="en-US" sz="1200" i="1">
                                            <a:latin typeface="Cambria Math" panose="02040503050406030204" pitchFamily="18" charset="0"/>
                                          </a:rPr>
                                          <m:t>𝑟</m:t>
                                        </m:r>
                                      </m:e>
                                      <m:sup>
                                        <m:r>
                                          <a:rPr lang="en-US" sz="1200" i="1">
                                            <a:latin typeface="Cambria Math" panose="02040503050406030204" pitchFamily="18" charset="0"/>
                                          </a:rPr>
                                          <m:t>5</m:t>
                                        </m:r>
                                      </m:sup>
                                    </m:sSup>
                                  </m:den>
                                </m:f>
                              </m:e>
                              <m:e>
                                <m:f>
                                  <m:fPr>
                                    <m:ctrlPr>
                                      <a:rPr lang="en-US" sz="1200" i="1">
                                        <a:latin typeface="Cambria Math" panose="02040503050406030204" pitchFamily="18" charset="0"/>
                                      </a:rPr>
                                    </m:ctrlPr>
                                  </m:fPr>
                                  <m:num>
                                    <m:r>
                                      <a:rPr lang="en-US" sz="1200" i="1">
                                        <a:latin typeface="Cambria Math" panose="02040503050406030204" pitchFamily="18" charset="0"/>
                                      </a:rPr>
                                      <m:t>3</m:t>
                                    </m:r>
                                    <m:r>
                                      <a:rPr lang="en-US" sz="1200" i="1">
                                        <a:latin typeface="Cambria Math" panose="02040503050406030204" pitchFamily="18" charset="0"/>
                                      </a:rPr>
                                      <m:t>𝐺𝑀𝑦𝑧</m:t>
                                    </m:r>
                                  </m:num>
                                  <m:den>
                                    <m:sSup>
                                      <m:sSupPr>
                                        <m:ctrlPr>
                                          <a:rPr lang="en-US" sz="1200" i="1">
                                            <a:latin typeface="Cambria Math" panose="02040503050406030204" pitchFamily="18" charset="0"/>
                                          </a:rPr>
                                        </m:ctrlPr>
                                      </m:sSupPr>
                                      <m:e>
                                        <m:r>
                                          <a:rPr lang="en-US" sz="1200" i="1">
                                            <a:latin typeface="Cambria Math" panose="02040503050406030204" pitchFamily="18" charset="0"/>
                                          </a:rPr>
                                          <m:t>𝑟</m:t>
                                        </m:r>
                                      </m:e>
                                      <m:sup>
                                        <m:r>
                                          <a:rPr lang="en-US" sz="1200" i="1">
                                            <a:latin typeface="Cambria Math" panose="02040503050406030204" pitchFamily="18" charset="0"/>
                                          </a:rPr>
                                          <m:t>5</m:t>
                                        </m:r>
                                      </m:sup>
                                    </m:sSup>
                                  </m:den>
                                </m:f>
                              </m:e>
                              <m:e>
                                <m:r>
                                  <a:rPr lang="en-US" sz="1200" i="1">
                                    <a:latin typeface="Cambria Math" panose="02040503050406030204" pitchFamily="18" charset="0"/>
                                  </a:rPr>
                                  <m:t>−</m:t>
                                </m:r>
                                <m:f>
                                  <m:fPr>
                                    <m:ctrlPr>
                                      <a:rPr lang="en-US" sz="1200" i="1">
                                        <a:latin typeface="Cambria Math" panose="02040503050406030204" pitchFamily="18" charset="0"/>
                                      </a:rPr>
                                    </m:ctrlPr>
                                  </m:fPr>
                                  <m:num>
                                    <m:r>
                                      <a:rPr lang="en-US" sz="1200" i="1">
                                        <a:latin typeface="Cambria Math" panose="02040503050406030204" pitchFamily="18" charset="0"/>
                                      </a:rPr>
                                      <m:t>𝐺𝑀</m:t>
                                    </m:r>
                                  </m:num>
                                  <m:den>
                                    <m:sSup>
                                      <m:sSupPr>
                                        <m:ctrlPr>
                                          <a:rPr lang="en-US" sz="1200" i="1">
                                            <a:latin typeface="Cambria Math" panose="02040503050406030204" pitchFamily="18" charset="0"/>
                                          </a:rPr>
                                        </m:ctrlPr>
                                      </m:sSupPr>
                                      <m:e>
                                        <m:r>
                                          <a:rPr lang="en-US" sz="1200" i="1">
                                            <a:latin typeface="Cambria Math" panose="02040503050406030204" pitchFamily="18" charset="0"/>
                                          </a:rPr>
                                          <m:t>𝑟</m:t>
                                        </m:r>
                                      </m:e>
                                      <m:sup>
                                        <m:r>
                                          <a:rPr lang="en-US" sz="1200" i="1">
                                            <a:latin typeface="Cambria Math" panose="02040503050406030204" pitchFamily="18" charset="0"/>
                                          </a:rPr>
                                          <m:t>3</m:t>
                                        </m:r>
                                      </m:sup>
                                    </m:sSup>
                                  </m:den>
                                </m:f>
                                <m:r>
                                  <a:rPr lang="en-US" sz="1200" i="1">
                                    <a:latin typeface="Cambria Math" panose="02040503050406030204" pitchFamily="18" charset="0"/>
                                  </a:rPr>
                                  <m:t>+</m:t>
                                </m:r>
                                <m:f>
                                  <m:fPr>
                                    <m:ctrlPr>
                                      <a:rPr lang="en-US" sz="1200" i="1">
                                        <a:latin typeface="Cambria Math" panose="02040503050406030204" pitchFamily="18" charset="0"/>
                                      </a:rPr>
                                    </m:ctrlPr>
                                  </m:fPr>
                                  <m:num>
                                    <m:r>
                                      <a:rPr lang="en-US" sz="1200" i="1">
                                        <a:latin typeface="Cambria Math" panose="02040503050406030204" pitchFamily="18" charset="0"/>
                                      </a:rPr>
                                      <m:t>3</m:t>
                                    </m:r>
                                    <m:r>
                                      <a:rPr lang="en-US" sz="1200" i="1">
                                        <a:latin typeface="Cambria Math" panose="02040503050406030204" pitchFamily="18" charset="0"/>
                                      </a:rPr>
                                      <m:t>𝐺𝑀</m:t>
                                    </m:r>
                                    <m:sSup>
                                      <m:sSupPr>
                                        <m:ctrlPr>
                                          <a:rPr lang="en-US" sz="1200" i="1">
                                            <a:latin typeface="Cambria Math" panose="02040503050406030204" pitchFamily="18" charset="0"/>
                                          </a:rPr>
                                        </m:ctrlPr>
                                      </m:sSupPr>
                                      <m:e>
                                        <m:r>
                                          <a:rPr lang="en-US" sz="1200" i="1">
                                            <a:latin typeface="Cambria Math" panose="02040503050406030204" pitchFamily="18" charset="0"/>
                                          </a:rPr>
                                          <m:t>𝑧</m:t>
                                        </m:r>
                                      </m:e>
                                      <m:sup>
                                        <m:r>
                                          <a:rPr lang="en-US" sz="1200" i="1">
                                            <a:latin typeface="Cambria Math" panose="02040503050406030204" pitchFamily="18" charset="0"/>
                                          </a:rPr>
                                          <m:t>2</m:t>
                                        </m:r>
                                      </m:sup>
                                    </m:sSup>
                                  </m:num>
                                  <m:den>
                                    <m:sSup>
                                      <m:sSupPr>
                                        <m:ctrlPr>
                                          <a:rPr lang="en-US" sz="1200" i="1">
                                            <a:latin typeface="Cambria Math" panose="02040503050406030204" pitchFamily="18" charset="0"/>
                                          </a:rPr>
                                        </m:ctrlPr>
                                      </m:sSupPr>
                                      <m:e>
                                        <m:r>
                                          <a:rPr lang="en-US" sz="1200" i="1">
                                            <a:latin typeface="Cambria Math" panose="02040503050406030204" pitchFamily="18" charset="0"/>
                                          </a:rPr>
                                          <m:t>𝑟</m:t>
                                        </m:r>
                                      </m:e>
                                      <m:sup>
                                        <m:r>
                                          <a:rPr lang="en-US" sz="1200" i="1">
                                            <a:latin typeface="Cambria Math" panose="02040503050406030204" pitchFamily="18" charset="0"/>
                                          </a:rPr>
                                          <m:t>5</m:t>
                                        </m:r>
                                      </m:sup>
                                    </m:sSup>
                                  </m:den>
                                </m:f>
                              </m:e>
                              <m:e>
                                <m:r>
                                  <a:rPr lang="en-US" sz="1200" b="0" i="1" smtClean="0">
                                    <a:latin typeface="Cambria Math" panose="02040503050406030204" pitchFamily="18" charset="0"/>
                                  </a:rPr>
                                  <m:t>0</m:t>
                                </m:r>
                              </m:e>
                              <m:e>
                                <m:r>
                                  <a:rPr lang="en-US" sz="1200" b="0" i="1" smtClean="0">
                                    <a:latin typeface="Cambria Math" panose="02040503050406030204" pitchFamily="18" charset="0"/>
                                  </a:rPr>
                                  <m:t>0</m:t>
                                </m:r>
                              </m:e>
                              <m:e>
                                <m:r>
                                  <a:rPr lang="en-US" sz="1200" b="0" i="1" smtClean="0">
                                    <a:latin typeface="Cambria Math" panose="02040503050406030204" pitchFamily="18" charset="0"/>
                                  </a:rPr>
                                  <m:t>0</m:t>
                                </m:r>
                              </m:e>
                            </m:mr>
                          </m:m>
                        </m:e>
                      </m:d>
                    </m:oMath>
                  </m:oMathPara>
                </a14:m>
                <a:endParaRPr lang="en-US" sz="1200" dirty="0"/>
              </a:p>
            </p:txBody>
          </p:sp>
        </mc:Choice>
        <mc:Fallback xmlns="">
          <p:sp>
            <p:nvSpPr>
              <p:cNvPr id="2" name="Content Placeholder 1">
                <a:extLst>
                  <a:ext uri="{FF2B5EF4-FFF2-40B4-BE49-F238E27FC236}">
                    <a16:creationId xmlns:a16="http://schemas.microsoft.com/office/drawing/2014/main" id="{1052F6B9-6D27-43BB-B810-138F60EC6DD6}"/>
                  </a:ext>
                </a:extLst>
              </p:cNvPr>
              <p:cNvSpPr>
                <a:spLocks noGrp="1" noRot="1" noChangeAspect="1" noMove="1" noResize="1" noEditPoints="1" noAdjustHandles="1" noChangeArrowheads="1" noChangeShapeType="1" noTextEdit="1"/>
              </p:cNvSpPr>
              <p:nvPr>
                <p:ph sz="half" idx="1"/>
              </p:nvPr>
            </p:nvSpPr>
            <p:spPr>
              <a:xfrm>
                <a:off x="457200" y="681541"/>
                <a:ext cx="8392886" cy="3780420"/>
              </a:xfrm>
              <a:blipFill>
                <a:blip r:embed="rId2"/>
                <a:stretch>
                  <a:fillRect t="-161"/>
                </a:stretch>
              </a:blipFill>
            </p:spPr>
            <p:txBody>
              <a:bodyPr/>
              <a:lstStyle/>
              <a:p>
                <a:r>
                  <a:rPr lang="en-US">
                    <a:noFill/>
                  </a:rPr>
                  <a:t> </a:t>
                </a:r>
              </a:p>
            </p:txBody>
          </p:sp>
        </mc:Fallback>
      </mc:AlternateContent>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Computing Partial Derivatives</a:t>
            </a:r>
          </a:p>
        </p:txBody>
      </p:sp>
      <p:sp>
        <p:nvSpPr>
          <p:cNvPr id="6" name="Content Placeholder 1">
            <a:extLst>
              <a:ext uri="{FF2B5EF4-FFF2-40B4-BE49-F238E27FC236}">
                <a16:creationId xmlns:a16="http://schemas.microsoft.com/office/drawing/2014/main" id="{A8656CB9-97F7-4B85-959D-481BE04D543F}"/>
              </a:ext>
            </a:extLst>
          </p:cNvPr>
          <p:cNvSpPr txBox="1">
            <a:spLocks/>
          </p:cNvSpPr>
          <p:nvPr/>
        </p:nvSpPr>
        <p:spPr>
          <a:xfrm>
            <a:off x="4924696" y="681541"/>
            <a:ext cx="4219304" cy="3780420"/>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spcAft>
                <a:spcPts val="0"/>
              </a:spcAft>
              <a:buFont typeface="Arial" charset="0"/>
              <a:buNone/>
            </a:pPr>
            <a:endParaRPr lang="en-US" sz="1400" dirty="0"/>
          </a:p>
          <a:p>
            <a:pPr marL="0" indent="0">
              <a:spcBef>
                <a:spcPts val="0"/>
              </a:spcBef>
              <a:spcAft>
                <a:spcPts val="0"/>
              </a:spcAft>
              <a:buNone/>
            </a:pPr>
            <a:endParaRPr lang="en-US" sz="1400" dirty="0"/>
          </a:p>
          <a:p>
            <a:pPr marL="0" indent="0">
              <a:spcBef>
                <a:spcPts val="0"/>
              </a:spcBef>
              <a:spcAft>
                <a:spcPts val="0"/>
              </a:spcAft>
              <a:buFont typeface="Arial" charset="0"/>
              <a:buNone/>
            </a:pPr>
            <a:endParaRPr lang="en-US" sz="1400" dirty="0"/>
          </a:p>
        </p:txBody>
      </p:sp>
    </p:spTree>
    <p:extLst>
      <p:ext uri="{BB962C8B-B14F-4D97-AF65-F5344CB8AC3E}">
        <p14:creationId xmlns:p14="http://schemas.microsoft.com/office/powerpoint/2010/main" val="3379762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600" b="1" dirty="0"/>
              <a:t>Orbit Determination</a:t>
            </a:r>
          </a:p>
          <a:p>
            <a:pPr marL="0" indent="0">
              <a:spcBef>
                <a:spcPts val="0"/>
              </a:spcBef>
              <a:spcAft>
                <a:spcPts val="0"/>
              </a:spcAft>
              <a:buNone/>
            </a:pPr>
            <a:r>
              <a:rPr lang="en-US" sz="1600" dirty="0"/>
              <a:t>The orbit determination problem is summarized as follows:</a:t>
            </a:r>
          </a:p>
          <a:p>
            <a:pPr marL="0" indent="0">
              <a:spcBef>
                <a:spcPts val="0"/>
              </a:spcBef>
              <a:spcAft>
                <a:spcPts val="0"/>
              </a:spcAft>
              <a:buNone/>
            </a:pPr>
            <a:endParaRPr lang="en-US" sz="1600" dirty="0"/>
          </a:p>
          <a:p>
            <a:pPr>
              <a:spcBef>
                <a:spcPts val="0"/>
              </a:spcBef>
              <a:spcAft>
                <a:spcPts val="0"/>
              </a:spcAft>
            </a:pPr>
            <a:r>
              <a:rPr lang="en-US" sz="1600" dirty="0"/>
              <a:t>We don’t </a:t>
            </a:r>
            <a:r>
              <a:rPr lang="en-US" sz="1600" b="1" dirty="0"/>
              <a:t>know</a:t>
            </a:r>
            <a:r>
              <a:rPr lang="en-US" sz="1600" dirty="0"/>
              <a:t> exactly where we are or where anything else is in the universe</a:t>
            </a:r>
          </a:p>
          <a:p>
            <a:pPr>
              <a:spcBef>
                <a:spcPts val="0"/>
              </a:spcBef>
              <a:spcAft>
                <a:spcPts val="0"/>
              </a:spcAft>
            </a:pPr>
            <a:r>
              <a:rPr lang="en-US" sz="1600" dirty="0"/>
              <a:t>Our models for how objects move in space are incomplete and inaccurate</a:t>
            </a:r>
          </a:p>
          <a:p>
            <a:pPr>
              <a:spcBef>
                <a:spcPts val="0"/>
              </a:spcBef>
              <a:spcAft>
                <a:spcPts val="0"/>
              </a:spcAft>
            </a:pPr>
            <a:r>
              <a:rPr lang="en-US" sz="1600" dirty="0"/>
              <a:t>We must estimate our location and the location of objects in space using measurements</a:t>
            </a:r>
          </a:p>
          <a:p>
            <a:pPr>
              <a:spcBef>
                <a:spcPts val="0"/>
              </a:spcBef>
              <a:spcAft>
                <a:spcPts val="0"/>
              </a:spcAft>
            </a:pPr>
            <a:r>
              <a:rPr lang="en-US" sz="1600" dirty="0"/>
              <a:t>The measurements have errors which are not precisely known</a:t>
            </a:r>
            <a:endParaRPr lang="en-US" sz="1400" dirty="0"/>
          </a:p>
        </p:txBody>
      </p:sp>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Problem Statement</a:t>
            </a:r>
          </a:p>
        </p:txBody>
      </p:sp>
      <p:sp>
        <p:nvSpPr>
          <p:cNvPr id="7" name="Content Placeholder 1">
            <a:extLst>
              <a:ext uri="{FF2B5EF4-FFF2-40B4-BE49-F238E27FC236}">
                <a16:creationId xmlns:a16="http://schemas.microsoft.com/office/drawing/2014/main" id="{A2185CB0-2467-4933-8C10-5545D900C730}"/>
              </a:ext>
            </a:extLst>
          </p:cNvPr>
          <p:cNvSpPr txBox="1">
            <a:spLocks/>
          </p:cNvSpPr>
          <p:nvPr/>
        </p:nvSpPr>
        <p:spPr>
          <a:xfrm>
            <a:off x="4572000" y="665820"/>
            <a:ext cx="4219304" cy="3780420"/>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spcAft>
                <a:spcPts val="0"/>
              </a:spcAft>
              <a:buFont typeface="Arial" charset="0"/>
              <a:buNone/>
            </a:pPr>
            <a:r>
              <a:rPr lang="en-US" sz="1600" b="1" dirty="0"/>
              <a:t>Problem Approach</a:t>
            </a:r>
          </a:p>
          <a:p>
            <a:pPr marL="0" indent="0">
              <a:spcBef>
                <a:spcPts val="0"/>
              </a:spcBef>
              <a:spcAft>
                <a:spcPts val="0"/>
              </a:spcAft>
              <a:buFont typeface="Arial" charset="0"/>
              <a:buNone/>
            </a:pPr>
            <a:r>
              <a:rPr lang="en-US" sz="1600" dirty="0"/>
              <a:t>In spite of these challenges, we can still develop a solution to the problem</a:t>
            </a:r>
          </a:p>
          <a:p>
            <a:pPr marL="0" indent="0">
              <a:spcBef>
                <a:spcPts val="0"/>
              </a:spcBef>
              <a:spcAft>
                <a:spcPts val="0"/>
              </a:spcAft>
              <a:buFont typeface="Arial" charset="0"/>
              <a:buNone/>
            </a:pPr>
            <a:endParaRPr lang="en-US" sz="1600" dirty="0"/>
          </a:p>
          <a:p>
            <a:pPr>
              <a:spcBef>
                <a:spcPts val="0"/>
              </a:spcBef>
              <a:spcAft>
                <a:spcPts val="0"/>
              </a:spcAft>
            </a:pPr>
            <a:r>
              <a:rPr lang="en-US" sz="1600" dirty="0"/>
              <a:t>By collecting enough measurements, we can determine a “most likely” solution that fits our observations and physical models</a:t>
            </a:r>
          </a:p>
          <a:p>
            <a:pPr>
              <a:spcBef>
                <a:spcPts val="0"/>
              </a:spcBef>
              <a:spcAft>
                <a:spcPts val="0"/>
              </a:spcAft>
            </a:pPr>
            <a:r>
              <a:rPr lang="en-US" sz="1600" dirty="0"/>
              <a:t>We can further characterize the uncertainty in our solution and measurement system</a:t>
            </a:r>
            <a:endParaRPr lang="en-US" sz="1400" dirty="0"/>
          </a:p>
        </p:txBody>
      </p:sp>
    </p:spTree>
    <p:extLst>
      <p:ext uri="{BB962C8B-B14F-4D97-AF65-F5344CB8AC3E}">
        <p14:creationId xmlns:p14="http://schemas.microsoft.com/office/powerpoint/2010/main" val="1670045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06E91D6-8085-4433-AE98-7064BD8BD295}"/>
              </a:ext>
            </a:extLst>
          </p:cNvPr>
          <p:cNvSpPr>
            <a:spLocks noGrp="1"/>
          </p:cNvSpPr>
          <p:nvPr>
            <p:ph type="title"/>
          </p:nvPr>
        </p:nvSpPr>
        <p:spPr>
          <a:xfrm>
            <a:off x="507207" y="1977684"/>
            <a:ext cx="8229600" cy="594066"/>
          </a:xfrm>
        </p:spPr>
        <p:txBody>
          <a:bodyPr/>
          <a:lstStyle/>
          <a:p>
            <a:pPr algn="ctr"/>
            <a:r>
              <a:rPr lang="en-US" dirty="0"/>
              <a:t>Measurements</a:t>
            </a:r>
          </a:p>
        </p:txBody>
      </p:sp>
    </p:spTree>
    <p:extLst>
      <p:ext uri="{BB962C8B-B14F-4D97-AF65-F5344CB8AC3E}">
        <p14:creationId xmlns:p14="http://schemas.microsoft.com/office/powerpoint/2010/main" val="1400513158"/>
      </p:ext>
    </p:extLst>
  </p:cSld>
  <p:clrMapOvr>
    <a:masterClrMapping/>
  </p:clrMapOvr>
</p:sld>
</file>

<file path=ppt/theme/theme1.xml><?xml version="1.0" encoding="utf-8"?>
<a:theme xmlns:a="http://schemas.openxmlformats.org/drawingml/2006/main" name="OSA2018">
  <a:themeElements>
    <a:clrScheme name="Custom 1">
      <a:dk1>
        <a:srgbClr val="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Sommet"/>
        <a:ea typeface=""/>
        <a:cs typeface=""/>
      </a:majorFont>
      <a:minorFont>
        <a:latin typeface="Somme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lstStyle>
        <a:def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kumimoji="0" sz="1150" b="1" i="0" u="none" strike="noStrike" kern="1200" cap="none" spc="0" normalizeH="0" baseline="0" noProof="0" dirty="0" smtClean="0">
            <a:ln>
              <a:noFill/>
            </a:ln>
            <a:solidFill>
              <a:schemeClr val="tx1"/>
            </a:solidFill>
            <a:effectLst/>
            <a:uLnTx/>
            <a:uFillTx/>
            <a:latin typeface="Sommet bold"/>
            <a:ea typeface="+mn-ea"/>
            <a:cs typeface="+mn-cs"/>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AF3DC8704D9B74EB1E1A86E7D373873" ma:contentTypeVersion="12" ma:contentTypeDescription="Create a new document." ma:contentTypeScope="" ma:versionID="ba335e963ade81c284eef86de8209550">
  <xsd:schema xmlns:xsd="http://www.w3.org/2001/XMLSchema" xmlns:xs="http://www.w3.org/2001/XMLSchema" xmlns:p="http://schemas.microsoft.com/office/2006/metadata/properties" xmlns:ns2="48cad013-f20a-4aff-ad08-e0e9d428d2ec" xmlns:ns3="7ac7a306-2c5d-442c-b07f-274b92b248c5" targetNamespace="http://schemas.microsoft.com/office/2006/metadata/properties" ma:root="true" ma:fieldsID="1748f91db581f9bba3415c39c898e880" ns2:_="" ns3:_="">
    <xsd:import namespace="48cad013-f20a-4aff-ad08-e0e9d428d2ec"/>
    <xsd:import namespace="7ac7a306-2c5d-442c-b07f-274b92b248c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Studied"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cad013-f20a-4aff-ad08-e0e9d428d2e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Studied" ma:index="12" nillable="true" ma:displayName="Studied" ma:default="0" ma:description="Yes if paper is already studied, no if not " ma:format="Dropdown" ma:internalName="Studied">
      <xsd:simpleType>
        <xsd:restriction base="dms:Boolean"/>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0d2f2e1c-c095-4710-afda-8e7acdb03340" ma:termSetId="09814cd3-568e-fe90-9814-8d621ff8fb84" ma:anchorId="fba54fb3-c3e1-fe81-a776-ca4b69148c4d" ma:open="true" ma:isKeyword="false">
      <xsd:complexType>
        <xsd:sequence>
          <xsd:element ref="pc:Terms" minOccurs="0" maxOccurs="1"/>
        </xsd:sequence>
      </xsd:complex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ac7a306-2c5d-442c-b07f-274b92b248c5"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87e58f53-00ab-4d70-a794-87192c219684}" ma:internalName="TaxCatchAll" ma:showField="CatchAllData" ma:web="7ac7a306-2c5d-442c-b07f-274b92b248c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7ac7a306-2c5d-442c-b07f-274b92b248c5" xsi:nil="true"/>
    <lcf76f155ced4ddcb4097134ff3c332f xmlns="48cad013-f20a-4aff-ad08-e0e9d428d2ec">
      <Terms xmlns="http://schemas.microsoft.com/office/infopath/2007/PartnerControls"/>
    </lcf76f155ced4ddcb4097134ff3c332f>
    <Studied xmlns="48cad013-f20a-4aff-ad08-e0e9d428d2ec">false</Studied>
  </documentManagement>
</p:properties>
</file>

<file path=customXml/itemProps1.xml><?xml version="1.0" encoding="utf-8"?>
<ds:datastoreItem xmlns:ds="http://schemas.openxmlformats.org/officeDocument/2006/customXml" ds:itemID="{A6532776-C7E6-42CD-B581-A4CDE1B554C1}">
  <ds:schemaRefs>
    <ds:schemaRef ds:uri="http://schemas.microsoft.com/sharepoint/v3/contenttype/forms"/>
  </ds:schemaRefs>
</ds:datastoreItem>
</file>

<file path=customXml/itemProps2.xml><?xml version="1.0" encoding="utf-8"?>
<ds:datastoreItem xmlns:ds="http://schemas.openxmlformats.org/officeDocument/2006/customXml" ds:itemID="{F69DA1FF-141E-4D46-B003-3922B5D74BBA}"/>
</file>

<file path=customXml/itemProps3.xml><?xml version="1.0" encoding="utf-8"?>
<ds:datastoreItem xmlns:ds="http://schemas.openxmlformats.org/officeDocument/2006/customXml" ds:itemID="{A0509F39-B7FA-43B9-9E0E-AA74A3092D9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128209</TotalTime>
  <Words>7557</Words>
  <Application>Microsoft Office PowerPoint</Application>
  <PresentationFormat>On-screen Show (16:9)</PresentationFormat>
  <Paragraphs>816</Paragraphs>
  <Slides>71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71</vt:i4>
      </vt:variant>
    </vt:vector>
  </HeadingPairs>
  <TitlesOfParts>
    <vt:vector size="77" baseType="lpstr">
      <vt:lpstr>Arial</vt:lpstr>
      <vt:lpstr>Calibri</vt:lpstr>
      <vt:lpstr>Cambria Math</vt:lpstr>
      <vt:lpstr>Sommet</vt:lpstr>
      <vt:lpstr>Sommet bold</vt:lpstr>
      <vt:lpstr>OSA2018</vt:lpstr>
      <vt:lpstr>PowerPoint Presentation</vt:lpstr>
      <vt:lpstr>Learning Objectives</vt:lpstr>
      <vt:lpstr>Course Schedule</vt:lpstr>
      <vt:lpstr>SACT 20-2 Wrap Up</vt:lpstr>
      <vt:lpstr>SACT 20-2 Wrap Up</vt:lpstr>
      <vt:lpstr>SACT 20-2 Wrap Up</vt:lpstr>
      <vt:lpstr>Administrative Notes</vt:lpstr>
      <vt:lpstr>Problem Statement</vt:lpstr>
      <vt:lpstr>Measurements</vt:lpstr>
      <vt:lpstr>Measurements</vt:lpstr>
      <vt:lpstr>Range and Range-Rate Definition</vt:lpstr>
      <vt:lpstr>Right Ascension and Declination Definition</vt:lpstr>
      <vt:lpstr>Right Ascension and Declination Definition</vt:lpstr>
      <vt:lpstr>East-North-Up (ENU) Coordinate Frame</vt:lpstr>
      <vt:lpstr>East-North-Up (ENU) Coordinate Frame</vt:lpstr>
      <vt:lpstr>Azimuth and Elevation Definition</vt:lpstr>
      <vt:lpstr>Azimuth and Elevation Definition</vt:lpstr>
      <vt:lpstr>Classical Orbit Determination</vt:lpstr>
      <vt:lpstr>Determined vs Overdetermined</vt:lpstr>
      <vt:lpstr>Determined vs Overdetermined</vt:lpstr>
      <vt:lpstr>Determined vs Overdetermined</vt:lpstr>
      <vt:lpstr>Determined Systems</vt:lpstr>
      <vt:lpstr>Determined Systems</vt:lpstr>
      <vt:lpstr>Statistics Review</vt:lpstr>
      <vt:lpstr>Gaussian Distribution</vt:lpstr>
      <vt:lpstr>Gaussian Distribution</vt:lpstr>
      <vt:lpstr>Multivariate Gaussian Distribution</vt:lpstr>
      <vt:lpstr>Multivariate Gaussian Distribution</vt:lpstr>
      <vt:lpstr>Least Squares Estimation</vt:lpstr>
      <vt:lpstr>Least Squares Estimation</vt:lpstr>
      <vt:lpstr>Least Squares Estimation</vt:lpstr>
      <vt:lpstr>Least Squares Estimation</vt:lpstr>
      <vt:lpstr>Least Squares Estimation</vt:lpstr>
      <vt:lpstr>Least Squares Issues – Sparse Data</vt:lpstr>
      <vt:lpstr>Least Squares Issues – Sparse Data</vt:lpstr>
      <vt:lpstr>Linear Motion Example</vt:lpstr>
      <vt:lpstr>Linear Systems</vt:lpstr>
      <vt:lpstr>Linear Systems</vt:lpstr>
      <vt:lpstr>Linear Motion Model</vt:lpstr>
      <vt:lpstr>Linear Motion Model</vt:lpstr>
      <vt:lpstr>Linear Motion Model</vt:lpstr>
      <vt:lpstr>Minimum Variance Estimate</vt:lpstr>
      <vt:lpstr>Minimum Variance Estimate</vt:lpstr>
      <vt:lpstr>Minimum Variance Estimate</vt:lpstr>
      <vt:lpstr>A Priori Information</vt:lpstr>
      <vt:lpstr>A Priori Information</vt:lpstr>
      <vt:lpstr>Breaking Down the Problem</vt:lpstr>
      <vt:lpstr>Dynamics Model</vt:lpstr>
      <vt:lpstr>Dynamics Model</vt:lpstr>
      <vt:lpstr>Measurements Model</vt:lpstr>
      <vt:lpstr>Combined Model and Solution</vt:lpstr>
      <vt:lpstr>Combined Model and Solution</vt:lpstr>
      <vt:lpstr>Batch Processing Algorithm</vt:lpstr>
      <vt:lpstr>Batch Processing Algorithm</vt:lpstr>
      <vt:lpstr>Batch Least Squares Summary</vt:lpstr>
      <vt:lpstr>Orbit Determination</vt:lpstr>
      <vt:lpstr>Orbit Determination Problem</vt:lpstr>
      <vt:lpstr>Dynamics Model</vt:lpstr>
      <vt:lpstr>Measurement Model</vt:lpstr>
      <vt:lpstr>Linearized Orbit Determination Model</vt:lpstr>
      <vt:lpstr>Batch Processing Algorithm (Nonlinear OD)</vt:lpstr>
      <vt:lpstr>Batch OD Example</vt:lpstr>
      <vt:lpstr>Batch OD Results – 3D Measurements</vt:lpstr>
      <vt:lpstr>Batch OD Results – 3D Measurements</vt:lpstr>
      <vt:lpstr>Batch OD Results – 2D Measurements</vt:lpstr>
      <vt:lpstr>Batch OD Results – 2D Measurements</vt:lpstr>
      <vt:lpstr>Orbit Determination Batch Summary</vt:lpstr>
      <vt:lpstr>Partial Derivatives</vt:lpstr>
      <vt:lpstr>Computing Partial Derivatives</vt:lpstr>
      <vt:lpstr>Computing Partial Derivatives</vt:lpstr>
      <vt:lpstr>Computing Partial Derivatives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Jeff Steinacker</dc:creator>
  <cp:lastModifiedBy>Linh Ngo</cp:lastModifiedBy>
  <cp:revision>740</cp:revision>
  <dcterms:modified xsi:type="dcterms:W3CDTF">2023-04-20T08:24:51Z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0x0101003AF3DC8704D9B74EB1E1A86E7D373873</vt:lpwstr>
  </property>
</Properties>
</file>