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sldIdLst>
    <p:sldId id="698" r:id="rId5"/>
    <p:sldId id="699" r:id="rId6"/>
    <p:sldId id="700" r:id="rId7"/>
    <p:sldId id="652" r:id="rId8"/>
    <p:sldId id="701" r:id="rId9"/>
    <p:sldId id="708" r:id="rId10"/>
    <p:sldId id="702" r:id="rId11"/>
    <p:sldId id="703" r:id="rId12"/>
    <p:sldId id="704" r:id="rId13"/>
    <p:sldId id="648" r:id="rId14"/>
    <p:sldId id="705" r:id="rId15"/>
    <p:sldId id="661" r:id="rId16"/>
    <p:sldId id="659" r:id="rId17"/>
    <p:sldId id="660" r:id="rId18"/>
    <p:sldId id="662" r:id="rId19"/>
    <p:sldId id="663" r:id="rId20"/>
    <p:sldId id="658" r:id="rId21"/>
    <p:sldId id="617" r:id="rId22"/>
    <p:sldId id="619" r:id="rId23"/>
    <p:sldId id="672" r:id="rId24"/>
    <p:sldId id="673" r:id="rId25"/>
    <p:sldId id="674" r:id="rId26"/>
    <p:sldId id="675" r:id="rId27"/>
    <p:sldId id="632" r:id="rId28"/>
    <p:sldId id="676" r:id="rId29"/>
    <p:sldId id="677" r:id="rId30"/>
    <p:sldId id="678" r:id="rId31"/>
    <p:sldId id="679" r:id="rId32"/>
    <p:sldId id="680" r:id="rId33"/>
    <p:sldId id="668" r:id="rId34"/>
    <p:sldId id="681" r:id="rId35"/>
    <p:sldId id="682" r:id="rId36"/>
    <p:sldId id="683" r:id="rId37"/>
    <p:sldId id="684" r:id="rId38"/>
    <p:sldId id="653" r:id="rId39"/>
    <p:sldId id="654" r:id="rId40"/>
    <p:sldId id="655" r:id="rId41"/>
    <p:sldId id="687" r:id="rId42"/>
    <p:sldId id="656" r:id="rId43"/>
    <p:sldId id="685" r:id="rId44"/>
    <p:sldId id="688" r:id="rId45"/>
    <p:sldId id="694" r:id="rId46"/>
    <p:sldId id="697" r:id="rId47"/>
    <p:sldId id="689" r:id="rId48"/>
    <p:sldId id="657" r:id="rId49"/>
    <p:sldId id="690" r:id="rId50"/>
    <p:sldId id="691" r:id="rId51"/>
    <p:sldId id="692" r:id="rId52"/>
    <p:sldId id="693" r:id="rId53"/>
    <p:sldId id="696" r:id="rId54"/>
    <p:sldId id="706" r:id="rId55"/>
    <p:sldId id="707" r:id="rId56"/>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peng Kong" initials="F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C0BC7A-5465-4D13-B247-CE6A464823B6}" v="4" dt="2023-04-20T11:19:57.1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648" y="84"/>
      </p:cViewPr>
      <p:guideLst>
        <p:guide orient="horz" pos="2160"/>
        <p:guide pos="2880"/>
        <p:guide orient="horz" pos="162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B694A4DC-E5D5-6146-ADF1-EE5BC6BA7B98}" type="datetimeFigureOut">
              <a:rPr lang="en-US"/>
              <a:pPr/>
              <a:t>5/29/2023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281FC2CD-8A34-4D46-BBEE-99BF3FFD90D1}" type="slidenum">
              <a:rPr lang="en-US"/>
              <a:pPr/>
              <a:t>‹#›</a:t>
            </a:fld>
            <a:endParaRPr lang="en-US"/>
          </a:p>
        </p:txBody>
      </p:sp>
    </p:spTree>
    <p:extLst>
      <p:ext uri="{BB962C8B-B14F-4D97-AF65-F5344CB8AC3E}">
        <p14:creationId xmlns:p14="http://schemas.microsoft.com/office/powerpoint/2010/main" val="255892947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ＭＳ Ｐゴシック" charset="0"/>
        <a:cs typeface="+mn-cs"/>
      </a:defRPr>
    </a:lvl1pPr>
    <a:lvl2pPr marL="457200" algn="l" rtl="0" fontAlgn="base">
      <a:spcBef>
        <a:spcPct val="30000"/>
      </a:spcBef>
      <a:spcAft>
        <a:spcPct val="0"/>
      </a:spcAft>
      <a:defRPr sz="1200" kern="1200">
        <a:solidFill>
          <a:schemeClr val="tx1"/>
        </a:solidFill>
        <a:latin typeface="+mn-lt"/>
        <a:ea typeface="ＭＳ Ｐゴシック" charset="0"/>
        <a:cs typeface="+mn-cs"/>
      </a:defRPr>
    </a:lvl2pPr>
    <a:lvl3pPr marL="914400" algn="l" rtl="0" fontAlgn="base">
      <a:spcBef>
        <a:spcPct val="30000"/>
      </a:spcBef>
      <a:spcAft>
        <a:spcPct val="0"/>
      </a:spcAft>
      <a:defRPr sz="1200" kern="1200">
        <a:solidFill>
          <a:schemeClr val="tx1"/>
        </a:solidFill>
        <a:latin typeface="+mn-lt"/>
        <a:ea typeface="ＭＳ Ｐゴシック" charset="0"/>
        <a:cs typeface="+mn-cs"/>
      </a:defRPr>
    </a:lvl3pPr>
    <a:lvl4pPr marL="1371600" algn="l" rtl="0" fontAlgn="base">
      <a:spcBef>
        <a:spcPct val="30000"/>
      </a:spcBef>
      <a:spcAft>
        <a:spcPct val="0"/>
      </a:spcAft>
      <a:defRPr sz="1200" kern="1200">
        <a:solidFill>
          <a:schemeClr val="tx1"/>
        </a:solidFill>
        <a:latin typeface="+mn-lt"/>
        <a:ea typeface="ＭＳ Ｐゴシック" charset="0"/>
        <a:cs typeface="+mn-cs"/>
      </a:defRPr>
    </a:lvl4pPr>
    <a:lvl5pPr marL="1828800" algn="l" rtl="0" fontAlgn="base">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Challenges: Nose, signal cut due to </a:t>
            </a:r>
            <a:r>
              <a:rPr lang="en-US" dirty="0" err="1"/>
              <a:t>boundray</a:t>
            </a:r>
            <a:r>
              <a:rPr lang="en-US" dirty="0"/>
              <a:t>, Bias … </a:t>
            </a:r>
          </a:p>
        </p:txBody>
      </p:sp>
      <p:sp>
        <p:nvSpPr>
          <p:cNvPr id="4" name="Slide Number Placeholder 3"/>
          <p:cNvSpPr>
            <a:spLocks noGrp="1"/>
          </p:cNvSpPr>
          <p:nvPr>
            <p:ph type="sldNum" sz="quarter" idx="10"/>
          </p:nvPr>
        </p:nvSpPr>
        <p:spPr/>
        <p:txBody>
          <a:bodyPr/>
          <a:lstStyle/>
          <a:p>
            <a:fld id="{281FC2CD-8A34-4D46-BBEE-99BF3FFD90D1}" type="slidenum">
              <a:rPr lang="en-US" smtClean="0"/>
              <a:pPr/>
              <a:t>2</a:t>
            </a:fld>
            <a:endParaRPr lang="en-US"/>
          </a:p>
        </p:txBody>
      </p:sp>
    </p:spTree>
    <p:extLst>
      <p:ext uri="{BB962C8B-B14F-4D97-AF65-F5344CB8AC3E}">
        <p14:creationId xmlns:p14="http://schemas.microsoft.com/office/powerpoint/2010/main" val="43585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Challenges: Nose, signal cut due to </a:t>
            </a:r>
            <a:r>
              <a:rPr lang="en-US" dirty="0" err="1"/>
              <a:t>boundray</a:t>
            </a:r>
            <a:r>
              <a:rPr lang="en-US" dirty="0"/>
              <a:t>, Bias … </a:t>
            </a:r>
          </a:p>
        </p:txBody>
      </p:sp>
      <p:sp>
        <p:nvSpPr>
          <p:cNvPr id="4" name="Slide Number Placeholder 3"/>
          <p:cNvSpPr>
            <a:spLocks noGrp="1"/>
          </p:cNvSpPr>
          <p:nvPr>
            <p:ph type="sldNum" sz="quarter" idx="10"/>
          </p:nvPr>
        </p:nvSpPr>
        <p:spPr/>
        <p:txBody>
          <a:bodyPr/>
          <a:lstStyle/>
          <a:p>
            <a:fld id="{281FC2CD-8A34-4D46-BBEE-99BF3FFD90D1}" type="slidenum">
              <a:rPr lang="en-US" smtClean="0"/>
              <a:pPr/>
              <a:t>3</a:t>
            </a:fld>
            <a:endParaRPr lang="en-US"/>
          </a:p>
        </p:txBody>
      </p:sp>
    </p:spTree>
    <p:extLst>
      <p:ext uri="{BB962C8B-B14F-4D97-AF65-F5344CB8AC3E}">
        <p14:creationId xmlns:p14="http://schemas.microsoft.com/office/powerpoint/2010/main" val="2893584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9" name="Picture 8" descr="powerpoint-head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18928"/>
            <a:ext cx="9144000" cy="1620774"/>
          </a:xfrm>
          <a:prstGeom prst="rect">
            <a:avLst/>
          </a:prstGeom>
        </p:spPr>
      </p:pic>
      <p:sp>
        <p:nvSpPr>
          <p:cNvPr id="5" name="Text Placeholder 4"/>
          <p:cNvSpPr>
            <a:spLocks noGrp="1"/>
          </p:cNvSpPr>
          <p:nvPr>
            <p:ph type="body" sz="quarter" idx="10"/>
          </p:nvPr>
        </p:nvSpPr>
        <p:spPr>
          <a:xfrm>
            <a:off x="2340339" y="951310"/>
            <a:ext cx="5688012" cy="432308"/>
          </a:xfrm>
          <a:prstGeom prst="rect">
            <a:avLst/>
          </a:prstGeom>
        </p:spPr>
        <p:txBody>
          <a:bodyPr/>
          <a:lstStyle>
            <a:lvl1pPr>
              <a:buNone/>
              <a:defRPr baseline="0"/>
            </a:lvl1pPr>
          </a:lstStyle>
          <a:p>
            <a:pPr lvl="0"/>
            <a:r>
              <a:rPr lang="en-US"/>
              <a:t>Click to edit Master text styles</a:t>
            </a:r>
          </a:p>
        </p:txBody>
      </p:sp>
      <p:sp>
        <p:nvSpPr>
          <p:cNvPr id="7" name="Text Placeholder 6"/>
          <p:cNvSpPr>
            <a:spLocks noGrp="1"/>
          </p:cNvSpPr>
          <p:nvPr>
            <p:ph type="body" sz="quarter" idx="11"/>
          </p:nvPr>
        </p:nvSpPr>
        <p:spPr>
          <a:xfrm>
            <a:off x="2339752" y="1377000"/>
            <a:ext cx="5689600" cy="323850"/>
          </a:xfrm>
          <a:prstGeom prst="rect">
            <a:avLst/>
          </a:prstGeom>
        </p:spPr>
        <p:txBody>
          <a:bodyPr/>
          <a:lstStyle>
            <a:lvl1pPr>
              <a:buNone/>
              <a:defRPr sz="2000"/>
            </a:lvl1pPr>
          </a:lstStyle>
          <a:p>
            <a:pPr lvl="0"/>
            <a:r>
              <a:rPr lang="en-US"/>
              <a:t>Click to edit Master text styles</a:t>
            </a:r>
          </a:p>
        </p:txBody>
      </p:sp>
      <p:sp>
        <p:nvSpPr>
          <p:cNvPr id="4" name="Text Placeholder 3"/>
          <p:cNvSpPr>
            <a:spLocks noGrp="1"/>
          </p:cNvSpPr>
          <p:nvPr>
            <p:ph type="body" sz="quarter" idx="12" hasCustomPrompt="1"/>
          </p:nvPr>
        </p:nvSpPr>
        <p:spPr>
          <a:xfrm>
            <a:off x="2362200" y="1815666"/>
            <a:ext cx="5472608" cy="216024"/>
          </a:xfrm>
          <a:prstGeom prst="rect">
            <a:avLst/>
          </a:prstGeom>
        </p:spPr>
        <p:txBody>
          <a:bodyPr vert="horz"/>
          <a:lstStyle>
            <a:lvl1pPr marL="0" indent="0">
              <a:buNone/>
              <a:defRPr sz="900">
                <a:solidFill>
                  <a:srgbClr val="FFFFFF"/>
                </a:solidFill>
              </a:defRPr>
            </a:lvl1pPr>
          </a:lstStyle>
          <a:p>
            <a:pPr lvl="0"/>
            <a:r>
              <a:rPr lang="en-AU"/>
              <a:t>Click to ADD SCHOOL or UNIT NAME</a:t>
            </a:r>
          </a:p>
        </p:txBody>
      </p:sp>
    </p:spTree>
    <p:extLst>
      <p:ext uri="{BB962C8B-B14F-4D97-AF65-F5344CB8AC3E}">
        <p14:creationId xmlns:p14="http://schemas.microsoft.com/office/powerpoint/2010/main" val="2250955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2" name="Title 1"/>
          <p:cNvSpPr>
            <a:spLocks noGrp="1"/>
          </p:cNvSpPr>
          <p:nvPr>
            <p:ph type="title"/>
          </p:nvPr>
        </p:nvSpPr>
        <p:spPr>
          <a:xfrm>
            <a:off x="457201" y="204787"/>
            <a:ext cx="3008313" cy="871538"/>
          </a:xfrm>
          <a:prstGeom prst="rect">
            <a:avLst/>
          </a:prstGeom>
        </p:spPr>
        <p:txBody>
          <a:bodyPr anchor="b"/>
          <a:lstStyle>
            <a:lvl1pPr algn="l">
              <a:defRPr sz="2000" b="0">
                <a:latin typeface="Sommet" pitchFamily="50" charset="0"/>
              </a:defRPr>
            </a:lvl1pPr>
          </a:lstStyle>
          <a:p>
            <a:r>
              <a:rPr lang="en-US"/>
              <a:t>Click to edit Master title style</a:t>
            </a:r>
            <a:endParaRPr lang="en-AU"/>
          </a:p>
        </p:txBody>
      </p:sp>
      <p:sp>
        <p:nvSpPr>
          <p:cNvPr id="3" name="Content Placeholder 2"/>
          <p:cNvSpPr>
            <a:spLocks noGrp="1"/>
          </p:cNvSpPr>
          <p:nvPr>
            <p:ph idx="1"/>
          </p:nvPr>
        </p:nvSpPr>
        <p:spPr>
          <a:xfrm>
            <a:off x="3575050" y="204788"/>
            <a:ext cx="5111750" cy="4149161"/>
          </a:xfrm>
          <a:prstGeom prst="rect">
            <a:avLst/>
          </a:prstGeom>
        </p:spPr>
        <p:txBody>
          <a:bodyPr/>
          <a:lstStyle>
            <a:lvl1pPr>
              <a:defRPr sz="3000">
                <a:latin typeface="Sommet" pitchFamily="50" charset="0"/>
              </a:defRPr>
            </a:lvl1pPr>
            <a:lvl2pPr>
              <a:defRPr sz="2000">
                <a:latin typeface="Sommet" pitchFamily="50" charset="0"/>
              </a:defRPr>
            </a:lvl2pPr>
            <a:lvl3pPr>
              <a:defRPr sz="1800">
                <a:latin typeface="Sommet" pitchFamily="50" charset="0"/>
              </a:defRPr>
            </a:lvl3pPr>
            <a:lvl4pPr>
              <a:defRPr sz="1600">
                <a:latin typeface="Sommet" pitchFamily="50" charset="0"/>
              </a:defRPr>
            </a:lvl4pPr>
            <a:lvl5pPr>
              <a:defRPr sz="1600">
                <a:latin typeface="Sommet" pitchFamily="50"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1" y="1076326"/>
            <a:ext cx="3008313" cy="3277623"/>
          </a:xfrm>
          <a:prstGeom prst="rect">
            <a:avLst/>
          </a:prstGeom>
        </p:spPr>
        <p:txBody>
          <a:bodyPr/>
          <a:lstStyle>
            <a:lvl1pPr marL="0" indent="0">
              <a:buNone/>
              <a:defRPr sz="1400">
                <a:latin typeface="Sommet" pitchFamily="50"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1413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4"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2" name="Title 1"/>
          <p:cNvSpPr>
            <a:spLocks noGrp="1"/>
          </p:cNvSpPr>
          <p:nvPr>
            <p:ph type="title"/>
          </p:nvPr>
        </p:nvSpPr>
        <p:spPr>
          <a:xfrm>
            <a:off x="1792288" y="3600450"/>
            <a:ext cx="5486400" cy="425054"/>
          </a:xfrm>
          <a:prstGeom prst="rect">
            <a:avLst/>
          </a:prstGeom>
        </p:spPr>
        <p:txBody>
          <a:bodyPr anchor="b"/>
          <a:lstStyle>
            <a:lvl1pPr algn="l">
              <a:defRPr sz="2000" b="0">
                <a:latin typeface="Sommet" pitchFamily="50" charset="0"/>
              </a:defRPr>
            </a:lvl1pPr>
          </a:lstStyle>
          <a:p>
            <a:r>
              <a:rPr lang="en-US"/>
              <a:t>Click to edit Master title style</a:t>
            </a:r>
            <a:endParaRPr lang="en-AU"/>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2000">
                <a:latin typeface="Sommet" pitchFamily="50"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endParaRPr lang="en-AU" noProof="0"/>
          </a:p>
        </p:txBody>
      </p:sp>
      <p:sp>
        <p:nvSpPr>
          <p:cNvPr id="4" name="Text Placeholder 3"/>
          <p:cNvSpPr>
            <a:spLocks noGrp="1"/>
          </p:cNvSpPr>
          <p:nvPr>
            <p:ph type="body" sz="half" idx="2"/>
          </p:nvPr>
        </p:nvSpPr>
        <p:spPr>
          <a:xfrm>
            <a:off x="1792288" y="4025503"/>
            <a:ext cx="5486400" cy="328445"/>
          </a:xfrm>
          <a:prstGeom prst="rect">
            <a:avLst/>
          </a:prstGeom>
        </p:spPr>
        <p:txBody>
          <a:bodyPr/>
          <a:lstStyle>
            <a:lvl1pPr marL="0" indent="0">
              <a:buNone/>
              <a:defRPr sz="1400">
                <a:latin typeface="Sommet" pitchFamily="50"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1290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2" name="Picture 1"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12" name="Title 11"/>
          <p:cNvSpPr>
            <a:spLocks noGrp="1"/>
          </p:cNvSpPr>
          <p:nvPr>
            <p:ph type="title"/>
          </p:nvPr>
        </p:nvSpPr>
        <p:spPr>
          <a:xfrm>
            <a:off x="457200" y="356400"/>
            <a:ext cx="8229600" cy="595170"/>
          </a:xfrm>
          <a:prstGeom prst="rect">
            <a:avLst/>
          </a:prstGeom>
        </p:spPr>
        <p:txBody>
          <a:bodyPr/>
          <a:lstStyle>
            <a:lvl1pPr algn="l">
              <a:defRPr sz="3000">
                <a:latin typeface="Sommet" pitchFamily="50" charset="0"/>
              </a:defRPr>
            </a:lvl1pPr>
          </a:lstStyle>
          <a:p>
            <a:r>
              <a:rPr lang="en-US"/>
              <a:t>Click to edit Master title style</a:t>
            </a:r>
          </a:p>
        </p:txBody>
      </p:sp>
      <p:sp>
        <p:nvSpPr>
          <p:cNvPr id="4" name="Date Placeholder 2"/>
          <p:cNvSpPr>
            <a:spLocks noGrp="1"/>
          </p:cNvSpPr>
          <p:nvPr>
            <p:ph type="dt" sz="half" idx="10"/>
          </p:nvPr>
        </p:nvSpPr>
        <p:spPr>
          <a:xfrm>
            <a:off x="457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atin typeface="Sommet" charset="0"/>
              </a:defRPr>
            </a:lvl1pPr>
          </a:lstStyle>
          <a:p>
            <a:fld id="{E647F2C3-7663-AA42-874B-47D103C1C88A}" type="datetimeFigureOut">
              <a:rPr lang="en-AU"/>
              <a:pPr/>
              <a:t>29/05/2023</a:t>
            </a:fld>
            <a:endParaRPr lang="en-AU"/>
          </a:p>
        </p:txBody>
      </p:sp>
      <p:sp>
        <p:nvSpPr>
          <p:cNvPr id="5" name="Footer Placeholder 3"/>
          <p:cNvSpPr>
            <a:spLocks noGrp="1"/>
          </p:cNvSpPr>
          <p:nvPr>
            <p:ph type="ftr" sz="quarter" idx="11"/>
          </p:nvPr>
        </p:nvSpPr>
        <p:spPr>
          <a:xfrm>
            <a:off x="3124200" y="4767263"/>
            <a:ext cx="2895600" cy="273844"/>
          </a:xfrm>
          <a:prstGeom prst="rect">
            <a:avLst/>
          </a:prstGeom>
        </p:spPr>
        <p:txBody>
          <a:bodyPr/>
          <a:lstStyle>
            <a:lvl1pPr fontAlgn="auto">
              <a:spcBef>
                <a:spcPts val="0"/>
              </a:spcBef>
              <a:spcAft>
                <a:spcPts val="0"/>
              </a:spcAft>
              <a:defRPr>
                <a:latin typeface="+mn-lt"/>
                <a:ea typeface="+mn-ea"/>
              </a:defRPr>
            </a:lvl1pPr>
          </a:lstStyle>
          <a:p>
            <a:pPr>
              <a:defRPr/>
            </a:pPr>
            <a:endParaRPr lang="en-AU"/>
          </a:p>
        </p:txBody>
      </p:sp>
      <p:sp>
        <p:nvSpPr>
          <p:cNvPr id="6" name="Slide Number Placeholder 4"/>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a:defRPr>
                <a:latin typeface="Sommet" charset="0"/>
              </a:defRPr>
            </a:lvl1pPr>
          </a:lstStyle>
          <a:p>
            <a:fld id="{424A484D-1850-D340-9465-D19A67592709}" type="slidenum">
              <a:rPr lang="en-AU"/>
              <a:pPr/>
              <a:t>‹#›</a:t>
            </a:fld>
            <a:endParaRPr lang="en-AU"/>
          </a:p>
        </p:txBody>
      </p:sp>
    </p:spTree>
    <p:extLst>
      <p:ext uri="{BB962C8B-B14F-4D97-AF65-F5344CB8AC3E}">
        <p14:creationId xmlns:p14="http://schemas.microsoft.com/office/powerpoint/2010/main" val="71434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2" name="Picture 1"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407372"/>
            <a:ext cx="9144000" cy="756666"/>
          </a:xfrm>
          <a:prstGeom prst="rect">
            <a:avLst/>
          </a:prstGeom>
        </p:spPr>
      </p:pic>
    </p:spTree>
    <p:extLst>
      <p:ext uri="{BB962C8B-B14F-4D97-AF65-F5344CB8AC3E}">
        <p14:creationId xmlns:p14="http://schemas.microsoft.com/office/powerpoint/2010/main" val="425304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2" name="Picture 1" descr="powerpoint-head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2949198"/>
            <a:ext cx="9144000" cy="1620774"/>
          </a:xfrm>
          <a:prstGeom prst="rect">
            <a:avLst/>
          </a:prstGeom>
        </p:spPr>
      </p:pic>
      <p:sp>
        <p:nvSpPr>
          <p:cNvPr id="4" name="Text Placeholder 4"/>
          <p:cNvSpPr>
            <a:spLocks noGrp="1"/>
          </p:cNvSpPr>
          <p:nvPr>
            <p:ph type="body" sz="quarter" idx="10"/>
          </p:nvPr>
        </p:nvSpPr>
        <p:spPr>
          <a:xfrm>
            <a:off x="2340339" y="3381580"/>
            <a:ext cx="5688012" cy="432308"/>
          </a:xfrm>
          <a:prstGeom prst="rect">
            <a:avLst/>
          </a:prstGeom>
        </p:spPr>
        <p:txBody>
          <a:bodyPr/>
          <a:lstStyle>
            <a:lvl1pPr>
              <a:buNone/>
              <a:defRPr baseline="0"/>
            </a:lvl1pPr>
          </a:lstStyle>
          <a:p>
            <a:pPr lvl="0"/>
            <a:r>
              <a:rPr lang="en-US"/>
              <a:t>Click to edit Master text styles</a:t>
            </a:r>
          </a:p>
        </p:txBody>
      </p:sp>
      <p:sp>
        <p:nvSpPr>
          <p:cNvPr id="5" name="Text Placeholder 6"/>
          <p:cNvSpPr>
            <a:spLocks noGrp="1"/>
          </p:cNvSpPr>
          <p:nvPr>
            <p:ph type="body" sz="quarter" idx="11"/>
          </p:nvPr>
        </p:nvSpPr>
        <p:spPr>
          <a:xfrm>
            <a:off x="2339752" y="3807270"/>
            <a:ext cx="5689600" cy="323850"/>
          </a:xfrm>
          <a:prstGeom prst="rect">
            <a:avLst/>
          </a:prstGeom>
        </p:spPr>
        <p:txBody>
          <a:bodyPr/>
          <a:lstStyle>
            <a:lvl1pPr>
              <a:buNone/>
              <a:defRPr sz="2000"/>
            </a:lvl1pPr>
          </a:lstStyle>
          <a:p>
            <a:pPr lvl="0"/>
            <a:r>
              <a:rPr lang="en-US"/>
              <a:t>Click to edit Master text styles</a:t>
            </a:r>
          </a:p>
        </p:txBody>
      </p:sp>
      <p:sp>
        <p:nvSpPr>
          <p:cNvPr id="11" name="Text Placeholder 3"/>
          <p:cNvSpPr>
            <a:spLocks noGrp="1"/>
          </p:cNvSpPr>
          <p:nvPr>
            <p:ph type="body" sz="quarter" idx="12" hasCustomPrompt="1"/>
          </p:nvPr>
        </p:nvSpPr>
        <p:spPr>
          <a:xfrm>
            <a:off x="2362200" y="4245936"/>
            <a:ext cx="5472608" cy="216024"/>
          </a:xfrm>
          <a:prstGeom prst="rect">
            <a:avLst/>
          </a:prstGeom>
        </p:spPr>
        <p:txBody>
          <a:bodyPr vert="horz"/>
          <a:lstStyle>
            <a:lvl1pPr marL="0" indent="0">
              <a:buNone/>
              <a:defRPr sz="900">
                <a:solidFill>
                  <a:srgbClr val="FFFFFF"/>
                </a:solidFill>
              </a:defRPr>
            </a:lvl1pPr>
          </a:lstStyle>
          <a:p>
            <a:pPr lvl="0"/>
            <a:r>
              <a:rPr lang="en-AU"/>
              <a:t>Click to ADD SCHOOL or UNIT NAME</a:t>
            </a:r>
          </a:p>
        </p:txBody>
      </p:sp>
    </p:spTree>
    <p:extLst>
      <p:ext uri="{BB962C8B-B14F-4D97-AF65-F5344CB8AC3E}">
        <p14:creationId xmlns:p14="http://schemas.microsoft.com/office/powerpoint/2010/main" val="401878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7504"/>
            <a:ext cx="8229600" cy="594066"/>
          </a:xfrm>
          <a:prstGeom prst="rect">
            <a:avLst/>
          </a:prstGeom>
        </p:spPr>
        <p:txBody>
          <a:bodyPr/>
          <a:lstStyle>
            <a:lvl1pPr algn="l">
              <a:defRPr sz="3000" baseline="0">
                <a:latin typeface="Sommet" pitchFamily="50" charset="0"/>
              </a:defRPr>
            </a:lvl1pPr>
          </a:lstStyle>
          <a:p>
            <a:r>
              <a:rPr lang="en-US"/>
              <a:t>Click to edit Master title style</a:t>
            </a:r>
            <a:endParaRPr lang="en-AU"/>
          </a:p>
        </p:txBody>
      </p:sp>
      <p:sp>
        <p:nvSpPr>
          <p:cNvPr id="3" name="Content Placeholder 2"/>
          <p:cNvSpPr>
            <a:spLocks noGrp="1"/>
          </p:cNvSpPr>
          <p:nvPr>
            <p:ph idx="1"/>
          </p:nvPr>
        </p:nvSpPr>
        <p:spPr>
          <a:xfrm>
            <a:off x="457200" y="951570"/>
            <a:ext cx="8229600" cy="3510390"/>
          </a:xfrm>
          <a:prstGeom prst="rect">
            <a:avLst/>
          </a:prstGeom>
        </p:spPr>
        <p:txBody>
          <a:bodyPr/>
          <a:lstStyle>
            <a:lvl1pPr>
              <a:buNone/>
              <a:defRPr sz="1400" baseline="0">
                <a:latin typeface="Sommet" pitchFamily="50" charset="0"/>
              </a:defRPr>
            </a:lvl1pPr>
          </a:lstStyle>
          <a:p>
            <a:pPr lvl="0"/>
            <a:r>
              <a:rPr lang="en-US"/>
              <a:t>Click to edit Master text styles</a:t>
            </a:r>
          </a:p>
        </p:txBody>
      </p:sp>
      <p:pic>
        <p:nvPicPr>
          <p:cNvPr id="12" name="Picture 11"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Tree>
    <p:extLst>
      <p:ext uri="{BB962C8B-B14F-4D97-AF65-F5344CB8AC3E}">
        <p14:creationId xmlns:p14="http://schemas.microsoft.com/office/powerpoint/2010/main" val="360984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7504"/>
            <a:ext cx="8229600" cy="594066"/>
          </a:xfrm>
          <a:prstGeom prst="rect">
            <a:avLst/>
          </a:prstGeom>
        </p:spPr>
        <p:txBody>
          <a:bodyPr/>
          <a:lstStyle>
            <a:lvl1pPr algn="l">
              <a:defRPr sz="3000" baseline="0">
                <a:latin typeface="Sommet" pitchFamily="50" charset="0"/>
              </a:defRPr>
            </a:lvl1pPr>
          </a:lstStyle>
          <a:p>
            <a:r>
              <a:rPr lang="en-US"/>
              <a:t>Click to edit Master title style</a:t>
            </a:r>
            <a:endParaRPr lang="en-AU"/>
          </a:p>
        </p:txBody>
      </p:sp>
      <p:sp>
        <p:nvSpPr>
          <p:cNvPr id="3" name="Content Placeholder 2"/>
          <p:cNvSpPr>
            <a:spLocks noGrp="1"/>
          </p:cNvSpPr>
          <p:nvPr>
            <p:ph idx="1"/>
          </p:nvPr>
        </p:nvSpPr>
        <p:spPr>
          <a:xfrm>
            <a:off x="457200" y="951570"/>
            <a:ext cx="8229600" cy="1711886"/>
          </a:xfrm>
          <a:prstGeom prst="rect">
            <a:avLst/>
          </a:prstGeom>
        </p:spPr>
        <p:txBody>
          <a:bodyPr/>
          <a:lstStyle>
            <a:lvl1pPr>
              <a:buNone/>
              <a:defRPr sz="1400" baseline="0">
                <a:latin typeface="Sommet" pitchFamily="50" charset="0"/>
              </a:defRPr>
            </a:lvl1pPr>
          </a:lstStyle>
          <a:p>
            <a:pPr lvl="0"/>
            <a:r>
              <a:rPr lang="en-US"/>
              <a:t>Click to edit Master text styles</a:t>
            </a:r>
          </a:p>
        </p:txBody>
      </p:sp>
      <p:pic>
        <p:nvPicPr>
          <p:cNvPr id="12" name="Picture 11"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5" name="Content Placeholder 2">
            <a:extLst>
              <a:ext uri="{FF2B5EF4-FFF2-40B4-BE49-F238E27FC236}">
                <a16:creationId xmlns:a16="http://schemas.microsoft.com/office/drawing/2014/main" id="{77888CB4-4D7C-A348-B51F-45371D6028D9}"/>
              </a:ext>
            </a:extLst>
          </p:cNvPr>
          <p:cNvSpPr>
            <a:spLocks noGrp="1"/>
          </p:cNvSpPr>
          <p:nvPr>
            <p:ph idx="10"/>
          </p:nvPr>
        </p:nvSpPr>
        <p:spPr>
          <a:xfrm>
            <a:off x="457200" y="2663456"/>
            <a:ext cx="8229600" cy="1792909"/>
          </a:xfrm>
          <a:prstGeom prst="rect">
            <a:avLst/>
          </a:prstGeom>
        </p:spPr>
        <p:txBody>
          <a:bodyPr/>
          <a:lstStyle>
            <a:lvl1pPr>
              <a:buNone/>
              <a:defRPr sz="1400" baseline="0">
                <a:latin typeface="Sommet" pitchFamily="50" charset="0"/>
              </a:defRPr>
            </a:lvl1pPr>
          </a:lstStyle>
          <a:p>
            <a:pPr lvl="0"/>
            <a:r>
              <a:rPr lang="en-US"/>
              <a:t>Click to edit Master text styles</a:t>
            </a:r>
          </a:p>
        </p:txBody>
      </p:sp>
    </p:spTree>
    <p:extLst>
      <p:ext uri="{BB962C8B-B14F-4D97-AF65-F5344CB8AC3E}">
        <p14:creationId xmlns:p14="http://schemas.microsoft.com/office/powerpoint/2010/main" val="1286026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4"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3" name="Content Placeholder 2"/>
          <p:cNvSpPr>
            <a:spLocks noGrp="1"/>
          </p:cNvSpPr>
          <p:nvPr>
            <p:ph sz="half" idx="1"/>
          </p:nvPr>
        </p:nvSpPr>
        <p:spPr>
          <a:xfrm>
            <a:off x="457200" y="951571"/>
            <a:ext cx="4114800" cy="3510389"/>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72000" y="951570"/>
            <a:ext cx="4114800" cy="3510390"/>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itle 1"/>
          <p:cNvSpPr>
            <a:spLocks noGrp="1"/>
          </p:cNvSpPr>
          <p:nvPr>
            <p:ph type="title"/>
          </p:nvPr>
        </p:nvSpPr>
        <p:spPr>
          <a:xfrm>
            <a:off x="457200" y="357504"/>
            <a:ext cx="8229600" cy="594066"/>
          </a:xfrm>
          <a:prstGeom prst="rect">
            <a:avLst/>
          </a:prstGeom>
        </p:spPr>
        <p:txBody>
          <a:bodyPr/>
          <a:lstStyle>
            <a:lvl1pPr algn="l">
              <a:defRPr sz="3000" baseline="0">
                <a:latin typeface="Sommet" pitchFamily="50" charset="0"/>
              </a:defRPr>
            </a:lvl1pPr>
          </a:lstStyle>
          <a:p>
            <a:r>
              <a:rPr lang="en-US"/>
              <a:t>Click to edit Master title style</a:t>
            </a:r>
            <a:endParaRPr lang="en-AU"/>
          </a:p>
        </p:txBody>
      </p:sp>
    </p:spTree>
    <p:extLst>
      <p:ext uri="{BB962C8B-B14F-4D97-AF65-F5344CB8AC3E}">
        <p14:creationId xmlns:p14="http://schemas.microsoft.com/office/powerpoint/2010/main" val="123749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1">
    <p:spTree>
      <p:nvGrpSpPr>
        <p:cNvPr id="1" name=""/>
        <p:cNvGrpSpPr/>
        <p:nvPr/>
      </p:nvGrpSpPr>
      <p:grpSpPr>
        <a:xfrm>
          <a:off x="0" y="0"/>
          <a:ext cx="0" cy="0"/>
          <a:chOff x="0" y="0"/>
          <a:chExt cx="0" cy="0"/>
        </a:xfrm>
      </p:grpSpPr>
      <p:pic>
        <p:nvPicPr>
          <p:cNvPr id="5" name="Picture 4"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3" name="Content Placeholder 2"/>
          <p:cNvSpPr>
            <a:spLocks noGrp="1"/>
          </p:cNvSpPr>
          <p:nvPr>
            <p:ph sz="half" idx="1"/>
          </p:nvPr>
        </p:nvSpPr>
        <p:spPr>
          <a:xfrm>
            <a:off x="457200" y="951571"/>
            <a:ext cx="4114800" cy="3510389"/>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72000" y="951570"/>
            <a:ext cx="4114800" cy="1782198"/>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itle 1"/>
          <p:cNvSpPr>
            <a:spLocks noGrp="1"/>
          </p:cNvSpPr>
          <p:nvPr>
            <p:ph type="title"/>
          </p:nvPr>
        </p:nvSpPr>
        <p:spPr>
          <a:xfrm>
            <a:off x="457200" y="357504"/>
            <a:ext cx="8229600" cy="594066"/>
          </a:xfrm>
          <a:prstGeom prst="rect">
            <a:avLst/>
          </a:prstGeom>
        </p:spPr>
        <p:txBody>
          <a:bodyPr/>
          <a:lstStyle>
            <a:lvl1pPr algn="l">
              <a:defRPr sz="3000" baseline="0">
                <a:latin typeface="Sommet" pitchFamily="50" charset="0"/>
              </a:defRPr>
            </a:lvl1pPr>
          </a:lstStyle>
          <a:p>
            <a:r>
              <a:rPr lang="en-US"/>
              <a:t>Click to edit Master title style</a:t>
            </a:r>
            <a:endParaRPr lang="en-AU"/>
          </a:p>
        </p:txBody>
      </p:sp>
      <p:sp>
        <p:nvSpPr>
          <p:cNvPr id="10" name="Content Placeholder 3"/>
          <p:cNvSpPr>
            <a:spLocks noGrp="1"/>
          </p:cNvSpPr>
          <p:nvPr>
            <p:ph sz="half" idx="10"/>
          </p:nvPr>
        </p:nvSpPr>
        <p:spPr>
          <a:xfrm>
            <a:off x="4572000" y="2733768"/>
            <a:ext cx="4114800" cy="1728192"/>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560133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2">
    <p:spTree>
      <p:nvGrpSpPr>
        <p:cNvPr id="1" name=""/>
        <p:cNvGrpSpPr/>
        <p:nvPr/>
      </p:nvGrpSpPr>
      <p:grpSpPr>
        <a:xfrm>
          <a:off x="0" y="0"/>
          <a:ext cx="0" cy="0"/>
          <a:chOff x="0" y="0"/>
          <a:chExt cx="0" cy="0"/>
        </a:xfrm>
      </p:grpSpPr>
      <p:pic>
        <p:nvPicPr>
          <p:cNvPr id="5" name="Picture 4"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3" name="Content Placeholder 2"/>
          <p:cNvSpPr>
            <a:spLocks noGrp="1"/>
          </p:cNvSpPr>
          <p:nvPr>
            <p:ph sz="half" idx="1"/>
          </p:nvPr>
        </p:nvSpPr>
        <p:spPr>
          <a:xfrm>
            <a:off x="457200" y="951571"/>
            <a:ext cx="4114800" cy="1728192"/>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72000" y="951570"/>
            <a:ext cx="4114800" cy="3510390"/>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itle 1"/>
          <p:cNvSpPr>
            <a:spLocks noGrp="1"/>
          </p:cNvSpPr>
          <p:nvPr>
            <p:ph type="title"/>
          </p:nvPr>
        </p:nvSpPr>
        <p:spPr>
          <a:xfrm>
            <a:off x="457200" y="357504"/>
            <a:ext cx="8229600" cy="594066"/>
          </a:xfrm>
          <a:prstGeom prst="rect">
            <a:avLst/>
          </a:prstGeom>
        </p:spPr>
        <p:txBody>
          <a:bodyPr/>
          <a:lstStyle>
            <a:lvl1pPr algn="l">
              <a:defRPr sz="3000" baseline="0">
                <a:latin typeface="Sommet" pitchFamily="50" charset="0"/>
              </a:defRPr>
            </a:lvl1pPr>
          </a:lstStyle>
          <a:p>
            <a:r>
              <a:rPr lang="en-US"/>
              <a:t>Click to edit Master title style</a:t>
            </a:r>
            <a:endParaRPr lang="en-AU"/>
          </a:p>
        </p:txBody>
      </p:sp>
      <p:sp>
        <p:nvSpPr>
          <p:cNvPr id="6" name="Content Placeholder 3"/>
          <p:cNvSpPr>
            <a:spLocks noGrp="1"/>
          </p:cNvSpPr>
          <p:nvPr>
            <p:ph sz="half" idx="10"/>
          </p:nvPr>
        </p:nvSpPr>
        <p:spPr>
          <a:xfrm>
            <a:off x="457200" y="2679762"/>
            <a:ext cx="4114800" cy="1782198"/>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56626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pic>
        <p:nvPicPr>
          <p:cNvPr id="5" name="Picture 4"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3" name="Content Placeholder 2"/>
          <p:cNvSpPr>
            <a:spLocks noGrp="1"/>
          </p:cNvSpPr>
          <p:nvPr>
            <p:ph sz="half" idx="1"/>
          </p:nvPr>
        </p:nvSpPr>
        <p:spPr>
          <a:xfrm>
            <a:off x="457200" y="951571"/>
            <a:ext cx="4114800" cy="1728192"/>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72000" y="951570"/>
            <a:ext cx="4114800" cy="1728192"/>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9" name="Title 1"/>
          <p:cNvSpPr>
            <a:spLocks noGrp="1"/>
          </p:cNvSpPr>
          <p:nvPr>
            <p:ph type="title"/>
          </p:nvPr>
        </p:nvSpPr>
        <p:spPr>
          <a:xfrm>
            <a:off x="457200" y="357504"/>
            <a:ext cx="8229600" cy="594066"/>
          </a:xfrm>
          <a:prstGeom prst="rect">
            <a:avLst/>
          </a:prstGeom>
        </p:spPr>
        <p:txBody>
          <a:bodyPr/>
          <a:lstStyle>
            <a:lvl1pPr algn="l">
              <a:defRPr sz="3000" baseline="0">
                <a:latin typeface="Sommet" pitchFamily="50" charset="0"/>
              </a:defRPr>
            </a:lvl1pPr>
          </a:lstStyle>
          <a:p>
            <a:r>
              <a:rPr lang="en-US"/>
              <a:t>Click to edit Master title style</a:t>
            </a:r>
            <a:endParaRPr lang="en-AU"/>
          </a:p>
        </p:txBody>
      </p:sp>
      <p:sp>
        <p:nvSpPr>
          <p:cNvPr id="7" name="Content Placeholder 2"/>
          <p:cNvSpPr>
            <a:spLocks noGrp="1"/>
          </p:cNvSpPr>
          <p:nvPr>
            <p:ph sz="half" idx="11"/>
          </p:nvPr>
        </p:nvSpPr>
        <p:spPr>
          <a:xfrm>
            <a:off x="4572000" y="2679762"/>
            <a:ext cx="4114800" cy="1782198"/>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8" name="Content Placeholder 2"/>
          <p:cNvSpPr>
            <a:spLocks noGrp="1"/>
          </p:cNvSpPr>
          <p:nvPr>
            <p:ph sz="half" idx="12"/>
          </p:nvPr>
        </p:nvSpPr>
        <p:spPr>
          <a:xfrm>
            <a:off x="457200" y="2679762"/>
            <a:ext cx="4114800" cy="1782198"/>
          </a:xfrm>
          <a:prstGeom prst="rect">
            <a:avLst/>
          </a:prstGeom>
        </p:spPr>
        <p:txBody>
          <a:bodyPr/>
          <a:lstStyle>
            <a:lvl1pPr>
              <a:defRPr sz="2000">
                <a:latin typeface="Sommet" pitchFamily="50" charset="0"/>
              </a:defRPr>
            </a:lvl1pPr>
            <a:lvl2pPr>
              <a:defRPr sz="1800">
                <a:latin typeface="Sommet" pitchFamily="50" charset="0"/>
              </a:defRPr>
            </a:lvl2pPr>
            <a:lvl3pPr>
              <a:defRPr sz="1600">
                <a:latin typeface="Sommet" pitchFamily="50" charset="0"/>
              </a:defRPr>
            </a:lvl3pPr>
            <a:lvl4pPr>
              <a:defRPr sz="1400">
                <a:latin typeface="Sommet" pitchFamily="50" charset="0"/>
              </a:defRPr>
            </a:lvl4pPr>
            <a:lvl5pPr>
              <a:defRPr sz="1400">
                <a:latin typeface="Sommet" pitchFamily="50"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3560133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2" name="Picture 1" descr="footer.jp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4386834"/>
            <a:ext cx="9144000" cy="756666"/>
          </a:xfrm>
          <a:prstGeom prst="rect">
            <a:avLst/>
          </a:prstGeom>
        </p:spPr>
      </p:pic>
      <p:sp>
        <p:nvSpPr>
          <p:cNvPr id="4" name="Text Placeholder 2"/>
          <p:cNvSpPr>
            <a:spLocks noGrp="1"/>
          </p:cNvSpPr>
          <p:nvPr>
            <p:ph type="body" idx="1"/>
          </p:nvPr>
        </p:nvSpPr>
        <p:spPr>
          <a:xfrm>
            <a:off x="457200" y="951570"/>
            <a:ext cx="4114800" cy="479822"/>
          </a:xfrm>
          <a:prstGeom prst="rect">
            <a:avLst/>
          </a:prstGeom>
        </p:spPr>
        <p:txBody>
          <a:bodyPr/>
          <a:lstStyle>
            <a:lvl1pPr>
              <a:buNone/>
              <a:defRPr sz="2000">
                <a:latin typeface="Sommet" pitchFamily="50" charset="0"/>
              </a:defRPr>
            </a:lvl1pPr>
          </a:lstStyle>
          <a:p>
            <a:pPr lvl="0"/>
            <a:r>
              <a:rPr lang="en-US"/>
              <a:t>Click to edit Master text styles</a:t>
            </a:r>
          </a:p>
        </p:txBody>
      </p:sp>
      <p:sp>
        <p:nvSpPr>
          <p:cNvPr id="5" name="Content Placeholder 3"/>
          <p:cNvSpPr>
            <a:spLocks noGrp="1"/>
          </p:cNvSpPr>
          <p:nvPr>
            <p:ph sz="half" idx="2"/>
          </p:nvPr>
        </p:nvSpPr>
        <p:spPr>
          <a:xfrm>
            <a:off x="457200" y="1437625"/>
            <a:ext cx="4114800" cy="3024335"/>
          </a:xfrm>
          <a:prstGeom prst="rect">
            <a:avLst/>
          </a:prstGeom>
        </p:spPr>
        <p:txBody>
          <a:bodyPr/>
          <a:lstStyle>
            <a:lvl1pPr>
              <a:defRPr sz="1400">
                <a:latin typeface="Sommet" pitchFamily="50" charset="0"/>
              </a:defRPr>
            </a:lvl1pPr>
          </a:lstStyle>
          <a:p>
            <a:pPr lvl="0"/>
            <a:r>
              <a:rPr lang="en-US"/>
              <a:t>Click to edit Master text styles</a:t>
            </a:r>
          </a:p>
        </p:txBody>
      </p:sp>
      <p:sp>
        <p:nvSpPr>
          <p:cNvPr id="6" name="Text Placeholder 4"/>
          <p:cNvSpPr>
            <a:spLocks noGrp="1"/>
          </p:cNvSpPr>
          <p:nvPr>
            <p:ph type="body" sz="quarter" idx="3"/>
          </p:nvPr>
        </p:nvSpPr>
        <p:spPr>
          <a:xfrm>
            <a:off x="4572001" y="951570"/>
            <a:ext cx="4114800" cy="479822"/>
          </a:xfrm>
          <a:prstGeom prst="rect">
            <a:avLst/>
          </a:prstGeom>
        </p:spPr>
        <p:txBody>
          <a:bodyPr/>
          <a:lstStyle>
            <a:lvl1pPr>
              <a:buNone/>
              <a:defRPr sz="2000">
                <a:latin typeface="Sommet" pitchFamily="50" charset="0"/>
              </a:defRPr>
            </a:lvl1pPr>
          </a:lstStyle>
          <a:p>
            <a:pPr lvl="0"/>
            <a:r>
              <a:rPr lang="en-US"/>
              <a:t>Click to edit Master text styles</a:t>
            </a:r>
          </a:p>
        </p:txBody>
      </p:sp>
      <p:sp>
        <p:nvSpPr>
          <p:cNvPr id="7" name="Content Placeholder 5"/>
          <p:cNvSpPr>
            <a:spLocks noGrp="1"/>
          </p:cNvSpPr>
          <p:nvPr>
            <p:ph sz="quarter" idx="4"/>
          </p:nvPr>
        </p:nvSpPr>
        <p:spPr>
          <a:xfrm>
            <a:off x="4572001" y="1437625"/>
            <a:ext cx="4114800" cy="3024335"/>
          </a:xfrm>
          <a:prstGeom prst="rect">
            <a:avLst/>
          </a:prstGeom>
        </p:spPr>
        <p:txBody>
          <a:bodyPr/>
          <a:lstStyle>
            <a:lvl1pPr>
              <a:defRPr sz="1400"/>
            </a:lvl1pPr>
          </a:lstStyle>
          <a:p>
            <a:pPr lvl="0"/>
            <a:r>
              <a:rPr lang="en-US"/>
              <a:t>Click to edit Master text styles</a:t>
            </a:r>
          </a:p>
        </p:txBody>
      </p:sp>
      <p:sp>
        <p:nvSpPr>
          <p:cNvPr id="8" name="Title 1"/>
          <p:cNvSpPr>
            <a:spLocks noGrp="1"/>
          </p:cNvSpPr>
          <p:nvPr>
            <p:ph type="title"/>
          </p:nvPr>
        </p:nvSpPr>
        <p:spPr>
          <a:xfrm>
            <a:off x="457200" y="357504"/>
            <a:ext cx="8229600" cy="594066"/>
          </a:xfrm>
          <a:prstGeom prst="rect">
            <a:avLst/>
          </a:prstGeom>
        </p:spPr>
        <p:txBody>
          <a:bodyPr/>
          <a:lstStyle>
            <a:lvl1pPr algn="l">
              <a:defRPr sz="3000" baseline="0">
                <a:latin typeface="Sommet" pitchFamily="50" charset="0"/>
              </a:defRPr>
            </a:lvl1pPr>
          </a:lstStyle>
          <a:p>
            <a:r>
              <a:rPr lang="en-US"/>
              <a:t>Click to edit Master title style</a:t>
            </a:r>
            <a:endParaRPr lang="en-AU"/>
          </a:p>
        </p:txBody>
      </p:sp>
    </p:spTree>
    <p:extLst>
      <p:ext uri="{BB962C8B-B14F-4D97-AF65-F5344CB8AC3E}">
        <p14:creationId xmlns:p14="http://schemas.microsoft.com/office/powerpoint/2010/main" val="406331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 id="2147483672" r:id="rId2"/>
    <p:sldLayoutId id="2147483671" r:id="rId3"/>
    <p:sldLayoutId id="2147483684" r:id="rId4"/>
    <p:sldLayoutId id="2147483673" r:id="rId5"/>
    <p:sldLayoutId id="2147483680" r:id="rId6"/>
    <p:sldLayoutId id="2147483683" r:id="rId7"/>
    <p:sldLayoutId id="2147483681" r:id="rId8"/>
    <p:sldLayoutId id="2147483674" r:id="rId9"/>
    <p:sldLayoutId id="2147483677" r:id="rId10"/>
    <p:sldLayoutId id="2147483678" r:id="rId11"/>
    <p:sldLayoutId id="2147483675" r:id="rId12"/>
    <p:sldLayoutId id="2147483676" r:id="rId13"/>
  </p:sldLayoutIdLst>
  <p:txStyles>
    <p:titleStyle>
      <a:lvl1pPr algn="ctr" rtl="0" eaLnBrk="1" fontAlgn="base" hangingPunct="1">
        <a:spcBef>
          <a:spcPct val="0"/>
        </a:spcBef>
        <a:spcAft>
          <a:spcPct val="0"/>
        </a:spcAft>
        <a:defRPr sz="4400" kern="1200">
          <a:solidFill>
            <a:schemeClr val="tx1"/>
          </a:solidFill>
          <a:latin typeface="+mj-lt"/>
          <a:ea typeface="ＭＳ Ｐゴシック" charset="0"/>
          <a:cs typeface="+mj-cs"/>
        </a:defRPr>
      </a:lvl1pPr>
      <a:lvl2pPr algn="ctr" rtl="0" eaLnBrk="1" fontAlgn="base" hangingPunct="1">
        <a:spcBef>
          <a:spcPct val="0"/>
        </a:spcBef>
        <a:spcAft>
          <a:spcPct val="0"/>
        </a:spcAft>
        <a:defRPr sz="4400">
          <a:solidFill>
            <a:schemeClr val="tx1"/>
          </a:solidFill>
          <a:latin typeface="Sommet" charset="0"/>
          <a:ea typeface="ＭＳ Ｐゴシック" charset="0"/>
        </a:defRPr>
      </a:lvl2pPr>
      <a:lvl3pPr algn="ctr" rtl="0" eaLnBrk="1" fontAlgn="base" hangingPunct="1">
        <a:spcBef>
          <a:spcPct val="0"/>
        </a:spcBef>
        <a:spcAft>
          <a:spcPct val="0"/>
        </a:spcAft>
        <a:defRPr sz="4400">
          <a:solidFill>
            <a:schemeClr val="tx1"/>
          </a:solidFill>
          <a:latin typeface="Sommet" charset="0"/>
          <a:ea typeface="ＭＳ Ｐゴシック" charset="0"/>
        </a:defRPr>
      </a:lvl3pPr>
      <a:lvl4pPr algn="ctr" rtl="0" eaLnBrk="1" fontAlgn="base" hangingPunct="1">
        <a:spcBef>
          <a:spcPct val="0"/>
        </a:spcBef>
        <a:spcAft>
          <a:spcPct val="0"/>
        </a:spcAft>
        <a:defRPr sz="4400">
          <a:solidFill>
            <a:schemeClr val="tx1"/>
          </a:solidFill>
          <a:latin typeface="Sommet" charset="0"/>
          <a:ea typeface="ＭＳ Ｐゴシック" charset="0"/>
        </a:defRPr>
      </a:lvl4pPr>
      <a:lvl5pPr algn="ctr" rtl="0" eaLnBrk="1" fontAlgn="base" hangingPunct="1">
        <a:spcBef>
          <a:spcPct val="0"/>
        </a:spcBef>
        <a:spcAft>
          <a:spcPct val="0"/>
        </a:spcAft>
        <a:defRPr sz="4400">
          <a:solidFill>
            <a:schemeClr val="tx1"/>
          </a:solidFill>
          <a:latin typeface="Sommet" charset="0"/>
          <a:ea typeface="ＭＳ Ｐゴシック" charset="0"/>
        </a:defRPr>
      </a:lvl5pPr>
      <a:lvl6pPr marL="457200" algn="ctr" rtl="0" eaLnBrk="1" fontAlgn="base" hangingPunct="1">
        <a:spcBef>
          <a:spcPct val="0"/>
        </a:spcBef>
        <a:spcAft>
          <a:spcPct val="0"/>
        </a:spcAft>
        <a:defRPr sz="4400">
          <a:solidFill>
            <a:schemeClr val="tx1"/>
          </a:solidFill>
          <a:latin typeface="Sommet" charset="0"/>
          <a:ea typeface="ＭＳ Ｐゴシック" charset="0"/>
        </a:defRPr>
      </a:lvl6pPr>
      <a:lvl7pPr marL="914400" algn="ctr" rtl="0" eaLnBrk="1" fontAlgn="base" hangingPunct="1">
        <a:spcBef>
          <a:spcPct val="0"/>
        </a:spcBef>
        <a:spcAft>
          <a:spcPct val="0"/>
        </a:spcAft>
        <a:defRPr sz="4400">
          <a:solidFill>
            <a:schemeClr val="tx1"/>
          </a:solidFill>
          <a:latin typeface="Sommet" charset="0"/>
          <a:ea typeface="ＭＳ Ｐゴシック" charset="0"/>
        </a:defRPr>
      </a:lvl7pPr>
      <a:lvl8pPr marL="1371600" algn="ctr" rtl="0" eaLnBrk="1" fontAlgn="base" hangingPunct="1">
        <a:spcBef>
          <a:spcPct val="0"/>
        </a:spcBef>
        <a:spcAft>
          <a:spcPct val="0"/>
        </a:spcAft>
        <a:defRPr sz="4400">
          <a:solidFill>
            <a:schemeClr val="tx1"/>
          </a:solidFill>
          <a:latin typeface="Sommet" charset="0"/>
          <a:ea typeface="ＭＳ Ｐゴシック" charset="0"/>
        </a:defRPr>
      </a:lvl8pPr>
      <a:lvl9pPr marL="1828800" algn="ctr" rtl="0" eaLnBrk="1" fontAlgn="base" hangingPunct="1">
        <a:spcBef>
          <a:spcPct val="0"/>
        </a:spcBef>
        <a:spcAft>
          <a:spcPct val="0"/>
        </a:spcAft>
        <a:defRPr sz="4400">
          <a:solidFill>
            <a:schemeClr val="tx1"/>
          </a:solidFill>
          <a:latin typeface="Sommet" charset="0"/>
          <a:ea typeface="ＭＳ Ｐゴシック"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0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9.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8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0.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0.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570.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hyperlink" Target="https://www.astro.louisville.edu/software/astroimagej/installation_packages/"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3.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7.png"/><Relationship Id="rId1" Type="http://schemas.openxmlformats.org/officeDocument/2006/relationships/slideLayout" Target="../slideLayouts/slideLayout5.xml"/><Relationship Id="rId4"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51720" y="500565"/>
            <a:ext cx="6970836" cy="1080120"/>
          </a:xfrm>
        </p:spPr>
        <p:txBody>
          <a:bodyPr/>
          <a:lstStyle/>
          <a:p>
            <a:pPr algn="ctr"/>
            <a:r>
              <a:rPr lang="en-US" sz="2400" dirty="0">
                <a:latin typeface="Arial"/>
                <a:cs typeface="Arial"/>
              </a:rPr>
              <a:t>ZEIT 4507: Space Situational Awareness</a:t>
            </a:r>
          </a:p>
          <a:p>
            <a:pPr algn="ctr"/>
            <a:r>
              <a:rPr lang="en-US" sz="2400" dirty="0">
                <a:latin typeface="Arial"/>
                <a:cs typeface="Arial"/>
              </a:rPr>
              <a:t>Lecture 14: Sequential Estimation</a:t>
            </a:r>
          </a:p>
        </p:txBody>
      </p:sp>
      <p:sp>
        <p:nvSpPr>
          <p:cNvPr id="3" name="Text Placeholder 2"/>
          <p:cNvSpPr>
            <a:spLocks noGrp="1"/>
          </p:cNvSpPr>
          <p:nvPr>
            <p:ph type="body" sz="quarter" idx="11"/>
          </p:nvPr>
        </p:nvSpPr>
        <p:spPr>
          <a:xfrm>
            <a:off x="1028700" y="2880248"/>
            <a:ext cx="7540534" cy="864096"/>
          </a:xfrm>
        </p:spPr>
        <p:txBody>
          <a:bodyPr/>
          <a:lstStyle/>
          <a:p>
            <a:r>
              <a:rPr lang="tr-TR" dirty="0">
                <a:latin typeface="Arial"/>
                <a:cs typeface="Arial"/>
              </a:rPr>
              <a:t>Steve Gehly</a:t>
            </a:r>
            <a:r>
              <a:rPr lang="en-US" dirty="0">
                <a:latin typeface="Arial"/>
                <a:cs typeface="Arial"/>
              </a:rPr>
              <a:t> (s.gehly@adfa.edu.au)</a:t>
            </a:r>
          </a:p>
          <a:p>
            <a:r>
              <a:rPr lang="en-US" dirty="0">
                <a:latin typeface="Arial"/>
                <a:cs typeface="Arial"/>
              </a:rPr>
              <a:t>Melrose Brown (melrose.brown@adfa.edu.au)</a:t>
            </a:r>
          </a:p>
          <a:p>
            <a:r>
              <a:rPr lang="en-US" dirty="0">
                <a:latin typeface="Arial"/>
                <a:cs typeface="Arial"/>
              </a:rPr>
              <a:t>Andrew Lambert (a-lambert@adfa.edu.au</a:t>
            </a:r>
          </a:p>
        </p:txBody>
      </p:sp>
      <p:sp>
        <p:nvSpPr>
          <p:cNvPr id="4" name="Text Placeholder 3"/>
          <p:cNvSpPr>
            <a:spLocks noGrp="1"/>
          </p:cNvSpPr>
          <p:nvPr>
            <p:ph type="body" sz="quarter" idx="12"/>
          </p:nvPr>
        </p:nvSpPr>
        <p:spPr/>
        <p:txBody>
          <a:bodyPr/>
          <a:lstStyle/>
          <a:p>
            <a:r>
              <a:rPr lang="en-US">
                <a:latin typeface="Arial"/>
                <a:cs typeface="Arial"/>
              </a:rPr>
              <a:t>School of Engineering and Information Technology</a:t>
            </a:r>
          </a:p>
        </p:txBody>
      </p:sp>
      <p:pic>
        <p:nvPicPr>
          <p:cNvPr id="7" name="Picture 6">
            <a:extLst>
              <a:ext uri="{FF2B5EF4-FFF2-40B4-BE49-F238E27FC236}">
                <a16:creationId xmlns:a16="http://schemas.microsoft.com/office/drawing/2014/main" id="{E30D5D95-DD89-0041-BFB2-BD12F3143966}"/>
              </a:ext>
            </a:extLst>
          </p:cNvPr>
          <p:cNvPicPr>
            <a:picLocks noChangeAspect="1"/>
          </p:cNvPicPr>
          <p:nvPr/>
        </p:nvPicPr>
        <p:blipFill>
          <a:blip r:embed="rId2"/>
          <a:stretch>
            <a:fillRect/>
          </a:stretch>
        </p:blipFill>
        <p:spPr>
          <a:xfrm>
            <a:off x="0" y="4143375"/>
            <a:ext cx="2295525" cy="1000126"/>
          </a:xfrm>
          <a:prstGeom prst="rect">
            <a:avLst/>
          </a:prstGeom>
        </p:spPr>
      </p:pic>
      <p:pic>
        <p:nvPicPr>
          <p:cNvPr id="5" name="Picture 4">
            <a:extLst>
              <a:ext uri="{FF2B5EF4-FFF2-40B4-BE49-F238E27FC236}">
                <a16:creationId xmlns:a16="http://schemas.microsoft.com/office/drawing/2014/main" id="{343BB533-DC15-1149-88A2-80B1E527D64A}"/>
              </a:ext>
            </a:extLst>
          </p:cNvPr>
          <p:cNvPicPr>
            <a:picLocks noChangeAspect="1"/>
          </p:cNvPicPr>
          <p:nvPr/>
        </p:nvPicPr>
        <p:blipFill>
          <a:blip r:embed="rId3"/>
          <a:stretch>
            <a:fillRect/>
          </a:stretch>
        </p:blipFill>
        <p:spPr>
          <a:xfrm>
            <a:off x="5994077" y="0"/>
            <a:ext cx="3149924" cy="5144029"/>
          </a:xfrm>
          <a:prstGeom prst="rect">
            <a:avLst/>
          </a:prstGeom>
        </p:spPr>
      </p:pic>
    </p:spTree>
    <p:extLst>
      <p:ext uri="{BB962C8B-B14F-4D97-AF65-F5344CB8AC3E}">
        <p14:creationId xmlns:p14="http://schemas.microsoft.com/office/powerpoint/2010/main" val="1290456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Normal Equations</a:t>
                </a:r>
                <a:endParaRPr lang="en-US" sz="1200" dirty="0"/>
              </a:p>
              <a:p>
                <a:pPr marL="0" indent="0">
                  <a:spcBef>
                    <a:spcPts val="0"/>
                  </a:spcBef>
                  <a:spcAft>
                    <a:spcPts val="0"/>
                  </a:spcAft>
                  <a:buNone/>
                </a:pPr>
                <a:r>
                  <a:rPr lang="en-US" sz="1200" dirty="0">
                    <a:ea typeface="Cambria Math" panose="02040503050406030204" pitchFamily="18" charset="0"/>
                  </a:rPr>
                  <a:t>Recall the minimum variance least squares solution with </a:t>
                </a:r>
                <a:r>
                  <a:rPr lang="en-US" sz="1200" i="1" dirty="0">
                    <a:ea typeface="Cambria Math" panose="02040503050406030204" pitchFamily="18" charset="0"/>
                  </a:rPr>
                  <a:t>a priori</a:t>
                </a:r>
                <a:r>
                  <a:rPr lang="en-US" sz="1200" dirty="0">
                    <a:ea typeface="Cambria Math" panose="02040503050406030204" pitchFamily="18" charset="0"/>
                  </a:rPr>
                  <a:t> estimate:</a:t>
                </a:r>
              </a:p>
              <a:p>
                <a:pPr marL="0" indent="0">
                  <a:spcBef>
                    <a:spcPts val="0"/>
                  </a:spcBef>
                  <a:spcAft>
                    <a:spcPts val="0"/>
                  </a:spcAft>
                  <a:buNone/>
                </a:pPr>
                <a:endParaRPr lang="en-US" sz="1200" dirty="0">
                  <a:ea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sub>
                          <m:r>
                            <a:rPr lang="en-US" sz="1200" b="0" i="1" smtClean="0">
                              <a:latin typeface="Cambria Math" panose="02040503050406030204" pitchFamily="18" charset="0"/>
                            </a:rPr>
                            <m:t>0</m:t>
                          </m:r>
                        </m:sub>
                      </m:sSub>
                      <m:r>
                        <a:rPr lang="en-US" sz="1200" i="1">
                          <a:latin typeface="Cambria Math" panose="02040503050406030204" pitchFamily="18" charset="0"/>
                        </a:rPr>
                        <m:t>=</m:t>
                      </m:r>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r>
                                    <a:rPr lang="en-US" sz="1200" i="1">
                                      <a:latin typeface="Cambria Math" panose="02040503050406030204" pitchFamily="18" charset="0"/>
                                    </a:rPr>
                                    <m:t>𝐻</m:t>
                                  </m:r>
                                </m:e>
                                <m:sup>
                                  <m:r>
                                    <a:rPr lang="en-US" sz="1200" i="1">
                                      <a:latin typeface="Cambria Math" panose="02040503050406030204" pitchFamily="18" charset="0"/>
                                    </a:rPr>
                                    <m:t>𝑇</m:t>
                                  </m:r>
                                </m:sup>
                              </m:sSup>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−1</m:t>
                                  </m:r>
                                </m:sup>
                              </m:sSup>
                              <m:r>
                                <a:rPr lang="en-US" sz="1200" i="1">
                                  <a:latin typeface="Cambria Math" panose="02040503050406030204" pitchFamily="18" charset="0"/>
                                </a:rPr>
                                <m:t>𝐻</m:t>
                              </m:r>
                              <m:r>
                                <a:rPr lang="en-US" sz="1200" i="1">
                                  <a:latin typeface="Cambria Math" panose="02040503050406030204" pitchFamily="18" charset="0"/>
                                </a:rPr>
                                <m:t>+</m:t>
                              </m:r>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𝑃</m:t>
                                      </m:r>
                                    </m:e>
                                  </m:acc>
                                </m:e>
                                <m:sub>
                                  <m:r>
                                    <a:rPr lang="en-US" sz="1200" i="1">
                                      <a:latin typeface="Cambria Math" panose="02040503050406030204" pitchFamily="18" charset="0"/>
                                    </a:rPr>
                                    <m:t>0</m:t>
                                  </m:r>
                                </m:sub>
                                <m:sup>
                                  <m:r>
                                    <a:rPr lang="en-US" sz="1200" i="1">
                                      <a:latin typeface="Cambria Math" panose="02040503050406030204" pitchFamily="18" charset="0"/>
                                    </a:rPr>
                                    <m:t>−1</m:t>
                                  </m:r>
                                </m:sup>
                              </m:sSubSup>
                            </m:e>
                          </m:d>
                        </m:e>
                        <m:sup>
                          <m:r>
                            <a:rPr lang="en-US" sz="1200" i="1">
                              <a:latin typeface="Cambria Math" panose="02040503050406030204" pitchFamily="18" charset="0"/>
                            </a:rPr>
                            <m:t>−1</m:t>
                          </m:r>
                        </m:sup>
                      </m:sSup>
                      <m:d>
                        <m:dPr>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r>
                                <a:rPr lang="en-US" sz="1200" i="1">
                                  <a:latin typeface="Cambria Math" panose="02040503050406030204" pitchFamily="18" charset="0"/>
                                </a:rPr>
                                <m:t>𝐻</m:t>
                              </m:r>
                            </m:e>
                            <m:sup>
                              <m:r>
                                <a:rPr lang="en-US" sz="1200" i="1">
                                  <a:latin typeface="Cambria Math" panose="02040503050406030204" pitchFamily="18" charset="0"/>
                                </a:rPr>
                                <m:t>𝑇</m:t>
                              </m:r>
                            </m:sup>
                          </m:sSup>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−1</m:t>
                              </m:r>
                            </m:sup>
                          </m:sSup>
                          <m:acc>
                            <m:accPr>
                              <m:chr m:val="⃑"/>
                              <m:ctrlPr>
                                <a:rPr lang="en-US" sz="1200" b="1" i="1">
                                  <a:latin typeface="Cambria Math" panose="02040503050406030204" pitchFamily="18" charset="0"/>
                                </a:rPr>
                              </m:ctrlPr>
                            </m:accPr>
                            <m:e>
                              <m:r>
                                <a:rPr lang="en-US" sz="1200" b="1" i="1">
                                  <a:latin typeface="Cambria Math" panose="02040503050406030204" pitchFamily="18" charset="0"/>
                                </a:rPr>
                                <m:t>𝒀</m:t>
                              </m:r>
                            </m:e>
                          </m:acc>
                          <m:r>
                            <a:rPr lang="en-US" sz="1200" i="1">
                              <a:latin typeface="Cambria Math" panose="02040503050406030204" pitchFamily="18" charset="0"/>
                            </a:rPr>
                            <m:t>+</m:t>
                          </m:r>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𝑃</m:t>
                                  </m:r>
                                </m:e>
                              </m:acc>
                            </m:e>
                            <m:sub>
                              <m:r>
                                <a:rPr lang="en-US" sz="1200" i="1">
                                  <a:latin typeface="Cambria Math" panose="02040503050406030204" pitchFamily="18" charset="0"/>
                                </a:rPr>
                                <m:t>0</m:t>
                              </m:r>
                            </m:sub>
                            <m:sup>
                              <m:r>
                                <a:rPr lang="en-US" sz="1200" i="1">
                                  <a:latin typeface="Cambria Math" panose="02040503050406030204" pitchFamily="18" charset="0"/>
                                </a:rPr>
                                <m:t>−1</m:t>
                              </m:r>
                            </m:sup>
                          </m:sSubSup>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sub>
                              <m:r>
                                <a:rPr lang="en-US" sz="1200" i="1">
                                  <a:latin typeface="Cambria Math" panose="02040503050406030204" pitchFamily="18" charset="0"/>
                                </a:rPr>
                                <m:t>0</m:t>
                              </m:r>
                            </m:sub>
                          </m:sSub>
                        </m:e>
                      </m:d>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200" i="1">
                              <a:latin typeface="Cambria Math" panose="02040503050406030204" pitchFamily="18" charset="0"/>
                            </a:rPr>
                          </m:ctrlPr>
                        </m:sSupPr>
                        <m:e>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0</m:t>
                              </m:r>
                            </m:sub>
                          </m:sSub>
                          <m:r>
                            <a:rPr lang="en-US" sz="1200" i="1">
                              <a:latin typeface="Cambria Math" panose="02040503050406030204" pitchFamily="18" charset="0"/>
                            </a:rPr>
                            <m:t>=</m:t>
                          </m:r>
                          <m:d>
                            <m:dPr>
                              <m:ctrlPr>
                                <a:rPr lang="en-US" sz="1200" i="1">
                                  <a:latin typeface="Cambria Math" panose="02040503050406030204" pitchFamily="18" charset="0"/>
                                </a:rPr>
                              </m:ctrlPr>
                            </m:dPr>
                            <m:e>
                              <m:sSup>
                                <m:sSupPr>
                                  <m:ctrlPr>
                                    <a:rPr lang="en-US" sz="1200" i="1">
                                      <a:latin typeface="Cambria Math" panose="02040503050406030204" pitchFamily="18" charset="0"/>
                                    </a:rPr>
                                  </m:ctrlPr>
                                </m:sSupPr>
                                <m:e>
                                  <m:r>
                                    <a:rPr lang="en-US" sz="1200" i="1">
                                      <a:latin typeface="Cambria Math" panose="02040503050406030204" pitchFamily="18" charset="0"/>
                                    </a:rPr>
                                    <m:t>𝐻</m:t>
                                  </m:r>
                                </m:e>
                                <m:sup>
                                  <m:r>
                                    <a:rPr lang="en-US" sz="1200" i="1">
                                      <a:latin typeface="Cambria Math" panose="02040503050406030204" pitchFamily="18" charset="0"/>
                                    </a:rPr>
                                    <m:t>𝑇</m:t>
                                  </m:r>
                                </m:sup>
                              </m:sSup>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−1</m:t>
                                  </m:r>
                                </m:sup>
                              </m:sSup>
                              <m:r>
                                <a:rPr lang="en-US" sz="1200" i="1">
                                  <a:latin typeface="Cambria Math" panose="02040503050406030204" pitchFamily="18" charset="0"/>
                                </a:rPr>
                                <m:t>𝐻</m:t>
                              </m:r>
                              <m:r>
                                <a:rPr lang="en-US" sz="1200" i="1">
                                  <a:latin typeface="Cambria Math" panose="02040503050406030204" pitchFamily="18" charset="0"/>
                                </a:rPr>
                                <m:t>+</m:t>
                              </m:r>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𝑃</m:t>
                                      </m:r>
                                    </m:e>
                                  </m:acc>
                                </m:e>
                                <m:sub>
                                  <m:r>
                                    <a:rPr lang="en-US" sz="1200" i="1">
                                      <a:latin typeface="Cambria Math" panose="02040503050406030204" pitchFamily="18" charset="0"/>
                                    </a:rPr>
                                    <m:t>0</m:t>
                                  </m:r>
                                </m:sub>
                                <m:sup>
                                  <m:r>
                                    <a:rPr lang="en-US" sz="1200" i="1">
                                      <a:latin typeface="Cambria Math" panose="02040503050406030204" pitchFamily="18" charset="0"/>
                                    </a:rPr>
                                    <m:t>−1</m:t>
                                  </m:r>
                                </m:sup>
                              </m:sSubSup>
                            </m:e>
                          </m:d>
                        </m:e>
                        <m:sup>
                          <m:r>
                            <a:rPr lang="en-US" sz="1200" i="1">
                              <a:latin typeface="Cambria Math" panose="02040503050406030204" pitchFamily="18" charset="0"/>
                            </a:rPr>
                            <m:t>−1</m:t>
                          </m:r>
                        </m:sup>
                      </m:sSup>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Define the Normal Equations:</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l-GR" sz="1200" i="1" smtClean="0">
                          <a:latin typeface="Cambria Math" panose="02040503050406030204" pitchFamily="18" charset="0"/>
                          <a:ea typeface="Cambria Math" panose="02040503050406030204" pitchFamily="18" charset="0"/>
                        </a:rPr>
                        <m:t>Λ</m:t>
                      </m:r>
                      <m:r>
                        <a:rPr lang="en-US" sz="1200" b="0" i="1" smtClean="0">
                          <a:latin typeface="Cambria Math" panose="02040503050406030204" pitchFamily="18" charset="0"/>
                          <a:ea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𝐻</m:t>
                          </m:r>
                        </m:e>
                        <m:sup>
                          <m:r>
                            <a:rPr lang="en-US" sz="1200" i="1">
                              <a:latin typeface="Cambria Math" panose="02040503050406030204" pitchFamily="18" charset="0"/>
                            </a:rPr>
                            <m:t>𝑇</m:t>
                          </m:r>
                        </m:sup>
                      </m:sSup>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−1</m:t>
                          </m:r>
                        </m:sup>
                      </m:sSup>
                      <m:r>
                        <a:rPr lang="en-US" sz="1200" i="1">
                          <a:latin typeface="Cambria Math" panose="02040503050406030204" pitchFamily="18" charset="0"/>
                        </a:rPr>
                        <m:t>𝐻</m:t>
                      </m:r>
                      <m:r>
                        <a:rPr lang="en-US" sz="1200" i="1">
                          <a:latin typeface="Cambria Math" panose="02040503050406030204" pitchFamily="18" charset="0"/>
                        </a:rPr>
                        <m:t>+</m:t>
                      </m:r>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𝑃</m:t>
                              </m:r>
                            </m:e>
                          </m:acc>
                        </m:e>
                        <m:sub>
                          <m:r>
                            <a:rPr lang="en-US" sz="1200" i="1">
                              <a:latin typeface="Cambria Math" panose="02040503050406030204" pitchFamily="18" charset="0"/>
                            </a:rPr>
                            <m:t>0</m:t>
                          </m:r>
                        </m:sub>
                        <m:sup>
                          <m:r>
                            <a:rPr lang="en-US" sz="1200" i="1">
                              <a:latin typeface="Cambria Math" panose="02040503050406030204" pitchFamily="18" charset="0"/>
                            </a:rPr>
                            <m:t>−1</m:t>
                          </m:r>
                        </m:sup>
                      </m:sSubSup>
                    </m:oMath>
                  </m:oMathPara>
                </a14:m>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𝑁</m:t>
                      </m:r>
                      <m:r>
                        <a:rPr lang="en-US" sz="1200" b="0" i="1" smtClean="0">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𝐻</m:t>
                          </m:r>
                        </m:e>
                        <m:sup>
                          <m:r>
                            <a:rPr lang="en-US" sz="1200" i="1">
                              <a:latin typeface="Cambria Math" panose="02040503050406030204" pitchFamily="18" charset="0"/>
                            </a:rPr>
                            <m:t>𝑇</m:t>
                          </m:r>
                        </m:sup>
                      </m:sSup>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−1</m:t>
                          </m:r>
                        </m:sup>
                      </m:sSup>
                      <m:acc>
                        <m:accPr>
                          <m:chr m:val="⃑"/>
                          <m:ctrlPr>
                            <a:rPr lang="en-US" sz="1200" b="1" i="1">
                              <a:latin typeface="Cambria Math" panose="02040503050406030204" pitchFamily="18" charset="0"/>
                            </a:rPr>
                          </m:ctrlPr>
                        </m:accPr>
                        <m:e>
                          <m:r>
                            <a:rPr lang="en-US" sz="1200" b="1" i="1">
                              <a:latin typeface="Cambria Math" panose="02040503050406030204" pitchFamily="18" charset="0"/>
                            </a:rPr>
                            <m:t>𝒀</m:t>
                          </m:r>
                        </m:e>
                      </m:acc>
                      <m:r>
                        <a:rPr lang="en-US" sz="1200" i="1">
                          <a:latin typeface="Cambria Math" panose="02040503050406030204" pitchFamily="18" charset="0"/>
                        </a:rPr>
                        <m:t>+</m:t>
                      </m:r>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𝑃</m:t>
                              </m:r>
                            </m:e>
                          </m:acc>
                        </m:e>
                        <m:sub>
                          <m:r>
                            <a:rPr lang="en-US" sz="1200" i="1">
                              <a:latin typeface="Cambria Math" panose="02040503050406030204" pitchFamily="18" charset="0"/>
                            </a:rPr>
                            <m:t>0</m:t>
                          </m:r>
                        </m:sub>
                        <m:sup>
                          <m:r>
                            <a:rPr lang="en-US" sz="1200" i="1">
                              <a:latin typeface="Cambria Math" panose="02040503050406030204" pitchFamily="18" charset="0"/>
                            </a:rPr>
                            <m:t>−1</m:t>
                          </m:r>
                        </m:sup>
                      </m:sSubSup>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sub>
                          <m:r>
                            <a:rPr lang="en-US" sz="1200" i="1">
                              <a:latin typeface="Cambria Math" panose="02040503050406030204" pitchFamily="18" charset="0"/>
                            </a:rPr>
                            <m:t>0</m:t>
                          </m:r>
                        </m:sub>
                      </m:sSub>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We can compute </a:t>
                </a: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and </a:t>
                </a:r>
                <a14:m>
                  <m:oMath xmlns:m="http://schemas.openxmlformats.org/officeDocument/2006/math">
                    <m:r>
                      <a:rPr lang="en-US" sz="1200" i="1">
                        <a:latin typeface="Cambria Math" panose="02040503050406030204" pitchFamily="18" charset="0"/>
                      </a:rPr>
                      <m:t>𝑁</m:t>
                    </m:r>
                  </m:oMath>
                </a14:m>
                <a:r>
                  <a:rPr lang="en-US" sz="1200" dirty="0"/>
                  <a:t> using the given information and then solve:</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sub>
                          <m:r>
                            <a:rPr lang="en-US" sz="1200" i="1">
                              <a:latin typeface="Cambria Math" panose="02040503050406030204" pitchFamily="18" charset="0"/>
                            </a:rPr>
                            <m:t>0</m:t>
                          </m:r>
                        </m:sub>
                      </m:sSub>
                      <m:r>
                        <a:rPr lang="en-US" sz="1200" b="1" i="1" smtClean="0">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ea typeface="Cambria Math" panose="02040503050406030204" pitchFamily="18" charset="0"/>
                            </a:rPr>
                            <m:t>𝛬</m:t>
                          </m:r>
                        </m:e>
                        <m:sup>
                          <m:r>
                            <a:rPr lang="en-US" sz="1200" b="0" i="1" smtClean="0">
                              <a:latin typeface="Cambria Math" panose="02040503050406030204" pitchFamily="18" charset="0"/>
                            </a:rPr>
                            <m:t>−1</m:t>
                          </m:r>
                        </m:sup>
                      </m:sSup>
                      <m:r>
                        <a:rPr lang="en-US" sz="1200" b="0" i="1" smtClean="0">
                          <a:latin typeface="Cambria Math" panose="02040503050406030204" pitchFamily="18" charset="0"/>
                        </a:rPr>
                        <m:t>𝑁</m:t>
                      </m:r>
                    </m:oMath>
                  </m:oMathPara>
                </a14:m>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0</m:t>
                          </m:r>
                        </m:sub>
                      </m:sSub>
                      <m:r>
                        <a:rPr lang="en-US" sz="1200" b="0" i="1" smtClean="0">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𝛬</m:t>
                          </m:r>
                        </m:e>
                        <m:sup>
                          <m:r>
                            <a:rPr lang="en-US" sz="1200" i="1">
                              <a:latin typeface="Cambria Math" panose="02040503050406030204" pitchFamily="18" charset="0"/>
                            </a:rPr>
                            <m:t>−1</m:t>
                          </m:r>
                        </m:sup>
                      </m:sSup>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Least Squares Solution</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7752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1400" b="1" dirty="0"/>
                  <a:t>Accumulating the Normal Equations</a:t>
                </a:r>
              </a:p>
              <a:p>
                <a:pPr marL="0" indent="0">
                  <a:spcBef>
                    <a:spcPts val="0"/>
                  </a:spcBef>
                  <a:spcAft>
                    <a:spcPts val="0"/>
                  </a:spcAft>
                  <a:buNone/>
                </a:pPr>
                <a:r>
                  <a:rPr lang="en-US" sz="1200" dirty="0"/>
                  <a:t>Provided </a:t>
                </a:r>
                <a14:m>
                  <m:oMath xmlns:m="http://schemas.openxmlformats.org/officeDocument/2006/math">
                    <m:r>
                      <a:rPr lang="en-US" sz="1200" i="1">
                        <a:latin typeface="Cambria Math" panose="02040503050406030204" pitchFamily="18" charset="0"/>
                      </a:rPr>
                      <m:t>𝑅</m:t>
                    </m:r>
                  </m:oMath>
                </a14:m>
                <a:r>
                  <a:rPr lang="en-US" sz="1200" dirty="0"/>
                  <a:t> is block diagonal (measurements at different times are not correlated with one another), we can compute the normal equations with the following sums:</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𝐻</m:t>
                          </m:r>
                        </m:e>
                        <m:sup>
                          <m:r>
                            <a:rPr lang="en-US" sz="1200" i="1">
                              <a:latin typeface="Cambria Math" panose="02040503050406030204" pitchFamily="18" charset="0"/>
                            </a:rPr>
                            <m:t>𝑇</m:t>
                          </m:r>
                        </m:sup>
                      </m:sSup>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−1</m:t>
                          </m:r>
                        </m:sup>
                      </m:sSup>
                      <m:r>
                        <a:rPr lang="en-US" sz="1200" i="1">
                          <a:latin typeface="Cambria Math" panose="02040503050406030204" pitchFamily="18" charset="0"/>
                        </a:rPr>
                        <m:t>𝐻</m:t>
                      </m:r>
                      <m:r>
                        <a:rPr lang="en-US" sz="1200" b="0" i="1" smtClean="0">
                          <a:latin typeface="Cambria Math" panose="02040503050406030204" pitchFamily="18" charset="0"/>
                        </a:rPr>
                        <m:t>=</m:t>
                      </m:r>
                      <m:nary>
                        <m:naryPr>
                          <m:chr m:val="∑"/>
                          <m:ctrlPr>
                            <a:rPr lang="en-US" sz="1200" b="0" i="1" smtClean="0">
                              <a:latin typeface="Cambria Math" panose="02040503050406030204" pitchFamily="18" charset="0"/>
                            </a:rPr>
                          </m:ctrlPr>
                        </m:naryPr>
                        <m:sub>
                          <m:r>
                            <m:rPr>
                              <m:brk m:alnAt="23"/>
                            </m:rPr>
                            <a:rPr lang="en-US" sz="1200" b="0" i="1" smtClean="0">
                              <a:latin typeface="Cambria Math" panose="02040503050406030204" pitchFamily="18" charset="0"/>
                            </a:rPr>
                            <m:t>𝑘</m:t>
                          </m:r>
                          <m:r>
                            <a:rPr lang="en-US" sz="1200" b="0" i="1" smtClean="0">
                              <a:latin typeface="Cambria Math" panose="02040503050406030204" pitchFamily="18" charset="0"/>
                            </a:rPr>
                            <m:t>=1</m:t>
                          </m:r>
                        </m:sub>
                        <m:sup>
                          <m:r>
                            <a:rPr lang="en-US" sz="1200" b="0" i="1" smtClean="0">
                              <a:latin typeface="Cambria Math" panose="02040503050406030204" pitchFamily="18" charset="0"/>
                            </a:rPr>
                            <m:t>𝑚</m:t>
                          </m:r>
                        </m:sup>
                        <m:e>
                          <m:sSup>
                            <m:sSupPr>
                              <m:ctrlPr>
                                <a:rPr lang="en-US" sz="1200" b="0" i="1" smtClean="0">
                                  <a:latin typeface="Cambria Math" panose="02040503050406030204" pitchFamily="18" charset="0"/>
                                </a:rPr>
                              </m:ctrlPr>
                            </m:sSupPr>
                            <m:e>
                              <m:d>
                                <m:dPr>
                                  <m:begChr m:val="["/>
                                  <m:endChr m:val="]"/>
                                  <m:ctrlPr>
                                    <a:rPr lang="en-US" sz="1200" b="0" i="1" smtClean="0">
                                      <a:latin typeface="Cambria Math" panose="02040503050406030204" pitchFamily="18" charset="0"/>
                                    </a:rPr>
                                  </m:ctrlPr>
                                </m:dPr>
                                <m:e>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𝐻</m:t>
                                          </m:r>
                                        </m:e>
                                      </m:acc>
                                    </m:e>
                                    <m:sub>
                                      <m:r>
                                        <a:rPr lang="en-US" sz="1200" i="1">
                                          <a:latin typeface="Cambria Math" panose="02040503050406030204" pitchFamily="18" charset="0"/>
                                        </a:rPr>
                                        <m:t>𝑘</m:t>
                                      </m:r>
                                    </m:sub>
                                  </m:sSub>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0</m:t>
                                          </m:r>
                                        </m:sub>
                                      </m:sSub>
                                    </m:e>
                                  </m:d>
                                </m:e>
                              </m:d>
                            </m:e>
                            <m:sup>
                              <m:r>
                                <a:rPr lang="en-US" sz="1200" b="0" i="1" smtClean="0">
                                  <a:latin typeface="Cambria Math" panose="02040503050406030204" pitchFamily="18" charset="0"/>
                                </a:rPr>
                                <m:t>𝑇</m:t>
                              </m:r>
                            </m:sup>
                          </m:sSup>
                          <m:sSubSup>
                            <m:sSubSupPr>
                              <m:ctrlPr>
                                <a:rPr lang="en-US" sz="1200" b="0" i="1" smtClean="0">
                                  <a:latin typeface="Cambria Math" panose="02040503050406030204" pitchFamily="18" charset="0"/>
                                </a:rPr>
                              </m:ctrlPr>
                            </m:sSubSupPr>
                            <m:e>
                              <m:r>
                                <a:rPr lang="en-US" sz="1200" b="0" i="1" smtClean="0">
                                  <a:latin typeface="Cambria Math" panose="02040503050406030204" pitchFamily="18" charset="0"/>
                                </a:rPr>
                                <m:t>𝑅</m:t>
                              </m:r>
                            </m:e>
                            <m:sub>
                              <m:r>
                                <a:rPr lang="en-US" sz="1200" b="0" i="1" smtClean="0">
                                  <a:latin typeface="Cambria Math" panose="02040503050406030204" pitchFamily="18" charset="0"/>
                                </a:rPr>
                                <m:t>𝑘</m:t>
                              </m:r>
                            </m:sub>
                            <m:sup>
                              <m:r>
                                <a:rPr lang="en-US" sz="1200" b="0" i="1" smtClean="0">
                                  <a:latin typeface="Cambria Math" panose="02040503050406030204" pitchFamily="18" charset="0"/>
                                </a:rPr>
                                <m:t>−1</m:t>
                              </m:r>
                            </m:sup>
                          </m:sSubSup>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𝐻</m:t>
                                  </m:r>
                                </m:e>
                              </m:acc>
                            </m:e>
                            <m:sub>
                              <m:r>
                                <a:rPr lang="en-US" sz="1200" i="1">
                                  <a:latin typeface="Cambria Math" panose="02040503050406030204" pitchFamily="18" charset="0"/>
                                </a:rPr>
                                <m:t>𝑘</m:t>
                              </m:r>
                            </m:sub>
                          </m:sSub>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0</m:t>
                                  </m:r>
                                </m:sub>
                              </m:sSub>
                            </m:e>
                          </m:d>
                        </m:e>
                      </m:nary>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rPr>
                            <m:t>𝐻</m:t>
                          </m:r>
                        </m:e>
                        <m:sup>
                          <m:r>
                            <a:rPr lang="en-US" sz="1200" i="1">
                              <a:latin typeface="Cambria Math" panose="02040503050406030204" pitchFamily="18" charset="0"/>
                            </a:rPr>
                            <m:t>𝑇</m:t>
                          </m:r>
                        </m:sup>
                      </m:sSup>
                      <m:sSup>
                        <m:sSupPr>
                          <m:ctrlPr>
                            <a:rPr lang="en-US" sz="1200" i="1">
                              <a:latin typeface="Cambria Math" panose="02040503050406030204" pitchFamily="18" charset="0"/>
                            </a:rPr>
                          </m:ctrlPr>
                        </m:sSupPr>
                        <m:e>
                          <m:r>
                            <a:rPr lang="en-US" sz="1200" i="1">
                              <a:latin typeface="Cambria Math" panose="02040503050406030204" pitchFamily="18" charset="0"/>
                            </a:rPr>
                            <m:t>𝑅</m:t>
                          </m:r>
                        </m:e>
                        <m:sup>
                          <m:r>
                            <a:rPr lang="en-US" sz="1200" i="1">
                              <a:latin typeface="Cambria Math" panose="02040503050406030204" pitchFamily="18" charset="0"/>
                            </a:rPr>
                            <m:t>−1</m:t>
                          </m:r>
                        </m:sup>
                      </m:sSup>
                      <m:acc>
                        <m:accPr>
                          <m:chr m:val="⃑"/>
                          <m:ctrlPr>
                            <a:rPr lang="en-US" sz="1200" b="1" i="1">
                              <a:latin typeface="Cambria Math" panose="02040503050406030204" pitchFamily="18" charset="0"/>
                            </a:rPr>
                          </m:ctrlPr>
                        </m:accPr>
                        <m:e>
                          <m:r>
                            <a:rPr lang="en-US" sz="1200" b="1" i="1">
                              <a:latin typeface="Cambria Math" panose="02040503050406030204" pitchFamily="18" charset="0"/>
                            </a:rPr>
                            <m:t>𝒀</m:t>
                          </m:r>
                        </m:e>
                      </m:acc>
                      <m:r>
                        <a:rPr lang="en-US" sz="1200" i="1">
                          <a:latin typeface="Cambria Math" panose="02040503050406030204" pitchFamily="18" charset="0"/>
                        </a:rPr>
                        <m:t>=</m:t>
                      </m:r>
                      <m:nary>
                        <m:naryPr>
                          <m:chr m:val="∑"/>
                          <m:ctrlPr>
                            <a:rPr lang="en-US" sz="1200" i="1">
                              <a:latin typeface="Cambria Math" panose="02040503050406030204" pitchFamily="18" charset="0"/>
                            </a:rPr>
                          </m:ctrlPr>
                        </m:naryPr>
                        <m:sub>
                          <m:r>
                            <m:rPr>
                              <m:brk m:alnAt="23"/>
                            </m:rPr>
                            <a:rPr lang="en-US" sz="1200" i="1">
                              <a:latin typeface="Cambria Math" panose="02040503050406030204" pitchFamily="18" charset="0"/>
                            </a:rPr>
                            <m:t>𝑘</m:t>
                          </m:r>
                          <m:r>
                            <a:rPr lang="en-US" sz="1200" i="1">
                              <a:latin typeface="Cambria Math" panose="02040503050406030204" pitchFamily="18" charset="0"/>
                            </a:rPr>
                            <m:t>=1</m:t>
                          </m:r>
                        </m:sub>
                        <m:sup>
                          <m:r>
                            <a:rPr lang="en-US" sz="1200" i="1">
                              <a:latin typeface="Cambria Math" panose="02040503050406030204" pitchFamily="18" charset="0"/>
                            </a:rPr>
                            <m:t>𝑚</m:t>
                          </m:r>
                        </m:sup>
                        <m:e>
                          <m:sSup>
                            <m:sSupPr>
                              <m:ctrlPr>
                                <a:rPr lang="en-US" sz="1200" i="1">
                                  <a:latin typeface="Cambria Math" panose="02040503050406030204" pitchFamily="18" charset="0"/>
                                </a:rPr>
                              </m:ctrlPr>
                            </m:sSupPr>
                            <m:e>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𝐻</m:t>
                                          </m:r>
                                        </m:e>
                                      </m:acc>
                                    </m:e>
                                    <m:sub>
                                      <m:r>
                                        <a:rPr lang="en-US" sz="1200" i="1">
                                          <a:latin typeface="Cambria Math" panose="02040503050406030204" pitchFamily="18" charset="0"/>
                                        </a:rPr>
                                        <m:t>𝑘</m:t>
                                      </m:r>
                                    </m:sub>
                                  </m:sSub>
                                  <m:r>
                                    <a:rPr lang="en-US" sz="1200" i="1">
                                      <a:latin typeface="Cambria Math" panose="02040503050406030204" pitchFamily="18" charset="0"/>
                                      <a:ea typeface="Cambria Math" panose="02040503050406030204" pitchFamily="18" charset="0"/>
                                    </a:rPr>
                                    <m:t>𝜙</m:t>
                                  </m:r>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𝑘</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0</m:t>
                                          </m:r>
                                        </m:sub>
                                      </m:sSub>
                                    </m:e>
                                  </m:d>
                                </m:e>
                              </m:d>
                            </m:e>
                            <m:sup>
                              <m:r>
                                <a:rPr lang="en-US" sz="1200" i="1">
                                  <a:latin typeface="Cambria Math" panose="02040503050406030204" pitchFamily="18" charset="0"/>
                                </a:rPr>
                                <m:t>𝑇</m:t>
                              </m:r>
                            </m:sup>
                          </m:sSup>
                          <m:sSubSup>
                            <m:sSubSupPr>
                              <m:ctrlPr>
                                <a:rPr lang="en-US" sz="1200" i="1">
                                  <a:latin typeface="Cambria Math" panose="02040503050406030204" pitchFamily="18" charset="0"/>
                                </a:rPr>
                              </m:ctrlPr>
                            </m:sSubSupPr>
                            <m:e>
                              <m:r>
                                <a:rPr lang="en-US" sz="1200" i="1">
                                  <a:latin typeface="Cambria Math" panose="02040503050406030204" pitchFamily="18" charset="0"/>
                                </a:rPr>
                                <m:t>𝑅</m:t>
                              </m:r>
                            </m:e>
                            <m:sub>
                              <m:r>
                                <a:rPr lang="en-US" sz="1200" i="1">
                                  <a:latin typeface="Cambria Math" panose="02040503050406030204" pitchFamily="18" charset="0"/>
                                </a:rPr>
                                <m:t>𝑘</m:t>
                              </m:r>
                            </m:sub>
                            <m:sup>
                              <m:r>
                                <a:rPr lang="en-US" sz="1200" i="1">
                                  <a:latin typeface="Cambria Math" panose="02040503050406030204" pitchFamily="18" charset="0"/>
                                </a:rPr>
                                <m:t>−1</m:t>
                              </m:r>
                            </m:sup>
                          </m:sSubSup>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𝒀</m:t>
                                  </m:r>
                                </m:e>
                              </m:acc>
                            </m:e>
                            <m:sub>
                              <m:r>
                                <a:rPr lang="en-US" sz="1200" i="1">
                                  <a:latin typeface="Cambria Math" panose="02040503050406030204" pitchFamily="18" charset="0"/>
                                </a:rPr>
                                <m:t>𝑘</m:t>
                              </m:r>
                            </m:sub>
                          </m:sSub>
                        </m:e>
                      </m:nary>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This lends itself perfectly to being implemented in a for loop in code.  We step through the measurements one at a time, compute the STM and observation mapping matrix </a:t>
                </a:r>
                <a14:m>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𝐻</m:t>
                            </m:r>
                          </m:e>
                        </m:acc>
                      </m:e>
                      <m:sub>
                        <m:r>
                          <a:rPr lang="en-US" sz="1200" i="1">
                            <a:latin typeface="Cambria Math" panose="02040503050406030204" pitchFamily="18" charset="0"/>
                          </a:rPr>
                          <m:t>𝑘</m:t>
                        </m:r>
                      </m:sub>
                    </m:sSub>
                  </m:oMath>
                </a14:m>
                <a:r>
                  <a:rPr lang="en-US" sz="1200" dirty="0"/>
                  <a:t>, and add to the sums.  At the end, compute </a:t>
                </a:r>
                <a14:m>
                  <m:oMath xmlns:m="http://schemas.openxmlformats.org/officeDocument/2006/math">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sub>
                        <m:r>
                          <a:rPr lang="en-US" sz="1200" i="1">
                            <a:latin typeface="Cambria Math" panose="02040503050406030204" pitchFamily="18" charset="0"/>
                          </a:rPr>
                          <m:t>0</m:t>
                        </m:r>
                      </m:sub>
                    </m:sSub>
                  </m:oMath>
                </a14:m>
                <a:r>
                  <a:rPr lang="en-US" sz="1200" dirty="0"/>
                  <a:t> and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0</m:t>
                        </m:r>
                      </m:sub>
                    </m:sSub>
                  </m:oMath>
                </a14:m>
                <a:r>
                  <a:rPr lang="en-US" sz="1200" dirty="0"/>
                  <a:t>.</a:t>
                </a:r>
              </a:p>
            </p:txBody>
          </p:sp>
        </mc:Choice>
        <mc:Fallback xmlns="">
          <p:sp>
            <p:nvSpPr>
              <p:cNvPr id="7" name="Content Placeholder 1">
                <a:extLst>
                  <a:ext uri="{FF2B5EF4-FFF2-40B4-BE49-F238E27FC236}">
                    <a16:creationId xmlns:a16="http://schemas.microsoft.com/office/drawing/2014/main" id="{43D38DB3-198F-4BFB-99CD-68977916EDD3}"/>
                  </a:ext>
                </a:extLst>
              </p:cNvPr>
              <p:cNvSpPr txBox="1">
                <a:spLocks noRot="1" noChangeAspect="1" noMove="1" noResize="1" noEditPoints="1" noAdjustHandles="1" noChangeArrowheads="1" noChangeShapeType="1" noTextEdit="1"/>
              </p:cNvSpPr>
              <p:nvPr/>
            </p:nvSpPr>
            <p:spPr>
              <a:xfrm>
                <a:off x="4775200" y="665820"/>
                <a:ext cx="4219304" cy="3780420"/>
              </a:xfrm>
              <a:prstGeom prst="rect">
                <a:avLst/>
              </a:prstGeom>
              <a:blipFill>
                <a:blip r:embed="rId3"/>
                <a:stretch>
                  <a:fillRect l="-434" t="-323"/>
                </a:stretch>
              </a:blipFill>
            </p:spPr>
            <p:txBody>
              <a:bodyPr/>
              <a:lstStyle/>
              <a:p>
                <a:r>
                  <a:rPr lang="en-US">
                    <a:noFill/>
                  </a:rPr>
                  <a:t> </a:t>
                </a:r>
              </a:p>
            </p:txBody>
          </p:sp>
        </mc:Fallback>
      </mc:AlternateContent>
    </p:spTree>
    <p:extLst>
      <p:ext uri="{BB962C8B-B14F-4D97-AF65-F5344CB8AC3E}">
        <p14:creationId xmlns:p14="http://schemas.microsoft.com/office/powerpoint/2010/main" val="3174437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dirty="0"/>
              <a:t>Finally we have the nonlinear batch processing algorithm, suitable for use in orbit determination.  The method processes a batch of measurements simultaneously to produce the best estimate of the </a:t>
            </a:r>
            <a:r>
              <a:rPr lang="en-US" sz="1400" b="1" dirty="0"/>
              <a:t>state deviation vector </a:t>
            </a:r>
            <a:r>
              <a:rPr lang="en-US" sz="1400" dirty="0"/>
              <a:t>and its associated covariance (uncertainty) at the initial epoch.  The state deviation vector can be added to the reference trajectory to get the full estimated state at the initial epoch.</a:t>
            </a:r>
          </a:p>
          <a:p>
            <a:pPr marL="0" indent="0">
              <a:spcBef>
                <a:spcPts val="0"/>
              </a:spcBef>
              <a:spcAft>
                <a:spcPts val="0"/>
              </a:spcAft>
              <a:buNone/>
            </a:pPr>
            <a:endParaRPr lang="en-US" sz="1400" dirty="0"/>
          </a:p>
          <a:p>
            <a:pPr marL="0" indent="0">
              <a:spcBef>
                <a:spcPts val="0"/>
              </a:spcBef>
              <a:spcAft>
                <a:spcPts val="0"/>
              </a:spcAft>
              <a:buNone/>
            </a:pPr>
            <a:r>
              <a:rPr lang="en-US" sz="1400" dirty="0"/>
              <a:t>The nonlinear batch algorithm must be iterated to converge on the state deviation (when this value goes to zero it means our reference trajectory is now basically our solution).  The initial guess at the reference trajectory must be somewhat close to the truth in order for the method to converge.</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Processing Algorithm (Nonlinear OD)</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7752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1100" b="1" dirty="0"/>
                  <a:t>Step 0: Initialization</a:t>
                </a:r>
              </a:p>
              <a:p>
                <a:pPr marL="0" indent="0">
                  <a:spcBef>
                    <a:spcPts val="0"/>
                  </a:spcBef>
                  <a:spcAft>
                    <a:spcPts val="600"/>
                  </a:spcAft>
                  <a:buNone/>
                </a:pPr>
                <a:r>
                  <a:rPr lang="en-US" sz="1100" dirty="0"/>
                  <a:t>Set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0</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acc>
                          <m:accPr>
                            <m:chr m:val="̅"/>
                            <m:ctrlPr>
                              <a:rPr lang="en-US" sz="1100" b="1" i="1" smtClean="0">
                                <a:latin typeface="Cambria Math" panose="02040503050406030204" pitchFamily="18" charset="0"/>
                              </a:rPr>
                            </m:ctrlPr>
                          </m:accPr>
                          <m:e>
                            <m:r>
                              <a:rPr lang="en-US" sz="1100" b="1" i="1" smtClean="0">
                                <a:latin typeface="Cambria Math" panose="02040503050406030204" pitchFamily="18" charset="0"/>
                              </a:rPr>
                              <m:t>𝒙</m:t>
                            </m:r>
                          </m:e>
                        </m:acc>
                      </m:e>
                      <m:sub>
                        <m:r>
                          <a:rPr lang="en-US" sz="1100" b="0" i="1" smtClean="0">
                            <a:latin typeface="Cambria Math" panose="02040503050406030204" pitchFamily="18" charset="0"/>
                          </a:rPr>
                          <m:t>0</m:t>
                        </m:r>
                      </m:sub>
                    </m:sSub>
                    <m:r>
                      <a:rPr lang="en-US" sz="1100" b="0" i="1" smtClean="0">
                        <a:latin typeface="Cambria Math" panose="02040503050406030204" pitchFamily="18" charset="0"/>
                      </a:rPr>
                      <m:t>=0</m:t>
                    </m:r>
                  </m:oMath>
                </a14:m>
                <a:endParaRPr lang="en-US" sz="1100" b="1" dirty="0"/>
              </a:p>
              <a:p>
                <a:pPr marL="0" indent="0">
                  <a:spcBef>
                    <a:spcPts val="0"/>
                  </a:spcBef>
                  <a:spcAft>
                    <a:spcPts val="0"/>
                  </a:spcAft>
                  <a:buNone/>
                </a:pPr>
                <a:r>
                  <a:rPr lang="en-US" sz="1100" b="1" dirty="0"/>
                  <a:t>Step 1: Initialize this iteration</a:t>
                </a:r>
              </a:p>
              <a:p>
                <a:pPr marL="0" indent="0">
                  <a:spcBef>
                    <a:spcPts val="0"/>
                  </a:spcBef>
                  <a:spcAft>
                    <a:spcPts val="600"/>
                  </a:spcAft>
                  <a:buNone/>
                </a:pPr>
                <a:r>
                  <a:rPr lang="en-US" sz="1100" dirty="0"/>
                  <a:t>Set </a:t>
                </a:r>
                <a14:m>
                  <m:oMath xmlns:m="http://schemas.openxmlformats.org/officeDocument/2006/math">
                    <m:r>
                      <m:rPr>
                        <m:sty m:val="p"/>
                      </m:rPr>
                      <a:rPr lang="el-GR" sz="1100" i="1">
                        <a:latin typeface="Cambria Math" panose="02040503050406030204" pitchFamily="18" charset="0"/>
                        <a:ea typeface="Cambria Math" panose="02040503050406030204" pitchFamily="18" charset="0"/>
                      </a:rPr>
                      <m:t>Λ</m:t>
                    </m:r>
                    <m:r>
                      <a:rPr lang="en-US" sz="1100" i="1">
                        <a:latin typeface="Cambria Math" panose="02040503050406030204" pitchFamily="18" charset="0"/>
                        <a:ea typeface="Cambria Math" panose="02040503050406030204" pitchFamily="18" charset="0"/>
                      </a:rPr>
                      <m:t>=</m:t>
                    </m:r>
                    <m:sSubSup>
                      <m:sSubSupPr>
                        <m:ctrlPr>
                          <a:rPr lang="en-US" sz="1100" i="1">
                            <a:latin typeface="Cambria Math" panose="02040503050406030204" pitchFamily="18" charset="0"/>
                          </a:rPr>
                        </m:ctrlPr>
                      </m:sSubSupPr>
                      <m:e>
                        <m:acc>
                          <m:accPr>
                            <m:chr m:val="̅"/>
                            <m:ctrlPr>
                              <a:rPr lang="en-US" sz="1100" i="1">
                                <a:latin typeface="Cambria Math" panose="02040503050406030204" pitchFamily="18" charset="0"/>
                              </a:rPr>
                            </m:ctrlPr>
                          </m:accPr>
                          <m:e>
                            <m:r>
                              <a:rPr lang="en-US" sz="1100" i="1">
                                <a:latin typeface="Cambria Math" panose="02040503050406030204" pitchFamily="18" charset="0"/>
                              </a:rPr>
                              <m:t>𝑃</m:t>
                            </m:r>
                          </m:e>
                        </m:acc>
                      </m:e>
                      <m:sub>
                        <m:r>
                          <a:rPr lang="en-US" sz="1100" i="1">
                            <a:latin typeface="Cambria Math" panose="02040503050406030204" pitchFamily="18" charset="0"/>
                          </a:rPr>
                          <m:t>0</m:t>
                        </m:r>
                      </m:sub>
                      <m:sup>
                        <m:r>
                          <a:rPr lang="en-US" sz="1100" i="1">
                            <a:latin typeface="Cambria Math" panose="02040503050406030204" pitchFamily="18" charset="0"/>
                          </a:rPr>
                          <m:t>−1</m:t>
                        </m:r>
                      </m:sup>
                    </m:sSubSup>
                  </m:oMath>
                </a14:m>
                <a:r>
                  <a:rPr lang="en-US" sz="1100" dirty="0"/>
                  <a:t> and </a:t>
                </a:r>
                <a14:m>
                  <m:oMath xmlns:m="http://schemas.openxmlformats.org/officeDocument/2006/math">
                    <m:sSubSup>
                      <m:sSubSupPr>
                        <m:ctrlPr>
                          <a:rPr lang="en-US" sz="1100" i="1">
                            <a:latin typeface="Cambria Math" panose="02040503050406030204" pitchFamily="18" charset="0"/>
                          </a:rPr>
                        </m:ctrlPr>
                      </m:sSubSupPr>
                      <m:e>
                        <m:r>
                          <a:rPr lang="en-US" sz="1100" i="1">
                            <a:latin typeface="Cambria Math" panose="02040503050406030204" pitchFamily="18" charset="0"/>
                          </a:rPr>
                          <m:t>𝑁</m:t>
                        </m:r>
                        <m:r>
                          <a:rPr lang="en-US" sz="1100" i="1">
                            <a:latin typeface="Cambria Math" panose="02040503050406030204" pitchFamily="18" charset="0"/>
                          </a:rPr>
                          <m:t>=</m:t>
                        </m:r>
                        <m:acc>
                          <m:accPr>
                            <m:chr m:val="̅"/>
                            <m:ctrlPr>
                              <a:rPr lang="en-US" sz="1100" i="1">
                                <a:latin typeface="Cambria Math" panose="02040503050406030204" pitchFamily="18" charset="0"/>
                              </a:rPr>
                            </m:ctrlPr>
                          </m:accPr>
                          <m:e>
                            <m:r>
                              <a:rPr lang="en-US" sz="1100" i="1">
                                <a:latin typeface="Cambria Math" panose="02040503050406030204" pitchFamily="18" charset="0"/>
                              </a:rPr>
                              <m:t>𝑃</m:t>
                            </m:r>
                          </m:e>
                        </m:acc>
                      </m:e>
                      <m:sub>
                        <m:r>
                          <a:rPr lang="en-US" sz="1100" i="1">
                            <a:latin typeface="Cambria Math" panose="02040503050406030204" pitchFamily="18" charset="0"/>
                          </a:rPr>
                          <m:t>0</m:t>
                        </m:r>
                      </m:sub>
                      <m:sup>
                        <m:r>
                          <a:rPr lang="en-US" sz="1100" i="1">
                            <a:latin typeface="Cambria Math" panose="02040503050406030204" pitchFamily="18" charset="0"/>
                          </a:rPr>
                          <m:t>−1</m:t>
                        </m:r>
                      </m:sup>
                    </m:sSubSup>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smtClean="0">
                                <a:latin typeface="Cambria Math" panose="02040503050406030204" pitchFamily="18" charset="0"/>
                              </a:rPr>
                              <m:t>𝒙</m:t>
                            </m:r>
                          </m:e>
                        </m:acc>
                      </m:e>
                      <m:sub>
                        <m:r>
                          <a:rPr lang="en-US" sz="1100" i="1">
                            <a:latin typeface="Cambria Math" panose="02040503050406030204" pitchFamily="18" charset="0"/>
                          </a:rPr>
                          <m:t>0</m:t>
                        </m:r>
                      </m:sub>
                    </m:sSub>
                  </m:oMath>
                </a14:m>
                <a:r>
                  <a:rPr lang="en-US" sz="1100" dirty="0"/>
                  <a:t> (assuming </a:t>
                </a:r>
                <a:r>
                  <a:rPr lang="en-US" sz="1100" i="1" dirty="0"/>
                  <a:t>a priori </a:t>
                </a:r>
                <a:r>
                  <a:rPr lang="en-US" sz="1100" dirty="0"/>
                  <a:t>available)</a:t>
                </a:r>
              </a:p>
              <a:p>
                <a:pPr marL="0" indent="0">
                  <a:spcBef>
                    <a:spcPts val="0"/>
                  </a:spcBef>
                  <a:spcAft>
                    <a:spcPts val="0"/>
                  </a:spcAft>
                  <a:buNone/>
                </a:pPr>
                <a:r>
                  <a:rPr lang="en-US" sz="1100" b="1" dirty="0"/>
                  <a:t>Step 2: Read the next observation</a:t>
                </a:r>
              </a:p>
              <a:p>
                <a:pPr marL="228600" indent="-228600">
                  <a:spcBef>
                    <a:spcPts val="0"/>
                  </a:spcBef>
                  <a:spcAft>
                    <a:spcPts val="0"/>
                  </a:spcAft>
                  <a:buAutoNum type="arabicPeriod"/>
                </a:pPr>
                <a:r>
                  <a:rPr lang="en-US" sz="1100" dirty="0"/>
                  <a:t>Retrieve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𝑡</m:t>
                        </m:r>
                      </m:e>
                      <m:sub>
                        <m:r>
                          <a:rPr lang="en-US" sz="1100" i="1">
                            <a:latin typeface="Cambria Math" panose="02040503050406030204" pitchFamily="18" charset="0"/>
                          </a:rPr>
                          <m:t>𝑘</m:t>
                        </m:r>
                      </m:sub>
                    </m:sSub>
                  </m:oMath>
                </a14:m>
                <a:r>
                  <a:rPr lang="en-US" sz="1100" dirty="0"/>
                  <a:t>,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𝒀</m:t>
                            </m:r>
                          </m:e>
                        </m:acc>
                      </m:e>
                      <m:sub>
                        <m:r>
                          <a:rPr lang="en-US" sz="1100" i="1">
                            <a:latin typeface="Cambria Math" panose="02040503050406030204" pitchFamily="18" charset="0"/>
                          </a:rPr>
                          <m:t>𝑘</m:t>
                        </m:r>
                      </m:sub>
                    </m:sSub>
                  </m:oMath>
                </a14:m>
                <a:r>
                  <a:rPr lang="en-US" sz="1100" dirty="0"/>
                  <a:t>,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𝑅</m:t>
                        </m:r>
                      </m:e>
                      <m:sub>
                        <m:r>
                          <a:rPr lang="en-US" sz="1100" i="1">
                            <a:latin typeface="Cambria Math" panose="02040503050406030204" pitchFamily="18" charset="0"/>
                          </a:rPr>
                          <m:t>𝑘</m:t>
                        </m:r>
                      </m:sub>
                    </m:sSub>
                  </m:oMath>
                </a14:m>
                <a:endParaRPr lang="en-US" sz="1100" dirty="0"/>
              </a:p>
              <a:p>
                <a:pPr marL="228600" indent="-228600">
                  <a:spcBef>
                    <a:spcPts val="0"/>
                  </a:spcBef>
                  <a:spcAft>
                    <a:spcPts val="0"/>
                  </a:spcAft>
                  <a:buAutoNum type="arabicPeriod"/>
                </a:pPr>
                <a:r>
                  <a:rPr lang="en-US" sz="1100" dirty="0"/>
                  <a:t>Integrate to get </a:t>
                </a:r>
                <a14:m>
                  <m:oMath xmlns:m="http://schemas.openxmlformats.org/officeDocument/2006/math">
                    <m:r>
                      <a:rPr lang="en-US" sz="1100" i="1">
                        <a:latin typeface="Cambria Math" panose="02040503050406030204" pitchFamily="18" charset="0"/>
                        <a:ea typeface="Cambria Math" panose="02040503050406030204" pitchFamily="18" charset="0"/>
                      </a:rPr>
                      <m:t>𝜙</m:t>
                    </m:r>
                    <m:d>
                      <m:dPr>
                        <m:ctrlPr>
                          <a:rPr lang="en-US" sz="1100" i="1">
                            <a:latin typeface="Cambria Math" panose="02040503050406030204" pitchFamily="18" charset="0"/>
                            <a:ea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𝑡</m:t>
                            </m:r>
                          </m:e>
                          <m:sub>
                            <m:r>
                              <a:rPr lang="en-US" sz="1100" i="1">
                                <a:latin typeface="Cambria Math" panose="02040503050406030204" pitchFamily="18" charset="0"/>
                              </a:rPr>
                              <m:t>𝑘</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𝑡</m:t>
                            </m:r>
                          </m:e>
                          <m:sub>
                            <m:r>
                              <a:rPr lang="en-US" sz="1100" i="1">
                                <a:latin typeface="Cambria Math" panose="02040503050406030204" pitchFamily="18" charset="0"/>
                              </a:rPr>
                              <m:t>0</m:t>
                            </m:r>
                          </m:sub>
                        </m:sSub>
                      </m:e>
                    </m:d>
                  </m:oMath>
                </a14:m>
                <a:r>
                  <a:rPr lang="en-US" sz="1100" dirty="0"/>
                  <a:t> and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m:t>
                        </m:r>
                        <m:r>
                          <a:rPr lang="en-US" sz="1100" i="1">
                            <a:latin typeface="Cambria Math" panose="02040503050406030204" pitchFamily="18" charset="0"/>
                          </a:rPr>
                          <m:t>𝑘</m:t>
                        </m:r>
                      </m:sub>
                    </m:sSub>
                  </m:oMath>
                </a14:m>
                <a:endParaRPr lang="en-US" sz="1100" dirty="0"/>
              </a:p>
              <a:p>
                <a:pPr marL="228600" indent="-228600">
                  <a:spcBef>
                    <a:spcPts val="0"/>
                  </a:spcBef>
                  <a:spcAft>
                    <a:spcPts val="0"/>
                  </a:spcAft>
                  <a:buAutoNum type="arabicPeriod"/>
                </a:pPr>
                <a:r>
                  <a:rPr lang="en-US" sz="1100" dirty="0"/>
                  <a:t>Accumulate Normal Equations</a:t>
                </a:r>
              </a:p>
              <a:p>
                <a:pPr marL="628650" lvl="1" indent="-228600">
                  <a:spcBef>
                    <a:spcPts val="0"/>
                  </a:spcBef>
                  <a:spcAft>
                    <a:spcPts val="0"/>
                  </a:spcAft>
                  <a:buAutoNum type="arabicPeriod"/>
                </a:pPr>
                <a:r>
                  <a:rPr lang="en-US" sz="900" dirty="0"/>
                  <a:t>Compute </a:t>
                </a:r>
                <a14:m>
                  <m:oMath xmlns:m="http://schemas.openxmlformats.org/officeDocument/2006/math">
                    <m:sSub>
                      <m:sSubPr>
                        <m:ctrlPr>
                          <a:rPr lang="en-US" sz="900" i="1">
                            <a:latin typeface="Cambria Math" panose="02040503050406030204" pitchFamily="18" charset="0"/>
                          </a:rPr>
                        </m:ctrlPr>
                      </m:sSubPr>
                      <m:e>
                        <m:acc>
                          <m:accPr>
                            <m:chr m:val="̃"/>
                            <m:ctrlPr>
                              <a:rPr lang="en-US" sz="900" i="1">
                                <a:latin typeface="Cambria Math" panose="02040503050406030204" pitchFamily="18" charset="0"/>
                              </a:rPr>
                            </m:ctrlPr>
                          </m:accPr>
                          <m:e>
                            <m:r>
                              <a:rPr lang="en-US" sz="900" i="1">
                                <a:latin typeface="Cambria Math" panose="02040503050406030204" pitchFamily="18" charset="0"/>
                              </a:rPr>
                              <m:t>𝐻</m:t>
                            </m:r>
                          </m:e>
                        </m:acc>
                      </m:e>
                      <m:sub>
                        <m:r>
                          <a:rPr lang="en-US" sz="900" i="1">
                            <a:latin typeface="Cambria Math" panose="02040503050406030204" pitchFamily="18" charset="0"/>
                          </a:rPr>
                          <m:t>𝑘</m:t>
                        </m:r>
                      </m:sub>
                    </m:sSub>
                  </m:oMath>
                </a14:m>
                <a:r>
                  <a:rPr lang="en-US" sz="900" dirty="0"/>
                  <a:t> using </a:t>
                </a:r>
                <a14:m>
                  <m:oMath xmlns:m="http://schemas.openxmlformats.org/officeDocument/2006/math">
                    <m:sSub>
                      <m:sSubPr>
                        <m:ctrlPr>
                          <a:rPr lang="en-US" sz="900" i="1">
                            <a:latin typeface="Cambria Math" panose="02040503050406030204" pitchFamily="18" charset="0"/>
                          </a:rPr>
                        </m:ctrlPr>
                      </m:sSubPr>
                      <m:e>
                        <m:acc>
                          <m:accPr>
                            <m:chr m:val="⃑"/>
                            <m:ctrlPr>
                              <a:rPr lang="en-US" sz="900" b="1" i="1">
                                <a:latin typeface="Cambria Math" panose="02040503050406030204" pitchFamily="18" charset="0"/>
                              </a:rPr>
                            </m:ctrlPr>
                          </m:accPr>
                          <m:e>
                            <m:r>
                              <a:rPr lang="en-US" sz="900" b="1" i="1">
                                <a:latin typeface="Cambria Math" panose="02040503050406030204" pitchFamily="18" charset="0"/>
                              </a:rPr>
                              <m:t>𝑿</m:t>
                            </m:r>
                          </m:e>
                        </m:acc>
                      </m:e>
                      <m:sub>
                        <m:r>
                          <a:rPr lang="en-US" sz="900" i="1">
                            <a:latin typeface="Cambria Math" panose="02040503050406030204" pitchFamily="18" charset="0"/>
                          </a:rPr>
                          <m:t>𝑅𝐸𝐹</m:t>
                        </m:r>
                        <m:r>
                          <a:rPr lang="en-US" sz="900" i="1">
                            <a:latin typeface="Cambria Math" panose="02040503050406030204" pitchFamily="18" charset="0"/>
                          </a:rPr>
                          <m:t>,</m:t>
                        </m:r>
                        <m:r>
                          <a:rPr lang="en-US" sz="900" i="1">
                            <a:latin typeface="Cambria Math" panose="02040503050406030204" pitchFamily="18" charset="0"/>
                          </a:rPr>
                          <m:t>𝑘</m:t>
                        </m:r>
                      </m:sub>
                    </m:sSub>
                  </m:oMath>
                </a14:m>
                <a:endParaRPr lang="en-US" sz="900" dirty="0"/>
              </a:p>
              <a:p>
                <a:pPr marL="628650" lvl="1" indent="-228600">
                  <a:spcBef>
                    <a:spcPts val="0"/>
                  </a:spcBef>
                  <a:spcAft>
                    <a:spcPts val="0"/>
                  </a:spcAft>
                  <a:buAutoNum type="arabicPeriod"/>
                </a:pPr>
                <a:r>
                  <a:rPr lang="en-US" sz="900" dirty="0"/>
                  <a:t>Compute </a:t>
                </a:r>
                <a14:m>
                  <m:oMath xmlns:m="http://schemas.openxmlformats.org/officeDocument/2006/math">
                    <m:sSub>
                      <m:sSubPr>
                        <m:ctrlPr>
                          <a:rPr lang="en-US" sz="900" i="1">
                            <a:latin typeface="Cambria Math" panose="02040503050406030204" pitchFamily="18" charset="0"/>
                          </a:rPr>
                        </m:ctrlPr>
                      </m:sSubPr>
                      <m:e>
                        <m:acc>
                          <m:accPr>
                            <m:chr m:val="⃑"/>
                            <m:ctrlPr>
                              <a:rPr lang="en-US" sz="900" b="1" i="1">
                                <a:latin typeface="Cambria Math" panose="02040503050406030204" pitchFamily="18" charset="0"/>
                              </a:rPr>
                            </m:ctrlPr>
                          </m:accPr>
                          <m:e>
                            <m:r>
                              <a:rPr lang="en-US" sz="900" b="1" i="1">
                                <a:latin typeface="Cambria Math" panose="02040503050406030204" pitchFamily="18" charset="0"/>
                              </a:rPr>
                              <m:t>𝒚</m:t>
                            </m:r>
                          </m:e>
                        </m:acc>
                      </m:e>
                      <m:sub>
                        <m:r>
                          <a:rPr lang="en-US" sz="900" i="1">
                            <a:latin typeface="Cambria Math" panose="02040503050406030204" pitchFamily="18" charset="0"/>
                          </a:rPr>
                          <m:t>𝑘</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acc>
                          <m:accPr>
                            <m:chr m:val="⃑"/>
                            <m:ctrlPr>
                              <a:rPr lang="en-US" sz="900" b="1" i="1">
                                <a:latin typeface="Cambria Math" panose="02040503050406030204" pitchFamily="18" charset="0"/>
                              </a:rPr>
                            </m:ctrlPr>
                          </m:accPr>
                          <m:e>
                            <m:r>
                              <a:rPr lang="en-US" sz="900" b="1" i="1">
                                <a:latin typeface="Cambria Math" panose="02040503050406030204" pitchFamily="18" charset="0"/>
                              </a:rPr>
                              <m:t>𝒀</m:t>
                            </m:r>
                          </m:e>
                        </m:acc>
                      </m:e>
                      <m:sub>
                        <m:r>
                          <a:rPr lang="en-US" sz="900" i="1">
                            <a:latin typeface="Cambria Math" panose="02040503050406030204" pitchFamily="18" charset="0"/>
                          </a:rPr>
                          <m:t>𝑘</m:t>
                        </m:r>
                      </m:sub>
                    </m:sSub>
                    <m:r>
                      <a:rPr lang="en-US" sz="900" i="1">
                        <a:latin typeface="Cambria Math" panose="02040503050406030204" pitchFamily="18" charset="0"/>
                      </a:rPr>
                      <m:t>−</m:t>
                    </m:r>
                    <m:r>
                      <a:rPr lang="en-US" sz="900" i="1">
                        <a:latin typeface="Cambria Math" panose="02040503050406030204" pitchFamily="18" charset="0"/>
                      </a:rPr>
                      <m:t>𝐺</m:t>
                    </m:r>
                    <m:d>
                      <m:dPr>
                        <m:ctrlPr>
                          <a:rPr lang="en-US" sz="900" i="1">
                            <a:latin typeface="Cambria Math" panose="02040503050406030204" pitchFamily="18" charset="0"/>
                          </a:rPr>
                        </m:ctrlPr>
                      </m:dPr>
                      <m:e>
                        <m:sSub>
                          <m:sSubPr>
                            <m:ctrlPr>
                              <a:rPr lang="en-US" sz="900" i="1">
                                <a:latin typeface="Cambria Math" panose="02040503050406030204" pitchFamily="18" charset="0"/>
                              </a:rPr>
                            </m:ctrlPr>
                          </m:sSubPr>
                          <m:e>
                            <m:acc>
                              <m:accPr>
                                <m:chr m:val="⃑"/>
                                <m:ctrlPr>
                                  <a:rPr lang="en-US" sz="900" b="1" i="1">
                                    <a:latin typeface="Cambria Math" panose="02040503050406030204" pitchFamily="18" charset="0"/>
                                  </a:rPr>
                                </m:ctrlPr>
                              </m:accPr>
                              <m:e>
                                <m:r>
                                  <a:rPr lang="en-US" sz="900" b="1" i="1">
                                    <a:latin typeface="Cambria Math" panose="02040503050406030204" pitchFamily="18" charset="0"/>
                                  </a:rPr>
                                  <m:t>𝑿</m:t>
                                </m:r>
                              </m:e>
                            </m:acc>
                          </m:e>
                          <m:sub>
                            <m:r>
                              <a:rPr lang="en-US" sz="900" i="1">
                                <a:latin typeface="Cambria Math" panose="02040503050406030204" pitchFamily="18" charset="0"/>
                              </a:rPr>
                              <m:t>𝑅𝐸𝐹</m:t>
                            </m:r>
                            <m:r>
                              <a:rPr lang="en-US" sz="900" i="1">
                                <a:latin typeface="Cambria Math" panose="02040503050406030204" pitchFamily="18" charset="0"/>
                              </a:rPr>
                              <m:t>,</m:t>
                            </m:r>
                            <m:r>
                              <a:rPr lang="en-US" sz="900" i="1">
                                <a:latin typeface="Cambria Math" panose="02040503050406030204" pitchFamily="18" charset="0"/>
                              </a:rPr>
                              <m:t>𝑘</m:t>
                            </m:r>
                          </m:sub>
                        </m:sSub>
                      </m:e>
                    </m:d>
                  </m:oMath>
                </a14:m>
                <a:endParaRPr lang="en-US" sz="900" dirty="0"/>
              </a:p>
              <a:p>
                <a:pPr marL="628650" lvl="1" indent="-228600">
                  <a:spcBef>
                    <a:spcPts val="0"/>
                  </a:spcBef>
                  <a:spcAft>
                    <a:spcPts val="0"/>
                  </a:spcAft>
                  <a:buAutoNum type="arabicPeriod"/>
                </a:pPr>
                <a:r>
                  <a:rPr lang="en-US" sz="900" dirty="0"/>
                  <a:t>Compute </a:t>
                </a:r>
                <a14:m>
                  <m:oMath xmlns:m="http://schemas.openxmlformats.org/officeDocument/2006/math">
                    <m:r>
                      <m:rPr>
                        <m:sty m:val="p"/>
                      </m:rPr>
                      <a:rPr lang="el-GR" sz="900" i="1">
                        <a:latin typeface="Cambria Math" panose="02040503050406030204" pitchFamily="18" charset="0"/>
                        <a:ea typeface="Cambria Math" panose="02040503050406030204" pitchFamily="18" charset="0"/>
                      </a:rPr>
                      <m:t>Λ</m:t>
                    </m:r>
                    <m:r>
                      <a:rPr lang="en-US" sz="900" i="1">
                        <a:latin typeface="Cambria Math" panose="02040503050406030204" pitchFamily="18" charset="0"/>
                        <a:ea typeface="Cambria Math" panose="02040503050406030204" pitchFamily="18" charset="0"/>
                      </a:rPr>
                      <m:t>=</m:t>
                    </m:r>
                    <m:r>
                      <m:rPr>
                        <m:sty m:val="p"/>
                      </m:rPr>
                      <a:rPr lang="el-GR" sz="900" i="1">
                        <a:latin typeface="Cambria Math" panose="02040503050406030204" pitchFamily="18" charset="0"/>
                        <a:ea typeface="Cambria Math" panose="02040503050406030204" pitchFamily="18" charset="0"/>
                      </a:rPr>
                      <m:t>Λ</m:t>
                    </m:r>
                    <m:r>
                      <a:rPr lang="en-US" sz="900" i="1">
                        <a:latin typeface="Cambria Math" panose="02040503050406030204" pitchFamily="18" charset="0"/>
                        <a:ea typeface="Cambria Math" panose="02040503050406030204" pitchFamily="18" charset="0"/>
                      </a:rPr>
                      <m:t>+</m:t>
                    </m:r>
                    <m:sSup>
                      <m:sSupPr>
                        <m:ctrlPr>
                          <a:rPr lang="en-US" sz="900" i="1">
                            <a:latin typeface="Cambria Math" panose="02040503050406030204" pitchFamily="18" charset="0"/>
                          </a:rPr>
                        </m:ctrlPr>
                      </m:sSupPr>
                      <m:e>
                        <m:d>
                          <m:dPr>
                            <m:begChr m:val="["/>
                            <m:endChr m:val="]"/>
                            <m:ctrlPr>
                              <a:rPr lang="en-US" sz="900" i="1">
                                <a:latin typeface="Cambria Math" panose="02040503050406030204" pitchFamily="18" charset="0"/>
                              </a:rPr>
                            </m:ctrlPr>
                          </m:dPr>
                          <m:e>
                            <m:sSub>
                              <m:sSubPr>
                                <m:ctrlPr>
                                  <a:rPr lang="en-US" sz="900" i="1">
                                    <a:latin typeface="Cambria Math" panose="02040503050406030204" pitchFamily="18" charset="0"/>
                                  </a:rPr>
                                </m:ctrlPr>
                              </m:sSubPr>
                              <m:e>
                                <m:acc>
                                  <m:accPr>
                                    <m:chr m:val="̃"/>
                                    <m:ctrlPr>
                                      <a:rPr lang="en-US" sz="900" i="1">
                                        <a:latin typeface="Cambria Math" panose="02040503050406030204" pitchFamily="18" charset="0"/>
                                      </a:rPr>
                                    </m:ctrlPr>
                                  </m:accPr>
                                  <m:e>
                                    <m:r>
                                      <a:rPr lang="en-US" sz="900" i="1">
                                        <a:latin typeface="Cambria Math" panose="02040503050406030204" pitchFamily="18" charset="0"/>
                                      </a:rPr>
                                      <m:t>𝐻</m:t>
                                    </m:r>
                                  </m:e>
                                </m:acc>
                              </m:e>
                              <m:sub>
                                <m:r>
                                  <a:rPr lang="en-US" sz="900" i="1">
                                    <a:latin typeface="Cambria Math" panose="02040503050406030204" pitchFamily="18" charset="0"/>
                                  </a:rPr>
                                  <m:t>𝑘</m:t>
                                </m:r>
                              </m:sub>
                            </m:sSub>
                            <m:r>
                              <a:rPr lang="en-US" sz="900" i="1">
                                <a:latin typeface="Cambria Math" panose="02040503050406030204" pitchFamily="18" charset="0"/>
                                <a:ea typeface="Cambria Math" panose="02040503050406030204" pitchFamily="18" charset="0"/>
                              </a:rPr>
                              <m:t>𝜙</m:t>
                            </m:r>
                            <m:d>
                              <m:dPr>
                                <m:ctrlPr>
                                  <a:rPr lang="en-US" sz="900" i="1">
                                    <a:latin typeface="Cambria Math" panose="02040503050406030204" pitchFamily="18" charset="0"/>
                                    <a:ea typeface="Cambria Math" panose="02040503050406030204" pitchFamily="18" charset="0"/>
                                  </a:rPr>
                                </m:ctrlPr>
                              </m:dPr>
                              <m:e>
                                <m:sSub>
                                  <m:sSubPr>
                                    <m:ctrlPr>
                                      <a:rPr lang="en-US" sz="900" i="1">
                                        <a:latin typeface="Cambria Math" panose="02040503050406030204" pitchFamily="18" charset="0"/>
                                      </a:rPr>
                                    </m:ctrlPr>
                                  </m:sSubPr>
                                  <m:e>
                                    <m:r>
                                      <a:rPr lang="en-US" sz="900" i="1">
                                        <a:latin typeface="Cambria Math" panose="02040503050406030204" pitchFamily="18" charset="0"/>
                                      </a:rPr>
                                      <m:t>𝑡</m:t>
                                    </m:r>
                                  </m:e>
                                  <m:sub>
                                    <m:r>
                                      <a:rPr lang="en-US" sz="900" i="1">
                                        <a:latin typeface="Cambria Math" panose="02040503050406030204" pitchFamily="18" charset="0"/>
                                      </a:rPr>
                                      <m:t>𝑘</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𝑡</m:t>
                                    </m:r>
                                  </m:e>
                                  <m:sub>
                                    <m:r>
                                      <a:rPr lang="en-US" sz="900" i="1">
                                        <a:latin typeface="Cambria Math" panose="02040503050406030204" pitchFamily="18" charset="0"/>
                                      </a:rPr>
                                      <m:t>0</m:t>
                                    </m:r>
                                  </m:sub>
                                </m:sSub>
                              </m:e>
                            </m:d>
                          </m:e>
                        </m:d>
                      </m:e>
                      <m:sup>
                        <m:r>
                          <a:rPr lang="en-US" sz="900" i="1">
                            <a:latin typeface="Cambria Math" panose="02040503050406030204" pitchFamily="18" charset="0"/>
                          </a:rPr>
                          <m:t>𝑇</m:t>
                        </m:r>
                      </m:sup>
                    </m:sSup>
                    <m:sSubSup>
                      <m:sSubSupPr>
                        <m:ctrlPr>
                          <a:rPr lang="en-US" sz="900" i="1">
                            <a:latin typeface="Cambria Math" panose="02040503050406030204" pitchFamily="18" charset="0"/>
                          </a:rPr>
                        </m:ctrlPr>
                      </m:sSubSupPr>
                      <m:e>
                        <m:r>
                          <a:rPr lang="en-US" sz="900" i="1">
                            <a:latin typeface="Cambria Math" panose="02040503050406030204" pitchFamily="18" charset="0"/>
                          </a:rPr>
                          <m:t>𝑅</m:t>
                        </m:r>
                      </m:e>
                      <m:sub>
                        <m:r>
                          <a:rPr lang="en-US" sz="900" i="1">
                            <a:latin typeface="Cambria Math" panose="02040503050406030204" pitchFamily="18" charset="0"/>
                          </a:rPr>
                          <m:t>𝑘</m:t>
                        </m:r>
                      </m:sub>
                      <m:sup>
                        <m:r>
                          <a:rPr lang="en-US" sz="900" i="1">
                            <a:latin typeface="Cambria Math" panose="02040503050406030204" pitchFamily="18" charset="0"/>
                          </a:rPr>
                          <m:t>−1</m:t>
                        </m:r>
                      </m:sup>
                    </m:sSubSup>
                    <m:sSub>
                      <m:sSubPr>
                        <m:ctrlPr>
                          <a:rPr lang="en-US" sz="900" i="1">
                            <a:latin typeface="Cambria Math" panose="02040503050406030204" pitchFamily="18" charset="0"/>
                          </a:rPr>
                        </m:ctrlPr>
                      </m:sSubPr>
                      <m:e>
                        <m:acc>
                          <m:accPr>
                            <m:chr m:val="̃"/>
                            <m:ctrlPr>
                              <a:rPr lang="en-US" sz="900" i="1">
                                <a:latin typeface="Cambria Math" panose="02040503050406030204" pitchFamily="18" charset="0"/>
                              </a:rPr>
                            </m:ctrlPr>
                          </m:accPr>
                          <m:e>
                            <m:r>
                              <a:rPr lang="en-US" sz="900" i="1">
                                <a:latin typeface="Cambria Math" panose="02040503050406030204" pitchFamily="18" charset="0"/>
                              </a:rPr>
                              <m:t>𝐻</m:t>
                            </m:r>
                          </m:e>
                        </m:acc>
                      </m:e>
                      <m:sub>
                        <m:r>
                          <a:rPr lang="en-US" sz="900" i="1">
                            <a:latin typeface="Cambria Math" panose="02040503050406030204" pitchFamily="18" charset="0"/>
                          </a:rPr>
                          <m:t>𝑘</m:t>
                        </m:r>
                      </m:sub>
                    </m:sSub>
                    <m:r>
                      <a:rPr lang="en-US" sz="900" i="1">
                        <a:latin typeface="Cambria Math" panose="02040503050406030204" pitchFamily="18" charset="0"/>
                        <a:ea typeface="Cambria Math" panose="02040503050406030204" pitchFamily="18" charset="0"/>
                      </a:rPr>
                      <m:t>𝜙</m:t>
                    </m:r>
                    <m:d>
                      <m:dPr>
                        <m:ctrlPr>
                          <a:rPr lang="en-US" sz="900" i="1">
                            <a:latin typeface="Cambria Math" panose="02040503050406030204" pitchFamily="18" charset="0"/>
                            <a:ea typeface="Cambria Math" panose="02040503050406030204" pitchFamily="18" charset="0"/>
                          </a:rPr>
                        </m:ctrlPr>
                      </m:dPr>
                      <m:e>
                        <m:sSub>
                          <m:sSubPr>
                            <m:ctrlPr>
                              <a:rPr lang="en-US" sz="900" i="1">
                                <a:latin typeface="Cambria Math" panose="02040503050406030204" pitchFamily="18" charset="0"/>
                              </a:rPr>
                            </m:ctrlPr>
                          </m:sSubPr>
                          <m:e>
                            <m:r>
                              <a:rPr lang="en-US" sz="900" i="1">
                                <a:latin typeface="Cambria Math" panose="02040503050406030204" pitchFamily="18" charset="0"/>
                              </a:rPr>
                              <m:t>𝑡</m:t>
                            </m:r>
                          </m:e>
                          <m:sub>
                            <m:r>
                              <a:rPr lang="en-US" sz="900" i="1">
                                <a:latin typeface="Cambria Math" panose="02040503050406030204" pitchFamily="18" charset="0"/>
                              </a:rPr>
                              <m:t>𝑘</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𝑡</m:t>
                            </m:r>
                          </m:e>
                          <m:sub>
                            <m:r>
                              <a:rPr lang="en-US" sz="900" i="1">
                                <a:latin typeface="Cambria Math" panose="02040503050406030204" pitchFamily="18" charset="0"/>
                              </a:rPr>
                              <m:t>0</m:t>
                            </m:r>
                          </m:sub>
                        </m:sSub>
                      </m:e>
                    </m:d>
                  </m:oMath>
                </a14:m>
                <a:endParaRPr lang="en-US" sz="900" dirty="0"/>
              </a:p>
              <a:p>
                <a:pPr marL="628650" lvl="1" indent="-228600">
                  <a:spcBef>
                    <a:spcPts val="0"/>
                  </a:spcBef>
                  <a:spcAft>
                    <a:spcPts val="600"/>
                  </a:spcAft>
                  <a:buAutoNum type="arabicPeriod"/>
                </a:pPr>
                <a:r>
                  <a:rPr lang="en-US" sz="900" dirty="0"/>
                  <a:t>Compute </a:t>
                </a:r>
                <a14:m>
                  <m:oMath xmlns:m="http://schemas.openxmlformats.org/officeDocument/2006/math">
                    <m:r>
                      <a:rPr lang="en-US" sz="900" i="1">
                        <a:latin typeface="Cambria Math" panose="02040503050406030204" pitchFamily="18" charset="0"/>
                      </a:rPr>
                      <m:t>𝑁</m:t>
                    </m:r>
                    <m:r>
                      <a:rPr lang="en-US" sz="900" i="1">
                        <a:latin typeface="Cambria Math" panose="02040503050406030204" pitchFamily="18" charset="0"/>
                      </a:rPr>
                      <m:t>=</m:t>
                    </m:r>
                    <m:r>
                      <a:rPr lang="en-US" sz="900" i="1">
                        <a:latin typeface="Cambria Math" panose="02040503050406030204" pitchFamily="18" charset="0"/>
                      </a:rPr>
                      <m:t>𝑁</m:t>
                    </m:r>
                    <m:r>
                      <a:rPr lang="en-US" sz="900" i="1">
                        <a:latin typeface="Cambria Math" panose="02040503050406030204" pitchFamily="18" charset="0"/>
                      </a:rPr>
                      <m:t>+</m:t>
                    </m:r>
                    <m:sSup>
                      <m:sSupPr>
                        <m:ctrlPr>
                          <a:rPr lang="en-US" sz="900" i="1">
                            <a:latin typeface="Cambria Math" panose="02040503050406030204" pitchFamily="18" charset="0"/>
                          </a:rPr>
                        </m:ctrlPr>
                      </m:sSupPr>
                      <m:e>
                        <m:d>
                          <m:dPr>
                            <m:begChr m:val="["/>
                            <m:endChr m:val="]"/>
                            <m:ctrlPr>
                              <a:rPr lang="en-US" sz="900" i="1">
                                <a:latin typeface="Cambria Math" panose="02040503050406030204" pitchFamily="18" charset="0"/>
                              </a:rPr>
                            </m:ctrlPr>
                          </m:dPr>
                          <m:e>
                            <m:sSub>
                              <m:sSubPr>
                                <m:ctrlPr>
                                  <a:rPr lang="en-US" sz="900" i="1">
                                    <a:latin typeface="Cambria Math" panose="02040503050406030204" pitchFamily="18" charset="0"/>
                                  </a:rPr>
                                </m:ctrlPr>
                              </m:sSubPr>
                              <m:e>
                                <m:acc>
                                  <m:accPr>
                                    <m:chr m:val="̃"/>
                                    <m:ctrlPr>
                                      <a:rPr lang="en-US" sz="900" i="1">
                                        <a:latin typeface="Cambria Math" panose="02040503050406030204" pitchFamily="18" charset="0"/>
                                      </a:rPr>
                                    </m:ctrlPr>
                                  </m:accPr>
                                  <m:e>
                                    <m:r>
                                      <a:rPr lang="en-US" sz="900" i="1">
                                        <a:latin typeface="Cambria Math" panose="02040503050406030204" pitchFamily="18" charset="0"/>
                                      </a:rPr>
                                      <m:t>𝐻</m:t>
                                    </m:r>
                                  </m:e>
                                </m:acc>
                              </m:e>
                              <m:sub>
                                <m:r>
                                  <a:rPr lang="en-US" sz="900" i="1">
                                    <a:latin typeface="Cambria Math" panose="02040503050406030204" pitchFamily="18" charset="0"/>
                                  </a:rPr>
                                  <m:t>𝑘</m:t>
                                </m:r>
                              </m:sub>
                            </m:sSub>
                            <m:r>
                              <a:rPr lang="en-US" sz="900" i="1">
                                <a:latin typeface="Cambria Math" panose="02040503050406030204" pitchFamily="18" charset="0"/>
                                <a:ea typeface="Cambria Math" panose="02040503050406030204" pitchFamily="18" charset="0"/>
                              </a:rPr>
                              <m:t>𝜙</m:t>
                            </m:r>
                            <m:d>
                              <m:dPr>
                                <m:ctrlPr>
                                  <a:rPr lang="en-US" sz="900" i="1">
                                    <a:latin typeface="Cambria Math" panose="02040503050406030204" pitchFamily="18" charset="0"/>
                                    <a:ea typeface="Cambria Math" panose="02040503050406030204" pitchFamily="18" charset="0"/>
                                  </a:rPr>
                                </m:ctrlPr>
                              </m:dPr>
                              <m:e>
                                <m:sSub>
                                  <m:sSubPr>
                                    <m:ctrlPr>
                                      <a:rPr lang="en-US" sz="900" i="1">
                                        <a:latin typeface="Cambria Math" panose="02040503050406030204" pitchFamily="18" charset="0"/>
                                      </a:rPr>
                                    </m:ctrlPr>
                                  </m:sSubPr>
                                  <m:e>
                                    <m:r>
                                      <a:rPr lang="en-US" sz="900" i="1">
                                        <a:latin typeface="Cambria Math" panose="02040503050406030204" pitchFamily="18" charset="0"/>
                                      </a:rPr>
                                      <m:t>𝑡</m:t>
                                    </m:r>
                                  </m:e>
                                  <m:sub>
                                    <m:r>
                                      <a:rPr lang="en-US" sz="900" i="1">
                                        <a:latin typeface="Cambria Math" panose="02040503050406030204" pitchFamily="18" charset="0"/>
                                      </a:rPr>
                                      <m:t>𝑘</m:t>
                                    </m:r>
                                  </m:sub>
                                </m:sSub>
                                <m:r>
                                  <a:rPr lang="en-US" sz="900" i="1">
                                    <a:latin typeface="Cambria Math" panose="02040503050406030204" pitchFamily="18" charset="0"/>
                                  </a:rPr>
                                  <m:t>,</m:t>
                                </m:r>
                                <m:sSub>
                                  <m:sSubPr>
                                    <m:ctrlPr>
                                      <a:rPr lang="en-US" sz="900" i="1">
                                        <a:latin typeface="Cambria Math" panose="02040503050406030204" pitchFamily="18" charset="0"/>
                                      </a:rPr>
                                    </m:ctrlPr>
                                  </m:sSubPr>
                                  <m:e>
                                    <m:r>
                                      <a:rPr lang="en-US" sz="900" i="1">
                                        <a:latin typeface="Cambria Math" panose="02040503050406030204" pitchFamily="18" charset="0"/>
                                      </a:rPr>
                                      <m:t>𝑡</m:t>
                                    </m:r>
                                  </m:e>
                                  <m:sub>
                                    <m:r>
                                      <a:rPr lang="en-US" sz="900" i="1">
                                        <a:latin typeface="Cambria Math" panose="02040503050406030204" pitchFamily="18" charset="0"/>
                                      </a:rPr>
                                      <m:t>0</m:t>
                                    </m:r>
                                  </m:sub>
                                </m:sSub>
                              </m:e>
                            </m:d>
                          </m:e>
                        </m:d>
                      </m:e>
                      <m:sup>
                        <m:r>
                          <a:rPr lang="en-US" sz="900" i="1">
                            <a:latin typeface="Cambria Math" panose="02040503050406030204" pitchFamily="18" charset="0"/>
                          </a:rPr>
                          <m:t>𝑇</m:t>
                        </m:r>
                      </m:sup>
                    </m:sSup>
                    <m:sSubSup>
                      <m:sSubSupPr>
                        <m:ctrlPr>
                          <a:rPr lang="en-US" sz="900" i="1">
                            <a:latin typeface="Cambria Math" panose="02040503050406030204" pitchFamily="18" charset="0"/>
                          </a:rPr>
                        </m:ctrlPr>
                      </m:sSubSupPr>
                      <m:e>
                        <m:r>
                          <a:rPr lang="en-US" sz="900" i="1">
                            <a:latin typeface="Cambria Math" panose="02040503050406030204" pitchFamily="18" charset="0"/>
                          </a:rPr>
                          <m:t>𝑅</m:t>
                        </m:r>
                      </m:e>
                      <m:sub>
                        <m:r>
                          <a:rPr lang="en-US" sz="900" i="1">
                            <a:latin typeface="Cambria Math" panose="02040503050406030204" pitchFamily="18" charset="0"/>
                          </a:rPr>
                          <m:t>𝑘</m:t>
                        </m:r>
                      </m:sub>
                      <m:sup>
                        <m:r>
                          <a:rPr lang="en-US" sz="900" i="1">
                            <a:latin typeface="Cambria Math" panose="02040503050406030204" pitchFamily="18" charset="0"/>
                          </a:rPr>
                          <m:t>−1</m:t>
                        </m:r>
                      </m:sup>
                    </m:sSubSup>
                    <m:sSub>
                      <m:sSubPr>
                        <m:ctrlPr>
                          <a:rPr lang="en-US" sz="900" i="1">
                            <a:latin typeface="Cambria Math" panose="02040503050406030204" pitchFamily="18" charset="0"/>
                          </a:rPr>
                        </m:ctrlPr>
                      </m:sSubPr>
                      <m:e>
                        <m:acc>
                          <m:accPr>
                            <m:chr m:val="⃑"/>
                            <m:ctrlPr>
                              <a:rPr lang="en-US" sz="900" b="1" i="1">
                                <a:latin typeface="Cambria Math" panose="02040503050406030204" pitchFamily="18" charset="0"/>
                              </a:rPr>
                            </m:ctrlPr>
                          </m:accPr>
                          <m:e>
                            <m:r>
                              <a:rPr lang="en-US" sz="900" b="1" i="1" smtClean="0">
                                <a:latin typeface="Cambria Math" panose="02040503050406030204" pitchFamily="18" charset="0"/>
                              </a:rPr>
                              <m:t>𝒚</m:t>
                            </m:r>
                          </m:e>
                        </m:acc>
                      </m:e>
                      <m:sub>
                        <m:r>
                          <a:rPr lang="en-US" sz="900" i="1">
                            <a:latin typeface="Cambria Math" panose="02040503050406030204" pitchFamily="18" charset="0"/>
                          </a:rPr>
                          <m:t>𝑘</m:t>
                        </m:r>
                      </m:sub>
                    </m:sSub>
                  </m:oMath>
                </a14:m>
                <a:endParaRPr lang="en-US" sz="1100" b="1" dirty="0"/>
              </a:p>
              <a:p>
                <a:pPr marL="0" indent="0">
                  <a:spcBef>
                    <a:spcPts val="0"/>
                  </a:spcBef>
                  <a:spcAft>
                    <a:spcPts val="600"/>
                  </a:spcAft>
                  <a:buNone/>
                </a:pPr>
                <a:r>
                  <a:rPr lang="en-US" sz="1100" b="1" dirty="0"/>
                  <a:t>Step 3: Repeat Step 2 until all measurements have been processed</a:t>
                </a:r>
              </a:p>
              <a:p>
                <a:pPr marL="0" indent="0">
                  <a:spcBef>
                    <a:spcPts val="0"/>
                  </a:spcBef>
                  <a:spcAft>
                    <a:spcPts val="0"/>
                  </a:spcAft>
                  <a:buNone/>
                </a:pPr>
                <a:r>
                  <a:rPr lang="en-US" sz="1100" b="1" dirty="0"/>
                  <a:t>Step 4: Solve the Normal Equations</a:t>
                </a:r>
              </a:p>
              <a:p>
                <a:pPr marL="0" indent="0">
                  <a:spcBef>
                    <a:spcPts val="0"/>
                  </a:spcBef>
                  <a:spcAft>
                    <a:spcPts val="600"/>
                  </a:spcAft>
                  <a:buNone/>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smtClean="0">
                                  <a:latin typeface="Cambria Math" panose="02040503050406030204" pitchFamily="18" charset="0"/>
                                </a:rPr>
                                <m:t>𝒙</m:t>
                              </m:r>
                            </m:e>
                          </m:acc>
                        </m:e>
                        <m:sub>
                          <m:r>
                            <a:rPr lang="en-US" sz="1100" i="1">
                              <a:latin typeface="Cambria Math" panose="02040503050406030204" pitchFamily="18" charset="0"/>
                            </a:rPr>
                            <m:t>0</m:t>
                          </m:r>
                        </m:sub>
                      </m:sSub>
                      <m:r>
                        <a:rPr lang="en-US" sz="1100" b="1" i="1">
                          <a:latin typeface="Cambria Math" panose="02040503050406030204" pitchFamily="18" charset="0"/>
                        </a:rPr>
                        <m:t>=</m:t>
                      </m:r>
                      <m:sSup>
                        <m:sSupPr>
                          <m:ctrlPr>
                            <a:rPr lang="en-US" sz="1100" i="1">
                              <a:latin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𝛬</m:t>
                          </m:r>
                        </m:e>
                        <m:sup>
                          <m:r>
                            <a:rPr lang="en-US" sz="1100" i="1">
                              <a:latin typeface="Cambria Math" panose="02040503050406030204" pitchFamily="18" charset="0"/>
                            </a:rPr>
                            <m:t>−1</m:t>
                          </m:r>
                        </m:sup>
                      </m:sSup>
                      <m:r>
                        <a:rPr lang="en-US" sz="1100" i="1">
                          <a:latin typeface="Cambria Math" panose="02040503050406030204" pitchFamily="18" charset="0"/>
                        </a:rPr>
                        <m:t>𝑁</m:t>
                      </m:r>
                      <m:r>
                        <a:rPr lang="en-US" sz="1100" i="1">
                          <a:latin typeface="Cambria Math" panose="02040503050406030204" pitchFamily="18" charset="0"/>
                        </a:rPr>
                        <m:t>          </m:t>
                      </m:r>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0</m:t>
                          </m:r>
                        </m:sub>
                      </m:sSub>
                      <m:r>
                        <a:rPr lang="en-US" sz="1100" i="1">
                          <a:latin typeface="Cambria Math" panose="02040503050406030204" pitchFamily="18" charset="0"/>
                        </a:rPr>
                        <m:t>=</m:t>
                      </m:r>
                      <m:sSup>
                        <m:sSupPr>
                          <m:ctrlPr>
                            <a:rPr lang="en-US" sz="1100" i="1">
                              <a:latin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𝛬</m:t>
                          </m:r>
                        </m:e>
                        <m:sup>
                          <m:r>
                            <a:rPr lang="en-US" sz="1100" i="1">
                              <a:latin typeface="Cambria Math" panose="02040503050406030204" pitchFamily="18" charset="0"/>
                            </a:rPr>
                            <m:t>−1</m:t>
                          </m:r>
                        </m:sup>
                      </m:sSup>
                    </m:oMath>
                  </m:oMathPara>
                </a14:m>
                <a:endParaRPr lang="en-US" sz="1100" dirty="0"/>
              </a:p>
              <a:p>
                <a:pPr marL="0" indent="0">
                  <a:spcBef>
                    <a:spcPts val="0"/>
                  </a:spcBef>
                  <a:spcAft>
                    <a:spcPts val="0"/>
                  </a:spcAft>
                  <a:buNone/>
                </a:pPr>
                <a:r>
                  <a:rPr lang="en-US" sz="1100" b="1" dirty="0"/>
                  <a:t>Step 5: Check convergence </a:t>
                </a:r>
                <a:r>
                  <a:rPr lang="en-US" sz="1100" dirty="0"/>
                  <a:t>(</a:t>
                </a:r>
                <a14:m>
                  <m:oMath xmlns:m="http://schemas.openxmlformats.org/officeDocument/2006/math">
                    <m:d>
                      <m:dPr>
                        <m:begChr m:val="‖"/>
                        <m:endChr m:val="‖"/>
                        <m:ctrlPr>
                          <a:rPr lang="en-US" sz="1100" b="1" i="1" smtClean="0">
                            <a:latin typeface="Cambria Math" panose="02040503050406030204" pitchFamily="18" charset="0"/>
                          </a:rPr>
                        </m:ctrlPr>
                      </m:dPr>
                      <m:e>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0</m:t>
                            </m:r>
                          </m:sub>
                        </m:sSub>
                      </m:e>
                    </m:d>
                    <m:r>
                      <a:rPr lang="en-US" sz="1100" b="1" i="1" smtClean="0">
                        <a:latin typeface="Cambria Math" panose="02040503050406030204" pitchFamily="18" charset="0"/>
                      </a:rPr>
                      <m:t>&lt;</m:t>
                    </m:r>
                    <m:r>
                      <m:rPr>
                        <m:sty m:val="p"/>
                      </m:rPr>
                      <a:rPr lang="en-US" sz="1100" b="0" i="0" smtClean="0">
                        <a:latin typeface="Cambria Math" panose="02040503050406030204" pitchFamily="18" charset="0"/>
                      </a:rPr>
                      <m:t>threshold</m:t>
                    </m:r>
                  </m:oMath>
                </a14:m>
                <a:r>
                  <a:rPr lang="en-US" sz="1100" dirty="0"/>
                  <a:t>)</a:t>
                </a:r>
              </a:p>
              <a:p>
                <a:pPr marL="0" indent="0">
                  <a:spcBef>
                    <a:spcPts val="0"/>
                  </a:spcBef>
                  <a:spcAft>
                    <a:spcPts val="0"/>
                  </a:spcAft>
                  <a:buNone/>
                </a:pPr>
                <a:r>
                  <a:rPr lang="en-US" sz="1100" dirty="0"/>
                  <a:t>If not met, update and return to Step 1 (use original </a:t>
                </a:r>
                <a14:m>
                  <m:oMath xmlns:m="http://schemas.openxmlformats.org/officeDocument/2006/math">
                    <m:sSubSup>
                      <m:sSubSupPr>
                        <m:ctrlPr>
                          <a:rPr lang="en-US" sz="1100" i="1">
                            <a:latin typeface="Cambria Math" panose="02040503050406030204" pitchFamily="18" charset="0"/>
                          </a:rPr>
                        </m:ctrlPr>
                      </m:sSubSupPr>
                      <m:e>
                        <m:acc>
                          <m:accPr>
                            <m:chr m:val="̅"/>
                            <m:ctrlPr>
                              <a:rPr lang="en-US" sz="1100" i="1">
                                <a:latin typeface="Cambria Math" panose="02040503050406030204" pitchFamily="18" charset="0"/>
                              </a:rPr>
                            </m:ctrlPr>
                          </m:accPr>
                          <m:e>
                            <m:r>
                              <a:rPr lang="en-US" sz="1100" i="1">
                                <a:latin typeface="Cambria Math" panose="02040503050406030204" pitchFamily="18" charset="0"/>
                              </a:rPr>
                              <m:t>𝑃</m:t>
                            </m:r>
                          </m:e>
                        </m:acc>
                      </m:e>
                      <m:sub>
                        <m:r>
                          <a:rPr lang="en-US" sz="1100" i="1">
                            <a:latin typeface="Cambria Math" panose="02040503050406030204" pitchFamily="18" charset="0"/>
                          </a:rPr>
                          <m:t>0</m:t>
                        </m:r>
                      </m:sub>
                      <m:sup>
                        <m:r>
                          <a:rPr lang="en-US" sz="1100" i="1">
                            <a:latin typeface="Cambria Math" panose="02040503050406030204" pitchFamily="18" charset="0"/>
                          </a:rPr>
                          <m:t>−1</m:t>
                        </m:r>
                      </m:sup>
                    </m:sSubSup>
                  </m:oMath>
                </a14:m>
                <a:r>
                  <a:rPr lang="en-US" sz="1100" dirty="0"/>
                  <a:t>):</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,0</m:t>
                          </m:r>
                        </m:sub>
                      </m:sSub>
                      <m:r>
                        <a:rPr lang="en-US" sz="1100" b="0" i="1" smtClean="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,0</m:t>
                          </m:r>
                        </m:sub>
                      </m:sSub>
                      <m:r>
                        <a:rPr lang="en-US" sz="1100" b="0" i="1" smtClean="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0</m:t>
                          </m:r>
                        </m:sub>
                      </m:sSub>
                    </m:oMath>
                  </m:oMathPara>
                </a14:m>
                <a:endParaRPr lang="en-US" sz="11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0</m:t>
                          </m:r>
                        </m:sub>
                      </m:sSub>
                      <m:r>
                        <a:rPr lang="en-US" sz="1100" b="0" i="1" smtClean="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0</m:t>
                          </m:r>
                        </m:sub>
                      </m:sSub>
                      <m:r>
                        <a:rPr lang="en-US" sz="1100" b="0" i="1" smtClean="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0</m:t>
                          </m:r>
                        </m:sub>
                      </m:sSub>
                    </m:oMath>
                  </m:oMathPara>
                </a14:m>
                <a:endParaRPr lang="en-US" sz="1100" dirty="0"/>
              </a:p>
            </p:txBody>
          </p:sp>
        </mc:Choice>
        <mc:Fallback xmlns="">
          <p:sp>
            <p:nvSpPr>
              <p:cNvPr id="7" name="Content Placeholder 1">
                <a:extLst>
                  <a:ext uri="{FF2B5EF4-FFF2-40B4-BE49-F238E27FC236}">
                    <a16:creationId xmlns:a16="http://schemas.microsoft.com/office/drawing/2014/main" id="{43D38DB3-198F-4BFB-99CD-68977916EDD3}"/>
                  </a:ext>
                </a:extLst>
              </p:cNvPr>
              <p:cNvSpPr txBox="1">
                <a:spLocks noRot="1" noChangeAspect="1" noMove="1" noResize="1" noEditPoints="1" noAdjustHandles="1" noChangeArrowheads="1" noChangeShapeType="1" noTextEdit="1"/>
              </p:cNvSpPr>
              <p:nvPr/>
            </p:nvSpPr>
            <p:spPr>
              <a:xfrm>
                <a:off x="4775200" y="665820"/>
                <a:ext cx="4219304" cy="3780420"/>
              </a:xfrm>
              <a:prstGeom prst="rect">
                <a:avLst/>
              </a:prstGeom>
              <a:blipFill>
                <a:blip r:embed="rId2"/>
                <a:stretch>
                  <a:fillRect t="-161"/>
                </a:stretch>
              </a:blipFill>
            </p:spPr>
            <p:txBody>
              <a:bodyPr/>
              <a:lstStyle/>
              <a:p>
                <a:r>
                  <a:rPr lang="en-US">
                    <a:noFill/>
                  </a:rPr>
                  <a:t> </a:t>
                </a:r>
              </a:p>
            </p:txBody>
          </p:sp>
        </mc:Fallback>
      </mc:AlternateContent>
    </p:spTree>
    <p:extLst>
      <p:ext uri="{BB962C8B-B14F-4D97-AF65-F5344CB8AC3E}">
        <p14:creationId xmlns:p14="http://schemas.microsoft.com/office/powerpoint/2010/main" val="3553316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Test Case Description</a:t>
                </a:r>
              </a:p>
              <a:p>
                <a:pPr>
                  <a:spcBef>
                    <a:spcPts val="0"/>
                  </a:spcBef>
                  <a:spcAft>
                    <a:spcPts val="0"/>
                  </a:spcAft>
                </a:pPr>
                <a:r>
                  <a:rPr lang="en-US" sz="1400" dirty="0"/>
                  <a:t>Circular LEO orbit</a:t>
                </a:r>
              </a:p>
              <a:p>
                <a:pPr>
                  <a:spcBef>
                    <a:spcPts val="0"/>
                  </a:spcBef>
                  <a:spcAft>
                    <a:spcPts val="0"/>
                  </a:spcAft>
                </a:pPr>
                <a:r>
                  <a:rPr lang="en-US" sz="1400" dirty="0"/>
                  <a:t>4 hour simulation</a:t>
                </a:r>
              </a:p>
              <a:p>
                <a:pPr>
                  <a:spcBef>
                    <a:spcPts val="0"/>
                  </a:spcBef>
                  <a:spcAft>
                    <a:spcPts val="0"/>
                  </a:spcAft>
                </a:pPr>
                <a:r>
                  <a:rPr lang="en-US" sz="1400" dirty="0"/>
                  <a:t>Measurements collected every minute from one ground-based sensor</a:t>
                </a:r>
              </a:p>
              <a:p>
                <a:pPr lvl="1">
                  <a:spcBef>
                    <a:spcPts val="0"/>
                  </a:spcBef>
                  <a:spcAft>
                    <a:spcPts val="0"/>
                  </a:spcAft>
                </a:pPr>
                <a:r>
                  <a:rPr lang="en-US" sz="1200" dirty="0"/>
                  <a:t>Compare 3D range + angles vs 2D angles-only</a:t>
                </a:r>
              </a:p>
              <a:p>
                <a:pPr lvl="1">
                  <a:spcBef>
                    <a:spcPts val="0"/>
                  </a:spcBef>
                  <a:spcAft>
                    <a:spcPts val="0"/>
                  </a:spcAft>
                </a:pPr>
                <a:r>
                  <a:rPr lang="en-US" sz="1200" dirty="0"/>
                  <a:t>No visibility constraints, see-through Earth</a:t>
                </a:r>
              </a:p>
              <a:p>
                <a:pPr lvl="1">
                  <a:spcBef>
                    <a:spcPts val="0"/>
                  </a:spcBef>
                  <a:spcAft>
                    <a:spcPts val="0"/>
                  </a:spcAft>
                </a:pPr>
                <a:r>
                  <a:rPr lang="en-US" sz="1200" dirty="0"/>
                  <a:t>Noisy measurements generated from true trajectory with standard deviations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𝜎</m:t>
                        </m:r>
                      </m:e>
                      <m:sub>
                        <m:r>
                          <a:rPr lang="en-US" sz="1200" i="1" smtClean="0">
                            <a:latin typeface="Cambria Math" panose="02040503050406030204" pitchFamily="18" charset="0"/>
                            <a:ea typeface="Cambria Math" panose="02040503050406030204" pitchFamily="18" charset="0"/>
                          </a:rPr>
                          <m:t>𝜌</m:t>
                        </m:r>
                      </m:sub>
                    </m:sSub>
                    <m:r>
                      <a:rPr lang="en-US" sz="1200" b="0" i="1" smtClean="0">
                        <a:latin typeface="Cambria Math" panose="02040503050406030204" pitchFamily="18" charset="0"/>
                      </a:rPr>
                      <m:t>=1 </m:t>
                    </m:r>
                    <m:r>
                      <m:rPr>
                        <m:sty m:val="p"/>
                      </m:rPr>
                      <a:rPr lang="en-US" sz="1200" b="0" i="0" smtClean="0">
                        <a:latin typeface="Cambria Math" panose="02040503050406030204" pitchFamily="18" charset="0"/>
                      </a:rPr>
                      <m:t>m</m:t>
                    </m:r>
                  </m:oMath>
                </a14:m>
                <a:r>
                  <a:rPr lang="en-US" sz="1200" dirty="0"/>
                  <a:t> and </a:t>
                </a:r>
                <a14:m>
                  <m:oMath xmlns:m="http://schemas.openxmlformats.org/officeDocument/2006/math">
                    <m:sSub>
                      <m:sSubPr>
                        <m:ctrlPr>
                          <a:rPr lang="en-US" sz="1200" i="1" smtClean="0">
                            <a:latin typeface="Cambria Math" panose="02040503050406030204" pitchFamily="18" charset="0"/>
                          </a:rPr>
                        </m:ctrlPr>
                      </m:sSubPr>
                      <m:e>
                        <m:r>
                          <a:rPr lang="en-US" sz="1200" i="1" smtClean="0">
                            <a:latin typeface="Cambria Math" panose="02040503050406030204" pitchFamily="18" charset="0"/>
                            <a:ea typeface="Cambria Math" panose="02040503050406030204" pitchFamily="18" charset="0"/>
                          </a:rPr>
                          <m:t>𝜎</m:t>
                        </m:r>
                      </m:e>
                      <m:sub>
                        <m:r>
                          <a:rPr lang="en-US" sz="1200" i="1" smtClean="0">
                            <a:latin typeface="Cambria Math" panose="02040503050406030204" pitchFamily="18" charset="0"/>
                            <a:ea typeface="Cambria Math" panose="02040503050406030204" pitchFamily="18" charset="0"/>
                          </a:rPr>
                          <m:t>𝛼</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𝛿</m:t>
                        </m:r>
                      </m:sub>
                    </m:sSub>
                    <m:r>
                      <a:rPr lang="en-US" sz="1200" b="0" i="1" smtClean="0">
                        <a:latin typeface="Cambria Math" panose="02040503050406030204" pitchFamily="18" charset="0"/>
                      </a:rPr>
                      <m:t>=1 </m:t>
                    </m:r>
                    <m:r>
                      <m:rPr>
                        <m:sty m:val="p"/>
                      </m:rPr>
                      <a:rPr lang="en-US" sz="1200" b="0" i="0" smtClean="0">
                        <a:latin typeface="Cambria Math" panose="02040503050406030204" pitchFamily="18" charset="0"/>
                      </a:rPr>
                      <m:t>arcsec</m:t>
                    </m:r>
                  </m:oMath>
                </a14:m>
                <a:endParaRPr lang="en-US" sz="1200" dirty="0"/>
              </a:p>
              <a:p>
                <a:pPr>
                  <a:spcBef>
                    <a:spcPts val="0"/>
                  </a:spcBef>
                  <a:spcAft>
                    <a:spcPts val="0"/>
                  </a:spcAft>
                </a:pPr>
                <a:r>
                  <a:rPr lang="en-US" sz="1400" dirty="0"/>
                  <a:t>Solve for initial state, propagate estimate through full time window and compute errors</a:t>
                </a:r>
              </a:p>
              <a:p>
                <a:pPr>
                  <a:spcBef>
                    <a:spcPts val="0"/>
                  </a:spcBef>
                  <a:spcAft>
                    <a:spcPts val="0"/>
                  </a:spcAft>
                </a:pPr>
                <a:r>
                  <a:rPr lang="en-US" sz="1400" dirty="0"/>
                  <a:t>Plot 3-sigma error bounds from covariance matrix (also propagated from initial epoch)</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OD Example</a:t>
            </a:r>
          </a:p>
        </p:txBody>
      </p:sp>
      <p:pic>
        <p:nvPicPr>
          <p:cNvPr id="6" name="Picture 5">
            <a:extLst>
              <a:ext uri="{FF2B5EF4-FFF2-40B4-BE49-F238E27FC236}">
                <a16:creationId xmlns:a16="http://schemas.microsoft.com/office/drawing/2014/main" id="{EC4316EB-7F8F-4067-880A-7B6F41DE511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850311" y="845820"/>
            <a:ext cx="4114800" cy="3086100"/>
          </a:xfrm>
          <a:prstGeom prst="rect">
            <a:avLst/>
          </a:prstGeom>
        </p:spPr>
      </p:pic>
    </p:spTree>
    <p:extLst>
      <p:ext uri="{BB962C8B-B14F-4D97-AF65-F5344CB8AC3E}">
        <p14:creationId xmlns:p14="http://schemas.microsoft.com/office/powerpoint/2010/main" val="263896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OD Results – 3D Measurements</a:t>
            </a:r>
          </a:p>
        </p:txBody>
      </p:sp>
      <p:pic>
        <p:nvPicPr>
          <p:cNvPr id="8" name="Picture 7">
            <a:extLst>
              <a:ext uri="{FF2B5EF4-FFF2-40B4-BE49-F238E27FC236}">
                <a16:creationId xmlns:a16="http://schemas.microsoft.com/office/drawing/2014/main" id="{436DF215-2C4C-47FE-AD0C-48163EF7386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7499" y="1028700"/>
            <a:ext cx="4114800" cy="3086100"/>
          </a:xfrm>
          <a:prstGeom prst="rect">
            <a:avLst/>
          </a:prstGeom>
        </p:spPr>
      </p:pic>
      <p:pic>
        <p:nvPicPr>
          <p:cNvPr id="10" name="Picture 9">
            <a:extLst>
              <a:ext uri="{FF2B5EF4-FFF2-40B4-BE49-F238E27FC236}">
                <a16:creationId xmlns:a16="http://schemas.microsoft.com/office/drawing/2014/main" id="{9D824DAC-77AB-4034-AB56-F430731A5C2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0" y="976312"/>
            <a:ext cx="4254501" cy="3190876"/>
          </a:xfrm>
          <a:prstGeom prst="rect">
            <a:avLst/>
          </a:prstGeom>
        </p:spPr>
      </p:pic>
    </p:spTree>
    <p:extLst>
      <p:ext uri="{BB962C8B-B14F-4D97-AF65-F5344CB8AC3E}">
        <p14:creationId xmlns:p14="http://schemas.microsoft.com/office/powerpoint/2010/main" val="128916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OD Results – 3D Measurements</a:t>
            </a:r>
          </a:p>
        </p:txBody>
      </p:sp>
      <p:pic>
        <p:nvPicPr>
          <p:cNvPr id="8" name="Picture 7">
            <a:extLst>
              <a:ext uri="{FF2B5EF4-FFF2-40B4-BE49-F238E27FC236}">
                <a16:creationId xmlns:a16="http://schemas.microsoft.com/office/drawing/2014/main" id="{436DF215-2C4C-47FE-AD0C-48163EF7386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7499" y="1028700"/>
            <a:ext cx="4114800" cy="3086100"/>
          </a:xfrm>
          <a:prstGeom prst="rect">
            <a:avLst/>
          </a:prstGeom>
        </p:spPr>
      </p:pic>
      <p:pic>
        <p:nvPicPr>
          <p:cNvPr id="10" name="Picture 9">
            <a:extLst>
              <a:ext uri="{FF2B5EF4-FFF2-40B4-BE49-F238E27FC236}">
                <a16:creationId xmlns:a16="http://schemas.microsoft.com/office/drawing/2014/main" id="{9D824DAC-77AB-4034-AB56-F430731A5C2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0" y="976312"/>
            <a:ext cx="4254501" cy="3190875"/>
          </a:xfrm>
          <a:prstGeom prst="rect">
            <a:avLst/>
          </a:prstGeom>
        </p:spPr>
      </p:pic>
    </p:spTree>
    <p:extLst>
      <p:ext uri="{BB962C8B-B14F-4D97-AF65-F5344CB8AC3E}">
        <p14:creationId xmlns:p14="http://schemas.microsoft.com/office/powerpoint/2010/main" val="128982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OD Results – 2D Measurements</a:t>
            </a:r>
          </a:p>
        </p:txBody>
      </p:sp>
      <p:pic>
        <p:nvPicPr>
          <p:cNvPr id="8" name="Picture 7">
            <a:extLst>
              <a:ext uri="{FF2B5EF4-FFF2-40B4-BE49-F238E27FC236}">
                <a16:creationId xmlns:a16="http://schemas.microsoft.com/office/drawing/2014/main" id="{436DF215-2C4C-47FE-AD0C-48163EF7386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7499" y="1028700"/>
            <a:ext cx="4114800" cy="3086100"/>
          </a:xfrm>
          <a:prstGeom prst="rect">
            <a:avLst/>
          </a:prstGeom>
        </p:spPr>
      </p:pic>
      <p:pic>
        <p:nvPicPr>
          <p:cNvPr id="10" name="Picture 9">
            <a:extLst>
              <a:ext uri="{FF2B5EF4-FFF2-40B4-BE49-F238E27FC236}">
                <a16:creationId xmlns:a16="http://schemas.microsoft.com/office/drawing/2014/main" id="{9D824DAC-77AB-4034-AB56-F430731A5C2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0" y="976312"/>
            <a:ext cx="4254501" cy="3190875"/>
          </a:xfrm>
          <a:prstGeom prst="rect">
            <a:avLst/>
          </a:prstGeom>
        </p:spPr>
      </p:pic>
    </p:spTree>
    <p:extLst>
      <p:ext uri="{BB962C8B-B14F-4D97-AF65-F5344CB8AC3E}">
        <p14:creationId xmlns:p14="http://schemas.microsoft.com/office/powerpoint/2010/main" val="4020821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OD Results – 2D Measurements</a:t>
            </a:r>
          </a:p>
        </p:txBody>
      </p:sp>
      <p:pic>
        <p:nvPicPr>
          <p:cNvPr id="8" name="Picture 7">
            <a:extLst>
              <a:ext uri="{FF2B5EF4-FFF2-40B4-BE49-F238E27FC236}">
                <a16:creationId xmlns:a16="http://schemas.microsoft.com/office/drawing/2014/main" id="{436DF215-2C4C-47FE-AD0C-48163EF7386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17499" y="1028700"/>
            <a:ext cx="4114800" cy="3086100"/>
          </a:xfrm>
          <a:prstGeom prst="rect">
            <a:avLst/>
          </a:prstGeom>
        </p:spPr>
      </p:pic>
      <p:pic>
        <p:nvPicPr>
          <p:cNvPr id="10" name="Picture 9">
            <a:extLst>
              <a:ext uri="{FF2B5EF4-FFF2-40B4-BE49-F238E27FC236}">
                <a16:creationId xmlns:a16="http://schemas.microsoft.com/office/drawing/2014/main" id="{9D824DAC-77AB-4034-AB56-F430731A5C2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0" y="976312"/>
            <a:ext cx="4254500" cy="3190875"/>
          </a:xfrm>
          <a:prstGeom prst="rect">
            <a:avLst/>
          </a:prstGeom>
        </p:spPr>
      </p:pic>
    </p:spTree>
    <p:extLst>
      <p:ext uri="{BB962C8B-B14F-4D97-AF65-F5344CB8AC3E}">
        <p14:creationId xmlns:p14="http://schemas.microsoft.com/office/powerpoint/2010/main" val="2150629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Orbit Determination Batch Summary</a:t>
            </a:r>
          </a:p>
        </p:txBody>
      </p:sp>
      <p:sp>
        <p:nvSpPr>
          <p:cNvPr id="8" name="Content Placeholder 1">
            <a:extLst>
              <a:ext uri="{FF2B5EF4-FFF2-40B4-BE49-F238E27FC236}">
                <a16:creationId xmlns:a16="http://schemas.microsoft.com/office/drawing/2014/main" id="{9B8BC20B-5785-4132-8C66-EF7E39D536BA}"/>
              </a:ext>
            </a:extLst>
          </p:cNvPr>
          <p:cNvSpPr>
            <a:spLocks noGrp="1"/>
          </p:cNvSpPr>
          <p:nvPr>
            <p:ph sz="half" idx="1"/>
          </p:nvPr>
        </p:nvSpPr>
        <p:spPr>
          <a:xfrm>
            <a:off x="457200" y="681541"/>
            <a:ext cx="8001000" cy="3780420"/>
          </a:xfrm>
        </p:spPr>
        <p:txBody>
          <a:bodyPr/>
          <a:lstStyle/>
          <a:p>
            <a:pPr marL="0" indent="0">
              <a:spcBef>
                <a:spcPts val="0"/>
              </a:spcBef>
              <a:spcAft>
                <a:spcPts val="0"/>
              </a:spcAft>
              <a:buNone/>
            </a:pPr>
            <a:r>
              <a:rPr lang="en-US" sz="1400" dirty="0"/>
              <a:t>We can solve nonlinear orbit determination problem using linear Batch Least Squares by applying Taylor Series to linearize the problem and put it in standard form</a:t>
            </a:r>
          </a:p>
          <a:p>
            <a:pPr marL="0" indent="0">
              <a:spcBef>
                <a:spcPts val="0"/>
              </a:spcBef>
              <a:spcAft>
                <a:spcPts val="0"/>
              </a:spcAft>
              <a:buNone/>
            </a:pPr>
            <a:endParaRPr lang="en-US" sz="1400" dirty="0"/>
          </a:p>
          <a:p>
            <a:pPr marL="0" indent="0">
              <a:spcBef>
                <a:spcPts val="0"/>
              </a:spcBef>
              <a:spcAft>
                <a:spcPts val="0"/>
              </a:spcAft>
              <a:buNone/>
            </a:pPr>
            <a:r>
              <a:rPr lang="en-US" sz="1400" dirty="0"/>
              <a:t>We use a measurement deviation vector (residuals) to update the state deviation vector, which we add to a reference trajectory to get the full estimated state vector</a:t>
            </a:r>
          </a:p>
          <a:p>
            <a:pPr marL="0" indent="0">
              <a:spcBef>
                <a:spcPts val="0"/>
              </a:spcBef>
              <a:spcAft>
                <a:spcPts val="0"/>
              </a:spcAft>
              <a:buNone/>
            </a:pPr>
            <a:endParaRPr lang="en-US" sz="1400" dirty="0"/>
          </a:p>
          <a:p>
            <a:pPr marL="0" indent="0">
              <a:spcBef>
                <a:spcPts val="0"/>
              </a:spcBef>
              <a:spcAft>
                <a:spcPts val="0"/>
              </a:spcAft>
              <a:buNone/>
            </a:pPr>
            <a:r>
              <a:rPr lang="en-US" sz="1400" dirty="0"/>
              <a:t>Have to iterate solution to converge</a:t>
            </a:r>
          </a:p>
          <a:p>
            <a:pPr marL="0" indent="0">
              <a:spcBef>
                <a:spcPts val="0"/>
              </a:spcBef>
              <a:spcAft>
                <a:spcPts val="0"/>
              </a:spcAft>
              <a:buNone/>
            </a:pPr>
            <a:endParaRPr lang="en-US" sz="1400" dirty="0"/>
          </a:p>
          <a:p>
            <a:pPr marL="0" indent="0">
              <a:spcBef>
                <a:spcPts val="0"/>
              </a:spcBef>
              <a:spcAft>
                <a:spcPts val="0"/>
              </a:spcAft>
              <a:buNone/>
            </a:pPr>
            <a:r>
              <a:rPr lang="en-US" sz="1400" dirty="0"/>
              <a:t>Only works if reference trajectory is close enough to truth that linear approximation is valid (radius of convergence), otherwise solutions will diverge</a:t>
            </a:r>
          </a:p>
          <a:p>
            <a:pPr marL="0" indent="0">
              <a:spcBef>
                <a:spcPts val="0"/>
              </a:spcBef>
              <a:spcAft>
                <a:spcPts val="0"/>
              </a:spcAft>
              <a:buNone/>
            </a:pPr>
            <a:endParaRPr lang="en-US" sz="1400" dirty="0"/>
          </a:p>
          <a:p>
            <a:pPr marL="0" indent="0">
              <a:spcBef>
                <a:spcPts val="0"/>
              </a:spcBef>
              <a:spcAft>
                <a:spcPts val="0"/>
              </a:spcAft>
              <a:buNone/>
            </a:pPr>
            <a:r>
              <a:rPr lang="en-US" sz="1400" dirty="0"/>
              <a:t>Not great for long data gaps, or long arcs in general (several days) in this case may be best to break data up in shorter segments and patch solutions together or process data in sliding window</a:t>
            </a:r>
          </a:p>
          <a:p>
            <a:pPr marL="0" indent="0">
              <a:spcBef>
                <a:spcPts val="0"/>
              </a:spcBef>
              <a:spcAft>
                <a:spcPts val="0"/>
              </a:spcAft>
              <a:buNone/>
            </a:pPr>
            <a:endParaRPr lang="en-US" sz="1400" dirty="0"/>
          </a:p>
          <a:p>
            <a:pPr marL="0" indent="0">
              <a:spcBef>
                <a:spcPts val="0"/>
              </a:spcBef>
              <a:spcAft>
                <a:spcPts val="0"/>
              </a:spcAft>
              <a:buNone/>
            </a:pPr>
            <a:r>
              <a:rPr lang="en-US" sz="1400" dirty="0"/>
              <a:t>Does not address Non-Gaussian uncertainty which is an issue for nonlinear problems in general and OD in particular</a:t>
            </a:r>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Tree>
    <p:extLst>
      <p:ext uri="{BB962C8B-B14F-4D97-AF65-F5344CB8AC3E}">
        <p14:creationId xmlns:p14="http://schemas.microsoft.com/office/powerpoint/2010/main" val="4109977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Batch vs Sequential Estimation</a:t>
            </a:r>
          </a:p>
        </p:txBody>
      </p:sp>
    </p:spTree>
    <p:extLst>
      <p:ext uri="{BB962C8B-B14F-4D97-AF65-F5344CB8AC3E}">
        <p14:creationId xmlns:p14="http://schemas.microsoft.com/office/powerpoint/2010/main" val="3635586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Drawbacks of Batch Estimation</a:t>
            </a:r>
          </a:p>
          <a:p>
            <a:pPr marL="0" indent="0">
              <a:spcBef>
                <a:spcPts val="0"/>
              </a:spcBef>
              <a:spcAft>
                <a:spcPts val="0"/>
              </a:spcAft>
              <a:buNone/>
            </a:pPr>
            <a:r>
              <a:rPr lang="en-US" sz="1400" dirty="0"/>
              <a:t>One of the main drawbacks of the batch estimator is that it is not easy to incorporate new measurements, we have to process everything together.  Suppose we have a nonlinear OD solution using 100 measurements.  If we collect 1 new measurement, our batch estimate requires running the whole processor again, for 101 measurements, iterating several times to convergence.  This is computationally expensive, and not ideal for real-time estimation.</a:t>
            </a:r>
            <a:endParaRPr lang="en-US" sz="12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vs Sequential</a:t>
            </a:r>
          </a:p>
        </p:txBody>
      </p:sp>
      <p:sp>
        <p:nvSpPr>
          <p:cNvPr id="7" name="Content Placeholder 1">
            <a:extLst>
              <a:ext uri="{FF2B5EF4-FFF2-40B4-BE49-F238E27FC236}">
                <a16:creationId xmlns:a16="http://schemas.microsoft.com/office/drawing/2014/main" id="{B05C32EC-DB65-428F-8C1F-32E39E36F2E9}"/>
              </a:ext>
            </a:extLst>
          </p:cNvPr>
          <p:cNvSpPr txBox="1">
            <a:spLocks/>
          </p:cNvSpPr>
          <p:nvPr/>
        </p:nvSpPr>
        <p:spPr>
          <a:xfrm>
            <a:off x="4676504" y="697262"/>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Philosophy of Sequential Estimation</a:t>
            </a:r>
          </a:p>
          <a:p>
            <a:pPr marL="0" indent="0">
              <a:spcBef>
                <a:spcPts val="0"/>
              </a:spcBef>
              <a:spcAft>
                <a:spcPts val="0"/>
              </a:spcAft>
              <a:buFont typeface="Arial" charset="0"/>
              <a:buNone/>
            </a:pPr>
            <a:r>
              <a:rPr lang="en-US" sz="1400" dirty="0"/>
              <a:t>It is also unnecessary.  The statistical behavior of a random vector (in this case the object’s estimated state vector) is completely described by the PDF.  In particular, the Gaussian PDF is completely characterized by the mean and covariance.  If we process a set of measurements to produce an estimated mean and covariance at a given time</a:t>
            </a:r>
            <a:r>
              <a:rPr lang="en-US" sz="1400" b="1" dirty="0"/>
              <a:t>, the information in those measurements is now contained in those estimated quantities</a:t>
            </a:r>
            <a:r>
              <a:rPr lang="en-US" sz="1400" dirty="0"/>
              <a:t>.  We should be able to process a single new measurement and update the mean and covariance without having to process all the previous measurements again.</a:t>
            </a:r>
            <a:endParaRPr lang="en-US" sz="1200" dirty="0"/>
          </a:p>
        </p:txBody>
      </p:sp>
    </p:spTree>
    <p:extLst>
      <p:ext uri="{BB962C8B-B14F-4D97-AF65-F5344CB8AC3E}">
        <p14:creationId xmlns:p14="http://schemas.microsoft.com/office/powerpoint/2010/main" val="3271609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A901C9C-21EC-ED40-B75E-AB1B7754ED24}"/>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Learning Objectives</a:t>
            </a:r>
          </a:p>
        </p:txBody>
      </p:sp>
      <p:pic>
        <p:nvPicPr>
          <p:cNvPr id="4" name="Picture 3">
            <a:extLst>
              <a:ext uri="{FF2B5EF4-FFF2-40B4-BE49-F238E27FC236}">
                <a16:creationId xmlns:a16="http://schemas.microsoft.com/office/drawing/2014/main" id="{00E9044C-A136-1544-AFBB-48B7AD9C54D9}"/>
              </a:ext>
            </a:extLst>
          </p:cNvPr>
          <p:cNvPicPr>
            <a:picLocks noChangeAspect="1"/>
          </p:cNvPicPr>
          <p:nvPr/>
        </p:nvPicPr>
        <p:blipFill>
          <a:blip r:embed="rId3"/>
          <a:stretch>
            <a:fillRect/>
          </a:stretch>
        </p:blipFill>
        <p:spPr>
          <a:xfrm>
            <a:off x="-158490" y="4486275"/>
            <a:ext cx="2227320" cy="725174"/>
          </a:xfrm>
          <a:prstGeom prst="rect">
            <a:avLst/>
          </a:prstGeom>
        </p:spPr>
      </p:pic>
      <p:sp>
        <p:nvSpPr>
          <p:cNvPr id="5" name="Content Placeholder 2">
            <a:extLst>
              <a:ext uri="{FF2B5EF4-FFF2-40B4-BE49-F238E27FC236}">
                <a16:creationId xmlns:a16="http://schemas.microsoft.com/office/drawing/2014/main" id="{D6E462C7-43B1-409E-BBEA-32B327341F6C}"/>
              </a:ext>
            </a:extLst>
          </p:cNvPr>
          <p:cNvSpPr txBox="1">
            <a:spLocks/>
          </p:cNvSpPr>
          <p:nvPr/>
        </p:nvSpPr>
        <p:spPr>
          <a:xfrm>
            <a:off x="4572000" y="665820"/>
            <a:ext cx="4114800" cy="3796140"/>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charset="0"/>
              <a:buNone/>
            </a:pPr>
            <a:r>
              <a:rPr lang="en-US" sz="1800" b="1" dirty="0"/>
              <a:t>Learning Outcomes</a:t>
            </a:r>
          </a:p>
          <a:p>
            <a:r>
              <a:rPr lang="en-AU" sz="1400" dirty="0"/>
              <a:t>Define the primary sources and distribution of debris in Earth orbit</a:t>
            </a:r>
            <a:endParaRPr lang="en-US" sz="1400" dirty="0"/>
          </a:p>
          <a:p>
            <a:r>
              <a:rPr lang="en-AU" sz="1400" dirty="0"/>
              <a:t>Compute and analyse evolution of the orbital debris population</a:t>
            </a:r>
            <a:endParaRPr lang="en-US" sz="1400" dirty="0"/>
          </a:p>
          <a:p>
            <a:r>
              <a:rPr lang="en-AU" sz="1400" dirty="0" err="1"/>
              <a:t>Analyze</a:t>
            </a:r>
            <a:r>
              <a:rPr lang="en-AU" sz="1400" dirty="0"/>
              <a:t> ground-based sensor data for space </a:t>
            </a:r>
            <a:r>
              <a:rPr lang="en-US" sz="1400" dirty="0"/>
              <a:t>object characterization</a:t>
            </a:r>
          </a:p>
          <a:p>
            <a:r>
              <a:rPr lang="en-AU" sz="1400" dirty="0"/>
              <a:t>Understand the influence of the space environment on orbital debris</a:t>
            </a:r>
            <a:endParaRPr lang="en-US" sz="1400" dirty="0"/>
          </a:p>
          <a:p>
            <a:r>
              <a:rPr lang="en-AU" sz="1400" dirty="0"/>
              <a:t>Appreciate the role of policy in ensuring the sustainability of future space operations</a:t>
            </a:r>
            <a:endParaRPr lang="en-US" sz="1400" dirty="0"/>
          </a:p>
          <a:p>
            <a:r>
              <a:rPr lang="en-AU" sz="1400" dirty="0"/>
              <a:t>Understand the principle technical approaches involved in maintaining space situational awareness and ensuring sustainability of future space operations</a:t>
            </a:r>
            <a:endParaRPr lang="en-US" sz="1400" dirty="0"/>
          </a:p>
          <a:p>
            <a:pPr marL="0" indent="0">
              <a:spcBef>
                <a:spcPts val="0"/>
              </a:spcBef>
              <a:buFont typeface="Arial" charset="0"/>
              <a:buNone/>
            </a:pPr>
            <a:endParaRPr lang="en-US" sz="1100" dirty="0"/>
          </a:p>
        </p:txBody>
      </p:sp>
      <p:sp>
        <p:nvSpPr>
          <p:cNvPr id="6" name="Content Placeholder 1">
            <a:extLst>
              <a:ext uri="{FF2B5EF4-FFF2-40B4-BE49-F238E27FC236}">
                <a16:creationId xmlns:a16="http://schemas.microsoft.com/office/drawing/2014/main" id="{76B4BCB1-FC77-419F-8606-41184604FECC}"/>
              </a:ext>
            </a:extLst>
          </p:cNvPr>
          <p:cNvSpPr>
            <a:spLocks noGrp="1"/>
          </p:cNvSpPr>
          <p:nvPr>
            <p:ph sz="half" idx="1"/>
          </p:nvPr>
        </p:nvSpPr>
        <p:spPr>
          <a:xfrm>
            <a:off x="457200" y="681541"/>
            <a:ext cx="4114800" cy="3780420"/>
          </a:xfrm>
        </p:spPr>
        <p:txBody>
          <a:bodyPr/>
          <a:lstStyle/>
          <a:p>
            <a:pPr marL="0" indent="0">
              <a:spcBef>
                <a:spcPts val="0"/>
              </a:spcBef>
              <a:buNone/>
            </a:pPr>
            <a:r>
              <a:rPr lang="en-US" sz="1800" b="1" dirty="0"/>
              <a:t>Topics of Study</a:t>
            </a:r>
          </a:p>
          <a:p>
            <a:pPr lvl="0">
              <a:buFont typeface="Arial" panose="020B0604020202020204" pitchFamily="34" charset="0"/>
              <a:buChar char="•"/>
            </a:pPr>
            <a:r>
              <a:rPr lang="en-AU" dirty="0"/>
              <a:t>Overview of orbital mechanics and perturbations</a:t>
            </a:r>
            <a:endParaRPr lang="en-US" dirty="0"/>
          </a:p>
          <a:p>
            <a:pPr lvl="0">
              <a:buFont typeface="Arial" panose="020B0604020202020204" pitchFamily="34" charset="0"/>
              <a:buChar char="•"/>
            </a:pPr>
            <a:r>
              <a:rPr lang="en-AU" dirty="0"/>
              <a:t>Debris sources, distribution, and evolution in time</a:t>
            </a:r>
            <a:endParaRPr lang="en-US" dirty="0"/>
          </a:p>
          <a:p>
            <a:pPr lvl="0">
              <a:buFont typeface="Arial" panose="020B0604020202020204" pitchFamily="34" charset="0"/>
              <a:buChar char="•"/>
            </a:pPr>
            <a:r>
              <a:rPr lang="en-AU" dirty="0"/>
              <a:t>Contemporary debris analysis software tools</a:t>
            </a:r>
            <a:endParaRPr lang="en-US" dirty="0"/>
          </a:p>
          <a:p>
            <a:pPr lvl="0">
              <a:buFont typeface="Arial" panose="020B0604020202020204" pitchFamily="34" charset="0"/>
              <a:buChar char="•"/>
            </a:pPr>
            <a:r>
              <a:rPr lang="en-AU" dirty="0"/>
              <a:t>Analysis of collision probabilities and mitigation strategies</a:t>
            </a:r>
            <a:endParaRPr lang="en-US" dirty="0"/>
          </a:p>
          <a:p>
            <a:pPr lvl="0">
              <a:buFont typeface="Arial" panose="020B0604020202020204" pitchFamily="34" charset="0"/>
              <a:buChar char="•"/>
            </a:pPr>
            <a:r>
              <a:rPr lang="en-AU" dirty="0"/>
              <a:t>Effects of space environment on debris</a:t>
            </a:r>
            <a:endParaRPr lang="en-US" dirty="0"/>
          </a:p>
          <a:p>
            <a:pPr lvl="0">
              <a:buFont typeface="Arial" panose="020B0604020202020204" pitchFamily="34" charset="0"/>
              <a:buChar char="•"/>
            </a:pPr>
            <a:r>
              <a:rPr lang="en-AU" dirty="0"/>
              <a:t>Role of policy in sustainability of future space operations</a:t>
            </a:r>
            <a:endParaRPr lang="en-US" dirty="0"/>
          </a:p>
          <a:p>
            <a:pPr marL="285750" indent="-285750">
              <a:spcBef>
                <a:spcPts val="0"/>
              </a:spcBef>
              <a:buFont typeface="Arial" panose="020B0604020202020204" pitchFamily="34" charset="0"/>
              <a:buChar char="•"/>
            </a:pPr>
            <a:endParaRPr lang="en-US" sz="1800" dirty="0"/>
          </a:p>
          <a:p>
            <a:pPr marL="0" indent="0">
              <a:spcBef>
                <a:spcPts val="0"/>
              </a:spcBef>
              <a:buNone/>
            </a:pPr>
            <a:endParaRPr lang="en-US" sz="1800" dirty="0"/>
          </a:p>
          <a:p>
            <a:pPr marL="0" indent="0">
              <a:spcBef>
                <a:spcPts val="0"/>
              </a:spcBef>
              <a:buNone/>
            </a:pPr>
            <a:endParaRPr lang="en-US" sz="1800" b="1" dirty="0"/>
          </a:p>
        </p:txBody>
      </p:sp>
      <p:sp>
        <p:nvSpPr>
          <p:cNvPr id="8" name="Rectangle 7">
            <a:extLst>
              <a:ext uri="{FF2B5EF4-FFF2-40B4-BE49-F238E27FC236}">
                <a16:creationId xmlns:a16="http://schemas.microsoft.com/office/drawing/2014/main" id="{3112883E-F9E5-49EB-B62E-F63119CC9544}"/>
              </a:ext>
            </a:extLst>
          </p:cNvPr>
          <p:cNvSpPr/>
          <p:nvPr/>
        </p:nvSpPr>
        <p:spPr>
          <a:xfrm>
            <a:off x="4630783" y="3361619"/>
            <a:ext cx="4056017" cy="92299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832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Kalman Filter</a:t>
            </a:r>
          </a:p>
          <a:p>
            <a:pPr marL="0" indent="0">
              <a:spcBef>
                <a:spcPts val="0"/>
              </a:spcBef>
              <a:spcAft>
                <a:spcPts val="0"/>
              </a:spcAft>
              <a:buNone/>
            </a:pPr>
            <a:r>
              <a:rPr lang="en-US" sz="1400" dirty="0"/>
              <a:t>This argument led to the development of sequential estimation, the most famous example of which is the Kalman Filter (1960).  The Kalman Filter is just a reorganization of the batch estimator, still based on minimizing the least squares cost function, that is focused on processing measurements one at a time to update a given mean and covariance.  The algorithm is more computationally efficient by virtue of processing a single measurement as opposed to a batch, doesn’t require iteration (though people do iterate to improve performance), doesn’t require large matrix inverses, etc.</a:t>
            </a:r>
            <a:endParaRPr lang="en-US" sz="12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Sequential Estimation</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B05C32EC-DB65-428F-8C1F-32E39E36F2E9}"/>
                  </a:ext>
                </a:extLst>
              </p:cNvPr>
              <p:cNvSpPr txBox="1">
                <a:spLocks/>
              </p:cNvSpPr>
              <p:nvPr/>
            </p:nvSpPr>
            <p:spPr>
              <a:xfrm>
                <a:off x="4676504" y="697262"/>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Batch vs Kalman</a:t>
                </a:r>
              </a:p>
              <a:p>
                <a:pPr marL="0" indent="0">
                  <a:spcBef>
                    <a:spcPts val="0"/>
                  </a:spcBef>
                  <a:spcAft>
                    <a:spcPts val="0"/>
                  </a:spcAft>
                  <a:buFont typeface="Arial" charset="0"/>
                  <a:buNone/>
                </a:pPr>
                <a:r>
                  <a:rPr lang="en-US" sz="1400" dirty="0"/>
                  <a:t>The output of a Kalman Filter is the estimated state (mean and covariance) at the time of the most recently processed measurement, as opposed to the batch, which produces an estimate of the mean and covariance at the initial epoch time.  Propagating the batch solution through time produces the best estimated state and covariance through the whole time window, whereas the Kalman Filter is only its most accurate at the final time.</a:t>
                </a:r>
              </a:p>
              <a:p>
                <a:pPr>
                  <a:spcBef>
                    <a:spcPts val="0"/>
                  </a:spcBef>
                  <a:spcAft>
                    <a:spcPts val="0"/>
                  </a:spcAft>
                </a:pPr>
                <a:r>
                  <a:rPr lang="en-US" sz="1400" dirty="0"/>
                  <a:t>Batch at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0</m:t>
                        </m:r>
                      </m:sub>
                    </m:sSub>
                  </m:oMath>
                </a14:m>
                <a:r>
                  <a:rPr lang="en-US" sz="1400" dirty="0"/>
                  <a:t> uses all 100 measurements -&gt; accurate</a:t>
                </a:r>
              </a:p>
              <a:p>
                <a:pPr>
                  <a:spcBef>
                    <a:spcPts val="0"/>
                  </a:spcBef>
                  <a:spcAft>
                    <a:spcPts val="0"/>
                  </a:spcAft>
                </a:pPr>
                <a:r>
                  <a:rPr lang="en-US" sz="1400" dirty="0"/>
                  <a:t>KF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𝑡</m:t>
                        </m:r>
                      </m:e>
                      <m:sub>
                        <m:r>
                          <a:rPr lang="en-US" sz="1400" i="1">
                            <a:latin typeface="Cambria Math" panose="02040503050406030204" pitchFamily="18" charset="0"/>
                          </a:rPr>
                          <m:t>0</m:t>
                        </m:r>
                      </m:sub>
                    </m:sSub>
                  </m:oMath>
                </a14:m>
                <a:r>
                  <a:rPr lang="en-US" sz="1400" dirty="0"/>
                  <a:t> uses only 1 measurement -&gt; not accurate, but improves as more measurements processed</a:t>
                </a:r>
              </a:p>
              <a:p>
                <a:pPr>
                  <a:spcBef>
                    <a:spcPts val="0"/>
                  </a:spcBef>
                  <a:spcAft>
                    <a:spcPts val="0"/>
                  </a:spcAft>
                </a:pPr>
                <a:r>
                  <a:rPr lang="en-US" sz="1400" dirty="0"/>
                  <a:t>At the final time, both Batch and KF have used all measurements.  For linear problems, they will produce exact same solution, for nonlinear OD they will be close to the same.</a:t>
                </a:r>
              </a:p>
            </p:txBody>
          </p:sp>
        </mc:Choice>
        <mc:Fallback xmlns="">
          <p:sp>
            <p:nvSpPr>
              <p:cNvPr id="7" name="Content Placeholder 1">
                <a:extLst>
                  <a:ext uri="{FF2B5EF4-FFF2-40B4-BE49-F238E27FC236}">
                    <a16:creationId xmlns:a16="http://schemas.microsoft.com/office/drawing/2014/main" id="{B05C32EC-DB65-428F-8C1F-32E39E36F2E9}"/>
                  </a:ext>
                </a:extLst>
              </p:cNvPr>
              <p:cNvSpPr txBox="1">
                <a:spLocks noRot="1" noChangeAspect="1" noMove="1" noResize="1" noEditPoints="1" noAdjustHandles="1" noChangeArrowheads="1" noChangeShapeType="1" noTextEdit="1"/>
              </p:cNvSpPr>
              <p:nvPr/>
            </p:nvSpPr>
            <p:spPr>
              <a:xfrm>
                <a:off x="4676504" y="697262"/>
                <a:ext cx="4219304" cy="3780420"/>
              </a:xfrm>
              <a:prstGeom prst="rect">
                <a:avLst/>
              </a:prstGeom>
              <a:blipFill>
                <a:blip r:embed="rId2"/>
                <a:stretch>
                  <a:fillRect l="-723" t="-483" r="-145" b="-805"/>
                </a:stretch>
              </a:blipFill>
            </p:spPr>
            <p:txBody>
              <a:bodyPr/>
              <a:lstStyle/>
              <a:p>
                <a:r>
                  <a:rPr lang="en-US">
                    <a:noFill/>
                  </a:rPr>
                  <a:t> </a:t>
                </a:r>
              </a:p>
            </p:txBody>
          </p:sp>
        </mc:Fallback>
      </mc:AlternateContent>
    </p:spTree>
    <p:extLst>
      <p:ext uri="{BB962C8B-B14F-4D97-AF65-F5344CB8AC3E}">
        <p14:creationId xmlns:p14="http://schemas.microsoft.com/office/powerpoint/2010/main" val="1271106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Real-Time Estimation</a:t>
            </a:r>
          </a:p>
          <a:p>
            <a:pPr marL="0" indent="0">
              <a:spcBef>
                <a:spcPts val="0"/>
              </a:spcBef>
              <a:spcAft>
                <a:spcPts val="0"/>
              </a:spcAft>
              <a:buNone/>
            </a:pPr>
            <a:r>
              <a:rPr lang="en-US" sz="1400" dirty="0"/>
              <a:t>For these reasons, the Kalman Filter is generally considered best for real-time estimation.  It is computationally efficient, easy to incorporate new measurements as they come in, and for a given measurement set it is about as accurate at the final time as a batch solution processing all the measurements together.  Batch is generally used for post-processing data as it will produce the most accurate solution over the whole window.  Also, real-time filtering is done onboard satellites where computing power and time are at a premium, post-processing is done on the ground where arbitrary computing power is available.</a:t>
            </a:r>
            <a:endParaRPr lang="en-US" sz="12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Sequential Estimation</a:t>
            </a:r>
          </a:p>
        </p:txBody>
      </p:sp>
      <p:sp>
        <p:nvSpPr>
          <p:cNvPr id="7" name="Content Placeholder 1">
            <a:extLst>
              <a:ext uri="{FF2B5EF4-FFF2-40B4-BE49-F238E27FC236}">
                <a16:creationId xmlns:a16="http://schemas.microsoft.com/office/drawing/2014/main" id="{B05C32EC-DB65-428F-8C1F-32E39E36F2E9}"/>
              </a:ext>
            </a:extLst>
          </p:cNvPr>
          <p:cNvSpPr txBox="1">
            <a:spLocks/>
          </p:cNvSpPr>
          <p:nvPr/>
        </p:nvSpPr>
        <p:spPr>
          <a:xfrm>
            <a:off x="4676504" y="697262"/>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Real-World Examples</a:t>
            </a:r>
          </a:p>
          <a:p>
            <a:pPr marL="0" indent="0">
              <a:spcBef>
                <a:spcPts val="0"/>
              </a:spcBef>
              <a:spcAft>
                <a:spcPts val="0"/>
              </a:spcAft>
              <a:buFont typeface="Arial" charset="0"/>
              <a:buNone/>
            </a:pPr>
            <a:r>
              <a:rPr lang="en-US" sz="1400" dirty="0"/>
              <a:t>Kalman Filtering was used for the Apollo 11 moon landing, on the lunar module.  It also forms the basis for multitarget estimation used in SSA which we will discuss later in the semester.</a:t>
            </a:r>
          </a:p>
          <a:p>
            <a:pPr marL="0" indent="0">
              <a:spcBef>
                <a:spcPts val="0"/>
              </a:spcBef>
              <a:spcAft>
                <a:spcPts val="0"/>
              </a:spcAft>
              <a:buFont typeface="Arial" charset="0"/>
              <a:buNone/>
            </a:pPr>
            <a:endParaRPr lang="en-US" sz="1400" dirty="0"/>
          </a:p>
          <a:p>
            <a:pPr marL="0" indent="0">
              <a:spcBef>
                <a:spcPts val="0"/>
              </a:spcBef>
              <a:spcAft>
                <a:spcPts val="0"/>
              </a:spcAft>
              <a:buNone/>
            </a:pPr>
            <a:r>
              <a:rPr lang="en-US" sz="1600" b="1" dirty="0"/>
              <a:t>Intuition</a:t>
            </a:r>
          </a:p>
          <a:p>
            <a:pPr marL="0" indent="0">
              <a:spcBef>
                <a:spcPts val="0"/>
              </a:spcBef>
              <a:spcAft>
                <a:spcPts val="0"/>
              </a:spcAft>
              <a:buFont typeface="Arial" charset="0"/>
              <a:buNone/>
            </a:pPr>
            <a:r>
              <a:rPr lang="en-US" sz="1400" dirty="0"/>
              <a:t>I have always felt that Kalman Filtering is conceptually more intuitive than batch estimation.  Most of our remaining lectures will involve discussing variations of the KF designed to deal with specific challenges posed by orbit determination of a large catalog of space objects (dynamic model errors, non-Gaussian uncertainty, object characterization, maneuver detection, …)</a:t>
            </a:r>
          </a:p>
        </p:txBody>
      </p:sp>
    </p:spTree>
    <p:extLst>
      <p:ext uri="{BB962C8B-B14F-4D97-AF65-F5344CB8AC3E}">
        <p14:creationId xmlns:p14="http://schemas.microsoft.com/office/powerpoint/2010/main" val="2249361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8039100" cy="3780420"/>
          </a:xfrm>
        </p:spPr>
        <p:txBody>
          <a:bodyPr/>
          <a:lstStyle/>
          <a:p>
            <a:pPr marL="0" indent="0">
              <a:spcBef>
                <a:spcPts val="0"/>
              </a:spcBef>
              <a:spcAft>
                <a:spcPts val="0"/>
              </a:spcAft>
              <a:buNone/>
            </a:pPr>
            <a:r>
              <a:rPr lang="en-US" sz="1600" b="1" dirty="0"/>
              <a:t>Filter</a:t>
            </a:r>
          </a:p>
          <a:p>
            <a:pPr marL="0" indent="0">
              <a:spcBef>
                <a:spcPts val="0"/>
              </a:spcBef>
              <a:spcAft>
                <a:spcPts val="0"/>
              </a:spcAft>
              <a:buNone/>
            </a:pPr>
            <a:r>
              <a:rPr lang="en-US" sz="1600" dirty="0"/>
              <a:t>Formally, the term filter implies a sequential estimator, so you should not say “batch filter”</a:t>
            </a:r>
          </a:p>
          <a:p>
            <a:pPr marL="0" indent="0">
              <a:spcBef>
                <a:spcPts val="0"/>
              </a:spcBef>
              <a:spcAft>
                <a:spcPts val="0"/>
              </a:spcAft>
              <a:buNone/>
            </a:pPr>
            <a:endParaRPr lang="en-US" sz="1600" dirty="0"/>
          </a:p>
          <a:p>
            <a:pPr marL="0" indent="0">
              <a:spcBef>
                <a:spcPts val="0"/>
              </a:spcBef>
              <a:spcAft>
                <a:spcPts val="0"/>
              </a:spcAft>
              <a:buNone/>
            </a:pPr>
            <a:r>
              <a:rPr lang="en-US" sz="1600" b="1" dirty="0"/>
              <a:t>Estimator</a:t>
            </a:r>
          </a:p>
          <a:p>
            <a:pPr marL="0" indent="0">
              <a:spcBef>
                <a:spcPts val="0"/>
              </a:spcBef>
              <a:spcAft>
                <a:spcPts val="0"/>
              </a:spcAft>
              <a:buNone/>
            </a:pPr>
            <a:r>
              <a:rPr lang="en-US" sz="1600" dirty="0"/>
              <a:t>It is always acceptable to say estimator – batch estimator or sequential estimator are both fine</a:t>
            </a:r>
          </a:p>
          <a:p>
            <a:pPr marL="0" indent="0">
              <a:spcBef>
                <a:spcPts val="0"/>
              </a:spcBef>
              <a:spcAft>
                <a:spcPts val="0"/>
              </a:spcAft>
              <a:buNone/>
            </a:pPr>
            <a:endParaRPr lang="en-US" sz="1600" dirty="0"/>
          </a:p>
          <a:p>
            <a:pPr marL="0" indent="0">
              <a:spcBef>
                <a:spcPts val="0"/>
              </a:spcBef>
              <a:spcAft>
                <a:spcPts val="0"/>
              </a:spcAft>
              <a:buNone/>
            </a:pPr>
            <a:r>
              <a:rPr lang="en-US" sz="1600" b="1" dirty="0"/>
              <a:t>Processor</a:t>
            </a:r>
          </a:p>
          <a:p>
            <a:pPr marL="0" indent="0">
              <a:spcBef>
                <a:spcPts val="0"/>
              </a:spcBef>
              <a:spcAft>
                <a:spcPts val="0"/>
              </a:spcAft>
              <a:buNone/>
            </a:pPr>
            <a:r>
              <a:rPr lang="en-US" sz="1600" dirty="0"/>
              <a:t>Another common term for batch estimator is batch processor</a:t>
            </a:r>
          </a:p>
          <a:p>
            <a:pPr marL="0" indent="0">
              <a:spcBef>
                <a:spcPts val="0"/>
              </a:spcBef>
              <a:spcAft>
                <a:spcPts val="0"/>
              </a:spcAft>
              <a:buNone/>
            </a:pPr>
            <a:endParaRPr lang="en-US" sz="1600" dirty="0"/>
          </a:p>
          <a:p>
            <a:pPr marL="0" indent="0">
              <a:spcBef>
                <a:spcPts val="0"/>
              </a:spcBef>
              <a:spcAft>
                <a:spcPts val="0"/>
              </a:spcAft>
              <a:buNone/>
            </a:pPr>
            <a:r>
              <a:rPr lang="en-US" sz="1600" b="1" dirty="0"/>
              <a:t>Acceptable</a:t>
            </a:r>
          </a:p>
          <a:p>
            <a:pPr>
              <a:spcBef>
                <a:spcPts val="0"/>
              </a:spcBef>
              <a:spcAft>
                <a:spcPts val="0"/>
              </a:spcAft>
            </a:pPr>
            <a:r>
              <a:rPr lang="en-US" sz="1600" dirty="0"/>
              <a:t>Batch estimator, batch processor, batch, least squares batch</a:t>
            </a:r>
          </a:p>
          <a:p>
            <a:pPr>
              <a:spcBef>
                <a:spcPts val="0"/>
              </a:spcBef>
              <a:spcAft>
                <a:spcPts val="0"/>
              </a:spcAft>
            </a:pPr>
            <a:r>
              <a:rPr lang="en-US" sz="1600" dirty="0"/>
              <a:t>Sequential estimator, sequential filter, Kalman filter</a:t>
            </a:r>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Nomenclature</a:t>
            </a:r>
          </a:p>
        </p:txBody>
      </p:sp>
    </p:spTree>
    <p:extLst>
      <p:ext uri="{BB962C8B-B14F-4D97-AF65-F5344CB8AC3E}">
        <p14:creationId xmlns:p14="http://schemas.microsoft.com/office/powerpoint/2010/main" val="2159569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Conventional Kalman Filter</a:t>
            </a:r>
          </a:p>
        </p:txBody>
      </p:sp>
    </p:spTree>
    <p:extLst>
      <p:ext uri="{BB962C8B-B14F-4D97-AF65-F5344CB8AC3E}">
        <p14:creationId xmlns:p14="http://schemas.microsoft.com/office/powerpoint/2010/main" val="2413445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Problem Statement</a:t>
                </a:r>
                <a:endParaRPr lang="en-US" sz="1400" dirty="0"/>
              </a:p>
              <a:p>
                <a:pPr marL="0" indent="0">
                  <a:spcBef>
                    <a:spcPts val="0"/>
                  </a:spcBef>
                  <a:spcAft>
                    <a:spcPts val="0"/>
                  </a:spcAft>
                  <a:buNone/>
                </a:pPr>
                <a:r>
                  <a:rPr lang="en-US" sz="1400" dirty="0"/>
                  <a:t>Consider a simple example involving linear motion.  Your friend is driving his car down a straight road at constant velocity.  You periodically take range measurements using a laser with Gaussian-distributed noise such that </a:t>
                </a:r>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𝜎</m:t>
                        </m:r>
                      </m:e>
                      <m:sub>
                        <m:r>
                          <a:rPr lang="en-US" sz="1400" i="1" smtClean="0">
                            <a:latin typeface="Cambria Math" panose="02040503050406030204" pitchFamily="18" charset="0"/>
                            <a:ea typeface="Cambria Math" panose="02040503050406030204" pitchFamily="18" charset="0"/>
                          </a:rPr>
                          <m:t>𝜌</m:t>
                        </m:r>
                      </m:sub>
                    </m:sSub>
                    <m:r>
                      <a:rPr lang="en-US" sz="1400" b="0" i="1" smtClean="0">
                        <a:latin typeface="Cambria Math" panose="02040503050406030204" pitchFamily="18" charset="0"/>
                      </a:rPr>
                      <m:t>=0.5 </m:t>
                    </m:r>
                    <m:r>
                      <m:rPr>
                        <m:sty m:val="p"/>
                      </m:rPr>
                      <a:rPr lang="en-US" sz="1400" b="0" i="0" smtClean="0">
                        <a:latin typeface="Cambria Math" panose="02040503050406030204" pitchFamily="18" charset="0"/>
                      </a:rPr>
                      <m:t>m</m:t>
                    </m:r>
                  </m:oMath>
                </a14:m>
                <a:r>
                  <a:rPr lang="en-US" sz="1400" dirty="0"/>
                  <a:t>.  How do you determine where the car is over time?</a:t>
                </a:r>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Linear Motion Model</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EDFADD9D-AD61-4290-88A5-124BB6AAC24E}"/>
                  </a:ext>
                </a:extLst>
              </p:cNvPr>
              <p:cNvSpPr txBox="1">
                <a:spLocks/>
              </p:cNvSpPr>
              <p:nvPr/>
            </p:nvSpPr>
            <p:spPr>
              <a:xfrm>
                <a:off x="4924696"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Dynamics Model</a:t>
                </a:r>
                <a:endParaRPr lang="en-US" sz="1400" b="1" dirty="0"/>
              </a:p>
              <a:p>
                <a:pPr marL="0" indent="0">
                  <a:spcBef>
                    <a:spcPts val="0"/>
                  </a:spcBef>
                  <a:spcAft>
                    <a:spcPts val="0"/>
                  </a:spcAft>
                  <a:buFont typeface="Arial" charset="0"/>
                  <a:buNone/>
                </a:pPr>
                <a:r>
                  <a:rPr lang="en-US" sz="1400" dirty="0"/>
                  <a:t>The linear motion model is a simple matrix equation.  Choose the state vector to capture the position and velocity:</a:t>
                </a:r>
              </a:p>
              <a:p>
                <a:pPr marL="0" indent="0">
                  <a:spcBef>
                    <a:spcPts val="0"/>
                  </a:spcBef>
                  <a:spcAft>
                    <a:spcPts val="600"/>
                  </a:spcAft>
                  <a:buFont typeface="Arial" charset="0"/>
                  <a:buNone/>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r>
                        <a:rPr lang="en-US" sz="140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r>
                                  <m:rPr>
                                    <m:brk m:alnAt="7"/>
                                  </m:rPr>
                                  <a:rPr lang="en-US" sz="1400" i="1" smtClean="0">
                                    <a:latin typeface="Cambria Math" panose="02040503050406030204" pitchFamily="18" charset="0"/>
                                  </a:rPr>
                                  <m:t>𝑥</m:t>
                                </m:r>
                              </m:e>
                            </m:mr>
                            <m:mr>
                              <m:e>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rPr>
                                      <m:t>𝑥</m:t>
                                    </m:r>
                                  </m:e>
                                </m:acc>
                              </m:e>
                            </m:mr>
                          </m:m>
                        </m:e>
                      </m:d>
                      <m:r>
                        <a:rPr lang="en-US" sz="1400" b="1" i="1" smtClean="0">
                          <a:latin typeface="Cambria Math" panose="02040503050406030204" pitchFamily="18" charset="0"/>
                        </a:rPr>
                        <m:t>    </m:t>
                      </m:r>
                      <m:acc>
                        <m:accPr>
                          <m:chr m:val="̇"/>
                          <m:ctrlPr>
                            <a:rPr lang="en-US" sz="1400" b="1" i="1" smtClean="0">
                              <a:latin typeface="Cambria Math" panose="02040503050406030204" pitchFamily="18" charset="0"/>
                            </a:rPr>
                          </m:ctrlPr>
                        </m:acc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acc>
                      <m:r>
                        <a:rPr lang="en-US" sz="1400" i="1">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rPr>
                                      <m:t>𝑥</m:t>
                                    </m:r>
                                  </m:e>
                                </m:acc>
                              </m:e>
                            </m:mr>
                            <m:mr>
                              <m:e>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rPr>
                                      <m:t>𝑥</m:t>
                                    </m:r>
                                  </m:e>
                                </m:acc>
                              </m:e>
                            </m:mr>
                          </m:m>
                        </m:e>
                      </m:d>
                    </m:oMath>
                  </m:oMathPara>
                </a14:m>
                <a:endParaRPr lang="en-US" sz="1400" dirty="0"/>
              </a:p>
              <a:p>
                <a:pPr marL="0" indent="0">
                  <a:spcBef>
                    <a:spcPts val="0"/>
                  </a:spcBef>
                  <a:spcAft>
                    <a:spcPts val="600"/>
                  </a:spcAft>
                  <a:buFont typeface="Arial" charset="0"/>
                  <a:buNone/>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mr>
                            <m:m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mr>
                          </m:m>
                        </m:e>
                      </m:d>
                      <m:r>
                        <a:rPr lang="en-US" sz="1400" i="1">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r>
                                  <m:rPr>
                                    <m:brk m:alnAt="7"/>
                                  </m:rPr>
                                  <a:rPr lang="en-US" sz="1400" i="1" smtClean="0">
                                    <a:latin typeface="Cambria Math" panose="02040503050406030204" pitchFamily="18" charset="0"/>
                                  </a:rPr>
                                  <m:t>0</m:t>
                                </m:r>
                              </m:e>
                              <m:e>
                                <m:r>
                                  <a:rPr lang="en-US" sz="1400" i="1" smtClean="0">
                                    <a:latin typeface="Cambria Math" panose="02040503050406030204" pitchFamily="18" charset="0"/>
                                  </a:rPr>
                                  <m:t>1</m:t>
                                </m:r>
                              </m:e>
                            </m:mr>
                            <m:mr>
                              <m:e>
                                <m:r>
                                  <a:rPr lang="en-US" sz="1400" i="1" smtClean="0">
                                    <a:latin typeface="Cambria Math" panose="02040503050406030204" pitchFamily="18" charset="0"/>
                                  </a:rPr>
                                  <m:t>0</m:t>
                                </m:r>
                              </m:e>
                              <m:e>
                                <m:r>
                                  <a:rPr lang="en-US" sz="1400" i="1" smtClean="0">
                                    <a:latin typeface="Cambria Math" panose="02040503050406030204" pitchFamily="18" charset="0"/>
                                  </a:rPr>
                                  <m:t>0</m:t>
                                </m:r>
                              </m:e>
                            </m:mr>
                          </m:m>
                        </m:e>
                      </m:d>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𝑥</m:t>
                                </m:r>
                              </m:e>
                            </m:mr>
                            <m:m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mr>
                          </m:m>
                        </m:e>
                      </m:d>
                    </m:oMath>
                  </m:oMathPara>
                </a14:m>
                <a:endParaRPr lang="en-US" sz="1400" i="1" dirty="0">
                  <a:latin typeface="Cambria Math" panose="02040503050406030204" pitchFamily="18" charset="0"/>
                </a:endParaRPr>
              </a:p>
              <a:p>
                <a:pPr marL="0" indent="0">
                  <a:spcBef>
                    <a:spcPts val="0"/>
                  </a:spcBef>
                  <a:spcAft>
                    <a:spcPts val="600"/>
                  </a:spcAft>
                  <a:buFont typeface="Arial" charset="0"/>
                  <a:buNone/>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acc>
                      <m:r>
                        <a:rPr lang="en-US" sz="1400" b="1" i="1" smtClean="0">
                          <a:latin typeface="Cambria Math" panose="02040503050406030204" pitchFamily="18" charset="0"/>
                        </a:rPr>
                        <m:t>(</m:t>
                      </m:r>
                      <m:r>
                        <a:rPr lang="en-US" sz="1400" b="0" i="1" smtClean="0">
                          <a:latin typeface="Cambria Math" panose="02040503050406030204" pitchFamily="18" charset="0"/>
                        </a:rPr>
                        <m:t>𝑡</m:t>
                      </m:r>
                      <m:r>
                        <a:rPr lang="en-US" sz="1400" b="1" i="1" smtClean="0">
                          <a:latin typeface="Cambria Math" panose="02040503050406030204" pitchFamily="18" charset="0"/>
                        </a:rPr>
                        <m:t>)=</m:t>
                      </m:r>
                      <m:r>
                        <a:rPr lang="en-US" sz="1400" b="0" i="1" smtClean="0">
                          <a:latin typeface="Cambria Math" panose="02040503050406030204" pitchFamily="18" charset="0"/>
                        </a:rPr>
                        <m:t>𝐴</m:t>
                      </m:r>
                      <m:r>
                        <a:rPr lang="en-US" sz="1400" b="1" i="1" smtClean="0">
                          <a:latin typeface="Cambria Math" panose="02040503050406030204" pitchFamily="18" charset="0"/>
                        </a:rPr>
                        <m:t>(</m:t>
                      </m:r>
                      <m:r>
                        <a:rPr lang="en-US" sz="1400" b="0" i="1" smtClean="0">
                          <a:latin typeface="Cambria Math" panose="02040503050406030204" pitchFamily="18" charset="0"/>
                        </a:rPr>
                        <m:t>𝑡</m:t>
                      </m:r>
                      <m:r>
                        <a:rPr lang="en-US" sz="1400" b="1" i="1" smtClean="0">
                          <a:latin typeface="Cambria Math" panose="02040503050406030204" pitchFamily="18" charset="0"/>
                        </a:rPr>
                        <m:t>)</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r>
                        <a:rPr lang="en-US" sz="1400" b="1" i="1" smtClean="0">
                          <a:latin typeface="Cambria Math" panose="02040503050406030204" pitchFamily="18" charset="0"/>
                        </a:rPr>
                        <m:t>(</m:t>
                      </m:r>
                      <m:r>
                        <a:rPr lang="en-US" sz="1400" b="0" i="1" smtClean="0">
                          <a:latin typeface="Cambria Math" panose="02040503050406030204" pitchFamily="18" charset="0"/>
                        </a:rPr>
                        <m:t>𝑡</m:t>
                      </m:r>
                      <m:r>
                        <a:rPr lang="en-US" sz="1400" b="1" i="1" smtClean="0">
                          <a:latin typeface="Cambria Math" panose="02040503050406030204" pitchFamily="18" charset="0"/>
                        </a:rPr>
                        <m:t>)</m:t>
                      </m:r>
                    </m:oMath>
                  </m:oMathPara>
                </a14:m>
                <a:endParaRPr lang="en-US" sz="1400" dirty="0"/>
              </a:p>
              <a:p>
                <a:pPr marL="0" indent="0">
                  <a:spcBef>
                    <a:spcPts val="0"/>
                  </a:spcBef>
                  <a:spcAft>
                    <a:spcPts val="600"/>
                  </a:spcAft>
                  <a:buFont typeface="Arial" charset="0"/>
                  <a:buNone/>
                </a:pPr>
                <a:endParaRPr lang="en-US" sz="1400" dirty="0"/>
              </a:p>
              <a:p>
                <a:pPr marL="0" indent="0">
                  <a:spcBef>
                    <a:spcPts val="0"/>
                  </a:spcBef>
                  <a:spcAft>
                    <a:spcPts val="600"/>
                  </a:spcAft>
                  <a:buFont typeface="Arial" charset="0"/>
                  <a:buNone/>
                </a:pPr>
                <a:r>
                  <a:rPr lang="en-US" sz="1400" b="1" dirty="0"/>
                  <a:t>Measurement Model</a:t>
                </a:r>
              </a:p>
              <a:p>
                <a:pPr marL="0" indent="0">
                  <a:spcBef>
                    <a:spcPts val="0"/>
                  </a:spcBef>
                  <a:spcAft>
                    <a:spcPts val="600"/>
                  </a:spcAft>
                  <a:buFont typeface="Arial" charset="0"/>
                  <a:buNone/>
                </a:pPr>
                <a:r>
                  <a:rPr lang="en-US" sz="1400" dirty="0"/>
                  <a:t>The linear measurement model is also a matrix equation:</a:t>
                </a:r>
              </a:p>
              <a:p>
                <a:pPr marL="0" indent="0">
                  <a:spcBef>
                    <a:spcPts val="0"/>
                  </a:spcBef>
                  <a:spcAft>
                    <a:spcPts val="600"/>
                  </a:spcAft>
                  <a:buFont typeface="Arial" charset="0"/>
                  <a:buNone/>
                </a:pP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𝒀</m:t>
                              </m:r>
                            </m:e>
                          </m:acc>
                        </m:e>
                        <m:sub>
                          <m:r>
                            <a:rPr lang="en-US" sz="1400" b="1" i="1" smtClean="0">
                              <a:latin typeface="Cambria Math" panose="02040503050406030204" pitchFamily="18" charset="0"/>
                            </a:rPr>
                            <m:t>𝒌</m:t>
                          </m:r>
                        </m:sub>
                      </m:sSub>
                      <m:r>
                        <a:rPr lang="en-US" sz="1400" b="0" i="1" smtClean="0">
                          <a:latin typeface="Cambria Math" panose="02040503050406030204" pitchFamily="18" charset="0"/>
                        </a:rPr>
                        <m:t>=</m:t>
                      </m:r>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𝐻</m:t>
                              </m:r>
                            </m:e>
                          </m:acc>
                        </m:e>
                        <m:sub>
                          <m:r>
                            <a:rPr lang="en-US" sz="1400" b="0" i="1" smtClean="0">
                              <a:latin typeface="Cambria Math" panose="02040503050406030204" pitchFamily="18" charset="0"/>
                            </a:rPr>
                            <m:t>𝑘</m:t>
                          </m:r>
                        </m:sub>
                      </m:sSub>
                      <m:sSub>
                        <m:sSubPr>
                          <m:ctrlPr>
                            <a:rPr lang="en-US" sz="1400" b="1"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sub>
                          <m:r>
                            <a:rPr lang="en-US" sz="1400" b="1" i="1" smtClean="0">
                              <a:latin typeface="Cambria Math" panose="02040503050406030204" pitchFamily="18" charset="0"/>
                            </a:rPr>
                            <m:t>𝒌</m:t>
                          </m:r>
                        </m:sub>
                      </m:sSub>
                      <m:r>
                        <a:rPr lang="en-US" sz="1400" b="0" i="1" smtClean="0">
                          <a:latin typeface="Cambria Math" panose="02040503050406030204" pitchFamily="18" charset="0"/>
                        </a:rPr>
                        <m:t>+</m:t>
                      </m:r>
                      <m:sSub>
                        <m:sSubPr>
                          <m:ctrlPr>
                            <a:rPr lang="en-US" sz="1400" b="1"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ea typeface="Cambria Math" panose="02040503050406030204" pitchFamily="18" charset="0"/>
                                </a:rPr>
                                <m:t>𝜺</m:t>
                              </m:r>
                            </m:e>
                          </m:acc>
                        </m:e>
                        <m:sub>
                          <m:r>
                            <a:rPr lang="en-US" sz="1400" b="1" i="1" smtClean="0">
                              <a:latin typeface="Cambria Math" panose="02040503050406030204" pitchFamily="18" charset="0"/>
                            </a:rPr>
                            <m:t>𝒌</m:t>
                          </m:r>
                        </m:sub>
                      </m:sSub>
                    </m:oMath>
                  </m:oMathPara>
                </a14:m>
                <a:endParaRPr lang="en-US" sz="1400" b="1" dirty="0"/>
              </a:p>
              <a:p>
                <a:pPr marL="0" indent="0">
                  <a:spcBef>
                    <a:spcPts val="0"/>
                  </a:spcBef>
                  <a:spcAft>
                    <a:spcPts val="0"/>
                  </a:spcAft>
                  <a:buFont typeface="Arial" charset="0"/>
                  <a:buNone/>
                </a:pPr>
                <a:endParaRPr lang="en-US" sz="1400" dirty="0"/>
              </a:p>
            </p:txBody>
          </p:sp>
        </mc:Choice>
        <mc:Fallback xmlns="">
          <p:sp>
            <p:nvSpPr>
              <p:cNvPr id="7" name="Content Placeholder 1">
                <a:extLst>
                  <a:ext uri="{FF2B5EF4-FFF2-40B4-BE49-F238E27FC236}">
                    <a16:creationId xmlns:a16="http://schemas.microsoft.com/office/drawing/2014/main" id="{EDFADD9D-AD61-4290-88A5-124BB6AAC24E}"/>
                  </a:ext>
                </a:extLst>
              </p:cNvPr>
              <p:cNvSpPr txBox="1">
                <a:spLocks noRot="1" noChangeAspect="1" noMove="1" noResize="1" noEditPoints="1" noAdjustHandles="1" noChangeArrowheads="1" noChangeShapeType="1" noTextEdit="1"/>
              </p:cNvSpPr>
              <p:nvPr/>
            </p:nvSpPr>
            <p:spPr>
              <a:xfrm>
                <a:off x="4924696" y="665820"/>
                <a:ext cx="4219304" cy="3780420"/>
              </a:xfrm>
              <a:prstGeom prst="rect">
                <a:avLst/>
              </a:prstGeom>
              <a:blipFill>
                <a:blip r:embed="rId3"/>
                <a:stretch>
                  <a:fillRect l="-867" t="-484"/>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CC782E51-7B9F-4C0F-8E60-A8A48CBE3781}"/>
              </a:ext>
            </a:extLst>
          </p:cNvPr>
          <p:cNvPicPr>
            <a:picLocks noChangeAspect="1"/>
          </p:cNvPicPr>
          <p:nvPr/>
        </p:nvPicPr>
        <p:blipFill>
          <a:blip r:embed="rId4"/>
          <a:stretch>
            <a:fillRect/>
          </a:stretch>
        </p:blipFill>
        <p:spPr>
          <a:xfrm>
            <a:off x="209008" y="3005639"/>
            <a:ext cx="4219304" cy="736892"/>
          </a:xfrm>
          <a:prstGeom prst="rect">
            <a:avLst/>
          </a:prstGeom>
        </p:spPr>
      </p:pic>
    </p:spTree>
    <p:extLst>
      <p:ext uri="{BB962C8B-B14F-4D97-AF65-F5344CB8AC3E}">
        <p14:creationId xmlns:p14="http://schemas.microsoft.com/office/powerpoint/2010/main" val="3767172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8039100" cy="3780420"/>
          </a:xfrm>
        </p:spPr>
        <p:txBody>
          <a:bodyPr/>
          <a:lstStyle/>
          <a:p>
            <a:pPr marL="0" indent="0">
              <a:spcBef>
                <a:spcPts val="0"/>
              </a:spcBef>
              <a:spcAft>
                <a:spcPts val="0"/>
              </a:spcAft>
              <a:buNone/>
            </a:pPr>
            <a:r>
              <a:rPr lang="en-US" sz="1600" dirty="0"/>
              <a:t>The Kalman Filter is a recursive two-step process.</a:t>
            </a:r>
          </a:p>
          <a:p>
            <a:pPr marL="0" indent="0">
              <a:spcBef>
                <a:spcPts val="0"/>
              </a:spcBef>
              <a:spcAft>
                <a:spcPts val="0"/>
              </a:spcAft>
              <a:buNone/>
            </a:pPr>
            <a:endParaRPr lang="en-US" sz="1600" dirty="0"/>
          </a:p>
          <a:p>
            <a:pPr>
              <a:spcBef>
                <a:spcPts val="0"/>
              </a:spcBef>
              <a:spcAft>
                <a:spcPts val="0"/>
              </a:spcAft>
              <a:buAutoNum type="arabicPeriod"/>
            </a:pPr>
            <a:r>
              <a:rPr lang="en-US" sz="1600" dirty="0"/>
              <a:t>Predictor</a:t>
            </a:r>
          </a:p>
          <a:p>
            <a:pPr marL="457200" indent="0">
              <a:spcBef>
                <a:spcPts val="0"/>
              </a:spcBef>
              <a:spcAft>
                <a:spcPts val="0"/>
              </a:spcAft>
              <a:buNone/>
            </a:pPr>
            <a:r>
              <a:rPr lang="en-US" sz="1600" dirty="0"/>
              <a:t>Using the equations of motion (dynamics), map the estimated state and uncertainty to a future time at which we have a measurement.</a:t>
            </a:r>
          </a:p>
          <a:p>
            <a:pPr marL="0" indent="0">
              <a:spcBef>
                <a:spcPts val="0"/>
              </a:spcBef>
              <a:spcAft>
                <a:spcPts val="0"/>
              </a:spcAft>
              <a:buNone/>
            </a:pPr>
            <a:endParaRPr lang="en-US" sz="1600" dirty="0"/>
          </a:p>
          <a:p>
            <a:pPr>
              <a:spcBef>
                <a:spcPts val="0"/>
              </a:spcBef>
              <a:spcAft>
                <a:spcPts val="0"/>
              </a:spcAft>
              <a:buFont typeface="+mj-lt"/>
              <a:buAutoNum type="arabicPeriod" startAt="2"/>
            </a:pPr>
            <a:r>
              <a:rPr lang="en-US" sz="1600" dirty="0"/>
              <a:t>Corrector</a:t>
            </a:r>
          </a:p>
          <a:p>
            <a:pPr marL="457200" indent="0">
              <a:spcBef>
                <a:spcPts val="0"/>
              </a:spcBef>
              <a:spcAft>
                <a:spcPts val="0"/>
              </a:spcAft>
              <a:buNone/>
            </a:pPr>
            <a:r>
              <a:rPr lang="en-US" sz="1600" dirty="0"/>
              <a:t>Use the measurement equation and a least squares fit to update the current estimated state and uncertainty.</a:t>
            </a:r>
          </a:p>
          <a:p>
            <a:pPr marL="457200" indent="0">
              <a:spcBef>
                <a:spcPts val="0"/>
              </a:spcBef>
              <a:spcAft>
                <a:spcPts val="0"/>
              </a:spcAft>
              <a:buNone/>
            </a:pPr>
            <a:endParaRPr lang="en-US" sz="1600" dirty="0"/>
          </a:p>
          <a:p>
            <a:pPr marL="0" indent="0">
              <a:spcBef>
                <a:spcPts val="0"/>
              </a:spcBef>
              <a:spcAft>
                <a:spcPts val="0"/>
              </a:spcAft>
              <a:buNone/>
            </a:pPr>
            <a:r>
              <a:rPr lang="en-US" sz="1600" dirty="0"/>
              <a:t>The process is repeated for all available measurements.</a:t>
            </a:r>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Kalman Filter</a:t>
            </a:r>
          </a:p>
        </p:txBody>
      </p:sp>
    </p:spTree>
    <p:extLst>
      <p:ext uri="{BB962C8B-B14F-4D97-AF65-F5344CB8AC3E}">
        <p14:creationId xmlns:p14="http://schemas.microsoft.com/office/powerpoint/2010/main" val="3512687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State Vector and EOM</a:t>
                </a:r>
              </a:p>
              <a:p>
                <a:pPr marL="0" indent="0">
                  <a:spcBef>
                    <a:spcPts val="0"/>
                  </a:spcBef>
                  <a:spcAft>
                    <a:spcPts val="0"/>
                  </a:spcAft>
                  <a:buNone/>
                </a:pPr>
                <a:endParaRPr lang="en-US" sz="1600" dirty="0"/>
              </a:p>
              <a:p>
                <a:pPr marL="0" indent="0">
                  <a:spcBef>
                    <a:spcPts val="0"/>
                  </a:spcBef>
                  <a:spcAft>
                    <a:spcPts val="600"/>
                  </a:spcAft>
                  <a:buNone/>
                </a:pPr>
                <a14:m>
                  <m:oMathPara xmlns:m="http://schemas.openxmlformats.org/officeDocument/2006/math">
                    <m:oMathParaPr>
                      <m:jc m:val="centerGroup"/>
                    </m:oMathParaPr>
                    <m:oMath xmlns:m="http://schemas.openxmlformats.org/officeDocument/2006/math">
                      <m:acc>
                        <m:accPr>
                          <m:chr m:val="⃑"/>
                          <m:ctrlPr>
                            <a:rPr lang="en-US" sz="1600" b="1" i="1">
                              <a:latin typeface="Cambria Math" panose="02040503050406030204" pitchFamily="18" charset="0"/>
                            </a:rPr>
                          </m:ctrlPr>
                        </m:accPr>
                        <m:e>
                          <m:r>
                            <a:rPr lang="en-US" sz="1600" b="1" i="1">
                              <a:latin typeface="Cambria Math" panose="02040503050406030204" pitchFamily="18" charset="0"/>
                            </a:rPr>
                            <m:t>𝑿</m:t>
                          </m:r>
                        </m:e>
                      </m:acc>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𝑥</m:t>
                                </m:r>
                              </m:e>
                            </m:mr>
                            <m:m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mr>
                          </m:m>
                        </m:e>
                      </m:d>
                      <m:r>
                        <a:rPr lang="en-US" sz="1600" b="1" i="1">
                          <a:latin typeface="Cambria Math" panose="02040503050406030204" pitchFamily="18" charset="0"/>
                        </a:rPr>
                        <m:t>    </m:t>
                      </m:r>
                      <m:acc>
                        <m:accPr>
                          <m:chr m:val="̇"/>
                          <m:ctrlPr>
                            <a:rPr lang="en-US" sz="1600" b="1" i="1">
                              <a:latin typeface="Cambria Math" panose="02040503050406030204" pitchFamily="18" charset="0"/>
                            </a:rPr>
                          </m:ctrlPr>
                        </m:accPr>
                        <m:e>
                          <m:acc>
                            <m:accPr>
                              <m:chr m:val="⃑"/>
                              <m:ctrlPr>
                                <a:rPr lang="en-US" sz="1600" b="1" i="1">
                                  <a:latin typeface="Cambria Math" panose="02040503050406030204" pitchFamily="18" charset="0"/>
                                </a:rPr>
                              </m:ctrlPr>
                            </m:accPr>
                            <m:e>
                              <m:r>
                                <a:rPr lang="en-US" sz="1600" b="1" i="1">
                                  <a:latin typeface="Cambria Math" panose="02040503050406030204" pitchFamily="18" charset="0"/>
                                </a:rPr>
                                <m:t>𝑿</m:t>
                              </m:r>
                            </m:e>
                          </m:acc>
                        </m:e>
                      </m:acc>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1"/>
                                    <m:mcJc m:val="center"/>
                                  </m:mcPr>
                                </m:mc>
                              </m:mcs>
                              <m:ctrlPr>
                                <a:rPr lang="en-US" sz="1600" i="1">
                                  <a:latin typeface="Cambria Math" panose="02040503050406030204" pitchFamily="18" charset="0"/>
                                </a:rPr>
                              </m:ctrlPr>
                            </m:mPr>
                            <m:m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mr>
                            <m:mr>
                              <m:e>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e>
                            </m:mr>
                          </m:m>
                        </m:e>
                      </m:d>
                      <m:r>
                        <a:rPr lang="en-US" sz="1600" b="0" i="0" smtClean="0">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i="1">
                                    <a:latin typeface="Cambria Math" panose="02040503050406030204" pitchFamily="18" charset="0"/>
                                  </a:rPr>
                                  <m:t>0</m:t>
                                </m:r>
                              </m:e>
                              <m:e>
                                <m:r>
                                  <a:rPr lang="en-US" sz="1600" i="1">
                                    <a:latin typeface="Cambria Math" panose="02040503050406030204" pitchFamily="18" charset="0"/>
                                  </a:rPr>
                                  <m:t>1</m:t>
                                </m:r>
                              </m:e>
                            </m:mr>
                            <m:mr>
                              <m:e>
                                <m:r>
                                  <a:rPr lang="en-US" sz="1600" i="1">
                                    <a:latin typeface="Cambria Math" panose="02040503050406030204" pitchFamily="18" charset="0"/>
                                  </a:rPr>
                                  <m:t>0</m:t>
                                </m:r>
                              </m:e>
                              <m:e>
                                <m:r>
                                  <a:rPr lang="en-US" sz="1600" i="1">
                                    <a:latin typeface="Cambria Math" panose="02040503050406030204" pitchFamily="18" charset="0"/>
                                  </a:rPr>
                                  <m:t>0</m:t>
                                </m:r>
                              </m:e>
                            </m:mr>
                          </m:m>
                        </m:e>
                      </m:d>
                      <m:acc>
                        <m:accPr>
                          <m:chr m:val="⃑"/>
                          <m:ctrlPr>
                            <a:rPr lang="en-US" sz="1600" b="1" i="1">
                              <a:latin typeface="Cambria Math" panose="02040503050406030204" pitchFamily="18" charset="0"/>
                            </a:rPr>
                          </m:ctrlPr>
                        </m:accPr>
                        <m:e>
                          <m:r>
                            <a:rPr lang="en-US" sz="1600" b="1" i="1">
                              <a:latin typeface="Cambria Math" panose="02040503050406030204" pitchFamily="18" charset="0"/>
                            </a:rPr>
                            <m:t>𝑿</m:t>
                          </m:r>
                        </m:e>
                      </m:acc>
                    </m:oMath>
                  </m:oMathPara>
                </a14:m>
                <a:endParaRPr lang="en-US" sz="1600" dirty="0"/>
              </a:p>
              <a:p>
                <a:pPr marL="0" indent="0">
                  <a:spcBef>
                    <a:spcPts val="0"/>
                  </a:spcBef>
                  <a:spcAft>
                    <a:spcPts val="600"/>
                  </a:spcAft>
                  <a:buNone/>
                </a:pPr>
                <a:endParaRPr lang="en-US" sz="1600" dirty="0"/>
              </a:p>
              <a:p>
                <a:pPr marL="0" indent="0">
                  <a:spcBef>
                    <a:spcPts val="0"/>
                  </a:spcBef>
                  <a:spcAft>
                    <a:spcPts val="600"/>
                  </a:spcAft>
                  <a:buNone/>
                </a:pPr>
                <a:r>
                  <a:rPr lang="en-US" sz="1600" b="1" dirty="0"/>
                  <a:t>Uncertainty (Covariance)</a:t>
                </a:r>
              </a:p>
              <a:p>
                <a:pPr marL="0" indent="0">
                  <a:spcBef>
                    <a:spcPts val="0"/>
                  </a:spcBef>
                  <a:spcAft>
                    <a:spcPts val="600"/>
                  </a:spcAft>
                  <a:buNone/>
                </a:pPr>
                <a:endParaRPr lang="en-US" sz="1600" dirty="0"/>
              </a:p>
              <a:p>
                <a:pPr marL="0" indent="0">
                  <a:spcBef>
                    <a:spcPts val="0"/>
                  </a:spcBef>
                  <a:spcAft>
                    <a:spcPts val="600"/>
                  </a:spcAft>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Sup>
                                  <m:sSubSupPr>
                                    <m:ctrlPr>
                                      <a:rPr lang="en-US" sz="1600" i="1">
                                        <a:latin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rPr>
                                      <m:t>𝑥</m:t>
                                    </m:r>
                                  </m:sub>
                                  <m:sup>
                                    <m:r>
                                      <a:rPr lang="en-US" sz="1600" i="1">
                                        <a:latin typeface="Cambria Math" panose="02040503050406030204" pitchFamily="18" charset="0"/>
                                      </a:rPr>
                                      <m:t>2</m:t>
                                    </m:r>
                                  </m:sup>
                                </m:sSubSup>
                              </m:e>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𝜌</m:t>
                                    </m:r>
                                  </m:e>
                                  <m:sub>
                                    <m:r>
                                      <a:rPr lang="en-US" sz="1600" i="1">
                                        <a:latin typeface="Cambria Math" panose="02040503050406030204" pitchFamily="18" charset="0"/>
                                      </a:rPr>
                                      <m:t>𝑥</m:t>
                                    </m:r>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sub>
                                </m:sSub>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rPr>
                                      <m:t>𝑥</m:t>
                                    </m:r>
                                  </m:sub>
                                </m:sSub>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𝜌</m:t>
                                    </m:r>
                                  </m:e>
                                  <m:sub>
                                    <m:r>
                                      <a:rPr lang="en-US" sz="1600" i="1">
                                        <a:latin typeface="Cambria Math" panose="02040503050406030204" pitchFamily="18" charset="0"/>
                                      </a:rPr>
                                      <m:t>𝑥</m:t>
                                    </m:r>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sub>
                                </m:sSub>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rPr>
                                      <m:t>𝑥</m:t>
                                    </m:r>
                                  </m:sub>
                                </m:sSub>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𝜎</m:t>
                                    </m:r>
                                  </m:e>
                                  <m:sub>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sub>
                                </m:sSub>
                              </m:e>
                              <m:e>
                                <m:sSubSup>
                                  <m:sSubSupPr>
                                    <m:ctrlPr>
                                      <a:rPr lang="en-US" sz="1600" i="1">
                                        <a:latin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sub>
                                  <m:sup>
                                    <m:r>
                                      <a:rPr lang="en-US" sz="1600" i="1">
                                        <a:latin typeface="Cambria Math" panose="02040503050406030204" pitchFamily="18" charset="0"/>
                                      </a:rPr>
                                      <m:t>2</m:t>
                                    </m:r>
                                  </m:sup>
                                </m:sSubSup>
                              </m:e>
                            </m:mr>
                          </m:m>
                        </m:e>
                      </m:d>
                    </m:oMath>
                  </m:oMathPara>
                </a14:m>
                <a:endParaRPr lang="en-US" sz="1600" dirty="0"/>
              </a:p>
              <a:p>
                <a:pPr marL="0" indent="0">
                  <a:spcBef>
                    <a:spcPts val="0"/>
                  </a:spcBef>
                  <a:spcAft>
                    <a:spcPts val="0"/>
                  </a:spcAft>
                  <a:buNone/>
                </a:pPr>
                <a:endParaRPr lang="en-US" sz="16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Kalman Filter Predictor</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B05C32EC-DB65-428F-8C1F-32E39E36F2E9}"/>
                  </a:ext>
                </a:extLst>
              </p:cNvPr>
              <p:cNvSpPr txBox="1">
                <a:spLocks/>
              </p:cNvSpPr>
              <p:nvPr/>
            </p:nvSpPr>
            <p:spPr>
              <a:xfrm>
                <a:off x="4676504" y="697262"/>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Matrix Form</a:t>
                </a:r>
              </a:p>
              <a:p>
                <a:pPr marL="0" indent="0">
                  <a:spcBef>
                    <a:spcPts val="0"/>
                  </a:spcBef>
                  <a:spcAft>
                    <a:spcPts val="0"/>
                  </a:spcAft>
                  <a:buFont typeface="Arial" charset="0"/>
                  <a:buNone/>
                </a:pPr>
                <a:endParaRPr lang="en-US" sz="1600" b="1" dirty="0"/>
              </a:p>
              <a:p>
                <a:pPr marL="0" indent="0">
                  <a:spcBef>
                    <a:spcPts val="0"/>
                  </a:spcBef>
                  <a:spcAft>
                    <a:spcPts val="600"/>
                  </a:spcAft>
                  <a:buNone/>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mr>
                            <m:m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mr>
                          </m:m>
                        </m:e>
                      </m:d>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0</m:t>
                                </m:r>
                              </m:e>
                              <m:e>
                                <m:r>
                                  <a:rPr lang="en-US" sz="1400" i="1">
                                    <a:latin typeface="Cambria Math" panose="02040503050406030204" pitchFamily="18" charset="0"/>
                                  </a:rPr>
                                  <m:t>1</m:t>
                                </m:r>
                              </m:e>
                            </m:mr>
                            <m:mr>
                              <m:e>
                                <m:r>
                                  <a:rPr lang="en-US" sz="1400" i="1">
                                    <a:latin typeface="Cambria Math" panose="02040503050406030204" pitchFamily="18" charset="0"/>
                                  </a:rPr>
                                  <m:t>0</m:t>
                                </m:r>
                              </m:e>
                              <m:e>
                                <m:r>
                                  <a:rPr lang="en-US" sz="1400" i="1">
                                    <a:latin typeface="Cambria Math" panose="02040503050406030204" pitchFamily="18" charset="0"/>
                                  </a:rPr>
                                  <m:t>0</m:t>
                                </m:r>
                              </m:e>
                            </m:mr>
                          </m:m>
                        </m:e>
                      </m:d>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𝑥</m:t>
                                </m:r>
                              </m:e>
                            </m:mr>
                            <m:m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mr>
                          </m:m>
                        </m:e>
                      </m:d>
                    </m:oMath>
                  </m:oMathPara>
                </a14:m>
                <a:endParaRPr lang="en-US" sz="1400" i="1" dirty="0">
                  <a:latin typeface="Cambria Math" panose="02040503050406030204" pitchFamily="18" charset="0"/>
                </a:endParaRPr>
              </a:p>
              <a:p>
                <a:pPr marL="0" indent="0">
                  <a:spcBef>
                    <a:spcPts val="0"/>
                  </a:spcBef>
                  <a:spcAft>
                    <a:spcPts val="600"/>
                  </a:spcAft>
                  <a:buNone/>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acc>
                      <m:r>
                        <a:rPr lang="en-US" sz="1400" b="1" i="1">
                          <a:latin typeface="Cambria Math" panose="02040503050406030204" pitchFamily="18" charset="0"/>
                        </a:rPr>
                        <m:t>(</m:t>
                      </m:r>
                      <m:r>
                        <a:rPr lang="en-US" sz="1400" i="1">
                          <a:latin typeface="Cambria Math" panose="02040503050406030204" pitchFamily="18" charset="0"/>
                        </a:rPr>
                        <m:t>𝑡</m:t>
                      </m:r>
                      <m:r>
                        <a:rPr lang="en-US" sz="1400" b="1" i="1">
                          <a:latin typeface="Cambria Math" panose="02040503050406030204" pitchFamily="18" charset="0"/>
                        </a:rPr>
                        <m:t>)=</m:t>
                      </m:r>
                      <m:r>
                        <a:rPr lang="en-US" sz="1400" i="1">
                          <a:latin typeface="Cambria Math" panose="02040503050406030204" pitchFamily="18" charset="0"/>
                        </a:rPr>
                        <m:t>𝐴</m:t>
                      </m:r>
                      <m:r>
                        <a:rPr lang="en-US" sz="1400" b="1" i="1">
                          <a:latin typeface="Cambria Math" panose="02040503050406030204" pitchFamily="18" charset="0"/>
                        </a:rPr>
                        <m:t>(</m:t>
                      </m:r>
                      <m:r>
                        <a:rPr lang="en-US" sz="1400" i="1">
                          <a:latin typeface="Cambria Math" panose="02040503050406030204" pitchFamily="18" charset="0"/>
                        </a:rPr>
                        <m:t>𝑡</m:t>
                      </m:r>
                      <m:r>
                        <a:rPr lang="en-US" sz="1400" b="1" i="1">
                          <a:latin typeface="Cambria Math" panose="02040503050406030204" pitchFamily="18" charset="0"/>
                        </a:rPr>
                        <m:t>)</m:t>
                      </m:r>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r>
                        <a:rPr lang="en-US" sz="1400" b="1" i="1">
                          <a:latin typeface="Cambria Math" panose="02040503050406030204" pitchFamily="18" charset="0"/>
                        </a:rPr>
                        <m:t>(</m:t>
                      </m:r>
                      <m:r>
                        <a:rPr lang="en-US" sz="1400" i="1">
                          <a:latin typeface="Cambria Math" panose="02040503050406030204" pitchFamily="18" charset="0"/>
                        </a:rPr>
                        <m:t>𝑡</m:t>
                      </m:r>
                      <m:r>
                        <a:rPr lang="en-US" sz="1400" b="1" i="1">
                          <a:latin typeface="Cambria Math" panose="02040503050406030204" pitchFamily="18" charset="0"/>
                        </a:rPr>
                        <m:t>)</m:t>
                      </m:r>
                    </m:oMath>
                  </m:oMathPara>
                </a14:m>
                <a:endParaRPr lang="en-US" sz="1400" dirty="0"/>
              </a:p>
              <a:p>
                <a:pPr marL="0" indent="0">
                  <a:spcBef>
                    <a:spcPts val="0"/>
                  </a:spcBef>
                  <a:spcAft>
                    <a:spcPts val="0"/>
                  </a:spcAft>
                  <a:buFont typeface="Arial" charset="0"/>
                  <a:buNone/>
                </a:pPr>
                <a:endParaRPr lang="en-US" sz="1400" dirty="0"/>
              </a:p>
              <a:p>
                <a:pPr marL="0" indent="0">
                  <a:spcBef>
                    <a:spcPts val="0"/>
                  </a:spcBef>
                  <a:spcAft>
                    <a:spcPts val="0"/>
                  </a:spcAft>
                  <a:buNone/>
                </a:pPr>
                <a:r>
                  <a:rPr lang="en-US" sz="1600" b="1" dirty="0"/>
                  <a:t>Solution</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b="1" i="1"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𝑿</m:t>
                              </m:r>
                            </m:e>
                          </m:acc>
                        </m:e>
                        <m:sub>
                          <m:r>
                            <a:rPr lang="en-US" sz="1600" b="0" i="1" smtClean="0">
                              <a:latin typeface="Cambria Math" panose="02040503050406030204" pitchFamily="18" charset="0"/>
                            </a:rPr>
                            <m:t>𝑘</m:t>
                          </m:r>
                        </m:sub>
                      </m:sSub>
                      <m:r>
                        <a:rPr lang="en-US" sz="1600" b="1" i="1" smtClean="0">
                          <a:latin typeface="Cambria Math" panose="02040503050406030204" pitchFamily="18" charset="0"/>
                        </a:rPr>
                        <m:t>=</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rPr>
                            <m:t>𝑘</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−1</m:t>
                          </m:r>
                        </m:sub>
                      </m:sSub>
                      <m:sSub>
                        <m:sSubPr>
                          <m:ctrlPr>
                            <a:rPr lang="en-US" sz="1600" i="1"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𝑿</m:t>
                              </m:r>
                            </m:e>
                          </m:acc>
                        </m:e>
                        <m:sub>
                          <m:r>
                            <a:rPr lang="en-US" sz="1600" b="0" i="1" smtClean="0">
                              <a:latin typeface="Cambria Math" panose="02040503050406030204" pitchFamily="18" charset="0"/>
                            </a:rPr>
                            <m:t>𝑘</m:t>
                          </m:r>
                          <m:r>
                            <a:rPr lang="en-US" sz="1600" b="0" i="1" smtClean="0">
                              <a:latin typeface="Cambria Math" panose="02040503050406030204" pitchFamily="18" charset="0"/>
                            </a:rPr>
                            <m:t>−1</m:t>
                          </m:r>
                        </m:sub>
                      </m:sSub>
                    </m:oMath>
                  </m:oMathPara>
                </a14:m>
                <a:endParaRPr lang="en-US" sz="1600" dirty="0"/>
              </a:p>
              <a:p>
                <a:pPr marL="0" indent="0">
                  <a:spcBef>
                    <a:spcPts val="0"/>
                  </a:spcBef>
                  <a:spcAft>
                    <a:spcPts val="0"/>
                  </a:spcAft>
                  <a:buNone/>
                </a:pPr>
                <a:endParaRPr lang="en-US" sz="16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𝑃</m:t>
                              </m:r>
                            </m:e>
                          </m:acc>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𝜙</m:t>
                          </m:r>
                        </m:e>
                        <m:sub>
                          <m:r>
                            <a:rPr lang="en-US" sz="1600" i="1">
                              <a:latin typeface="Cambria Math" panose="02040503050406030204" pitchFamily="18" charset="0"/>
                            </a:rPr>
                            <m:t>𝑘</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𝑘</m:t>
                          </m:r>
                          <m:r>
                            <a:rPr lang="en-US" sz="1600" b="0" i="1" smtClean="0">
                              <a:latin typeface="Cambria Math" panose="02040503050406030204" pitchFamily="18" charset="0"/>
                            </a:rPr>
                            <m:t>−1</m:t>
                          </m:r>
                        </m:sub>
                      </m:sSub>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𝜙</m:t>
                          </m:r>
                        </m:e>
                        <m:sub>
                          <m:r>
                            <a:rPr lang="en-US" sz="1600" b="0" i="1" smtClean="0">
                              <a:latin typeface="Cambria Math" panose="02040503050406030204" pitchFamily="18" charset="0"/>
                            </a:rPr>
                            <m:t>𝑘</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−1</m:t>
                          </m:r>
                        </m:sub>
                        <m:sup>
                          <m:r>
                            <a:rPr lang="en-US" sz="1600" b="0" i="1" smtClean="0">
                              <a:latin typeface="Cambria Math" panose="02040503050406030204" pitchFamily="18" charset="0"/>
                            </a:rPr>
                            <m:t>𝑇</m:t>
                          </m:r>
                        </m:sup>
                      </m:sSubSup>
                    </m:oMath>
                  </m:oMathPara>
                </a14:m>
                <a:endParaRPr lang="en-US" sz="1600" dirty="0"/>
              </a:p>
              <a:p>
                <a:pPr marL="0" indent="0">
                  <a:spcBef>
                    <a:spcPts val="0"/>
                  </a:spcBef>
                  <a:spcAft>
                    <a:spcPts val="0"/>
                  </a:spcAft>
                  <a:buNone/>
                </a:pPr>
                <a:endParaRPr lang="en-US" sz="1600" dirty="0"/>
              </a:p>
              <a:p>
                <a:pPr marL="0" indent="0">
                  <a:spcBef>
                    <a:spcPts val="0"/>
                  </a:spcBef>
                  <a:spcAft>
                    <a:spcPts val="0"/>
                  </a:spcAft>
                  <a:buNone/>
                </a:pPr>
                <a:r>
                  <a:rPr lang="en-US" sz="1400" dirty="0"/>
                  <a:t>where the bar indicates the predicted, or </a:t>
                </a:r>
                <a:r>
                  <a:rPr lang="en-US" sz="1400" i="1" dirty="0"/>
                  <a:t>a priori</a:t>
                </a:r>
                <a:r>
                  <a:rPr lang="en-US" sz="1400" dirty="0"/>
                  <a:t>, estimate (before applying measurement) and the hat indicates the posterior, or </a:t>
                </a:r>
                <a:r>
                  <a:rPr lang="en-US" sz="1400" i="1" dirty="0"/>
                  <a:t>a posteriori</a:t>
                </a:r>
                <a:r>
                  <a:rPr lang="en-US" sz="1400" dirty="0"/>
                  <a:t>, estimate (after applying measurement).</a:t>
                </a:r>
              </a:p>
            </p:txBody>
          </p:sp>
        </mc:Choice>
        <mc:Fallback xmlns="">
          <p:sp>
            <p:nvSpPr>
              <p:cNvPr id="7" name="Content Placeholder 1">
                <a:extLst>
                  <a:ext uri="{FF2B5EF4-FFF2-40B4-BE49-F238E27FC236}">
                    <a16:creationId xmlns:a16="http://schemas.microsoft.com/office/drawing/2014/main" id="{B05C32EC-DB65-428F-8C1F-32E39E36F2E9}"/>
                  </a:ext>
                </a:extLst>
              </p:cNvPr>
              <p:cNvSpPr txBox="1">
                <a:spLocks noRot="1" noChangeAspect="1" noMove="1" noResize="1" noEditPoints="1" noAdjustHandles="1" noChangeArrowheads="1" noChangeShapeType="1" noTextEdit="1"/>
              </p:cNvSpPr>
              <p:nvPr/>
            </p:nvSpPr>
            <p:spPr>
              <a:xfrm>
                <a:off x="4676504" y="697262"/>
                <a:ext cx="4219304" cy="3780420"/>
              </a:xfrm>
              <a:prstGeom prst="rect">
                <a:avLst/>
              </a:prstGeom>
              <a:blipFill>
                <a:blip r:embed="rId3"/>
                <a:stretch>
                  <a:fillRect l="-723" t="-483"/>
                </a:stretch>
              </a:blipFill>
            </p:spPr>
            <p:txBody>
              <a:bodyPr/>
              <a:lstStyle/>
              <a:p>
                <a:r>
                  <a:rPr lang="en-US">
                    <a:noFill/>
                  </a:rPr>
                  <a:t> </a:t>
                </a:r>
              </a:p>
            </p:txBody>
          </p:sp>
        </mc:Fallback>
      </mc:AlternateContent>
    </p:spTree>
    <p:extLst>
      <p:ext uri="{BB962C8B-B14F-4D97-AF65-F5344CB8AC3E}">
        <p14:creationId xmlns:p14="http://schemas.microsoft.com/office/powerpoint/2010/main" val="2454165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dirty="0"/>
                  <a:t>We know our measurements have errors.  Just like in the batch processor, we have to decide how much to trust each measurement.  </a:t>
                </a:r>
              </a:p>
              <a:p>
                <a:pPr marL="0" indent="0">
                  <a:spcBef>
                    <a:spcPts val="0"/>
                  </a:spcBef>
                  <a:spcAft>
                    <a:spcPts val="0"/>
                  </a:spcAft>
                  <a:buNone/>
                </a:pPr>
                <a:endParaRPr lang="en-US" sz="1600" dirty="0"/>
              </a:p>
              <a:p>
                <a:pPr marL="0" indent="0">
                  <a:spcBef>
                    <a:spcPts val="0"/>
                  </a:spcBef>
                  <a:spcAft>
                    <a:spcPts val="0"/>
                  </a:spcAft>
                  <a:buNone/>
                </a:pPr>
                <a:r>
                  <a:rPr lang="en-US" sz="1600" dirty="0"/>
                  <a:t>Our predicted covariance (state uncertainty) and knowledge of our sensor (</a:t>
                </a:r>
                <a:r>
                  <a:rPr lang="en-US" sz="1600"/>
                  <a:t>measurement uncertainty) </a:t>
                </a:r>
                <a:r>
                  <a:rPr lang="en-US" sz="1600" dirty="0"/>
                  <a:t>provide a way to do this.</a:t>
                </a:r>
              </a:p>
              <a:p>
                <a:pPr marL="0" indent="0">
                  <a:spcBef>
                    <a:spcPts val="0"/>
                  </a:spcBef>
                  <a:spcAft>
                    <a:spcPts val="0"/>
                  </a:spcAft>
                  <a:buNone/>
                </a:pPr>
                <a:endParaRPr lang="en-US" sz="1600" dirty="0"/>
              </a:p>
              <a:p>
                <a:pPr marL="0" indent="0">
                  <a:spcBef>
                    <a:spcPts val="0"/>
                  </a:spcBef>
                  <a:spcAft>
                    <a:spcPts val="0"/>
                  </a:spcAft>
                  <a:buNone/>
                </a:pPr>
                <a:r>
                  <a:rPr lang="en-US" sz="1600" dirty="0"/>
                  <a:t>Define a measurement noise covariance matrix.</a:t>
                </a:r>
              </a:p>
              <a:p>
                <a:pPr marL="0" indent="0">
                  <a:spcBef>
                    <a:spcPts val="0"/>
                  </a:spcBef>
                  <a:spcAft>
                    <a:spcPts val="0"/>
                  </a:spcAft>
                  <a:buNone/>
                </a:pPr>
                <a:endParaRPr lang="en-US" sz="16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𝜎</m:t>
                              </m:r>
                            </m:e>
                            <m:sub>
                              <m:r>
                                <a:rPr lang="en-US" sz="1600" b="0" i="1" smtClean="0">
                                  <a:latin typeface="Cambria Math" panose="02040503050406030204" pitchFamily="18" charset="0"/>
                                  <a:ea typeface="Cambria Math" panose="02040503050406030204" pitchFamily="18" charset="0"/>
                                </a:rPr>
                                <m:t>𝜌</m:t>
                              </m:r>
                            </m:sub>
                            <m:sup>
                              <m:r>
                                <a:rPr lang="en-US" sz="1600" b="0" i="1" smtClean="0">
                                  <a:latin typeface="Cambria Math" panose="02040503050406030204" pitchFamily="18" charset="0"/>
                                </a:rPr>
                                <m:t>2</m:t>
                              </m:r>
                            </m:sup>
                          </m:sSubSup>
                        </m:e>
                      </m:d>
                    </m:oMath>
                  </m:oMathPara>
                </a14:m>
                <a:endParaRPr lang="en-US" sz="1600" dirty="0"/>
              </a:p>
              <a:p>
                <a:pPr marL="0" indent="0">
                  <a:spcBef>
                    <a:spcPts val="0"/>
                  </a:spcBef>
                  <a:spcAft>
                    <a:spcPts val="0"/>
                  </a:spcAft>
                  <a:buNone/>
                </a:pPr>
                <a:endParaRPr lang="en-US" sz="16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r="-1012"/>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Kalman Filter Corrector</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B05C32EC-DB65-428F-8C1F-32E39E36F2E9}"/>
                  </a:ext>
                </a:extLst>
              </p:cNvPr>
              <p:cNvSpPr txBox="1">
                <a:spLocks/>
              </p:cNvSpPr>
              <p:nvPr/>
            </p:nvSpPr>
            <p:spPr>
              <a:xfrm>
                <a:off x="4676504" y="697262"/>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Kalman Gain and Solution</a:t>
                </a:r>
              </a:p>
              <a:p>
                <a:pPr marL="0" indent="0">
                  <a:spcBef>
                    <a:spcPts val="0"/>
                  </a:spcBef>
                  <a:spcAft>
                    <a:spcPts val="0"/>
                  </a:spcAft>
                  <a:buFont typeface="Arial" charset="0"/>
                  <a:buNone/>
                </a:pPr>
                <a:endParaRPr lang="en-US" sz="1600" b="1"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𝑃</m:t>
                              </m:r>
                            </m:e>
                          </m:acc>
                        </m:e>
                        <m:sub>
                          <m:r>
                            <a:rPr lang="en-US" sz="1600" b="0" i="1" smtClean="0">
                              <a:latin typeface="Cambria Math" panose="02040503050406030204" pitchFamily="18" charset="0"/>
                            </a:rPr>
                            <m:t>𝑘</m:t>
                          </m:r>
                        </m:sub>
                      </m:sSub>
                      <m:sSubSup>
                        <m:sSubSupPr>
                          <m:ctrlPr>
                            <a:rPr lang="en-US" sz="1600" b="0" i="1" smtClean="0">
                              <a:latin typeface="Cambria Math" panose="02040503050406030204" pitchFamily="18" charset="0"/>
                            </a:rPr>
                          </m:ctrlPr>
                        </m:sSubSup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𝐻</m:t>
                              </m:r>
                            </m:e>
                          </m:acc>
                        </m:e>
                        <m:sub>
                          <m:r>
                            <a:rPr lang="en-US" sz="1600" b="0" i="1" smtClean="0">
                              <a:latin typeface="Cambria Math" panose="02040503050406030204" pitchFamily="18" charset="0"/>
                            </a:rPr>
                            <m:t>𝑘</m:t>
                          </m:r>
                        </m:sub>
                        <m:sup>
                          <m:r>
                            <a:rPr lang="en-US" sz="1600" b="0" i="1" smtClean="0">
                              <a:latin typeface="Cambria Math" panose="02040503050406030204" pitchFamily="18" charset="0"/>
                            </a:rPr>
                            <m:t>𝑇</m:t>
                          </m:r>
                        </m:sup>
                      </m:sSubSup>
                      <m:sSup>
                        <m:sSupPr>
                          <m:ctrlPr>
                            <a:rPr lang="en-US" sz="1600" b="0" i="1" smtClean="0">
                              <a:latin typeface="Cambria Math" panose="02040503050406030204" pitchFamily="18" charset="0"/>
                            </a:rPr>
                          </m:ctrlPr>
                        </m:sSupPr>
                        <m:e>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𝐻</m:t>
                                      </m:r>
                                    </m:e>
                                  </m:acc>
                                </m:e>
                                <m:sub>
                                  <m:r>
                                    <a:rPr lang="en-US" sz="1600" b="0" i="1" smtClean="0">
                                      <a:latin typeface="Cambria Math" panose="02040503050406030204" pitchFamily="18" charset="0"/>
                                    </a:rPr>
                                    <m:t>𝑘</m:t>
                                  </m:r>
                                </m:sub>
                              </m:sSub>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𝑃</m:t>
                                      </m:r>
                                    </m:e>
                                  </m:acc>
                                </m:e>
                                <m:sub>
                                  <m:r>
                                    <a:rPr lang="en-US" sz="1600" i="1">
                                      <a:latin typeface="Cambria Math" panose="02040503050406030204" pitchFamily="18" charset="0"/>
                                    </a:rPr>
                                    <m:t>𝑘</m:t>
                                  </m:r>
                                </m:sub>
                              </m:sSub>
                              <m:sSubSup>
                                <m:sSubSupPr>
                                  <m:ctrlPr>
                                    <a:rPr lang="en-US" sz="1600" i="1">
                                      <a:latin typeface="Cambria Math" panose="02040503050406030204" pitchFamily="18" charset="0"/>
                                    </a:rPr>
                                  </m:ctrlPr>
                                </m:sSubSupPr>
                                <m:e>
                                  <m:acc>
                                    <m:accPr>
                                      <m:chr m:val="̃"/>
                                      <m:ctrlPr>
                                        <a:rPr lang="en-US" sz="1600" i="1">
                                          <a:latin typeface="Cambria Math" panose="02040503050406030204" pitchFamily="18" charset="0"/>
                                        </a:rPr>
                                      </m:ctrlPr>
                                    </m:accPr>
                                    <m:e>
                                      <m:r>
                                        <a:rPr lang="en-US" sz="1600" i="1">
                                          <a:latin typeface="Cambria Math" panose="02040503050406030204" pitchFamily="18" charset="0"/>
                                        </a:rPr>
                                        <m:t>𝐻</m:t>
                                      </m:r>
                                    </m:e>
                                  </m:acc>
                                </m:e>
                                <m:sub>
                                  <m:r>
                                    <a:rPr lang="en-US" sz="1600" i="1">
                                      <a:latin typeface="Cambria Math" panose="02040503050406030204" pitchFamily="18" charset="0"/>
                                    </a:rPr>
                                    <m:t>𝑘</m:t>
                                  </m:r>
                                </m:sub>
                                <m:sup>
                                  <m:r>
                                    <a:rPr lang="en-US" sz="1600" i="1">
                                      <a:latin typeface="Cambria Math" panose="02040503050406030204" pitchFamily="18" charset="0"/>
                                    </a:rPr>
                                    <m:t>𝑇</m:t>
                                  </m:r>
                                </m:sup>
                              </m:sSubSup>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𝑘</m:t>
                                  </m:r>
                                </m:sub>
                              </m:sSub>
                            </m:e>
                          </m:d>
                        </m:e>
                        <m:sup>
                          <m:r>
                            <a:rPr lang="en-US" sz="1600" b="0" i="1" smtClean="0">
                              <a:latin typeface="Cambria Math" panose="02040503050406030204" pitchFamily="18" charset="0"/>
                            </a:rPr>
                            <m:t>−1</m:t>
                          </m:r>
                        </m:sup>
                      </m:sSup>
                    </m:oMath>
                  </m:oMathPara>
                </a14:m>
                <a:endParaRPr lang="en-US" sz="1600" dirty="0"/>
              </a:p>
              <a:p>
                <a:pPr marL="0" indent="0">
                  <a:spcBef>
                    <a:spcPts val="0"/>
                  </a:spcBef>
                  <a:spcAft>
                    <a:spcPts val="0"/>
                  </a:spcAft>
                  <a:buNone/>
                </a:pPr>
                <a:endParaRPr lang="en-US" sz="16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𝑿</m:t>
                              </m:r>
                            </m:e>
                          </m:acc>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𝑿</m:t>
                              </m:r>
                            </m:e>
                          </m:acc>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𝑘</m:t>
                          </m:r>
                        </m:sub>
                      </m:sSub>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𝒀</m:t>
                                  </m:r>
                                </m:e>
                              </m:acc>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𝐻</m:t>
                                  </m:r>
                                </m:e>
                              </m:acc>
                            </m:e>
                            <m:sub>
                              <m:r>
                                <a:rPr lang="en-US" sz="1600" i="1">
                                  <a:latin typeface="Cambria Math" panose="02040503050406030204" pitchFamily="18" charset="0"/>
                                </a:rPr>
                                <m:t>𝑘</m:t>
                              </m:r>
                            </m:sub>
                          </m:sSub>
                          <m:sSub>
                            <m:sSubPr>
                              <m:ctrlPr>
                                <a:rPr lang="en-US" sz="1600" b="0" i="1" smtClean="0">
                                  <a:latin typeface="Cambria Math" panose="02040503050406030204" pitchFamily="18" charset="0"/>
                                </a:rPr>
                              </m:ctrlPr>
                            </m:sSubPr>
                            <m:e>
                              <m:acc>
                                <m:accPr>
                                  <m:chr m:val="̅"/>
                                  <m:ctrlPr>
                                    <a:rPr lang="en-US" sz="1600" b="1" i="1" smtClean="0">
                                      <a:latin typeface="Cambria Math" panose="02040503050406030204" pitchFamily="18" charset="0"/>
                                    </a:rPr>
                                  </m:ctrlPr>
                                </m:accPr>
                                <m:e>
                                  <m:r>
                                    <a:rPr lang="en-US" sz="1600" b="1" i="1" smtClean="0">
                                      <a:latin typeface="Cambria Math" panose="02040503050406030204" pitchFamily="18" charset="0"/>
                                    </a:rPr>
                                    <m:t>𝑿</m:t>
                                  </m:r>
                                </m:e>
                              </m:acc>
                            </m:e>
                            <m:sub>
                              <m:r>
                                <a:rPr lang="en-US" sz="1600" b="0" i="1" smtClean="0">
                                  <a:latin typeface="Cambria Math" panose="02040503050406030204" pitchFamily="18" charset="0"/>
                                </a:rPr>
                                <m:t>𝑘</m:t>
                              </m:r>
                            </m:sub>
                          </m:sSub>
                        </m:e>
                      </m:d>
                    </m:oMath>
                  </m:oMathPara>
                </a14:m>
                <a:endParaRPr lang="en-US" sz="1600" dirty="0"/>
              </a:p>
              <a:p>
                <a:pPr marL="0" indent="0">
                  <a:spcBef>
                    <a:spcPts val="0"/>
                  </a:spcBef>
                  <a:spcAft>
                    <a:spcPts val="0"/>
                  </a:spcAft>
                  <a:buNone/>
                </a:pPr>
                <a:endParaRPr lang="en-US" sz="16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𝑘</m:t>
                          </m:r>
                        </m:sub>
                      </m:sSub>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𝐼</m:t>
                          </m:r>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𝐾</m:t>
                              </m:r>
                            </m:e>
                            <m:sub>
                              <m:r>
                                <a:rPr lang="en-US" sz="1600" i="1">
                                  <a:latin typeface="Cambria Math" panose="02040503050406030204" pitchFamily="18" charset="0"/>
                                </a:rPr>
                                <m:t>𝑘</m:t>
                              </m:r>
                            </m:sub>
                          </m:sSub>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panose="02040503050406030204" pitchFamily="18" charset="0"/>
                                    </a:rPr>
                                    <m:t>𝐻</m:t>
                                  </m:r>
                                </m:e>
                              </m:acc>
                            </m:e>
                            <m:sub>
                              <m:r>
                                <a:rPr lang="en-US" sz="1600" i="1">
                                  <a:latin typeface="Cambria Math" panose="02040503050406030204" pitchFamily="18" charset="0"/>
                                </a:rPr>
                                <m:t>𝑘</m:t>
                              </m:r>
                            </m:sub>
                          </m:sSub>
                        </m:e>
                      </m:d>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𝑃</m:t>
                              </m:r>
                            </m:e>
                          </m:acc>
                        </m:e>
                        <m:sub>
                          <m:r>
                            <a:rPr lang="en-US" sz="1600" b="0" i="1" smtClean="0">
                              <a:latin typeface="Cambria Math" panose="02040503050406030204" pitchFamily="18" charset="0"/>
                            </a:rPr>
                            <m:t>𝑘</m:t>
                          </m:r>
                        </m:sub>
                      </m:sSub>
                    </m:oMath>
                  </m:oMathPara>
                </a14:m>
                <a:endParaRPr lang="en-US" sz="1600" dirty="0"/>
              </a:p>
              <a:p>
                <a:pPr marL="0" indent="0">
                  <a:spcBef>
                    <a:spcPts val="0"/>
                  </a:spcBef>
                  <a:spcAft>
                    <a:spcPts val="0"/>
                  </a:spcAft>
                  <a:buNone/>
                </a:pPr>
                <a:endParaRPr lang="en-US" sz="1600" dirty="0"/>
              </a:p>
              <a:p>
                <a:pPr marL="0" indent="0">
                  <a:spcBef>
                    <a:spcPts val="0"/>
                  </a:spcBef>
                  <a:spcAft>
                    <a:spcPts val="0"/>
                  </a:spcAft>
                  <a:buNone/>
                </a:pPr>
                <a:endParaRPr lang="en-US" sz="1600" dirty="0"/>
              </a:p>
              <a:p>
                <a:pPr marL="0" indent="0">
                  <a:spcBef>
                    <a:spcPts val="0"/>
                  </a:spcBef>
                  <a:spcAft>
                    <a:spcPts val="0"/>
                  </a:spcAft>
                  <a:buNone/>
                </a:pPr>
                <a:r>
                  <a:rPr lang="en-US" sz="1400" dirty="0"/>
                  <a:t>where the bar indicates the predicted, or </a:t>
                </a:r>
                <a:r>
                  <a:rPr lang="en-US" sz="1400" i="1" dirty="0"/>
                  <a:t>a priori</a:t>
                </a:r>
                <a:r>
                  <a:rPr lang="en-US" sz="1400" dirty="0"/>
                  <a:t>, estimate (before applying measurement) and the hat indicates the posterior, or </a:t>
                </a:r>
                <a:r>
                  <a:rPr lang="en-US" sz="1400" i="1" dirty="0"/>
                  <a:t>a posteriori</a:t>
                </a:r>
                <a:r>
                  <a:rPr lang="en-US" sz="1400" dirty="0"/>
                  <a:t>, estimate (after applying measurement).</a:t>
                </a:r>
              </a:p>
            </p:txBody>
          </p:sp>
        </mc:Choice>
        <mc:Fallback xmlns="">
          <p:sp>
            <p:nvSpPr>
              <p:cNvPr id="7" name="Content Placeholder 1">
                <a:extLst>
                  <a:ext uri="{FF2B5EF4-FFF2-40B4-BE49-F238E27FC236}">
                    <a16:creationId xmlns:a16="http://schemas.microsoft.com/office/drawing/2014/main" id="{B05C32EC-DB65-428F-8C1F-32E39E36F2E9}"/>
                  </a:ext>
                </a:extLst>
              </p:cNvPr>
              <p:cNvSpPr txBox="1">
                <a:spLocks noRot="1" noChangeAspect="1" noMove="1" noResize="1" noEditPoints="1" noAdjustHandles="1" noChangeArrowheads="1" noChangeShapeType="1" noTextEdit="1"/>
              </p:cNvSpPr>
              <p:nvPr/>
            </p:nvSpPr>
            <p:spPr>
              <a:xfrm>
                <a:off x="4676504" y="697262"/>
                <a:ext cx="4219304" cy="3780420"/>
              </a:xfrm>
              <a:prstGeom prst="rect">
                <a:avLst/>
              </a:prstGeom>
              <a:blipFill>
                <a:blip r:embed="rId3"/>
                <a:stretch>
                  <a:fillRect l="-723" t="-483"/>
                </a:stretch>
              </a:blipFill>
            </p:spPr>
            <p:txBody>
              <a:bodyPr/>
              <a:lstStyle/>
              <a:p>
                <a:r>
                  <a:rPr lang="en-US">
                    <a:noFill/>
                  </a:rPr>
                  <a:t> </a:t>
                </a:r>
              </a:p>
            </p:txBody>
          </p:sp>
        </mc:Fallback>
      </mc:AlternateContent>
    </p:spTree>
    <p:extLst>
      <p:ext uri="{BB962C8B-B14F-4D97-AF65-F5344CB8AC3E}">
        <p14:creationId xmlns:p14="http://schemas.microsoft.com/office/powerpoint/2010/main" val="1859743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Quantifying Trust – Kalman Gain</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B05C32EC-DB65-428F-8C1F-32E39E36F2E9}"/>
                  </a:ext>
                </a:extLst>
              </p:cNvPr>
              <p:cNvSpPr txBox="1">
                <a:spLocks/>
              </p:cNvSpPr>
              <p:nvPr/>
            </p:nvSpPr>
            <p:spPr>
              <a:xfrm>
                <a:off x="666208" y="4075610"/>
                <a:ext cx="8229600" cy="402071"/>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𝐾</m:t>
                          </m:r>
                        </m:e>
                        <m:sub>
                          <m:r>
                            <a:rPr lang="en-US" sz="1200" b="0" i="1" smtClean="0">
                              <a:latin typeface="Cambria Math" panose="02040503050406030204" pitchFamily="18" charset="0"/>
                            </a:rPr>
                            <m:t>𝑘</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𝑃</m:t>
                              </m:r>
                            </m:e>
                          </m:acc>
                        </m:e>
                        <m:sub>
                          <m:r>
                            <a:rPr lang="en-US" sz="1200" b="0" i="1" smtClean="0">
                              <a:latin typeface="Cambria Math" panose="02040503050406030204" pitchFamily="18" charset="0"/>
                            </a:rPr>
                            <m:t>𝑘</m:t>
                          </m:r>
                        </m:sub>
                      </m:sSub>
                      <m:sSubSup>
                        <m:sSubSupPr>
                          <m:ctrlPr>
                            <a:rPr lang="en-US" sz="1200" b="0" i="1" smtClean="0">
                              <a:latin typeface="Cambria Math" panose="02040503050406030204" pitchFamily="18" charset="0"/>
                            </a:rPr>
                          </m:ctrlPr>
                        </m:sSubSup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𝐻</m:t>
                              </m:r>
                            </m:e>
                          </m:acc>
                        </m:e>
                        <m:sub>
                          <m:r>
                            <a:rPr lang="en-US" sz="1200" b="0" i="1" smtClean="0">
                              <a:latin typeface="Cambria Math" panose="02040503050406030204" pitchFamily="18" charset="0"/>
                            </a:rPr>
                            <m:t>𝑘</m:t>
                          </m:r>
                        </m:sub>
                        <m:sup>
                          <m:r>
                            <a:rPr lang="en-US" sz="1200" b="0" i="1" smtClean="0">
                              <a:latin typeface="Cambria Math" panose="02040503050406030204" pitchFamily="18" charset="0"/>
                            </a:rPr>
                            <m:t>𝑇</m:t>
                          </m:r>
                        </m:sup>
                      </m:sSubSup>
                      <m:sSup>
                        <m:sSupPr>
                          <m:ctrlPr>
                            <a:rPr lang="en-US" sz="1200" b="0" i="1" smtClean="0">
                              <a:latin typeface="Cambria Math" panose="02040503050406030204" pitchFamily="18" charset="0"/>
                            </a:rPr>
                          </m:ctrlPr>
                        </m:sSupPr>
                        <m:e>
                          <m:d>
                            <m:dPr>
                              <m:begChr m:val="["/>
                              <m:endChr m:val="]"/>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𝐻</m:t>
                                      </m:r>
                                    </m:e>
                                  </m:acc>
                                </m:e>
                                <m:sub>
                                  <m:r>
                                    <a:rPr lang="en-US" sz="1200" b="0" i="1" smtClean="0">
                                      <a:latin typeface="Cambria Math" panose="02040503050406030204" pitchFamily="18" charset="0"/>
                                    </a:rPr>
                                    <m:t>𝑘</m:t>
                                  </m:r>
                                </m:sub>
                              </m:sSub>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𝑃</m:t>
                                      </m:r>
                                    </m:e>
                                  </m:acc>
                                </m:e>
                                <m:sub>
                                  <m:r>
                                    <a:rPr lang="en-US" sz="1200" i="1">
                                      <a:latin typeface="Cambria Math" panose="02040503050406030204" pitchFamily="18" charset="0"/>
                                    </a:rPr>
                                    <m:t>𝑘</m:t>
                                  </m:r>
                                </m:sub>
                              </m:sSub>
                              <m:sSubSup>
                                <m:sSubSupPr>
                                  <m:ctrlPr>
                                    <a:rPr lang="en-US" sz="1200" i="1">
                                      <a:latin typeface="Cambria Math" panose="02040503050406030204" pitchFamily="18" charset="0"/>
                                    </a:rPr>
                                  </m:ctrlPr>
                                </m:sSubSupPr>
                                <m:e>
                                  <m:acc>
                                    <m:accPr>
                                      <m:chr m:val="̃"/>
                                      <m:ctrlPr>
                                        <a:rPr lang="en-US" sz="1200" i="1">
                                          <a:latin typeface="Cambria Math" panose="02040503050406030204" pitchFamily="18" charset="0"/>
                                        </a:rPr>
                                      </m:ctrlPr>
                                    </m:accPr>
                                    <m:e>
                                      <m:r>
                                        <a:rPr lang="en-US" sz="1200" i="1">
                                          <a:latin typeface="Cambria Math" panose="02040503050406030204" pitchFamily="18" charset="0"/>
                                        </a:rPr>
                                        <m:t>𝐻</m:t>
                                      </m:r>
                                    </m:e>
                                  </m:acc>
                                </m:e>
                                <m:sub>
                                  <m:r>
                                    <a:rPr lang="en-US" sz="1200" i="1">
                                      <a:latin typeface="Cambria Math" panose="02040503050406030204" pitchFamily="18" charset="0"/>
                                    </a:rPr>
                                    <m:t>𝑘</m:t>
                                  </m:r>
                                </m:sub>
                                <m:sup>
                                  <m:r>
                                    <a:rPr lang="en-US" sz="1200" i="1">
                                      <a:latin typeface="Cambria Math" panose="02040503050406030204" pitchFamily="18" charset="0"/>
                                    </a:rPr>
                                    <m:t>𝑇</m:t>
                                  </m:r>
                                </m:sup>
                              </m:sSubSup>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𝑅</m:t>
                                  </m:r>
                                </m:e>
                                <m:sub>
                                  <m:r>
                                    <a:rPr lang="en-US" sz="1200" b="0" i="1" smtClean="0">
                                      <a:latin typeface="Cambria Math" panose="02040503050406030204" pitchFamily="18" charset="0"/>
                                    </a:rPr>
                                    <m:t>𝑘</m:t>
                                  </m:r>
                                </m:sub>
                              </m:sSub>
                            </m:e>
                          </m:d>
                        </m:e>
                        <m:sup>
                          <m:r>
                            <a:rPr lang="en-US" sz="1200" b="0" i="1" smtClean="0">
                              <a:latin typeface="Cambria Math" panose="02040503050406030204" pitchFamily="18" charset="0"/>
                            </a:rPr>
                            <m:t>−1</m:t>
                          </m:r>
                        </m:sup>
                      </m:sSup>
                      <m:r>
                        <a:rPr lang="en-US" sz="1200" b="0" i="1" smtClean="0">
                          <a:latin typeface="Cambria Math" panose="02040503050406030204" pitchFamily="18" charset="0"/>
                        </a:rPr>
                        <m:t>       </m:t>
                      </m:r>
                      <m:sSub>
                        <m:sSubPr>
                          <m:ctrlPr>
                            <a:rPr lang="en-US" sz="120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sub>
                          <m:r>
                            <a:rPr lang="en-US" sz="1200" b="0" i="1" smtClean="0">
                              <a:latin typeface="Cambria Math" panose="02040503050406030204" pitchFamily="18" charset="0"/>
                            </a:rPr>
                            <m:t>𝑘</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sub>
                          <m:r>
                            <a:rPr lang="en-US" sz="1200" b="0" i="1" smtClean="0">
                              <a:latin typeface="Cambria Math" panose="02040503050406030204" pitchFamily="18" charset="0"/>
                            </a:rPr>
                            <m:t>𝑘</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𝐾</m:t>
                          </m:r>
                        </m:e>
                        <m:sub>
                          <m:r>
                            <a:rPr lang="en-US" sz="1200" b="0" i="1" smtClean="0">
                              <a:latin typeface="Cambria Math" panose="02040503050406030204" pitchFamily="18" charset="0"/>
                            </a:rPr>
                            <m:t>𝑘</m:t>
                          </m:r>
                        </m:sub>
                      </m:sSub>
                      <m:d>
                        <m:dPr>
                          <m:begChr m:val="["/>
                          <m:endChr m:val="]"/>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𝒀</m:t>
                                  </m:r>
                                </m:e>
                              </m:acc>
                            </m:e>
                            <m:sub>
                              <m:r>
                                <a:rPr lang="en-US" sz="1200" b="0" i="1" smtClean="0">
                                  <a:latin typeface="Cambria Math" panose="02040503050406030204" pitchFamily="18" charset="0"/>
                                </a:rPr>
                                <m:t>𝑘</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𝐻</m:t>
                                  </m:r>
                                </m:e>
                              </m:acc>
                            </m:e>
                            <m:sub>
                              <m:r>
                                <a:rPr lang="en-US" sz="1200" i="1">
                                  <a:latin typeface="Cambria Math" panose="02040503050406030204" pitchFamily="18" charset="0"/>
                                </a:rPr>
                                <m:t>𝑘</m:t>
                              </m:r>
                            </m:sub>
                          </m:sSub>
                          <m:sSub>
                            <m:sSubPr>
                              <m:ctrlPr>
                                <a:rPr lang="en-US" sz="1200" b="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sub>
                              <m:r>
                                <a:rPr lang="en-US" sz="1200" b="0" i="1" smtClean="0">
                                  <a:latin typeface="Cambria Math" panose="02040503050406030204" pitchFamily="18" charset="0"/>
                                </a:rPr>
                                <m:t>𝑘</m:t>
                              </m:r>
                            </m:sub>
                          </m:sSub>
                        </m:e>
                      </m:d>
                      <m:r>
                        <a:rPr lang="en-US" sz="1200" b="0" i="1" smtClean="0">
                          <a:latin typeface="Cambria Math" panose="02040503050406030204" pitchFamily="18" charset="0"/>
                        </a:rPr>
                        <m:t>        </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𝑘</m:t>
                          </m:r>
                        </m:sub>
                      </m:sSub>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r>
                            <a:rPr lang="en-US" sz="1200" b="0" i="1" smtClean="0">
                              <a:latin typeface="Cambria Math" panose="02040503050406030204" pitchFamily="18" charset="0"/>
                            </a:rPr>
                            <m:t>𝐼</m:t>
                          </m:r>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𝐾</m:t>
                              </m:r>
                            </m:e>
                            <m:sub>
                              <m:r>
                                <a:rPr lang="en-US" sz="1200" i="1">
                                  <a:latin typeface="Cambria Math" panose="02040503050406030204" pitchFamily="18" charset="0"/>
                                </a:rPr>
                                <m:t>𝑘</m:t>
                              </m:r>
                            </m:sub>
                          </m:sSub>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rPr>
                                    <m:t>𝐻</m:t>
                                  </m:r>
                                </m:e>
                              </m:acc>
                            </m:e>
                            <m:sub>
                              <m:r>
                                <a:rPr lang="en-US" sz="1200" i="1">
                                  <a:latin typeface="Cambria Math" panose="02040503050406030204" pitchFamily="18" charset="0"/>
                                </a:rPr>
                                <m:t>𝑘</m:t>
                              </m:r>
                            </m:sub>
                          </m:sSub>
                        </m:e>
                      </m:d>
                      <m:sSub>
                        <m:sSubPr>
                          <m:ctrlPr>
                            <a:rPr lang="en-US" sz="1200" b="0" i="1" smtClean="0">
                              <a:latin typeface="Cambria Math" panose="02040503050406030204" pitchFamily="18" charset="0"/>
                            </a:rPr>
                          </m:ctrlPr>
                        </m:sSubPr>
                        <m:e>
                          <m:acc>
                            <m:accPr>
                              <m:chr m:val="̅"/>
                              <m:ctrlPr>
                                <a:rPr lang="en-US" sz="1200" b="0" i="1" smtClean="0">
                                  <a:latin typeface="Cambria Math" panose="02040503050406030204" pitchFamily="18" charset="0"/>
                                </a:rPr>
                              </m:ctrlPr>
                            </m:accPr>
                            <m:e>
                              <m:r>
                                <a:rPr lang="en-US" sz="1200" b="0" i="1" smtClean="0">
                                  <a:latin typeface="Cambria Math" panose="02040503050406030204" pitchFamily="18" charset="0"/>
                                </a:rPr>
                                <m:t>𝑃</m:t>
                              </m:r>
                            </m:e>
                          </m:acc>
                        </m:e>
                        <m:sub>
                          <m:r>
                            <a:rPr lang="en-US" sz="1200" b="0" i="1" smtClean="0">
                              <a:latin typeface="Cambria Math" panose="02040503050406030204" pitchFamily="18" charset="0"/>
                            </a:rPr>
                            <m:t>𝑘</m:t>
                          </m:r>
                        </m:sub>
                      </m:sSub>
                    </m:oMath>
                  </m:oMathPara>
                </a14:m>
                <a:endParaRPr lang="en-US" sz="1600" dirty="0"/>
              </a:p>
              <a:p>
                <a:pPr marL="0" indent="0">
                  <a:spcBef>
                    <a:spcPts val="0"/>
                  </a:spcBef>
                  <a:spcAft>
                    <a:spcPts val="0"/>
                  </a:spcAft>
                  <a:buNone/>
                </a:pPr>
                <a:endParaRPr lang="en-US" sz="1600" dirty="0"/>
              </a:p>
            </p:txBody>
          </p:sp>
        </mc:Choice>
        <mc:Fallback xmlns="">
          <p:sp>
            <p:nvSpPr>
              <p:cNvPr id="7" name="Content Placeholder 1">
                <a:extLst>
                  <a:ext uri="{FF2B5EF4-FFF2-40B4-BE49-F238E27FC236}">
                    <a16:creationId xmlns:a16="http://schemas.microsoft.com/office/drawing/2014/main" id="{B05C32EC-DB65-428F-8C1F-32E39E36F2E9}"/>
                  </a:ext>
                </a:extLst>
              </p:cNvPr>
              <p:cNvSpPr txBox="1">
                <a:spLocks noRot="1" noChangeAspect="1" noMove="1" noResize="1" noEditPoints="1" noAdjustHandles="1" noChangeArrowheads="1" noChangeShapeType="1" noTextEdit="1"/>
              </p:cNvSpPr>
              <p:nvPr/>
            </p:nvSpPr>
            <p:spPr>
              <a:xfrm>
                <a:off x="666208" y="4075610"/>
                <a:ext cx="8229600" cy="402071"/>
              </a:xfrm>
              <a:prstGeom prst="rect">
                <a:avLst/>
              </a:prstGeom>
              <a:blipFill>
                <a:blip r:embed="rId2"/>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B7A03C89-6AE1-479E-A647-4533F89C32E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31966" y="1840172"/>
            <a:ext cx="2995562" cy="2235438"/>
          </a:xfrm>
          <a:prstGeom prst="rect">
            <a:avLst/>
          </a:prstGeom>
        </p:spPr>
      </p:pic>
      <p:pic>
        <p:nvPicPr>
          <p:cNvPr id="10" name="Picture 9">
            <a:extLst>
              <a:ext uri="{FF2B5EF4-FFF2-40B4-BE49-F238E27FC236}">
                <a16:creationId xmlns:a16="http://schemas.microsoft.com/office/drawing/2014/main" id="{ED5C23FE-5D59-420F-B4EB-445D5ABCC6B7}"/>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116474" y="1897379"/>
            <a:ext cx="2918903" cy="2178231"/>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A97286A-55C2-4ECF-B1E8-5F0F988539F0}"/>
                  </a:ext>
                </a:extLst>
              </p:cNvPr>
              <p:cNvSpPr txBox="1"/>
              <p:nvPr/>
            </p:nvSpPr>
            <p:spPr>
              <a:xfrm>
                <a:off x="783772" y="765070"/>
                <a:ext cx="3618411" cy="997196"/>
              </a:xfrm>
              <a:prstGeom prst="rect">
                <a:avLst/>
              </a:prstGeom>
            </p:spPr>
            <p:txBody>
              <a:bodyPr wrap="square" rtlCol="0">
                <a:spAutoFit/>
              </a:bodyPr>
              <a:lstStyle/>
              <a:p>
                <a:pPr marL="342900" indent="-342900" fontAlgn="auto">
                  <a:spcBef>
                    <a:spcPct val="20000"/>
                  </a:spcBef>
                  <a:spcAft>
                    <a:spcPts val="0"/>
                  </a:spcAft>
                </a:pPr>
                <a:r>
                  <a:rPr kumimoji="0" lang="en-US" sz="1400" b="1" i="0" u="none" strike="noStrike" kern="1200" cap="none" spc="0" normalizeH="0" baseline="0" noProof="0" dirty="0">
                    <a:ln>
                      <a:noFill/>
                    </a:ln>
                    <a:solidFill>
                      <a:schemeClr val="tx1"/>
                    </a:solidFill>
                    <a:effectLst/>
                    <a:uLnTx/>
                    <a:uFillTx/>
                    <a:latin typeface="Sommet bold"/>
                    <a:ea typeface="+mn-ea"/>
                  </a:rPr>
                  <a:t>Case 1 -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oMath>
                </a14:m>
                <a:r>
                  <a:rPr kumimoji="0" lang="en-US" sz="1400" b="1" i="0" u="none" strike="noStrike" kern="1200" cap="none" spc="0" normalizeH="0" baseline="0" noProof="0" dirty="0">
                    <a:ln>
                      <a:noFill/>
                    </a:ln>
                    <a:solidFill>
                      <a:schemeClr val="tx1"/>
                    </a:solidFill>
                    <a:effectLst/>
                    <a:uLnTx/>
                    <a:uFillTx/>
                    <a:latin typeface="Sommet bold"/>
                    <a:ea typeface="+mn-ea"/>
                  </a:rPr>
                  <a:t> is large</a:t>
                </a:r>
                <a:r>
                  <a:rPr kumimoji="0" lang="en-US" sz="1400" b="1" i="0" u="none" strike="noStrike" kern="1200" cap="none" spc="0" normalizeH="0" noProof="0" dirty="0">
                    <a:ln>
                      <a:noFill/>
                    </a:ln>
                    <a:solidFill>
                      <a:schemeClr val="tx1"/>
                    </a:solidFill>
                    <a:effectLst/>
                    <a:uLnTx/>
                    <a:uFillTx/>
                    <a:latin typeface="Sommet bold"/>
                    <a:ea typeface="+mn-ea"/>
                  </a:rPr>
                  <a:t>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𝑘</m:t>
                        </m:r>
                      </m:sub>
                    </m:sSub>
                  </m:oMath>
                </a14:m>
                <a:r>
                  <a:rPr kumimoji="0" lang="en-US" sz="1400" b="1" i="0" u="none" strike="noStrike" kern="1200" cap="none" spc="0" normalizeH="0" noProof="0" dirty="0">
                    <a:ln>
                      <a:noFill/>
                    </a:ln>
                    <a:solidFill>
                      <a:schemeClr val="tx1"/>
                    </a:solidFill>
                    <a:effectLst/>
                    <a:uLnTx/>
                    <a:uFillTx/>
                    <a:latin typeface="Sommet bold"/>
                    <a:ea typeface="+mn-ea"/>
                  </a:rPr>
                  <a:t> is small</a:t>
                </a:r>
              </a:p>
              <a:p>
                <a:pPr fontAlgn="auto">
                  <a:spcBef>
                    <a:spcPct val="20000"/>
                  </a:spcBef>
                  <a:spcAft>
                    <a:spcPts val="0"/>
                  </a:spcAft>
                </a:pPr>
                <a:r>
                  <a:rPr lang="en-US" sz="1400" dirty="0">
                    <a:latin typeface="Sommet bold"/>
                    <a:ea typeface="+mn-ea"/>
                  </a:rPr>
                  <a:t>Our new measurement is good, we want to weight its value highly and update our estimate significantly</a:t>
                </a:r>
                <a:r>
                  <a:rPr kumimoji="0" lang="en-US" sz="1400" b="1" i="0" u="none" strike="noStrike" kern="1200" cap="none" spc="0" normalizeH="0" noProof="0" dirty="0">
                    <a:ln>
                      <a:noFill/>
                    </a:ln>
                    <a:solidFill>
                      <a:schemeClr val="tx1"/>
                    </a:solidFill>
                    <a:effectLst/>
                    <a:uLnTx/>
                    <a:uFillTx/>
                    <a:latin typeface="Sommet bold"/>
                    <a:ea typeface="+mn-ea"/>
                  </a:rPr>
                  <a:t> </a:t>
                </a:r>
                <a:r>
                  <a:rPr kumimoji="0" lang="en-US" sz="1400" b="1" i="0" u="none" strike="noStrike" kern="1200" cap="none" spc="0" normalizeH="0" baseline="0" noProof="0" dirty="0">
                    <a:ln>
                      <a:noFill/>
                    </a:ln>
                    <a:solidFill>
                      <a:schemeClr val="tx1"/>
                    </a:solidFill>
                    <a:effectLst/>
                    <a:uLnTx/>
                    <a:uFillTx/>
                    <a:latin typeface="Sommet bold"/>
                    <a:ea typeface="+mn-ea"/>
                  </a:rPr>
                  <a:t> </a:t>
                </a:r>
              </a:p>
            </p:txBody>
          </p:sp>
        </mc:Choice>
        <mc:Fallback xmlns="">
          <p:sp>
            <p:nvSpPr>
              <p:cNvPr id="11" name="TextBox 10">
                <a:extLst>
                  <a:ext uri="{FF2B5EF4-FFF2-40B4-BE49-F238E27FC236}">
                    <a16:creationId xmlns:a16="http://schemas.microsoft.com/office/drawing/2014/main" id="{9A97286A-55C2-4ECF-B1E8-5F0F988539F0}"/>
                  </a:ext>
                </a:extLst>
              </p:cNvPr>
              <p:cNvSpPr txBox="1">
                <a:spLocks noRot="1" noChangeAspect="1" noMove="1" noResize="1" noEditPoints="1" noAdjustHandles="1" noChangeArrowheads="1" noChangeShapeType="1" noTextEdit="1"/>
              </p:cNvSpPr>
              <p:nvPr/>
            </p:nvSpPr>
            <p:spPr>
              <a:xfrm>
                <a:off x="783772" y="765070"/>
                <a:ext cx="3618411" cy="997196"/>
              </a:xfrm>
              <a:prstGeom prst="rect">
                <a:avLst/>
              </a:prstGeom>
              <a:blipFill>
                <a:blip r:embed="rId5"/>
                <a:stretch>
                  <a:fillRect l="-506" t="-613" r="-1518" b="-5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8D09590-5ACB-4326-A5BA-16EFF63508DE}"/>
                  </a:ext>
                </a:extLst>
              </p:cNvPr>
              <p:cNvSpPr txBox="1"/>
              <p:nvPr/>
            </p:nvSpPr>
            <p:spPr>
              <a:xfrm>
                <a:off x="5116474" y="718368"/>
                <a:ext cx="3618411" cy="1212640"/>
              </a:xfrm>
              <a:prstGeom prst="rect">
                <a:avLst/>
              </a:prstGeom>
            </p:spPr>
            <p:txBody>
              <a:bodyPr wrap="square" rtlCol="0">
                <a:spAutoFit/>
              </a:bodyPr>
              <a:lstStyle/>
              <a:p>
                <a:pPr marL="342900" indent="-342900" fontAlgn="auto">
                  <a:spcBef>
                    <a:spcPct val="20000"/>
                  </a:spcBef>
                  <a:spcAft>
                    <a:spcPts val="0"/>
                  </a:spcAft>
                </a:pPr>
                <a:r>
                  <a:rPr kumimoji="0" lang="en-US" sz="1400" b="1" i="0" u="none" strike="noStrike" kern="1200" cap="none" spc="0" normalizeH="0" baseline="0" noProof="0" dirty="0">
                    <a:ln>
                      <a:noFill/>
                    </a:ln>
                    <a:solidFill>
                      <a:schemeClr val="tx1"/>
                    </a:solidFill>
                    <a:effectLst/>
                    <a:uLnTx/>
                    <a:uFillTx/>
                    <a:latin typeface="Sommet bold"/>
                    <a:ea typeface="+mn-ea"/>
                  </a:rPr>
                  <a:t>Case 2 -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oMath>
                </a14:m>
                <a:r>
                  <a:rPr kumimoji="0" lang="en-US" sz="1400" b="1" i="0" u="none" strike="noStrike" kern="1200" cap="none" spc="0" normalizeH="0" baseline="0" noProof="0" dirty="0">
                    <a:ln>
                      <a:noFill/>
                    </a:ln>
                    <a:solidFill>
                      <a:schemeClr val="tx1"/>
                    </a:solidFill>
                    <a:effectLst/>
                    <a:uLnTx/>
                    <a:uFillTx/>
                    <a:latin typeface="Sommet bold"/>
                    <a:ea typeface="+mn-ea"/>
                  </a:rPr>
                  <a:t> is small</a:t>
                </a:r>
                <a:r>
                  <a:rPr kumimoji="0" lang="en-US" sz="1400" b="1" i="0" u="none" strike="noStrike" kern="1200" cap="none" spc="0" normalizeH="0" noProof="0" dirty="0">
                    <a:ln>
                      <a:noFill/>
                    </a:ln>
                    <a:solidFill>
                      <a:schemeClr val="tx1"/>
                    </a:solidFill>
                    <a:effectLst/>
                    <a:uLnTx/>
                    <a:uFillTx/>
                    <a:latin typeface="Sommet bold"/>
                    <a:ea typeface="+mn-ea"/>
                  </a:rPr>
                  <a:t>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𝑘</m:t>
                        </m:r>
                      </m:sub>
                    </m:sSub>
                  </m:oMath>
                </a14:m>
                <a:r>
                  <a:rPr kumimoji="0" lang="en-US" sz="1400" b="1" i="0" u="none" strike="noStrike" kern="1200" cap="none" spc="0" normalizeH="0" noProof="0" dirty="0">
                    <a:ln>
                      <a:noFill/>
                    </a:ln>
                    <a:solidFill>
                      <a:schemeClr val="tx1"/>
                    </a:solidFill>
                    <a:effectLst/>
                    <a:uLnTx/>
                    <a:uFillTx/>
                    <a:latin typeface="Sommet bold"/>
                    <a:ea typeface="+mn-ea"/>
                  </a:rPr>
                  <a:t> is large</a:t>
                </a:r>
              </a:p>
              <a:p>
                <a:pPr fontAlgn="auto">
                  <a:spcBef>
                    <a:spcPct val="20000"/>
                  </a:spcBef>
                  <a:spcAft>
                    <a:spcPts val="0"/>
                  </a:spcAft>
                </a:pPr>
                <a:r>
                  <a:rPr lang="en-US" sz="1400" dirty="0">
                    <a:latin typeface="Sommet bold"/>
                    <a:ea typeface="+mn-ea"/>
                  </a:rPr>
                  <a:t>We trust our current estimate and don’t want it to be poorly affected by an imprecise measurement.  Weight the measurement low and make a small change to our estimate.</a:t>
                </a:r>
                <a:endParaRPr kumimoji="0" lang="en-US" sz="1400" b="1" i="0" u="none" strike="noStrike" kern="1200" cap="none" spc="0" normalizeH="0" baseline="0" noProof="0" dirty="0">
                  <a:ln>
                    <a:noFill/>
                  </a:ln>
                  <a:solidFill>
                    <a:schemeClr val="tx1"/>
                  </a:solidFill>
                  <a:effectLst/>
                  <a:uLnTx/>
                  <a:uFillTx/>
                  <a:latin typeface="Sommet bold"/>
                  <a:ea typeface="+mn-ea"/>
                </a:endParaRPr>
              </a:p>
            </p:txBody>
          </p:sp>
        </mc:Choice>
        <mc:Fallback xmlns="">
          <p:sp>
            <p:nvSpPr>
              <p:cNvPr id="12" name="TextBox 11">
                <a:extLst>
                  <a:ext uri="{FF2B5EF4-FFF2-40B4-BE49-F238E27FC236}">
                    <a16:creationId xmlns:a16="http://schemas.microsoft.com/office/drawing/2014/main" id="{E8D09590-5ACB-4326-A5BA-16EFF63508DE}"/>
                  </a:ext>
                </a:extLst>
              </p:cNvPr>
              <p:cNvSpPr txBox="1">
                <a:spLocks noRot="1" noChangeAspect="1" noMove="1" noResize="1" noEditPoints="1" noAdjustHandles="1" noChangeArrowheads="1" noChangeShapeType="1" noTextEdit="1"/>
              </p:cNvSpPr>
              <p:nvPr/>
            </p:nvSpPr>
            <p:spPr>
              <a:xfrm>
                <a:off x="5116474" y="718368"/>
                <a:ext cx="3618411" cy="1212640"/>
              </a:xfrm>
              <a:prstGeom prst="rect">
                <a:avLst/>
              </a:prstGeom>
              <a:blipFill>
                <a:blip r:embed="rId6"/>
                <a:stretch>
                  <a:fillRect l="-505" t="-503" b="-4020"/>
                </a:stretch>
              </a:blipFill>
            </p:spPr>
            <p:txBody>
              <a:bodyPr/>
              <a:lstStyle/>
              <a:p>
                <a:r>
                  <a:rPr lang="en-US">
                    <a:noFill/>
                  </a:rPr>
                  <a:t> </a:t>
                </a:r>
              </a:p>
            </p:txBody>
          </p:sp>
        </mc:Fallback>
      </mc:AlternateContent>
    </p:spTree>
    <p:extLst>
      <p:ext uri="{BB962C8B-B14F-4D97-AF65-F5344CB8AC3E}">
        <p14:creationId xmlns:p14="http://schemas.microsoft.com/office/powerpoint/2010/main" val="3560320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Quantifying Trust – Kalman Gain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A97286A-55C2-4ECF-B1E8-5F0F988539F0}"/>
                  </a:ext>
                </a:extLst>
              </p:cNvPr>
              <p:cNvSpPr txBox="1"/>
              <p:nvPr/>
            </p:nvSpPr>
            <p:spPr>
              <a:xfrm>
                <a:off x="457200" y="765070"/>
                <a:ext cx="3944983" cy="2302938"/>
              </a:xfrm>
              <a:prstGeom prst="rect">
                <a:avLst/>
              </a:prstGeom>
            </p:spPr>
            <p:txBody>
              <a:bodyPr wrap="square" rtlCol="0">
                <a:spAutoFit/>
              </a:bodyPr>
              <a:lstStyle/>
              <a:p>
                <a:pPr marL="342900" indent="-342900" fontAlgn="auto">
                  <a:spcBef>
                    <a:spcPct val="20000"/>
                  </a:spcBef>
                  <a:spcAft>
                    <a:spcPts val="0"/>
                  </a:spcAft>
                </a:pPr>
                <a:r>
                  <a:rPr kumimoji="0" lang="en-US" sz="1400" b="1" i="0" u="none" strike="noStrike" kern="1200" cap="none" spc="0" normalizeH="0" baseline="0" noProof="0" dirty="0">
                    <a:ln>
                      <a:noFill/>
                    </a:ln>
                    <a:solidFill>
                      <a:schemeClr val="tx1"/>
                    </a:solidFill>
                    <a:effectLst/>
                    <a:uLnTx/>
                    <a:uFillTx/>
                    <a:latin typeface="Sommet bold"/>
                    <a:ea typeface="+mn-ea"/>
                  </a:rPr>
                  <a:t>Linear Model</a:t>
                </a:r>
                <a:endParaRPr kumimoji="0" lang="en-US" sz="1400" b="1" i="0" u="none" strike="noStrike" kern="1200" cap="none" spc="0" normalizeH="0" noProof="0" dirty="0">
                  <a:ln>
                    <a:noFill/>
                  </a:ln>
                  <a:solidFill>
                    <a:schemeClr val="tx1"/>
                  </a:solidFill>
                  <a:effectLst/>
                  <a:uLnTx/>
                  <a:uFillTx/>
                  <a:latin typeface="Sommet bold"/>
                  <a:ea typeface="+mn-ea"/>
                </a:endParaRPr>
              </a:p>
              <a:p>
                <a:pPr fontAlgn="auto">
                  <a:spcBef>
                    <a:spcPct val="20000"/>
                  </a:spcBef>
                  <a:spcAft>
                    <a:spcPts val="0"/>
                  </a:spcAft>
                </a:pPr>
                <a:r>
                  <a:rPr lang="en-US" sz="1400" dirty="0">
                    <a:latin typeface="Sommet bold"/>
                    <a:ea typeface="+mn-ea"/>
                  </a:rPr>
                  <a:t>Returning to the linear example, we have the following equations relating our state to the range measurement </a:t>
                </a:r>
                <a14:m>
                  <m:oMath xmlns:m="http://schemas.openxmlformats.org/officeDocument/2006/math">
                    <m:r>
                      <a:rPr lang="en-US" sz="1400" i="1" smtClean="0">
                        <a:latin typeface="Cambria Math" panose="02040503050406030204" pitchFamily="18" charset="0"/>
                        <a:ea typeface="Cambria Math" panose="02040503050406030204" pitchFamily="18" charset="0"/>
                      </a:rPr>
                      <m:t>𝜌</m:t>
                    </m:r>
                  </m:oMath>
                </a14:m>
                <a:r>
                  <a:rPr kumimoji="0" lang="en-US" sz="1400" i="0" u="none" strike="noStrike" kern="1200" cap="none" spc="0" normalizeH="0" baseline="0" noProof="0" dirty="0">
                    <a:ln>
                      <a:noFill/>
                    </a:ln>
                    <a:solidFill>
                      <a:schemeClr val="tx1"/>
                    </a:solidFill>
                    <a:effectLst/>
                    <a:uLnTx/>
                    <a:uFillTx/>
                    <a:latin typeface="Sommet bold"/>
                    <a:ea typeface="+mn-ea"/>
                  </a:rPr>
                  <a:t>, which in this case is just equal to the position</a:t>
                </a:r>
                <a:r>
                  <a:rPr kumimoji="0" lang="en-US" sz="1400" i="0" u="none" strike="noStrike" kern="1200" cap="none" spc="0" normalizeH="0" noProof="0" dirty="0">
                    <a:ln>
                      <a:noFill/>
                    </a:ln>
                    <a:solidFill>
                      <a:schemeClr val="tx1"/>
                    </a:solidFill>
                    <a:effectLst/>
                    <a:uLnTx/>
                    <a:uFillTx/>
                    <a:latin typeface="Sommet bold"/>
                    <a:ea typeface="+mn-ea"/>
                  </a:rPr>
                  <a:t> </a:t>
                </a:r>
                <a14:m>
                  <m:oMath xmlns:m="http://schemas.openxmlformats.org/officeDocument/2006/math">
                    <m:r>
                      <a:rPr kumimoji="0" lang="en-US" sz="1400" b="0" i="1" u="none" strike="noStrike" kern="1200" cap="none" spc="0" normalizeH="0" noProof="0" smtClean="0">
                        <a:ln>
                          <a:noFill/>
                        </a:ln>
                        <a:solidFill>
                          <a:schemeClr val="tx1"/>
                        </a:solidFill>
                        <a:effectLst/>
                        <a:uLnTx/>
                        <a:uFillTx/>
                        <a:latin typeface="Cambria Math" panose="02040503050406030204" pitchFamily="18" charset="0"/>
                        <a:ea typeface="+mn-ea"/>
                      </a:rPr>
                      <m:t>𝑥</m:t>
                    </m:r>
                    <m:r>
                      <a:rPr kumimoji="0" lang="en-US" sz="1400" b="0" i="1" u="none" strike="noStrike" kern="1200" cap="none" spc="0" normalizeH="0" noProof="0" smtClean="0">
                        <a:ln>
                          <a:noFill/>
                        </a:ln>
                        <a:solidFill>
                          <a:schemeClr val="tx1"/>
                        </a:solidFill>
                        <a:effectLst/>
                        <a:uLnTx/>
                        <a:uFillTx/>
                        <a:latin typeface="Cambria Math" panose="02040503050406030204" pitchFamily="18" charset="0"/>
                        <a:ea typeface="+mn-ea"/>
                      </a:rPr>
                      <m:t>.</m:t>
                    </m:r>
                  </m:oMath>
                </a14:m>
                <a:endParaRPr kumimoji="0" lang="en-US" sz="1400" i="0" u="none" strike="noStrike" kern="1200" cap="none" spc="0" normalizeH="0" baseline="0" noProof="0" dirty="0">
                  <a:ln>
                    <a:noFill/>
                  </a:ln>
                  <a:solidFill>
                    <a:schemeClr val="tx1"/>
                  </a:solidFill>
                  <a:effectLst/>
                  <a:uLnTx/>
                  <a:uFillTx/>
                  <a:latin typeface="Sommet bold"/>
                  <a:ea typeface="+mn-ea"/>
                </a:endParaRPr>
              </a:p>
              <a:p>
                <a:pPr fontAlgn="auto">
                  <a:spcBef>
                    <a:spcPct val="20000"/>
                  </a:spcBef>
                  <a:spcAft>
                    <a:spcPts val="0"/>
                  </a:spcAft>
                </a:pPr>
                <a:endParaRPr lang="en-US" sz="1400" dirty="0">
                  <a:latin typeface="Sommet bold"/>
                  <a:ea typeface="+mn-ea"/>
                </a:endParaRPr>
              </a:p>
              <a:p>
                <a:pPr fontAlgn="auto">
                  <a:spcBef>
                    <a:spcPts val="0"/>
                  </a:spcBef>
                  <a:spcAft>
                    <a:spcPts val="600"/>
                  </a:spcAft>
                </a:pPr>
                <a14:m>
                  <m:oMathPara xmlns:m="http://schemas.openxmlformats.org/officeDocument/2006/math">
                    <m:oMathParaPr>
                      <m:jc m:val="centerGroup"/>
                    </m:oMathParaPr>
                    <m:oMath xmlns:m="http://schemas.openxmlformats.org/officeDocument/2006/math">
                      <m:sSub>
                        <m:sSubPr>
                          <m:ctrlPr>
                            <a:rPr lang="en-US" sz="1400" b="1"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b="1" i="1">
                              <a:latin typeface="Cambria Math" panose="02040503050406030204" pitchFamily="18" charset="0"/>
                            </a:rPr>
                            <m:t>𝒌</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sSub>
                        <m:sSubPr>
                          <m:ctrlPr>
                            <a:rPr lang="en-US" sz="1400" b="1"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b="1" i="1">
                              <a:latin typeface="Cambria Math" panose="02040503050406030204" pitchFamily="18" charset="0"/>
                            </a:rPr>
                            <m:t>𝒌</m:t>
                          </m:r>
                        </m:sub>
                      </m:sSub>
                      <m:r>
                        <a:rPr lang="en-US" sz="1400" i="1">
                          <a:latin typeface="Cambria Math" panose="02040503050406030204" pitchFamily="18" charset="0"/>
                        </a:rPr>
                        <m:t>+</m:t>
                      </m:r>
                      <m:sSub>
                        <m:sSubPr>
                          <m:ctrlPr>
                            <a:rPr lang="en-US" sz="1400" b="1"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e>
                        <m:sub>
                          <m:r>
                            <a:rPr lang="en-US" sz="1400" b="1" i="1">
                              <a:latin typeface="Cambria Math" panose="02040503050406030204" pitchFamily="18" charset="0"/>
                            </a:rPr>
                            <m:t>𝒌</m:t>
                          </m:r>
                        </m:sub>
                      </m:sSub>
                    </m:oMath>
                  </m:oMathPara>
                </a14:m>
                <a:endParaRPr lang="en-US" sz="1400" b="1" dirty="0"/>
              </a:p>
              <a:p>
                <a:pPr fontAlgn="auto">
                  <a:spcBef>
                    <a:spcPts val="0"/>
                  </a:spcBef>
                  <a:spcAft>
                    <a:spcPts val="600"/>
                  </a:spcAft>
                </a:pPr>
                <a14:m>
                  <m:oMathPara xmlns:m="http://schemas.openxmlformats.org/officeDocument/2006/math">
                    <m:oMathParaPr>
                      <m:jc m:val="centerGroup"/>
                    </m:oMathParaPr>
                    <m:oMath xmlns:m="http://schemas.openxmlformats.org/officeDocument/2006/math">
                      <m:sSub>
                        <m:sSubPr>
                          <m:ctrlPr>
                            <a:rPr kumimoji="0" lang="en-US" sz="140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sSubPr>
                        <m:e>
                          <m:r>
                            <a:rPr kumimoji="0" lang="en-US" sz="1400" i="1" u="none" strike="noStrike" kern="1200" cap="none" spc="0" normalizeH="0" baseline="0" noProof="0" smtClean="0">
                              <a:ln>
                                <a:noFill/>
                              </a:ln>
                              <a:solidFill>
                                <a:schemeClr val="tx1"/>
                              </a:solidFill>
                              <a:effectLst/>
                              <a:uLnTx/>
                              <a:uFillTx/>
                              <a:latin typeface="Cambria Math" panose="02040503050406030204" pitchFamily="18" charset="0"/>
                              <a:ea typeface="Cambria Math" panose="02040503050406030204" pitchFamily="18" charset="0"/>
                            </a:rPr>
                            <m:t>𝜌</m:t>
                          </m:r>
                        </m:e>
                        <m:sub>
                          <m:r>
                            <a:rPr kumimoji="0" lang="en-US"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𝑘</m:t>
                          </m:r>
                        </m:sub>
                      </m:sSub>
                      <m:r>
                        <a:rPr kumimoji="0" lang="en-US"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m:t>
                      </m:r>
                      <m:sSub>
                        <m:sSubPr>
                          <m:ctrlPr>
                            <a:rPr kumimoji="0" lang="en-US"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ctrlPr>
                        </m:sSubPr>
                        <m:e>
                          <m:r>
                            <a:rPr kumimoji="0" lang="en-US"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𝑥</m:t>
                          </m:r>
                        </m:e>
                        <m:sub>
                          <m:r>
                            <a:rPr kumimoji="0" lang="en-US" sz="1400" b="0" i="1" u="none" strike="noStrike" kern="1200" cap="none" spc="0" normalizeH="0" baseline="0" noProof="0" smtClean="0">
                              <a:ln>
                                <a:noFill/>
                              </a:ln>
                              <a:solidFill>
                                <a:schemeClr val="tx1"/>
                              </a:solidFill>
                              <a:effectLst/>
                              <a:uLnTx/>
                              <a:uFillTx/>
                              <a:latin typeface="Cambria Math" panose="02040503050406030204" pitchFamily="18" charset="0"/>
                              <a:ea typeface="+mn-ea"/>
                            </a:rPr>
                            <m:t>𝑘</m:t>
                          </m:r>
                        </m:sub>
                      </m:sSub>
                    </m:oMath>
                  </m:oMathPara>
                </a14:m>
                <a:endParaRPr kumimoji="0" lang="en-US" sz="1400" i="0" u="none" strike="noStrike" kern="1200" cap="none" spc="0" normalizeH="0" baseline="0" noProof="0" dirty="0">
                  <a:ln>
                    <a:noFill/>
                  </a:ln>
                  <a:solidFill>
                    <a:schemeClr val="tx1"/>
                  </a:solidFill>
                  <a:effectLst/>
                  <a:uLnTx/>
                  <a:uFillTx/>
                  <a:latin typeface="Sommet bold"/>
                  <a:ea typeface="+mn-ea"/>
                </a:endParaRPr>
              </a:p>
              <a:p>
                <a:pPr fontAlgn="auto">
                  <a:spcBef>
                    <a:spcPct val="20000"/>
                  </a:spcBef>
                  <a:spcAft>
                    <a:spcPts val="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0</m:t>
                                </m:r>
                              </m:e>
                            </m:mr>
                          </m:m>
                        </m:e>
                      </m:d>
                    </m:oMath>
                  </m:oMathPara>
                </a14:m>
                <a:endParaRPr kumimoji="0" lang="en-US" sz="1400" i="0" u="none" strike="noStrike" kern="1200" cap="none" spc="0" normalizeH="0" baseline="0" noProof="0" dirty="0">
                  <a:ln>
                    <a:noFill/>
                  </a:ln>
                  <a:solidFill>
                    <a:schemeClr val="tx1"/>
                  </a:solidFill>
                  <a:effectLst/>
                  <a:uLnTx/>
                  <a:uFillTx/>
                  <a:latin typeface="Sommet bold"/>
                  <a:ea typeface="+mn-ea"/>
                </a:endParaRPr>
              </a:p>
            </p:txBody>
          </p:sp>
        </mc:Choice>
        <mc:Fallback xmlns="">
          <p:sp>
            <p:nvSpPr>
              <p:cNvPr id="11" name="TextBox 10">
                <a:extLst>
                  <a:ext uri="{FF2B5EF4-FFF2-40B4-BE49-F238E27FC236}">
                    <a16:creationId xmlns:a16="http://schemas.microsoft.com/office/drawing/2014/main" id="{9A97286A-55C2-4ECF-B1E8-5F0F988539F0}"/>
                  </a:ext>
                </a:extLst>
              </p:cNvPr>
              <p:cNvSpPr txBox="1">
                <a:spLocks noRot="1" noChangeAspect="1" noMove="1" noResize="1" noEditPoints="1" noAdjustHandles="1" noChangeArrowheads="1" noChangeShapeType="1" noTextEdit="1"/>
              </p:cNvSpPr>
              <p:nvPr/>
            </p:nvSpPr>
            <p:spPr>
              <a:xfrm>
                <a:off x="457200" y="765070"/>
                <a:ext cx="3944983" cy="2302938"/>
              </a:xfrm>
              <a:prstGeom prst="rect">
                <a:avLst/>
              </a:prstGeom>
              <a:blipFill>
                <a:blip r:embed="rId2"/>
                <a:stretch>
                  <a:fillRect l="-464" t="-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8D09590-5ACB-4326-A5BA-16EFF63508DE}"/>
                  </a:ext>
                </a:extLst>
              </p:cNvPr>
              <p:cNvSpPr txBox="1"/>
              <p:nvPr/>
            </p:nvSpPr>
            <p:spPr>
              <a:xfrm>
                <a:off x="5116474" y="718368"/>
                <a:ext cx="3618411" cy="3697487"/>
              </a:xfrm>
              <a:prstGeom prst="rect">
                <a:avLst/>
              </a:prstGeom>
            </p:spPr>
            <p:txBody>
              <a:bodyPr wrap="square" rtlCol="0">
                <a:spAutoFit/>
              </a:bodyPr>
              <a:lstStyle/>
              <a:p>
                <a:pPr fontAlgn="auto">
                  <a:spcBef>
                    <a:spcPct val="20000"/>
                  </a:spcBef>
                  <a:spcAft>
                    <a:spcPts val="0"/>
                  </a:spcAft>
                </a:pPr>
                <a:r>
                  <a:rPr lang="en-US" sz="1400" dirty="0">
                    <a:latin typeface="Sommet bold"/>
                    <a:ea typeface="+mn-ea"/>
                  </a:rPr>
                  <a:t>We can write out the Kalman Gain for this example.</a:t>
                </a:r>
              </a:p>
              <a:p>
                <a:pPr fontAlgn="auto">
                  <a:spcBef>
                    <a:spcPct val="20000"/>
                  </a:spcBef>
                  <a:spcAft>
                    <a:spcPts val="0"/>
                  </a:spcAft>
                </a:pPr>
                <a:endParaRPr kumimoji="0" lang="en-US" sz="1400" b="1" i="0" u="none" strike="noStrike" kern="1200" cap="none" spc="0" normalizeH="0" baseline="0" noProof="0" dirty="0">
                  <a:ln>
                    <a:noFill/>
                  </a:ln>
                  <a:solidFill>
                    <a:schemeClr val="tx1"/>
                  </a:solidFill>
                  <a:effectLst/>
                  <a:uLnTx/>
                  <a:uFillTx/>
                  <a:latin typeface="Sommet bold"/>
                  <a:ea typeface="+mn-ea"/>
                </a:endParaRPr>
              </a:p>
              <a:p>
                <a:pPr fontAlgn="auto">
                  <a:spcBef>
                    <a:spcPct val="20000"/>
                  </a:spcBef>
                  <a:spcAft>
                    <a:spcPts val="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𝐾</m:t>
                          </m:r>
                        </m:e>
                        <m:sub>
                          <m:r>
                            <a:rPr lang="en-US" sz="1400" i="1">
                              <a:latin typeface="Cambria Math" panose="02040503050406030204" pitchFamily="18" charset="0"/>
                            </a:rPr>
                            <m:t>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sSubSup>
                        <m:sSubSupPr>
                          <m:ctrlPr>
                            <a:rPr lang="en-US" sz="1400" i="1">
                              <a:latin typeface="Cambria Math" panose="02040503050406030204" pitchFamily="18" charset="0"/>
                            </a:rPr>
                          </m:ctrlPr>
                        </m:sSubSup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up>
                          <m:r>
                            <a:rPr lang="en-US" sz="1400" i="1">
                              <a:latin typeface="Cambria Math" panose="02040503050406030204" pitchFamily="18" charset="0"/>
                            </a:rPr>
                            <m:t>𝑇</m:t>
                          </m:r>
                        </m:sup>
                      </m:sSubSup>
                      <m:sSup>
                        <m:sSupPr>
                          <m:ctrlPr>
                            <a:rPr lang="en-US" sz="1400" i="1">
                              <a:latin typeface="Cambria Math" panose="02040503050406030204" pitchFamily="18" charset="0"/>
                            </a:rPr>
                          </m:ctrlPr>
                        </m:sSupPr>
                        <m:e>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sSubSup>
                                <m:sSubSupPr>
                                  <m:ctrlPr>
                                    <a:rPr lang="en-US" sz="1400" i="1">
                                      <a:latin typeface="Cambria Math" panose="02040503050406030204" pitchFamily="18" charset="0"/>
                                    </a:rPr>
                                  </m:ctrlPr>
                                </m:sSubSup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up>
                                  <m:r>
                                    <a:rPr lang="en-US" sz="1400" i="1">
                                      <a:latin typeface="Cambria Math" panose="02040503050406030204" pitchFamily="18" charset="0"/>
                                    </a:rPr>
                                    <m:t>𝑇</m:t>
                                  </m:r>
                                </m:sup>
                              </m:sSubSup>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𝑘</m:t>
                                  </m:r>
                                </m:sub>
                              </m:sSub>
                            </m:e>
                          </m:d>
                        </m:e>
                        <m:sup>
                          <m:r>
                            <a:rPr lang="en-US" sz="1400" i="1">
                              <a:latin typeface="Cambria Math" panose="02040503050406030204" pitchFamily="18" charset="0"/>
                            </a:rPr>
                            <m:t>−1</m:t>
                          </m:r>
                        </m:sup>
                      </m:sSup>
                    </m:oMath>
                  </m:oMathPara>
                </a14:m>
                <a:endParaRPr kumimoji="0" lang="en-US" sz="1400" b="1" i="0" u="none" strike="noStrike" kern="1200" cap="none" spc="0" normalizeH="0" baseline="0" noProof="0" dirty="0">
                  <a:ln>
                    <a:noFill/>
                  </a:ln>
                  <a:solidFill>
                    <a:schemeClr val="tx1"/>
                  </a:solidFill>
                  <a:effectLst/>
                  <a:uLnTx/>
                  <a:uFillTx/>
                  <a:latin typeface="Sommet bold"/>
                  <a:ea typeface="+mn-ea"/>
                </a:endParaRPr>
              </a:p>
              <a:p>
                <a:pPr fontAlgn="auto">
                  <a:spcBef>
                    <a:spcPct val="20000"/>
                  </a:spcBef>
                  <a:spcAft>
                    <a:spcPts val="0"/>
                  </a:spcAft>
                </a:pPr>
                <a:endParaRPr lang="en-US" sz="1400" b="1" dirty="0">
                  <a:latin typeface="Sommet bold"/>
                  <a:ea typeface="+mn-ea"/>
                </a:endParaRPr>
              </a:p>
              <a:p>
                <a:pPr fontAlgn="auto">
                  <a:spcBef>
                    <a:spcPct val="20000"/>
                  </a:spcBef>
                  <a:spcAft>
                    <a:spcPts val="0"/>
                  </a:spcAft>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𝑃</m:t>
                      </m:r>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up>
                                    <m:r>
                                      <a:rPr lang="en-US" sz="1400" i="1">
                                        <a:latin typeface="Cambria Math" panose="02040503050406030204" pitchFamily="18" charset="0"/>
                                      </a:rPr>
                                      <m:t>2</m:t>
                                    </m:r>
                                  </m:sup>
                                </m:sSubSup>
                              </m:e>
                              <m:e>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𝜌</m:t>
                                    </m:r>
                                  </m:e>
                                  <m:sub>
                                    <m:r>
                                      <a:rPr lang="en-US" sz="1400" i="1">
                                        <a:latin typeface="Cambria Math" panose="02040503050406030204" pitchFamily="18" charset="0"/>
                                      </a:rPr>
                                      <m:t>𝑥</m:t>
                                    </m:r>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sub>
                                </m:sSub>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Sub>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𝜎</m:t>
                                    </m:r>
                                  </m:e>
                                  <m:sub>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sub>
                                </m:sSub>
                              </m:e>
                            </m:mr>
                            <m:mr>
                              <m:e>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𝜌</m:t>
                                    </m:r>
                                  </m:e>
                                  <m:sub>
                                    <m:r>
                                      <a:rPr lang="en-US" sz="1400" i="1">
                                        <a:latin typeface="Cambria Math" panose="02040503050406030204" pitchFamily="18" charset="0"/>
                                      </a:rPr>
                                      <m:t>𝑥</m:t>
                                    </m:r>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sub>
                                </m:sSub>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Sub>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𝜎</m:t>
                                    </m:r>
                                  </m:e>
                                  <m:sub>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sub>
                                </m:sSub>
                              </m:e>
                              <m:e>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sub>
                                  <m:sup>
                                    <m:r>
                                      <a:rPr lang="en-US" sz="1400" i="1">
                                        <a:latin typeface="Cambria Math" panose="02040503050406030204" pitchFamily="18" charset="0"/>
                                      </a:rPr>
                                      <m:t>2</m:t>
                                    </m:r>
                                  </m:sup>
                                </m:sSubSup>
                              </m:e>
                            </m:mr>
                          </m:m>
                        </m:e>
                      </m:d>
                    </m:oMath>
                  </m:oMathPara>
                </a14:m>
                <a:endParaRPr kumimoji="0" lang="en-US" sz="1400" b="1" i="0" u="none" strike="noStrike" kern="1200" cap="none" spc="0" normalizeH="0" baseline="0" noProof="0" dirty="0">
                  <a:ln>
                    <a:noFill/>
                  </a:ln>
                  <a:solidFill>
                    <a:schemeClr val="tx1"/>
                  </a:solidFill>
                  <a:effectLst/>
                  <a:uLnTx/>
                  <a:uFillTx/>
                  <a:latin typeface="Sommet bold"/>
                  <a:ea typeface="+mn-ea"/>
                </a:endParaRPr>
              </a:p>
              <a:p>
                <a:pPr fontAlgn="auto">
                  <a:spcBef>
                    <a:spcPct val="20000"/>
                  </a:spcBef>
                  <a:spcAft>
                    <a:spcPts val="0"/>
                  </a:spcAft>
                </a:pPr>
                <a:endParaRPr lang="en-US" sz="1400" b="1" dirty="0">
                  <a:latin typeface="Sommet bold"/>
                  <a:ea typeface="+mn-ea"/>
                </a:endParaRPr>
              </a:p>
              <a:p>
                <a:pPr fontAlgn="auto">
                  <a:spcBef>
                    <a:spcPct val="20000"/>
                  </a:spcBef>
                  <a:spcAft>
                    <a:spcPts val="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sSubSup>
                        <m:sSubSupPr>
                          <m:ctrlPr>
                            <a:rPr lang="en-US" sz="1400" i="1">
                              <a:latin typeface="Cambria Math" panose="02040503050406030204" pitchFamily="18" charset="0"/>
                            </a:rPr>
                          </m:ctrlPr>
                        </m:sSubSup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up>
                          <m:r>
                            <a:rPr lang="en-US" sz="1400" i="1">
                              <a:latin typeface="Cambria Math" panose="02040503050406030204" pitchFamily="18" charset="0"/>
                            </a:rPr>
                            <m:t>𝑇</m:t>
                          </m:r>
                        </m:sup>
                      </m:sSubSup>
                      <m:r>
                        <a:rPr lang="en-US" sz="1400" b="0" i="1" smtClean="0">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up>
                          <m:r>
                            <a:rPr lang="en-US" sz="1400" i="1">
                              <a:latin typeface="Cambria Math" panose="02040503050406030204" pitchFamily="18" charset="0"/>
                            </a:rPr>
                            <m:t>2</m:t>
                          </m:r>
                        </m:sup>
                      </m:sSubSup>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𝑘</m:t>
                          </m:r>
                        </m:sub>
                      </m:sSub>
                      <m:r>
                        <a:rPr lang="en-US" sz="1400" b="0" i="1" smtClean="0">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smtClean="0">
                              <a:latin typeface="Cambria Math" panose="02040503050406030204" pitchFamily="18" charset="0"/>
                              <a:ea typeface="Cambria Math" panose="02040503050406030204" pitchFamily="18" charset="0"/>
                            </a:rPr>
                            <m:t>𝜌</m:t>
                          </m:r>
                        </m:sub>
                        <m:sup>
                          <m:r>
                            <a:rPr lang="en-US" sz="1400" i="1">
                              <a:latin typeface="Cambria Math" panose="02040503050406030204" pitchFamily="18" charset="0"/>
                            </a:rPr>
                            <m:t>2</m:t>
                          </m:r>
                        </m:sup>
                      </m:sSubSup>
                    </m:oMath>
                  </m:oMathPara>
                </a14:m>
                <a:endParaRPr kumimoji="0" lang="en-US" sz="1400" b="1" i="0" u="none" strike="noStrike" kern="1200" cap="none" spc="0" normalizeH="0" baseline="0" noProof="0" dirty="0">
                  <a:ln>
                    <a:noFill/>
                  </a:ln>
                  <a:solidFill>
                    <a:schemeClr val="tx1"/>
                  </a:solidFill>
                  <a:effectLst/>
                  <a:uLnTx/>
                  <a:uFillTx/>
                  <a:latin typeface="Sommet bold"/>
                  <a:ea typeface="+mn-ea"/>
                </a:endParaRPr>
              </a:p>
              <a:p>
                <a:pPr fontAlgn="auto">
                  <a:spcBef>
                    <a:spcPct val="20000"/>
                  </a:spcBef>
                  <a:spcAft>
                    <a:spcPts val="0"/>
                  </a:spcAft>
                </a:pPr>
                <a:endParaRPr lang="en-US" sz="1400" b="1" dirty="0">
                  <a:latin typeface="Sommet bold"/>
                  <a:ea typeface="+mn-ea"/>
                </a:endParaRPr>
              </a:p>
              <a:p>
                <a:pPr fontAlgn="auto">
                  <a:spcBef>
                    <a:spcPct val="20000"/>
                  </a:spcBef>
                  <a:spcAft>
                    <a:spcPts val="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sSubSup>
                        <m:sSubSupPr>
                          <m:ctrlPr>
                            <a:rPr lang="en-US" sz="1400" i="1">
                              <a:latin typeface="Cambria Math" panose="02040503050406030204" pitchFamily="18" charset="0"/>
                            </a:rPr>
                          </m:ctrlPr>
                        </m:sSubSup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up>
                          <m:r>
                            <a:rPr lang="en-US" sz="1400" i="1">
                              <a:latin typeface="Cambria Math" panose="02040503050406030204" pitchFamily="18" charset="0"/>
                            </a:rPr>
                            <m:t>𝑇</m:t>
                          </m:r>
                        </m:sup>
                      </m:sSubSup>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up>
                                    <m:r>
                                      <a:rPr lang="en-US" sz="1400" i="1">
                                        <a:latin typeface="Cambria Math" panose="02040503050406030204" pitchFamily="18" charset="0"/>
                                      </a:rPr>
                                      <m:t>2</m:t>
                                    </m:r>
                                  </m:sup>
                                </m:sSubSup>
                              </m:e>
                            </m:mr>
                            <m:mr>
                              <m:e>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𝜌</m:t>
                                    </m:r>
                                  </m:e>
                                  <m:sub>
                                    <m:r>
                                      <a:rPr lang="en-US" sz="1400" i="1">
                                        <a:latin typeface="Cambria Math" panose="02040503050406030204" pitchFamily="18" charset="0"/>
                                      </a:rPr>
                                      <m:t>𝑥</m:t>
                                    </m:r>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sub>
                                </m:sSub>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Sub>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𝜎</m:t>
                                    </m:r>
                                  </m:e>
                                  <m:sub>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sub>
                                </m:sSub>
                              </m:e>
                            </m:mr>
                          </m:m>
                        </m:e>
                      </m:d>
                    </m:oMath>
                  </m:oMathPara>
                </a14:m>
                <a:endParaRPr kumimoji="0" lang="en-US" sz="1400" b="1" i="0" u="none" strike="noStrike" kern="1200" cap="none" spc="0" normalizeH="0" baseline="0" noProof="0" dirty="0">
                  <a:ln>
                    <a:noFill/>
                  </a:ln>
                  <a:solidFill>
                    <a:schemeClr val="tx1"/>
                  </a:solidFill>
                  <a:effectLst/>
                  <a:uLnTx/>
                  <a:uFillTx/>
                  <a:latin typeface="Sommet bold"/>
                  <a:ea typeface="+mn-ea"/>
                </a:endParaRPr>
              </a:p>
              <a:p>
                <a:pPr fontAlgn="auto">
                  <a:spcBef>
                    <a:spcPct val="20000"/>
                  </a:spcBef>
                  <a:spcAft>
                    <a:spcPts val="0"/>
                  </a:spcAft>
                </a:pPr>
                <a:endParaRPr lang="en-US" sz="1400" i="1" dirty="0">
                  <a:latin typeface="Cambria Math" panose="02040503050406030204" pitchFamily="18" charset="0"/>
                </a:endParaRPr>
              </a:p>
              <a:p>
                <a:pPr fontAlgn="auto">
                  <a:spcBef>
                    <a:spcPct val="20000"/>
                  </a:spcBef>
                  <a:spcAft>
                    <a:spcPts val="0"/>
                  </a:spcAft>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𝐾</m:t>
                          </m:r>
                        </m:e>
                        <m:sub>
                          <m:r>
                            <a:rPr lang="en-US" sz="1400" i="1">
                              <a:latin typeface="Cambria Math" panose="02040503050406030204" pitchFamily="18" charset="0"/>
                            </a:rPr>
                            <m:t>𝑘</m:t>
                          </m:r>
                        </m:sub>
                      </m:sSub>
                      <m:r>
                        <a:rPr lang="en-US" sz="1400" i="1">
                          <a:latin typeface="Cambria Math" panose="02040503050406030204" pitchFamily="18" charset="0"/>
                        </a:rPr>
                        <m:t>=</m:t>
                      </m:r>
                      <m:f>
                        <m:fPr>
                          <m:ctrlPr>
                            <a:rPr lang="en-US" sz="1400" i="1" smtClean="0">
                              <a:latin typeface="Cambria Math" panose="02040503050406030204" pitchFamily="18" charset="0"/>
                            </a:rPr>
                          </m:ctrlPr>
                        </m:fPr>
                        <m:num>
                          <m:r>
                            <a:rPr lang="en-US" sz="1400" b="0" i="1" smtClean="0">
                              <a:latin typeface="Cambria Math" panose="02040503050406030204" pitchFamily="18" charset="0"/>
                            </a:rPr>
                            <m:t>1</m:t>
                          </m:r>
                        </m:num>
                        <m:den>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up>
                              <m:r>
                                <a:rPr lang="en-US" sz="1400" i="1">
                                  <a:latin typeface="Cambria Math" panose="02040503050406030204" pitchFamily="18" charset="0"/>
                                </a:rPr>
                                <m:t>2</m:t>
                              </m:r>
                            </m:sup>
                          </m:sSubSup>
                          <m:r>
                            <a:rPr lang="en-US" sz="1400" b="0" i="1" smtClean="0">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ea typeface="Cambria Math" panose="02040503050406030204" pitchFamily="18" charset="0"/>
                                </a:rPr>
                                <m:t>𝜌</m:t>
                              </m:r>
                            </m:sub>
                            <m:sup>
                              <m:r>
                                <a:rPr lang="en-US" sz="1400" i="1">
                                  <a:latin typeface="Cambria Math" panose="02040503050406030204" pitchFamily="18" charset="0"/>
                                </a:rPr>
                                <m:t>2</m:t>
                              </m:r>
                            </m:sup>
                          </m:sSubSup>
                        </m:den>
                      </m:f>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up>
                                    <m:r>
                                      <a:rPr lang="en-US" sz="1400" i="1">
                                        <a:latin typeface="Cambria Math" panose="02040503050406030204" pitchFamily="18" charset="0"/>
                                      </a:rPr>
                                      <m:t>2</m:t>
                                    </m:r>
                                  </m:sup>
                                </m:sSubSup>
                              </m:e>
                            </m:mr>
                            <m:mr>
                              <m:e>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𝜌</m:t>
                                    </m:r>
                                  </m:e>
                                  <m:sub>
                                    <m:r>
                                      <a:rPr lang="en-US" sz="1400" i="1">
                                        <a:latin typeface="Cambria Math" panose="02040503050406030204" pitchFamily="18" charset="0"/>
                                      </a:rPr>
                                      <m:t>𝑥</m:t>
                                    </m:r>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sub>
                                </m:sSub>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Sub>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𝜎</m:t>
                                    </m:r>
                                  </m:e>
                                  <m:sub>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sub>
                                </m:sSub>
                              </m:e>
                            </m:mr>
                          </m:m>
                        </m:e>
                      </m:d>
                    </m:oMath>
                  </m:oMathPara>
                </a14:m>
                <a:endParaRPr kumimoji="0" lang="en-US" sz="1400" b="1" i="0" u="none" strike="noStrike" kern="1200" cap="none" spc="0" normalizeH="0" baseline="0" noProof="0" dirty="0">
                  <a:ln>
                    <a:noFill/>
                  </a:ln>
                  <a:solidFill>
                    <a:schemeClr val="tx1"/>
                  </a:solidFill>
                  <a:effectLst/>
                  <a:uLnTx/>
                  <a:uFillTx/>
                  <a:latin typeface="Sommet bold"/>
                  <a:ea typeface="+mn-ea"/>
                </a:endParaRPr>
              </a:p>
            </p:txBody>
          </p:sp>
        </mc:Choice>
        <mc:Fallback xmlns="">
          <p:sp>
            <p:nvSpPr>
              <p:cNvPr id="12" name="TextBox 11">
                <a:extLst>
                  <a:ext uri="{FF2B5EF4-FFF2-40B4-BE49-F238E27FC236}">
                    <a16:creationId xmlns:a16="http://schemas.microsoft.com/office/drawing/2014/main" id="{E8D09590-5ACB-4326-A5BA-16EFF63508DE}"/>
                  </a:ext>
                </a:extLst>
              </p:cNvPr>
              <p:cNvSpPr txBox="1">
                <a:spLocks noRot="1" noChangeAspect="1" noMove="1" noResize="1" noEditPoints="1" noAdjustHandles="1" noChangeArrowheads="1" noChangeShapeType="1" noTextEdit="1"/>
              </p:cNvSpPr>
              <p:nvPr/>
            </p:nvSpPr>
            <p:spPr>
              <a:xfrm>
                <a:off x="5116474" y="718368"/>
                <a:ext cx="3618411" cy="3697487"/>
              </a:xfrm>
              <a:prstGeom prst="rect">
                <a:avLst/>
              </a:prstGeom>
              <a:blipFill>
                <a:blip r:embed="rId3"/>
                <a:stretch>
                  <a:fillRect l="-505" t="-330"/>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B10741BC-69BB-4583-A40A-B425A5B428C1}"/>
              </a:ext>
            </a:extLst>
          </p:cNvPr>
          <p:cNvSpPr txBox="1"/>
          <p:nvPr/>
        </p:nvSpPr>
        <p:spPr>
          <a:xfrm>
            <a:off x="2377440" y="4162359"/>
            <a:ext cx="3664131" cy="269304"/>
          </a:xfrm>
          <a:prstGeom prst="rect">
            <a:avLst/>
          </a:prstGeom>
        </p:spPr>
        <p:txBody>
          <a:bodyPr wrap="square" rtlCol="0">
            <a:spAutoFit/>
          </a:bodyPr>
          <a:lstStyle/>
          <a:p>
            <a: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150" b="1" i="0" u="none" strike="noStrike" kern="1200" cap="none" spc="0" normalizeH="0" baseline="0" noProof="0" dirty="0">
                <a:ln>
                  <a:noFill/>
                </a:ln>
                <a:solidFill>
                  <a:schemeClr val="tx1"/>
                </a:solidFill>
                <a:effectLst/>
                <a:uLnTx/>
                <a:uFillTx/>
                <a:latin typeface="Sommet bold"/>
                <a:ea typeface="+mn-ea"/>
                <a:cs typeface="+mn-cs"/>
              </a:rPr>
              <a:t>What is the significance of the cross-correlation term?</a:t>
            </a:r>
          </a:p>
        </p:txBody>
      </p:sp>
    </p:spTree>
    <p:extLst>
      <p:ext uri="{BB962C8B-B14F-4D97-AF65-F5344CB8AC3E}">
        <p14:creationId xmlns:p14="http://schemas.microsoft.com/office/powerpoint/2010/main" val="424038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3A901C9C-21EC-ED40-B75E-AB1B7754ED24}"/>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Course Schedule</a:t>
            </a:r>
          </a:p>
        </p:txBody>
      </p:sp>
      <p:pic>
        <p:nvPicPr>
          <p:cNvPr id="4" name="Picture 3">
            <a:extLst>
              <a:ext uri="{FF2B5EF4-FFF2-40B4-BE49-F238E27FC236}">
                <a16:creationId xmlns:a16="http://schemas.microsoft.com/office/drawing/2014/main" id="{00E9044C-A136-1544-AFBB-48B7AD9C54D9}"/>
              </a:ext>
            </a:extLst>
          </p:cNvPr>
          <p:cNvPicPr>
            <a:picLocks noChangeAspect="1"/>
          </p:cNvPicPr>
          <p:nvPr/>
        </p:nvPicPr>
        <p:blipFill>
          <a:blip r:embed="rId3"/>
          <a:stretch>
            <a:fillRect/>
          </a:stretch>
        </p:blipFill>
        <p:spPr>
          <a:xfrm>
            <a:off x="-158490" y="4486275"/>
            <a:ext cx="2227320" cy="725174"/>
          </a:xfrm>
          <a:prstGeom prst="rect">
            <a:avLst/>
          </a:prstGeom>
        </p:spPr>
      </p:pic>
      <p:graphicFrame>
        <p:nvGraphicFramePr>
          <p:cNvPr id="2" name="Table 1">
            <a:extLst>
              <a:ext uri="{FF2B5EF4-FFF2-40B4-BE49-F238E27FC236}">
                <a16:creationId xmlns:a16="http://schemas.microsoft.com/office/drawing/2014/main" id="{49B59616-E4BA-4874-AD79-EADCBAAA6F15}"/>
              </a:ext>
            </a:extLst>
          </p:cNvPr>
          <p:cNvGraphicFramePr>
            <a:graphicFrameLocks noGrp="1"/>
          </p:cNvGraphicFramePr>
          <p:nvPr>
            <p:extLst>
              <p:ext uri="{D42A27DB-BD31-4B8C-83A1-F6EECF244321}">
                <p14:modId xmlns:p14="http://schemas.microsoft.com/office/powerpoint/2010/main" val="1047537962"/>
              </p:ext>
            </p:extLst>
          </p:nvPr>
        </p:nvGraphicFramePr>
        <p:xfrm>
          <a:off x="108857" y="665820"/>
          <a:ext cx="7617823" cy="3657600"/>
        </p:xfrm>
        <a:graphic>
          <a:graphicData uri="http://schemas.openxmlformats.org/drawingml/2006/table">
            <a:tbl>
              <a:tblPr firstRow="1" bandRow="1">
                <a:tableStyleId>{5C22544A-7EE6-4342-B048-85BDC9FD1C3A}</a:tableStyleId>
              </a:tblPr>
              <a:tblGrid>
                <a:gridCol w="824764">
                  <a:extLst>
                    <a:ext uri="{9D8B030D-6E8A-4147-A177-3AD203B41FA5}">
                      <a16:colId xmlns:a16="http://schemas.microsoft.com/office/drawing/2014/main" val="4190790244"/>
                    </a:ext>
                  </a:extLst>
                </a:gridCol>
                <a:gridCol w="2018799">
                  <a:extLst>
                    <a:ext uri="{9D8B030D-6E8A-4147-A177-3AD203B41FA5}">
                      <a16:colId xmlns:a16="http://schemas.microsoft.com/office/drawing/2014/main" val="1206780992"/>
                    </a:ext>
                  </a:extLst>
                </a:gridCol>
                <a:gridCol w="2271850">
                  <a:extLst>
                    <a:ext uri="{9D8B030D-6E8A-4147-A177-3AD203B41FA5}">
                      <a16:colId xmlns:a16="http://schemas.microsoft.com/office/drawing/2014/main" val="3657719096"/>
                    </a:ext>
                  </a:extLst>
                </a:gridCol>
                <a:gridCol w="2502410">
                  <a:extLst>
                    <a:ext uri="{9D8B030D-6E8A-4147-A177-3AD203B41FA5}">
                      <a16:colId xmlns:a16="http://schemas.microsoft.com/office/drawing/2014/main" val="2703744342"/>
                    </a:ext>
                  </a:extLst>
                </a:gridCol>
              </a:tblGrid>
              <a:tr h="240382">
                <a:tc>
                  <a:txBody>
                    <a:bodyPr/>
                    <a:lstStyle/>
                    <a:p>
                      <a:pPr algn="ctr"/>
                      <a:r>
                        <a:rPr lang="en-US" sz="1000" dirty="0">
                          <a:solidFill>
                            <a:schemeClr val="bg1"/>
                          </a:solidFill>
                        </a:rPr>
                        <a:t>Week</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dirty="0">
                          <a:solidFill>
                            <a:schemeClr val="bg1"/>
                          </a:solidFill>
                        </a:rPr>
                        <a:t>Monday (10:00-11:30)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dirty="0">
                          <a:solidFill>
                            <a:schemeClr val="bg1"/>
                          </a:solidFill>
                        </a:rPr>
                        <a:t>Wednesday (11:00-12:30)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dirty="0">
                          <a:solidFill>
                            <a:schemeClr val="bg1"/>
                          </a:solidFill>
                        </a:rPr>
                        <a:t>Tuesday Lab (16:00-18:00)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06932246"/>
                  </a:ext>
                </a:extLst>
              </a:tr>
              <a:tr h="240382">
                <a:tc>
                  <a:txBody>
                    <a:bodyPr/>
                    <a:lstStyle/>
                    <a:p>
                      <a:pPr algn="r"/>
                      <a:r>
                        <a:rPr lang="en-US" sz="1000" dirty="0">
                          <a:solidFill>
                            <a:schemeClr val="tx1"/>
                          </a:solidFill>
                        </a:rPr>
                        <a:t>1 (13-Jul)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Overview of Debris 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t>Overview of the Debris 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t>MASTER Tutorial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652473667"/>
                  </a:ext>
                </a:extLst>
              </a:tr>
              <a:tr h="240382">
                <a:tc>
                  <a:txBody>
                    <a:bodyPr/>
                    <a:lstStyle/>
                    <a:p>
                      <a:pPr algn="r"/>
                      <a:r>
                        <a:rPr lang="en-US" sz="1000" dirty="0">
                          <a:solidFill>
                            <a:schemeClr val="tx1"/>
                          </a:solidFill>
                        </a:rPr>
                        <a:t>2 (20-Jul)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Evolution Models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err="1"/>
                        <a:t>NewSpace</a:t>
                      </a:r>
                      <a:r>
                        <a:rPr lang="en-US" sz="1000" dirty="0"/>
                        <a:t>, </a:t>
                      </a:r>
                      <a:r>
                        <a:rPr lang="en-US" sz="1000" dirty="0" err="1"/>
                        <a:t>MegaConstellations</a:t>
                      </a:r>
                      <a:endParaRPr lang="en-US" sz="1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t>MASTER Working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254147840"/>
                  </a:ext>
                </a:extLst>
              </a:tr>
              <a:tr h="240382">
                <a:tc>
                  <a:txBody>
                    <a:bodyPr/>
                    <a:lstStyle/>
                    <a:p>
                      <a:pPr algn="r"/>
                      <a:r>
                        <a:rPr lang="en-US" sz="1000" dirty="0">
                          <a:solidFill>
                            <a:schemeClr val="tx1"/>
                          </a:solidFill>
                        </a:rPr>
                        <a:t>3 (27-Jul)</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Anomalies and Breakup Events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Mitigation and Remediation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t>MASTER Working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712363440"/>
                  </a:ext>
                </a:extLst>
              </a:tr>
              <a:tr h="240382">
                <a:tc>
                  <a:txBody>
                    <a:bodyPr/>
                    <a:lstStyle/>
                    <a:p>
                      <a:pPr algn="r"/>
                      <a:r>
                        <a:rPr lang="en-US" sz="1000" dirty="0">
                          <a:solidFill>
                            <a:schemeClr val="tx1"/>
                          </a:solidFill>
                        </a:rPr>
                        <a:t>4 (03-Aug)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Space Environment (Melrose)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Space Policy and Law (Duncan Blake)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r>
                        <a:rPr lang="en-US" sz="1000" dirty="0"/>
                        <a:t>MASTER Working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4225013671"/>
                  </a:ext>
                </a:extLst>
              </a:tr>
              <a:tr h="240382">
                <a:tc>
                  <a:txBody>
                    <a:bodyPr/>
                    <a:lstStyle/>
                    <a:p>
                      <a:pPr algn="r"/>
                      <a:r>
                        <a:rPr lang="en-US" sz="1000" dirty="0">
                          <a:solidFill>
                            <a:schemeClr val="tx1"/>
                          </a:solidFill>
                        </a:rPr>
                        <a:t>5 (10-Aug)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Sensors (Andrew)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Sensors (Andrew)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000" dirty="0"/>
                        <a:t>MASTER Working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548801159"/>
                  </a:ext>
                </a:extLst>
              </a:tr>
              <a:tr h="240382">
                <a:tc>
                  <a:txBody>
                    <a:bodyPr/>
                    <a:lstStyle/>
                    <a:p>
                      <a:pPr algn="r"/>
                      <a:r>
                        <a:rPr lang="en-US" sz="1000" dirty="0">
                          <a:solidFill>
                            <a:schemeClr val="tx1"/>
                          </a:solidFill>
                        </a:rPr>
                        <a:t>6 (17-Aug)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SACT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000" dirty="0"/>
                        <a:t>Military Training 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000" dirty="0"/>
                        <a:t>SACT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666582578"/>
                  </a:ext>
                </a:extLst>
              </a:tr>
              <a:tr h="240382">
                <a:tc>
                  <a:txBody>
                    <a:bodyPr/>
                    <a:lstStyle/>
                    <a:p>
                      <a:pPr algn="r"/>
                      <a:r>
                        <a:rPr lang="en-US" sz="1000" dirty="0">
                          <a:solidFill>
                            <a:schemeClr val="tx1"/>
                          </a:solidFill>
                        </a:rPr>
                        <a:t>7 (24-Aug)</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Batch Estimation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000" dirty="0"/>
                        <a:t>Sequential Estimation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000" b="1" dirty="0">
                          <a:solidFill>
                            <a:schemeClr val="bg1"/>
                          </a:solidFill>
                        </a:rPr>
                        <a:t>MASTER Lab Due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116918512"/>
                  </a:ext>
                </a:extLst>
              </a:tr>
              <a:tr h="240382">
                <a:tc gridSpan="4">
                  <a:txBody>
                    <a:bodyPr/>
                    <a:lstStyle/>
                    <a:p>
                      <a:pPr algn="ctr"/>
                      <a:r>
                        <a:rPr lang="en-US" sz="1000" b="1" dirty="0">
                          <a:solidFill>
                            <a:schemeClr val="tx1"/>
                          </a:solidFill>
                        </a:rPr>
                        <a:t>Mid-Semester Break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algn="ctr"/>
                      <a:endParaRPr lang="en-US" sz="1100" dirty="0"/>
                    </a:p>
                  </a:txBody>
                  <a:tcPr/>
                </a:tc>
                <a:tc hMerge="1">
                  <a:txBody>
                    <a:bodyPr/>
                    <a:lstStyle/>
                    <a:p>
                      <a:pPr algn="ctr"/>
                      <a:endParaRPr lang="en-US" sz="1100" dirty="0"/>
                    </a:p>
                  </a:txBody>
                  <a:tcPr/>
                </a:tc>
                <a:tc hMerge="1">
                  <a:txBody>
                    <a:bodyPr/>
                    <a:lstStyle/>
                    <a:p>
                      <a:pPr algn="ctr"/>
                      <a:endParaRPr lang="en-US" sz="1100" dirty="0"/>
                    </a:p>
                  </a:txBody>
                  <a:tcPr/>
                </a:tc>
                <a:extLst>
                  <a:ext uri="{0D108BD9-81ED-4DB2-BD59-A6C34878D82A}">
                    <a16:rowId xmlns:a16="http://schemas.microsoft.com/office/drawing/2014/main" val="3667254307"/>
                  </a:ext>
                </a:extLst>
              </a:tr>
              <a:tr h="240382">
                <a:tc>
                  <a:txBody>
                    <a:bodyPr/>
                    <a:lstStyle/>
                    <a:p>
                      <a:pPr algn="r"/>
                      <a:r>
                        <a:rPr lang="en-US" sz="1000" dirty="0">
                          <a:solidFill>
                            <a:schemeClr val="tx1"/>
                          </a:solidFill>
                        </a:rPr>
                        <a:t>8 (14-Sept)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Sequential Estimation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Object Characterization (Quiz)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Falcon Working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584119000"/>
                  </a:ext>
                </a:extLst>
              </a:tr>
              <a:tr h="240382">
                <a:tc>
                  <a:txBody>
                    <a:bodyPr/>
                    <a:lstStyle/>
                    <a:p>
                      <a:pPr algn="r"/>
                      <a:r>
                        <a:rPr lang="en-US" sz="1000" dirty="0">
                          <a:solidFill>
                            <a:schemeClr val="tx1"/>
                          </a:solidFill>
                        </a:rPr>
                        <a:t>9 (21-Sept)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Maneuver Detection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Conjunction Assessment (Quiz)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Falcon Working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321169366"/>
                  </a:ext>
                </a:extLst>
              </a:tr>
              <a:tr h="240382">
                <a:tc>
                  <a:txBody>
                    <a:bodyPr/>
                    <a:lstStyle/>
                    <a:p>
                      <a:pPr algn="r"/>
                      <a:r>
                        <a:rPr lang="en-US" sz="1000" dirty="0">
                          <a:solidFill>
                            <a:schemeClr val="tx1"/>
                          </a:solidFill>
                        </a:rPr>
                        <a:t>10 (28-Sept)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Nonlinear Estimation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Initial Orbit Determination (Quiz)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Falcon Working Session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100893683"/>
                  </a:ext>
                </a:extLst>
              </a:tr>
              <a:tr h="240382">
                <a:tc>
                  <a:txBody>
                    <a:bodyPr/>
                    <a:lstStyle/>
                    <a:p>
                      <a:pPr algn="r"/>
                      <a:r>
                        <a:rPr lang="en-US" sz="1000" dirty="0">
                          <a:solidFill>
                            <a:schemeClr val="tx1"/>
                          </a:solidFill>
                        </a:rPr>
                        <a:t>11 (05-Oct)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err="1"/>
                        <a:t>Labour</a:t>
                      </a:r>
                      <a:r>
                        <a:rPr lang="en-US" sz="1000" dirty="0"/>
                        <a:t> Day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Data Association (Quiz)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Falcon Working Session</a:t>
                      </a:r>
                      <a:endParaRPr lang="en-US" sz="10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4248979624"/>
                  </a:ext>
                </a:extLst>
              </a:tr>
              <a:tr h="240382">
                <a:tc>
                  <a:txBody>
                    <a:bodyPr/>
                    <a:lstStyle/>
                    <a:p>
                      <a:pPr algn="r"/>
                      <a:r>
                        <a:rPr lang="en-US" sz="1000" dirty="0">
                          <a:solidFill>
                            <a:schemeClr val="tx1"/>
                          </a:solidFill>
                        </a:rPr>
                        <a:t>12 (12-Oct)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Multitarget Estimation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Sensor Management (Quiz)</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b="1" dirty="0">
                          <a:solidFill>
                            <a:schemeClr val="bg1"/>
                          </a:solidFill>
                        </a:rPr>
                        <a:t>Falcon Lab Report Due</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3897353314"/>
                  </a:ext>
                </a:extLst>
              </a:tr>
              <a:tr h="240382">
                <a:tc>
                  <a:txBody>
                    <a:bodyPr/>
                    <a:lstStyle/>
                    <a:p>
                      <a:pPr algn="r"/>
                      <a:r>
                        <a:rPr lang="en-US" sz="1000" dirty="0">
                          <a:solidFill>
                            <a:schemeClr val="tx1"/>
                          </a:solidFill>
                        </a:rPr>
                        <a:t>13 (19-Oct)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dirty="0"/>
                        <a:t>Data Fusion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Final Presentations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algn="ctr"/>
                      <a:r>
                        <a:rPr lang="en-US" sz="1000" dirty="0"/>
                        <a:t>Off</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18353339"/>
                  </a:ext>
                </a:extLst>
              </a:tr>
            </a:tbl>
          </a:graphicData>
        </a:graphic>
      </p:graphicFrame>
      <p:graphicFrame>
        <p:nvGraphicFramePr>
          <p:cNvPr id="7" name="Table 6">
            <a:extLst>
              <a:ext uri="{FF2B5EF4-FFF2-40B4-BE49-F238E27FC236}">
                <a16:creationId xmlns:a16="http://schemas.microsoft.com/office/drawing/2014/main" id="{CC8ED6F2-A0D0-4D78-A96C-2710A8C49A06}"/>
              </a:ext>
            </a:extLst>
          </p:cNvPr>
          <p:cNvGraphicFramePr>
            <a:graphicFrameLocks noGrp="1"/>
          </p:cNvGraphicFramePr>
          <p:nvPr/>
        </p:nvGraphicFramePr>
        <p:xfrm>
          <a:off x="7793084" y="907870"/>
          <a:ext cx="1311730" cy="3360804"/>
        </p:xfrm>
        <a:graphic>
          <a:graphicData uri="http://schemas.openxmlformats.org/drawingml/2006/table">
            <a:tbl>
              <a:tblPr firstRow="1" bandRow="1">
                <a:tableStyleId>{5C22544A-7EE6-4342-B048-85BDC9FD1C3A}</a:tableStyleId>
              </a:tblPr>
              <a:tblGrid>
                <a:gridCol w="1311730">
                  <a:extLst>
                    <a:ext uri="{9D8B030D-6E8A-4147-A177-3AD203B41FA5}">
                      <a16:colId xmlns:a16="http://schemas.microsoft.com/office/drawing/2014/main" val="1687485215"/>
                    </a:ext>
                  </a:extLst>
                </a:gridCol>
              </a:tblGrid>
              <a:tr h="1012370">
                <a:tc>
                  <a:txBody>
                    <a:bodyPr/>
                    <a:lstStyle/>
                    <a:p>
                      <a:pPr algn="ctr"/>
                      <a:r>
                        <a:rPr lang="en-US" sz="1000" b="1" dirty="0">
                          <a:solidFill>
                            <a:schemeClr val="tx1"/>
                          </a:solidFill>
                        </a:rPr>
                        <a:t>Unit 1: </a:t>
                      </a:r>
                    </a:p>
                    <a:p>
                      <a:pPr algn="ctr"/>
                      <a:r>
                        <a:rPr lang="en-US" sz="1000" b="1" dirty="0">
                          <a:solidFill>
                            <a:schemeClr val="tx1"/>
                          </a:solidFill>
                        </a:rPr>
                        <a:t>Debris Overview &amp; Environment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2192611562"/>
                  </a:ext>
                </a:extLst>
              </a:tr>
              <a:tr h="698863">
                <a:tc>
                  <a:txBody>
                    <a:bodyPr/>
                    <a:lstStyle/>
                    <a:p>
                      <a:pPr algn="ctr"/>
                      <a:r>
                        <a:rPr lang="en-US" sz="1000" b="1" dirty="0">
                          <a:solidFill>
                            <a:schemeClr val="tx1"/>
                          </a:solidFill>
                        </a:rPr>
                        <a:t>Unit 2:</a:t>
                      </a:r>
                    </a:p>
                    <a:p>
                      <a:pPr algn="ctr"/>
                      <a:r>
                        <a:rPr lang="en-US" sz="1000" b="1" dirty="0">
                          <a:solidFill>
                            <a:schemeClr val="tx1"/>
                          </a:solidFill>
                        </a:rPr>
                        <a:t>Space Surveillance and Tracking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2237928532"/>
                  </a:ext>
                </a:extLst>
              </a:tr>
              <a:tr h="248194">
                <a:tc>
                  <a:txBody>
                    <a:bodyPr/>
                    <a:lstStyle/>
                    <a:p>
                      <a:pPr algn="ctr"/>
                      <a:endParaRPr lang="en-US" sz="1000" b="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230620811"/>
                  </a:ext>
                </a:extLst>
              </a:tr>
              <a:tr h="1401377">
                <a:tc>
                  <a:txBody>
                    <a:bodyPr/>
                    <a:lstStyle/>
                    <a:p>
                      <a:pPr algn="ctr"/>
                      <a:r>
                        <a:rPr lang="en-US" sz="1000" b="1" dirty="0">
                          <a:solidFill>
                            <a:schemeClr val="tx1"/>
                          </a:solidFill>
                        </a:rPr>
                        <a:t>Unit 3:</a:t>
                      </a:r>
                    </a:p>
                    <a:p>
                      <a:pPr algn="ctr"/>
                      <a:r>
                        <a:rPr lang="en-US" sz="1000" b="1" dirty="0">
                          <a:solidFill>
                            <a:schemeClr val="tx1"/>
                          </a:solidFill>
                        </a:rPr>
                        <a:t>Advanced Space Surveillance and Tracking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3969387324"/>
                  </a:ext>
                </a:extLst>
              </a:tr>
            </a:tbl>
          </a:graphicData>
        </a:graphic>
      </p:graphicFrame>
    </p:spTree>
    <p:extLst>
      <p:ext uri="{BB962C8B-B14F-4D97-AF65-F5344CB8AC3E}">
        <p14:creationId xmlns:p14="http://schemas.microsoft.com/office/powerpoint/2010/main" val="39416474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Correlation of Errors</a:t>
                </a:r>
                <a:endParaRPr lang="en-US" sz="1400" dirty="0"/>
              </a:p>
              <a:p>
                <a:pPr marL="0" indent="0">
                  <a:spcBef>
                    <a:spcPts val="0"/>
                  </a:spcBef>
                  <a:spcAft>
                    <a:spcPts val="0"/>
                  </a:spcAft>
                  <a:buNone/>
                </a:pPr>
                <a:r>
                  <a:rPr lang="en-US" sz="1400" dirty="0"/>
                  <a:t>We can represent the 2D covariance as an ellipse viewed from above.  The longer axis indicates the direction with more uncertainty.  The orientation of the ellipse indicates if the errors are correlated.  In the case the errors are not correlated,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𝜌</m:t>
                        </m:r>
                      </m:e>
                      <m:sub>
                        <m:r>
                          <a:rPr lang="en-US" sz="1400" i="1">
                            <a:latin typeface="Cambria Math" panose="02040503050406030204" pitchFamily="18" charset="0"/>
                          </a:rPr>
                          <m:t>𝑥𝑦</m:t>
                        </m:r>
                      </m:sub>
                    </m:sSub>
                    <m:r>
                      <a:rPr lang="en-US" sz="1400" b="0" i="1" smtClean="0">
                        <a:latin typeface="Cambria Math" panose="02040503050406030204" pitchFamily="18" charset="0"/>
                      </a:rPr>
                      <m:t>=0</m:t>
                    </m:r>
                  </m:oMath>
                </a14:m>
                <a:r>
                  <a:rPr lang="en-US" sz="1400" dirty="0"/>
                  <a:t> and the ellipse is aligned with the principal axes.  If errors are correlated, the ellipse is at an angle.  Positive correlation means that large errors in the x-direction imply large errors in the y-direction.  Negative correlation means large errors in the x-direction imply small errors in the y-direction.</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r="-578"/>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Multivariate Gaussian Distribution</a:t>
            </a:r>
          </a:p>
        </p:txBody>
      </p:sp>
      <p:pic>
        <p:nvPicPr>
          <p:cNvPr id="4" name="Picture 3">
            <a:extLst>
              <a:ext uri="{FF2B5EF4-FFF2-40B4-BE49-F238E27FC236}">
                <a16:creationId xmlns:a16="http://schemas.microsoft.com/office/drawing/2014/main" id="{27E38FA9-B458-4DED-99F9-916A5C61E504}"/>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95153" y="740754"/>
            <a:ext cx="2453596" cy="1830996"/>
          </a:xfrm>
          <a:prstGeom prst="rect">
            <a:avLst/>
          </a:prstGeom>
        </p:spPr>
      </p:pic>
      <p:pic>
        <p:nvPicPr>
          <p:cNvPr id="8" name="Picture 7">
            <a:extLst>
              <a:ext uri="{FF2B5EF4-FFF2-40B4-BE49-F238E27FC236}">
                <a16:creationId xmlns:a16="http://schemas.microsoft.com/office/drawing/2014/main" id="{51532E50-F06E-411F-A709-457093AA7A50}"/>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495153" y="2630965"/>
            <a:ext cx="2453596" cy="1830996"/>
          </a:xfrm>
          <a:prstGeom prst="rect">
            <a:avLst/>
          </a:prstGeom>
        </p:spPr>
      </p:pic>
      <p:sp>
        <p:nvSpPr>
          <p:cNvPr id="9" name="TextBox 8">
            <a:extLst>
              <a:ext uri="{FF2B5EF4-FFF2-40B4-BE49-F238E27FC236}">
                <a16:creationId xmlns:a16="http://schemas.microsoft.com/office/drawing/2014/main" id="{FB314F1F-FFD6-4ADD-BDCF-1454B5B5D7D0}"/>
              </a:ext>
            </a:extLst>
          </p:cNvPr>
          <p:cNvSpPr txBox="1"/>
          <p:nvPr/>
        </p:nvSpPr>
        <p:spPr>
          <a:xfrm>
            <a:off x="6074229" y="665820"/>
            <a:ext cx="1358537" cy="269304"/>
          </a:xfrm>
          <a:prstGeom prst="rect">
            <a:avLst/>
          </a:prstGeom>
        </p:spPr>
        <p:txBody>
          <a:bodyPr wrap="square" rtlCol="0">
            <a:spAutoFit/>
          </a:bodyPr>
          <a:lstStyle/>
          <a:p>
            <a: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1150" b="1" i="0" u="none" strike="noStrike" kern="1200" cap="none" spc="0" normalizeH="0" baseline="0" noProof="0" dirty="0">
                <a:ln>
                  <a:noFill/>
                </a:ln>
                <a:solidFill>
                  <a:schemeClr val="tx1"/>
                </a:solidFill>
                <a:effectLst/>
                <a:uLnTx/>
                <a:uFillTx/>
                <a:latin typeface="Sommet bold"/>
                <a:ea typeface="+mn-ea"/>
                <a:cs typeface="+mn-cs"/>
              </a:rPr>
              <a:t>Uncorrelated</a:t>
            </a:r>
          </a:p>
        </p:txBody>
      </p:sp>
      <p:sp>
        <p:nvSpPr>
          <p:cNvPr id="10" name="TextBox 9">
            <a:extLst>
              <a:ext uri="{FF2B5EF4-FFF2-40B4-BE49-F238E27FC236}">
                <a16:creationId xmlns:a16="http://schemas.microsoft.com/office/drawing/2014/main" id="{D5DCAEB3-04CD-4C60-BF0A-1A0E73969F45}"/>
              </a:ext>
            </a:extLst>
          </p:cNvPr>
          <p:cNvSpPr txBox="1"/>
          <p:nvPr/>
        </p:nvSpPr>
        <p:spPr>
          <a:xfrm>
            <a:off x="6008914" y="2571750"/>
            <a:ext cx="1489166" cy="269304"/>
          </a:xfrm>
          <a:prstGeom prst="rect">
            <a:avLst/>
          </a:prstGeom>
        </p:spPr>
        <p:txBody>
          <a:bodyPr wrap="square" rtlCol="0">
            <a:spAutoFit/>
          </a:bodyPr>
          <a:lstStyle/>
          <a:p>
            <a: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1150" b="1" i="0" u="none" strike="noStrike" kern="1200" cap="none" spc="0" normalizeH="0" baseline="0" noProof="0" dirty="0">
                <a:ln>
                  <a:noFill/>
                </a:ln>
                <a:solidFill>
                  <a:schemeClr val="tx1"/>
                </a:solidFill>
                <a:effectLst/>
                <a:uLnTx/>
                <a:uFillTx/>
                <a:latin typeface="Sommet bold"/>
                <a:ea typeface="+mn-ea"/>
                <a:cs typeface="+mn-cs"/>
              </a:rPr>
              <a:t>Positively Correlated</a:t>
            </a:r>
          </a:p>
        </p:txBody>
      </p:sp>
    </p:spTree>
    <p:extLst>
      <p:ext uri="{BB962C8B-B14F-4D97-AF65-F5344CB8AC3E}">
        <p14:creationId xmlns:p14="http://schemas.microsoft.com/office/powerpoint/2010/main" val="2355701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Dynamics Model</a:t>
                </a:r>
                <a:endParaRPr lang="en-US" sz="1400" dirty="0"/>
              </a:p>
              <a:p>
                <a:pPr marL="0" indent="0">
                  <a:spcBef>
                    <a:spcPts val="0"/>
                  </a:spcBef>
                  <a:spcAft>
                    <a:spcPts val="0"/>
                  </a:spcAft>
                  <a:buNone/>
                </a:pPr>
                <a:r>
                  <a:rPr lang="en-US" sz="1400" dirty="0"/>
                  <a:t>Returning to the dynamics model, we can write out the state transition matrix and predicted covariance.</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𝜙</m:t>
                          </m:r>
                        </m:e>
                        <m:sub>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en-US" sz="1400" i="1">
                                    <a:latin typeface="Cambria Math" panose="02040503050406030204" pitchFamily="18" charset="0"/>
                                  </a:rPr>
                                  <m:t>1</m:t>
                                </m:r>
                              </m:e>
                              <m:e>
                                <m:r>
                                  <m:rPr>
                                    <m:sty m:val="p"/>
                                  </m:rPr>
                                  <a:rPr lang="el-GR" sz="1400" i="1" smtClean="0">
                                    <a:latin typeface="Cambria Math" panose="02040503050406030204" pitchFamily="18" charset="0"/>
                                    <a:ea typeface="Cambria Math" panose="02040503050406030204" pitchFamily="18" charset="0"/>
                                  </a:rPr>
                                  <m:t>Δ</m:t>
                                </m:r>
                                <m:r>
                                  <a:rPr lang="en-US" sz="1400" i="1">
                                    <a:latin typeface="Cambria Math" panose="02040503050406030204" pitchFamily="18" charset="0"/>
                                  </a:rPr>
                                  <m:t>𝑡</m:t>
                                </m:r>
                              </m:e>
                            </m:mr>
                            <m:mr>
                              <m:e>
                                <m:r>
                                  <a:rPr lang="en-US" sz="1400" i="1">
                                    <a:latin typeface="Cambria Math" panose="02040503050406030204" pitchFamily="18" charset="0"/>
                                  </a:rPr>
                                  <m:t>0</m:t>
                                </m:r>
                              </m:e>
                              <m:e>
                                <m:r>
                                  <a:rPr lang="en-US" sz="1400" i="1">
                                    <a:latin typeface="Cambria Math" panose="02040503050406030204" pitchFamily="18" charset="0"/>
                                  </a:rPr>
                                  <m:t>1</m:t>
                                </m:r>
                              </m:e>
                            </m:mr>
                          </m:m>
                        </m:e>
                      </m:d>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𝜙</m:t>
                          </m:r>
                        </m:e>
                        <m:sub>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𝑘</m:t>
                          </m:r>
                          <m:r>
                            <a:rPr lang="en-US" sz="1400" i="1">
                              <a:latin typeface="Cambria Math" panose="02040503050406030204" pitchFamily="18" charset="0"/>
                            </a:rPr>
                            <m:t>−1</m:t>
                          </m:r>
                        </m:sub>
                      </m:sSub>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𝜙</m:t>
                          </m:r>
                        </m:e>
                        <m:sub>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−1</m:t>
                          </m:r>
                        </m:sub>
                        <m:sup>
                          <m:r>
                            <a:rPr lang="en-US" sz="1400" i="1">
                              <a:latin typeface="Cambria Math" panose="02040503050406030204" pitchFamily="18" charset="0"/>
                            </a:rPr>
                            <m:t>𝑇</m:t>
                          </m:r>
                        </m:sup>
                      </m:sSubSup>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up>
                                    <m:r>
                                      <a:rPr lang="en-US" sz="1400" i="1">
                                        <a:latin typeface="Cambria Math" panose="02040503050406030204" pitchFamily="18" charset="0"/>
                                      </a:rPr>
                                      <m:t>2</m:t>
                                    </m:r>
                                  </m:sup>
                                </m:sSub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m:rPr>
                                            <m:sty m:val="p"/>
                                          </m:rPr>
                                          <a:rPr lang="el-GR" sz="1400" i="1">
                                            <a:latin typeface="Cambria Math" panose="02040503050406030204" pitchFamily="18" charset="0"/>
                                            <a:ea typeface="Cambria Math" panose="02040503050406030204" pitchFamily="18" charset="0"/>
                                          </a:rPr>
                                          <m:t>Δ</m:t>
                                        </m:r>
                                        <m:r>
                                          <a:rPr lang="en-US" sz="1400" i="1">
                                            <a:latin typeface="Cambria Math" panose="02040503050406030204" pitchFamily="18" charset="0"/>
                                          </a:rPr>
                                          <m:t>𝑡</m:t>
                                        </m:r>
                                      </m:e>
                                    </m:d>
                                  </m:e>
                                  <m:sup>
                                    <m:r>
                                      <a:rPr lang="en-US" sz="1400" b="0" i="1" smtClean="0">
                                        <a:latin typeface="Cambria Math" panose="02040503050406030204" pitchFamily="18" charset="0"/>
                                      </a:rPr>
                                      <m:t>2</m:t>
                                    </m:r>
                                  </m:sup>
                                </m:sSup>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sub>
                                  <m:sup>
                                    <m:r>
                                      <a:rPr lang="en-US" sz="1400" i="1">
                                        <a:latin typeface="Cambria Math" panose="02040503050406030204" pitchFamily="18" charset="0"/>
                                      </a:rPr>
                                      <m:t>2</m:t>
                                    </m:r>
                                  </m:sup>
                                </m:sSubSup>
                              </m:e>
                              <m:e>
                                <m:d>
                                  <m:dPr>
                                    <m:ctrlPr>
                                      <a:rPr lang="en-US" sz="1400" i="1">
                                        <a:latin typeface="Cambria Math" panose="02040503050406030204" pitchFamily="18" charset="0"/>
                                      </a:rPr>
                                    </m:ctrlPr>
                                  </m:dPr>
                                  <m:e>
                                    <m:r>
                                      <m:rPr>
                                        <m:sty m:val="p"/>
                                      </m:rPr>
                                      <a:rPr lang="el-GR" sz="1400" i="1">
                                        <a:latin typeface="Cambria Math" panose="02040503050406030204" pitchFamily="18" charset="0"/>
                                        <a:ea typeface="Cambria Math" panose="02040503050406030204" pitchFamily="18" charset="0"/>
                                      </a:rPr>
                                      <m:t>Δ</m:t>
                                    </m:r>
                                    <m:r>
                                      <a:rPr lang="en-US" sz="1400" i="1">
                                        <a:latin typeface="Cambria Math" panose="02040503050406030204" pitchFamily="18" charset="0"/>
                                      </a:rPr>
                                      <m:t>𝑡</m:t>
                                    </m:r>
                                  </m:e>
                                </m:d>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sub>
                                  <m:sup>
                                    <m:r>
                                      <a:rPr lang="en-US" sz="1400" i="1">
                                        <a:latin typeface="Cambria Math" panose="02040503050406030204" pitchFamily="18" charset="0"/>
                                      </a:rPr>
                                      <m:t>2</m:t>
                                    </m:r>
                                  </m:sup>
                                </m:sSubSup>
                              </m:e>
                            </m:mr>
                            <m:mr>
                              <m:e>
                                <m:d>
                                  <m:dPr>
                                    <m:ctrlPr>
                                      <a:rPr lang="en-US" sz="1400" i="1">
                                        <a:latin typeface="Cambria Math" panose="02040503050406030204" pitchFamily="18" charset="0"/>
                                      </a:rPr>
                                    </m:ctrlPr>
                                  </m:dPr>
                                  <m:e>
                                    <m:r>
                                      <m:rPr>
                                        <m:sty m:val="p"/>
                                      </m:rPr>
                                      <a:rPr lang="el-GR" sz="1400" i="1">
                                        <a:latin typeface="Cambria Math" panose="02040503050406030204" pitchFamily="18" charset="0"/>
                                        <a:ea typeface="Cambria Math" panose="02040503050406030204" pitchFamily="18" charset="0"/>
                                      </a:rPr>
                                      <m:t>Δ</m:t>
                                    </m:r>
                                    <m:r>
                                      <a:rPr lang="en-US" sz="1400" i="1">
                                        <a:latin typeface="Cambria Math" panose="02040503050406030204" pitchFamily="18" charset="0"/>
                                      </a:rPr>
                                      <m:t>𝑡</m:t>
                                    </m:r>
                                  </m:e>
                                </m:d>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sub>
                                  <m:sup>
                                    <m:r>
                                      <a:rPr lang="en-US" sz="1400" i="1">
                                        <a:latin typeface="Cambria Math" panose="02040503050406030204" pitchFamily="18" charset="0"/>
                                      </a:rPr>
                                      <m:t>2</m:t>
                                    </m:r>
                                  </m:sup>
                                </m:sSubSup>
                              </m:e>
                              <m:e>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sub>
                                  <m:sup>
                                    <m:r>
                                      <a:rPr lang="en-US" sz="1400" i="1">
                                        <a:latin typeface="Cambria Math" panose="02040503050406030204" pitchFamily="18" charset="0"/>
                                      </a:rPr>
                                      <m:t>2</m:t>
                                    </m:r>
                                  </m:sup>
                                </m:sSubSup>
                              </m:e>
                            </m:mr>
                          </m:m>
                        </m:e>
                      </m:d>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If we start with a covariance at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𝑘</m:t>
                        </m:r>
                        <m:r>
                          <a:rPr lang="en-US" sz="1400" b="0" i="1" smtClean="0">
                            <a:latin typeface="Cambria Math" panose="02040503050406030204" pitchFamily="18" charset="0"/>
                          </a:rPr>
                          <m:t>−1</m:t>
                        </m:r>
                      </m:sub>
                    </m:sSub>
                  </m:oMath>
                </a14:m>
                <a:r>
                  <a:rPr lang="en-US" sz="1400" dirty="0"/>
                  <a:t> this shows how the uncertainty changes during the prediction to time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𝑡</m:t>
                        </m:r>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m:t>
                    </m:r>
                  </m:oMath>
                </a14:m>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r="-723"/>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Correlation of Position and Velocity</a:t>
            </a:r>
          </a:p>
        </p:txBody>
      </p:sp>
      <p:sp>
        <p:nvSpPr>
          <p:cNvPr id="11" name="Content Placeholder 1">
            <a:extLst>
              <a:ext uri="{FF2B5EF4-FFF2-40B4-BE49-F238E27FC236}">
                <a16:creationId xmlns:a16="http://schemas.microsoft.com/office/drawing/2014/main" id="{DD71EAA1-4669-4677-B35A-C248B01A0D98}"/>
              </a:ext>
            </a:extLst>
          </p:cNvPr>
          <p:cNvSpPr txBox="1">
            <a:spLocks/>
          </p:cNvSpPr>
          <p:nvPr/>
        </p:nvSpPr>
        <p:spPr>
          <a:xfrm>
            <a:off x="4757057" y="681541"/>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Correlated Errors</a:t>
            </a:r>
          </a:p>
          <a:p>
            <a:pPr marL="0" indent="0">
              <a:spcBef>
                <a:spcPts val="0"/>
              </a:spcBef>
              <a:spcAft>
                <a:spcPts val="0"/>
              </a:spcAft>
              <a:buFont typeface="Arial" charset="0"/>
              <a:buNone/>
            </a:pPr>
            <a:r>
              <a:rPr lang="en-US" sz="1400" dirty="0"/>
              <a:t>Because the off-diagonal terms are non-zero, we know that the position and velocity errors will be correlated.  We can also see that the magnitude of this correlation is a function of the time interval.  This fits our understanding of the physics – large errors in velocity imply large errors in position, and will scale with the amount of time between measurements.  This also has an important implication for our current example.</a:t>
            </a:r>
            <a:endParaRPr lang="en-US" sz="1200" dirty="0"/>
          </a:p>
        </p:txBody>
      </p:sp>
    </p:spTree>
    <p:extLst>
      <p:ext uri="{BB962C8B-B14F-4D97-AF65-F5344CB8AC3E}">
        <p14:creationId xmlns:p14="http://schemas.microsoft.com/office/powerpoint/2010/main" val="1078661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Kalman Gain and Update</a:t>
                </a:r>
                <a:endParaRPr lang="en-US" sz="1400" dirty="0"/>
              </a:p>
              <a:p>
                <a:pPr marL="0" indent="0">
                  <a:spcBef>
                    <a:spcPts val="0"/>
                  </a:spcBef>
                  <a:spcAft>
                    <a:spcPts val="0"/>
                  </a:spcAft>
                  <a:buNone/>
                </a:pPr>
                <a:r>
                  <a:rPr lang="en-US" sz="1400" dirty="0"/>
                  <a:t>We can now write out the Kalman Gain and state/covariance update for our linear example </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𝐾</m:t>
                          </m:r>
                        </m:e>
                        <m:sub>
                          <m:r>
                            <a:rPr lang="en-US" sz="1400" i="1">
                              <a:latin typeface="Cambria Math" panose="02040503050406030204" pitchFamily="18" charset="0"/>
                            </a:rPr>
                            <m:t>𝑘</m:t>
                          </m:r>
                        </m:sub>
                      </m:sSub>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up>
                              <m:r>
                                <a:rPr lang="en-US" sz="1400" i="1">
                                  <a:latin typeface="Cambria Math" panose="02040503050406030204" pitchFamily="18" charset="0"/>
                                </a:rPr>
                                <m:t>2</m:t>
                              </m:r>
                            </m:sup>
                          </m:sSubSup>
                          <m:r>
                            <a:rPr lang="en-US" sz="1400" i="1">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ea typeface="Cambria Math" panose="02040503050406030204" pitchFamily="18" charset="0"/>
                                </a:rPr>
                                <m:t>𝜌</m:t>
                              </m:r>
                            </m:sub>
                            <m:sup>
                              <m:r>
                                <a:rPr lang="en-US" sz="1400" i="1">
                                  <a:latin typeface="Cambria Math" panose="02040503050406030204" pitchFamily="18" charset="0"/>
                                </a:rPr>
                                <m:t>2</m:t>
                              </m:r>
                            </m:sup>
                          </m:sSubSup>
                        </m:den>
                      </m:f>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r>
                                      <a:rPr lang="en-US" sz="1400" i="1">
                                        <a:latin typeface="Cambria Math" panose="02040503050406030204" pitchFamily="18" charset="0"/>
                                      </a:rPr>
                                      <m:t>𝑥</m:t>
                                    </m:r>
                                  </m:sub>
                                  <m:sup>
                                    <m:r>
                                      <a:rPr lang="en-US" sz="1400" i="1">
                                        <a:latin typeface="Cambria Math" panose="02040503050406030204" pitchFamily="18" charset="0"/>
                                      </a:rPr>
                                      <m:t>2</m:t>
                                    </m:r>
                                  </m:sup>
                                </m:sSubSup>
                              </m:e>
                            </m:mr>
                            <m:mr>
                              <m:e>
                                <m:d>
                                  <m:dPr>
                                    <m:ctrlPr>
                                      <a:rPr lang="en-US" sz="1400" i="1">
                                        <a:latin typeface="Cambria Math" panose="02040503050406030204" pitchFamily="18" charset="0"/>
                                      </a:rPr>
                                    </m:ctrlPr>
                                  </m:dPr>
                                  <m:e>
                                    <m:r>
                                      <m:rPr>
                                        <m:sty m:val="p"/>
                                      </m:rPr>
                                      <a:rPr lang="el-GR" sz="1400" i="1">
                                        <a:latin typeface="Cambria Math" panose="02040503050406030204" pitchFamily="18" charset="0"/>
                                        <a:ea typeface="Cambria Math" panose="02040503050406030204" pitchFamily="18" charset="0"/>
                                      </a:rPr>
                                      <m:t>Δ</m:t>
                                    </m:r>
                                    <m:r>
                                      <a:rPr lang="en-US" sz="1400" i="1">
                                        <a:latin typeface="Cambria Math" panose="02040503050406030204" pitchFamily="18" charset="0"/>
                                      </a:rPr>
                                      <m:t>𝑡</m:t>
                                    </m:r>
                                  </m:e>
                                </m:d>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𝜎</m:t>
                                    </m:r>
                                  </m:e>
                                  <m:sub>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sub>
                                  <m:sup>
                                    <m:r>
                                      <a:rPr lang="en-US" sz="1400" i="1">
                                        <a:latin typeface="Cambria Math" panose="02040503050406030204" pitchFamily="18" charset="0"/>
                                      </a:rPr>
                                      <m:t>2</m:t>
                                    </m:r>
                                  </m:sup>
                                </m:sSubSup>
                              </m:e>
                            </m:mr>
                          </m:m>
                        </m:e>
                      </m:d>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𝐾</m:t>
                          </m:r>
                        </m:e>
                        <m:sub>
                          <m:r>
                            <a:rPr lang="en-US" sz="1400" i="1">
                              <a:latin typeface="Cambria Math" panose="02040503050406030204" pitchFamily="18" charset="0"/>
                            </a:rPr>
                            <m:t>𝑘</m:t>
                          </m:r>
                        </m:sub>
                      </m:sSub>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i="1">
                                  <a:latin typeface="Cambria Math" panose="02040503050406030204" pitchFamily="18" charset="0"/>
                                </a:rPr>
                                <m:t>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𝑘</m:t>
                              </m:r>
                            </m:sub>
                          </m:sSub>
                        </m:e>
                      </m:d>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𝑘</m:t>
                          </m:r>
                        </m:sub>
                      </m:sSub>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𝐼</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𝐾</m:t>
                              </m:r>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e>
                      </m:d>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Fundamentally, the Kalman Gain quantifies the relative uncertainty in the state estimate and measurements.  It tells us how much we should trust one vs the other.</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r="-1012"/>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Kalman Filter Corrector Summary</a:t>
            </a:r>
          </a:p>
        </p:txBody>
      </p:sp>
      <mc:AlternateContent xmlns:mc="http://schemas.openxmlformats.org/markup-compatibility/2006" xmlns:a14="http://schemas.microsoft.com/office/drawing/2010/main">
        <mc:Choice Requires="a14">
          <p:sp>
            <p:nvSpPr>
              <p:cNvPr id="11" name="Content Placeholder 1">
                <a:extLst>
                  <a:ext uri="{FF2B5EF4-FFF2-40B4-BE49-F238E27FC236}">
                    <a16:creationId xmlns:a16="http://schemas.microsoft.com/office/drawing/2014/main" id="{DD71EAA1-4669-4677-B35A-C248B01A0D98}"/>
                  </a:ext>
                </a:extLst>
              </p:cNvPr>
              <p:cNvSpPr txBox="1">
                <a:spLocks/>
              </p:cNvSpPr>
              <p:nvPr/>
            </p:nvSpPr>
            <p:spPr>
              <a:xfrm>
                <a:off x="4757057" y="681541"/>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dirty="0"/>
                  <a:t>The magnitude of the update to the mean state depends on the Kalman Gain and the predicted residuals.</a:t>
                </a:r>
              </a:p>
              <a:p>
                <a:pPr marL="0" indent="0">
                  <a:spcBef>
                    <a:spcPts val="0"/>
                  </a:spcBef>
                  <a:spcAft>
                    <a:spcPts val="0"/>
                  </a:spcAft>
                  <a:buFont typeface="Arial" charset="0"/>
                  <a:buNone/>
                </a:pPr>
                <a:endParaRPr lang="en-US" sz="1400" dirty="0"/>
              </a:p>
              <a:p>
                <a:pPr marL="0" indent="0">
                  <a:spcBef>
                    <a:spcPts val="0"/>
                  </a:spcBef>
                  <a:spcAft>
                    <a:spcPts val="0"/>
                  </a:spcAft>
                  <a:buNone/>
                </a:pPr>
                <a:r>
                  <a:rPr lang="en-US" sz="1400" dirty="0"/>
                  <a:t>The Kalman Gain further tells us how much to update individual states in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𝑘</m:t>
                        </m:r>
                      </m:sub>
                    </m:sSub>
                  </m:oMath>
                </a14:m>
                <a:r>
                  <a:rPr lang="en-US" sz="1400" dirty="0"/>
                  <a:t>.  In our example, if position and velocity were not correlated, a range measurement would provide no update to the velocity state.  We would require a second measurement type in order to correct errors in the velocity.</a:t>
                </a:r>
              </a:p>
              <a:p>
                <a:pPr marL="0" indent="0">
                  <a:spcBef>
                    <a:spcPts val="0"/>
                  </a:spcBef>
                  <a:spcAft>
                    <a:spcPts val="0"/>
                  </a:spcAft>
                  <a:buNone/>
                </a:pPr>
                <a:endParaRPr lang="en-US" sz="1400" dirty="0"/>
              </a:p>
              <a:p>
                <a:pPr marL="0" indent="0">
                  <a:spcBef>
                    <a:spcPts val="0"/>
                  </a:spcBef>
                  <a:spcAft>
                    <a:spcPts val="0"/>
                  </a:spcAft>
                  <a:buNone/>
                </a:pPr>
                <a:r>
                  <a:rPr lang="en-US" sz="1400" dirty="0"/>
                  <a:t>Because position and velocity are correlated through the dynamics, we can use measurement types that are functions of position only (range, angles) to estimate both the position and velocity.</a:t>
                </a:r>
              </a:p>
              <a:p>
                <a:pPr marL="0" indent="0">
                  <a:spcBef>
                    <a:spcPts val="0"/>
                  </a:spcBef>
                  <a:spcAft>
                    <a:spcPts val="0"/>
                  </a:spcAft>
                  <a:buFont typeface="Arial" charset="0"/>
                  <a:buNone/>
                </a:pPr>
                <a:endParaRPr lang="en-US" sz="1400" dirty="0"/>
              </a:p>
              <a:p>
                <a:pPr marL="0" indent="0">
                  <a:spcBef>
                    <a:spcPts val="0"/>
                  </a:spcBef>
                  <a:spcAft>
                    <a:spcPts val="0"/>
                  </a:spcAft>
                  <a:buFont typeface="Arial" charset="0"/>
                  <a:buNone/>
                </a:pPr>
                <a:endParaRPr lang="en-US" sz="1200" dirty="0"/>
              </a:p>
            </p:txBody>
          </p:sp>
        </mc:Choice>
        <mc:Fallback xmlns="">
          <p:sp>
            <p:nvSpPr>
              <p:cNvPr id="11" name="Content Placeholder 1">
                <a:extLst>
                  <a:ext uri="{FF2B5EF4-FFF2-40B4-BE49-F238E27FC236}">
                    <a16:creationId xmlns:a16="http://schemas.microsoft.com/office/drawing/2014/main" id="{DD71EAA1-4669-4677-B35A-C248B01A0D98}"/>
                  </a:ext>
                </a:extLst>
              </p:cNvPr>
              <p:cNvSpPr txBox="1">
                <a:spLocks noRot="1" noChangeAspect="1" noMove="1" noResize="1" noEditPoints="1" noAdjustHandles="1" noChangeArrowheads="1" noChangeShapeType="1" noTextEdit="1"/>
              </p:cNvSpPr>
              <p:nvPr/>
            </p:nvSpPr>
            <p:spPr>
              <a:xfrm>
                <a:off x="4757057" y="681541"/>
                <a:ext cx="4219304" cy="3780420"/>
              </a:xfrm>
              <a:prstGeom prst="rect">
                <a:avLst/>
              </a:prstGeom>
              <a:blipFill>
                <a:blip r:embed="rId3"/>
                <a:stretch>
                  <a:fillRect l="-433" t="-323"/>
                </a:stretch>
              </a:blipFill>
            </p:spPr>
            <p:txBody>
              <a:bodyPr/>
              <a:lstStyle/>
              <a:p>
                <a:r>
                  <a:rPr lang="en-US">
                    <a:noFill/>
                  </a:rPr>
                  <a:t> </a:t>
                </a:r>
              </a:p>
            </p:txBody>
          </p:sp>
        </mc:Fallback>
      </mc:AlternateContent>
    </p:spTree>
    <p:extLst>
      <p:ext uri="{BB962C8B-B14F-4D97-AF65-F5344CB8AC3E}">
        <p14:creationId xmlns:p14="http://schemas.microsoft.com/office/powerpoint/2010/main" val="1395643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Linear Example Results</a:t>
            </a:r>
          </a:p>
        </p:txBody>
      </p:sp>
      <mc:AlternateContent xmlns:mc="http://schemas.openxmlformats.org/markup-compatibility/2006" xmlns:a14="http://schemas.microsoft.com/office/drawing/2010/main">
        <mc:Choice Requires="a14">
          <p:sp>
            <p:nvSpPr>
              <p:cNvPr id="11" name="Content Placeholder 1">
                <a:extLst>
                  <a:ext uri="{FF2B5EF4-FFF2-40B4-BE49-F238E27FC236}">
                    <a16:creationId xmlns:a16="http://schemas.microsoft.com/office/drawing/2014/main" id="{DD71EAA1-4669-4677-B35A-C248B01A0D98}"/>
                  </a:ext>
                </a:extLst>
              </p:cNvPr>
              <p:cNvSpPr txBox="1">
                <a:spLocks/>
              </p:cNvSpPr>
              <p:nvPr/>
            </p:nvSpPr>
            <p:spPr>
              <a:xfrm>
                <a:off x="5888985" y="681541"/>
                <a:ext cx="3087376"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dirty="0"/>
                  <a:t>True Initial Conditions:</a:t>
                </a:r>
              </a:p>
              <a:p>
                <a:pPr marL="0" indent="0">
                  <a:spcBef>
                    <a:spcPts val="0"/>
                  </a:spcBef>
                  <a:spcAft>
                    <a:spcPts val="0"/>
                  </a:spcAft>
                  <a:buFont typeface="Arial" charset="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=0 </m:t>
                      </m:r>
                      <m:r>
                        <m:rPr>
                          <m:sty m:val="p"/>
                        </m:rPr>
                        <a:rPr lang="en-US" sz="1400" b="0" i="0" smtClean="0">
                          <a:latin typeface="Cambria Math" panose="02040503050406030204" pitchFamily="18" charset="0"/>
                        </a:rPr>
                        <m:t>m</m:t>
                      </m:r>
                    </m:oMath>
                  </m:oMathPara>
                </a14:m>
                <a:endParaRPr lang="en-US" sz="1400" dirty="0"/>
              </a:p>
              <a:p>
                <a:pPr marL="0" indent="0">
                  <a:spcBef>
                    <a:spcPts val="0"/>
                  </a:spcBef>
                  <a:spcAft>
                    <a:spcPts val="0"/>
                  </a:spcAft>
                  <a:buFont typeface="Arial" charset="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sub>
                          <m:r>
                            <a:rPr lang="en-US" sz="1400" b="0" i="1" smtClean="0">
                              <a:latin typeface="Cambria Math" panose="02040503050406030204" pitchFamily="18" charset="0"/>
                            </a:rPr>
                            <m:t>0</m:t>
                          </m:r>
                        </m:sub>
                      </m:sSub>
                      <m:r>
                        <a:rPr lang="en-US" sz="1400" b="0" i="1" smtClean="0">
                          <a:latin typeface="Cambria Math" panose="02040503050406030204" pitchFamily="18" charset="0"/>
                        </a:rPr>
                        <m:t>=5 </m:t>
                      </m:r>
                      <m:r>
                        <m:rPr>
                          <m:sty m:val="p"/>
                        </m:rPr>
                        <a:rPr lang="en-US" sz="1400" b="0" i="0" smtClean="0">
                          <a:latin typeface="Cambria Math" panose="02040503050406030204" pitchFamily="18" charset="0"/>
                        </a:rPr>
                        <m:t>m</m:t>
                      </m:r>
                      <m:r>
                        <a:rPr lang="en-US" sz="1400" b="0" i="0" smtClean="0">
                          <a:latin typeface="Cambria Math" panose="02040503050406030204" pitchFamily="18" charset="0"/>
                        </a:rPr>
                        <m:t>/</m:t>
                      </m:r>
                      <m:r>
                        <m:rPr>
                          <m:sty m:val="p"/>
                        </m:rPr>
                        <a:rPr lang="en-US" sz="1400" b="0" i="0" smtClean="0">
                          <a:latin typeface="Cambria Math" panose="02040503050406030204" pitchFamily="18" charset="0"/>
                        </a:rPr>
                        <m:t>s</m:t>
                      </m:r>
                    </m:oMath>
                  </m:oMathPara>
                </a14:m>
                <a:endParaRPr lang="en-US" sz="1400" dirty="0"/>
              </a:p>
              <a:p>
                <a:pPr marL="0" indent="0">
                  <a:spcBef>
                    <a:spcPts val="0"/>
                  </a:spcBef>
                  <a:spcAft>
                    <a:spcPts val="0"/>
                  </a:spcAft>
                  <a:buFont typeface="Arial" charset="0"/>
                  <a:buNone/>
                </a:pPr>
                <a:endParaRPr lang="en-US" sz="1400" dirty="0"/>
              </a:p>
              <a:p>
                <a:pPr marL="0" indent="0">
                  <a:spcBef>
                    <a:spcPts val="0"/>
                  </a:spcBef>
                  <a:spcAft>
                    <a:spcPts val="0"/>
                  </a:spcAft>
                  <a:buNone/>
                </a:pPr>
                <a:r>
                  <a:rPr lang="en-US" sz="1400" dirty="0"/>
                  <a:t>Filter Initial Conditions:</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0</m:t>
                          </m:r>
                        </m:sub>
                      </m:sSub>
                      <m:r>
                        <a:rPr lang="en-US" sz="1400" i="1">
                          <a:latin typeface="Cambria Math" panose="02040503050406030204" pitchFamily="18" charset="0"/>
                        </a:rPr>
                        <m:t>=</m:t>
                      </m:r>
                      <m:r>
                        <a:rPr lang="en-US" sz="1400" b="0" i="1" smtClean="0">
                          <a:latin typeface="Cambria Math" panose="02040503050406030204" pitchFamily="18" charset="0"/>
                        </a:rPr>
                        <m:t>−100</m:t>
                      </m:r>
                      <m:r>
                        <a:rPr lang="en-US" sz="1400" i="1">
                          <a:latin typeface="Cambria Math" panose="02040503050406030204" pitchFamily="18" charset="0"/>
                        </a:rPr>
                        <m:t> </m:t>
                      </m:r>
                      <m:r>
                        <m:rPr>
                          <m:sty m:val="p"/>
                        </m:rPr>
                        <a:rPr lang="en-US" sz="1400">
                          <a:latin typeface="Cambria Math" panose="02040503050406030204" pitchFamily="18" charset="0"/>
                        </a:rPr>
                        <m:t>m</m:t>
                      </m:r>
                    </m:oMath>
                  </m:oMathPara>
                </a14:m>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𝑥</m:t>
                              </m:r>
                            </m:e>
                          </m:acc>
                        </m:e>
                        <m:sub>
                          <m:r>
                            <a:rPr lang="en-US" sz="1400" i="1">
                              <a:latin typeface="Cambria Math" panose="02040503050406030204" pitchFamily="18" charset="0"/>
                            </a:rPr>
                            <m:t>0</m:t>
                          </m:r>
                        </m:sub>
                      </m:sSub>
                      <m:r>
                        <a:rPr lang="en-US" sz="1400" i="1">
                          <a:latin typeface="Cambria Math" panose="02040503050406030204" pitchFamily="18" charset="0"/>
                        </a:rPr>
                        <m:t>=</m:t>
                      </m:r>
                      <m:r>
                        <a:rPr lang="en-US" sz="1400" b="0" i="1" smtClean="0">
                          <a:latin typeface="Cambria Math" panose="02040503050406030204" pitchFamily="18" charset="0"/>
                        </a:rPr>
                        <m:t>0</m:t>
                      </m:r>
                      <m:r>
                        <a:rPr lang="en-US" sz="1400" i="1">
                          <a:latin typeface="Cambria Math" panose="02040503050406030204" pitchFamily="18" charset="0"/>
                        </a:rPr>
                        <m:t> </m:t>
                      </m:r>
                      <m:r>
                        <m:rPr>
                          <m:sty m:val="p"/>
                        </m:rPr>
                        <a:rPr lang="en-US" sz="1400">
                          <a:latin typeface="Cambria Math" panose="02040503050406030204" pitchFamily="18" charset="0"/>
                        </a:rPr>
                        <m:t>m</m:t>
                      </m:r>
                      <m:r>
                        <a:rPr lang="en-US" sz="1400">
                          <a:latin typeface="Cambria Math" panose="02040503050406030204" pitchFamily="18" charset="0"/>
                        </a:rPr>
                        <m:t>/</m:t>
                      </m:r>
                      <m:r>
                        <m:rPr>
                          <m:sty m:val="p"/>
                        </m:rPr>
                        <a:rPr lang="en-US" sz="1400">
                          <a:latin typeface="Cambria Math" panose="02040503050406030204" pitchFamily="18" charset="0"/>
                        </a:rPr>
                        <m:t>s</m:t>
                      </m:r>
                    </m:oMath>
                  </m:oMathPara>
                </a14:m>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𝜎</m:t>
                          </m:r>
                        </m:e>
                        <m:sub>
                          <m:r>
                            <a:rPr lang="en-US" sz="1400" b="0" i="1" smtClean="0">
                              <a:latin typeface="Cambria Math" panose="02040503050406030204" pitchFamily="18" charset="0"/>
                            </a:rPr>
                            <m:t>𝑥</m:t>
                          </m:r>
                        </m:sub>
                      </m:sSub>
                      <m:r>
                        <a:rPr lang="en-US" sz="1400" b="0" i="1" smtClean="0">
                          <a:latin typeface="Cambria Math" panose="02040503050406030204" pitchFamily="18" charset="0"/>
                        </a:rPr>
                        <m:t>=100 </m:t>
                      </m:r>
                      <m:r>
                        <m:rPr>
                          <m:sty m:val="p"/>
                        </m:rPr>
                        <a:rPr lang="en-US" sz="1400" b="0" i="0" smtClean="0">
                          <a:latin typeface="Cambria Math" panose="02040503050406030204" pitchFamily="18" charset="0"/>
                        </a:rPr>
                        <m:t>m</m:t>
                      </m:r>
                    </m:oMath>
                  </m:oMathPara>
                </a14:m>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𝜎</m:t>
                          </m:r>
                        </m:e>
                        <m:sub>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sub>
                      </m:sSub>
                      <m:r>
                        <a:rPr lang="en-US" sz="1400" b="0" i="1" smtClean="0">
                          <a:latin typeface="Cambria Math" panose="02040503050406030204" pitchFamily="18" charset="0"/>
                        </a:rPr>
                        <m:t>=5 </m:t>
                      </m:r>
                      <m:r>
                        <m:rPr>
                          <m:sty m:val="p"/>
                        </m:rPr>
                        <a:rPr lang="en-US" sz="1400" b="0" i="0" smtClean="0">
                          <a:latin typeface="Cambria Math" panose="02040503050406030204" pitchFamily="18" charset="0"/>
                        </a:rPr>
                        <m:t>m</m:t>
                      </m:r>
                      <m:r>
                        <a:rPr lang="en-US" sz="1400" b="0" i="0" smtClean="0">
                          <a:latin typeface="Cambria Math" panose="02040503050406030204" pitchFamily="18" charset="0"/>
                        </a:rPr>
                        <m:t>/</m:t>
                      </m:r>
                      <m:r>
                        <m:rPr>
                          <m:sty m:val="p"/>
                        </m:rPr>
                        <a:rPr lang="en-US" sz="1400" b="0" i="0" smtClean="0">
                          <a:latin typeface="Cambria Math" panose="02040503050406030204" pitchFamily="18" charset="0"/>
                        </a:rPr>
                        <m:t>s</m:t>
                      </m:r>
                    </m:oMath>
                  </m:oMathPara>
                </a14:m>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𝜎</m:t>
                          </m:r>
                        </m:e>
                        <m:sub>
                          <m:r>
                            <a:rPr lang="en-US" sz="1400" i="1" smtClean="0">
                              <a:latin typeface="Cambria Math" panose="02040503050406030204" pitchFamily="18" charset="0"/>
                              <a:ea typeface="Cambria Math" panose="02040503050406030204" pitchFamily="18" charset="0"/>
                            </a:rPr>
                            <m:t>𝜌</m:t>
                          </m:r>
                        </m:sub>
                      </m:sSub>
                      <m:r>
                        <a:rPr lang="en-US" sz="1400" b="0" i="1" smtClean="0">
                          <a:latin typeface="Cambria Math" panose="02040503050406030204" pitchFamily="18" charset="0"/>
                        </a:rPr>
                        <m:t>=1 </m:t>
                      </m:r>
                      <m:r>
                        <m:rPr>
                          <m:sty m:val="p"/>
                        </m:rPr>
                        <a:rPr lang="en-US" sz="1400" b="0" i="0" smtClean="0">
                          <a:latin typeface="Cambria Math" panose="02040503050406030204" pitchFamily="18" charset="0"/>
                        </a:rPr>
                        <m:t>m</m:t>
                      </m:r>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Results:</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𝑅𝑀𝑆</m:t>
                          </m:r>
                        </m:sub>
                      </m:sSub>
                      <m:r>
                        <a:rPr lang="en-US" sz="1400" b="0" i="1" smtClean="0">
                          <a:latin typeface="Cambria Math" panose="02040503050406030204" pitchFamily="18" charset="0"/>
                        </a:rPr>
                        <m:t>=0.14 </m:t>
                      </m:r>
                      <m:r>
                        <m:rPr>
                          <m:sty m:val="p"/>
                        </m:rPr>
                        <a:rPr lang="en-US" sz="1400" b="0" i="0" smtClean="0">
                          <a:latin typeface="Cambria Math" panose="02040503050406030204" pitchFamily="18" charset="0"/>
                        </a:rPr>
                        <m:t>m</m:t>
                      </m:r>
                    </m:oMath>
                  </m:oMathPara>
                </a14:m>
                <a:endParaRPr lang="en-US" sz="1400" b="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sub>
                          <m:r>
                            <a:rPr lang="en-US" sz="1400" b="0" i="1" smtClean="0">
                              <a:latin typeface="Cambria Math" panose="02040503050406030204" pitchFamily="18" charset="0"/>
                            </a:rPr>
                            <m:t>𝑅𝑀𝑆</m:t>
                          </m:r>
                        </m:sub>
                      </m:sSub>
                      <m:r>
                        <a:rPr lang="en-US" sz="1400" b="0" i="1" smtClean="0">
                          <a:latin typeface="Cambria Math" panose="02040503050406030204" pitchFamily="18" charset="0"/>
                        </a:rPr>
                        <m:t>=3.5 </m:t>
                      </m:r>
                      <m:r>
                        <m:rPr>
                          <m:sty m:val="p"/>
                        </m:rPr>
                        <a:rPr lang="en-US" sz="1400" b="0" i="0" smtClean="0">
                          <a:latin typeface="Cambria Math" panose="02040503050406030204" pitchFamily="18" charset="0"/>
                        </a:rPr>
                        <m:t>mm</m:t>
                      </m:r>
                      <m:r>
                        <a:rPr lang="en-US" sz="1400" b="0" i="0" smtClean="0">
                          <a:latin typeface="Cambria Math" panose="02040503050406030204" pitchFamily="18" charset="0"/>
                        </a:rPr>
                        <m:t>/</m:t>
                      </m:r>
                      <m:r>
                        <m:rPr>
                          <m:sty m:val="p"/>
                        </m:rPr>
                        <a:rPr lang="en-US" sz="1400" b="0" i="0" smtClean="0">
                          <a:latin typeface="Cambria Math" panose="02040503050406030204" pitchFamily="18" charset="0"/>
                        </a:rPr>
                        <m:t>s</m:t>
                      </m:r>
                    </m:oMath>
                  </m:oMathPara>
                </a14:m>
                <a:endParaRPr lang="en-US" sz="1400" dirty="0"/>
              </a:p>
              <a:p>
                <a:pPr marL="0" indent="0">
                  <a:spcBef>
                    <a:spcPts val="0"/>
                  </a:spcBef>
                  <a:spcAft>
                    <a:spcPts val="0"/>
                  </a:spcAft>
                  <a:buFont typeface="Arial" charset="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𝜌</m:t>
                          </m:r>
                        </m:e>
                        <m:sub>
                          <m:r>
                            <a:rPr lang="en-US" sz="1400" b="0" i="1" smtClean="0">
                              <a:latin typeface="Cambria Math" panose="02040503050406030204" pitchFamily="18" charset="0"/>
                            </a:rPr>
                            <m:t>𝑅𝑀𝑆</m:t>
                          </m:r>
                        </m:sub>
                      </m:sSub>
                      <m:r>
                        <a:rPr lang="en-US" sz="1400" b="0" i="1" smtClean="0">
                          <a:latin typeface="Cambria Math" panose="02040503050406030204" pitchFamily="18" charset="0"/>
                        </a:rPr>
                        <m:t>=0.87 </m:t>
                      </m:r>
                      <m:r>
                        <m:rPr>
                          <m:sty m:val="p"/>
                        </m:rPr>
                        <a:rPr lang="en-US" sz="1400" b="0" i="0" smtClean="0">
                          <a:latin typeface="Cambria Math" panose="02040503050406030204" pitchFamily="18" charset="0"/>
                        </a:rPr>
                        <m:t>m</m:t>
                      </m:r>
                    </m:oMath>
                  </m:oMathPara>
                </a14:m>
                <a:endParaRPr lang="en-US" sz="1400" dirty="0"/>
              </a:p>
              <a:p>
                <a:pPr marL="0" indent="0">
                  <a:spcBef>
                    <a:spcPts val="0"/>
                  </a:spcBef>
                  <a:spcAft>
                    <a:spcPts val="0"/>
                  </a:spcAft>
                  <a:buFont typeface="Arial" charset="0"/>
                  <a:buNone/>
                </a:pPr>
                <a:endParaRPr lang="en-US" sz="1200" dirty="0"/>
              </a:p>
            </p:txBody>
          </p:sp>
        </mc:Choice>
        <mc:Fallback xmlns="">
          <p:sp>
            <p:nvSpPr>
              <p:cNvPr id="11" name="Content Placeholder 1">
                <a:extLst>
                  <a:ext uri="{FF2B5EF4-FFF2-40B4-BE49-F238E27FC236}">
                    <a16:creationId xmlns:a16="http://schemas.microsoft.com/office/drawing/2014/main" id="{DD71EAA1-4669-4677-B35A-C248B01A0D98}"/>
                  </a:ext>
                </a:extLst>
              </p:cNvPr>
              <p:cNvSpPr txBox="1">
                <a:spLocks noRot="1" noChangeAspect="1" noMove="1" noResize="1" noEditPoints="1" noAdjustHandles="1" noChangeArrowheads="1" noChangeShapeType="1" noTextEdit="1"/>
              </p:cNvSpPr>
              <p:nvPr/>
            </p:nvSpPr>
            <p:spPr>
              <a:xfrm>
                <a:off x="5888985" y="681541"/>
                <a:ext cx="3087376" cy="3780420"/>
              </a:xfrm>
              <a:prstGeom prst="rect">
                <a:avLst/>
              </a:prstGeom>
              <a:blipFill>
                <a:blip r:embed="rId2"/>
                <a:stretch>
                  <a:fillRect l="-592" t="-32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B40ACC2D-CB36-4F82-A286-66EDCCFC4252}"/>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72737" y="614886"/>
            <a:ext cx="5000711" cy="3731780"/>
          </a:xfrm>
          <a:prstGeom prst="rect">
            <a:avLst/>
          </a:prstGeom>
        </p:spPr>
      </p:pic>
    </p:spTree>
    <p:extLst>
      <p:ext uri="{BB962C8B-B14F-4D97-AF65-F5344CB8AC3E}">
        <p14:creationId xmlns:p14="http://schemas.microsoft.com/office/powerpoint/2010/main" val="3817199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Orbit Model</a:t>
            </a:r>
          </a:p>
        </p:txBody>
      </p:sp>
    </p:spTree>
    <p:extLst>
      <p:ext uri="{BB962C8B-B14F-4D97-AF65-F5344CB8AC3E}">
        <p14:creationId xmlns:p14="http://schemas.microsoft.com/office/powerpoint/2010/main" val="5965048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dirty="0"/>
              <a:t>The key challenge posed by applying least squares estimation to orbit determination is that both the dynamics and measurement equations are nonlinear.  CKF is designed for linear systems, so we will have to make some adjustments.</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Orbit Determination Problem</a:t>
            </a:r>
          </a:p>
        </p:txBody>
      </p:sp>
      <p:pic>
        <p:nvPicPr>
          <p:cNvPr id="3" name="Picture 2">
            <a:extLst>
              <a:ext uri="{FF2B5EF4-FFF2-40B4-BE49-F238E27FC236}">
                <a16:creationId xmlns:a16="http://schemas.microsoft.com/office/drawing/2014/main" id="{65E61156-15E0-4DFC-BA67-8E41E354420C}"/>
              </a:ext>
            </a:extLst>
          </p:cNvPr>
          <p:cNvPicPr>
            <a:picLocks noChangeAspect="1"/>
          </p:cNvPicPr>
          <p:nvPr/>
        </p:nvPicPr>
        <p:blipFill>
          <a:blip r:embed="rId2"/>
          <a:stretch>
            <a:fillRect/>
          </a:stretch>
        </p:blipFill>
        <p:spPr>
          <a:xfrm>
            <a:off x="505903" y="1977056"/>
            <a:ext cx="4121897" cy="2340944"/>
          </a:xfrm>
          <a:prstGeom prst="rect">
            <a:avLst/>
          </a:prstGeom>
        </p:spPr>
      </p:pic>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C72E3F61-567D-4DF5-BCE8-77C908F9CBAE}"/>
                  </a:ext>
                </a:extLst>
              </p:cNvPr>
              <p:cNvSpPr txBox="1">
                <a:spLocks/>
              </p:cNvSpPr>
              <p:nvPr/>
            </p:nvSpPr>
            <p:spPr>
              <a:xfrm>
                <a:off x="4924696" y="681541"/>
                <a:ext cx="40034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Orbit Determination Example</a:t>
                </a:r>
              </a:p>
              <a:p>
                <a:pPr marL="0" indent="0">
                  <a:spcBef>
                    <a:spcPts val="0"/>
                  </a:spcBef>
                  <a:spcAft>
                    <a:spcPts val="0"/>
                  </a:spcAft>
                  <a:buFont typeface="Arial" charset="0"/>
                  <a:buNone/>
                </a:pPr>
                <a:r>
                  <a:rPr lang="en-US" sz="1400" dirty="0"/>
                  <a:t>Assume that we are tracking an object whose motion is governed by Two-Body dynamics, using range measurements from a ground-based sensor.</a:t>
                </a:r>
              </a:p>
              <a:p>
                <a:pPr marL="0" indent="0">
                  <a:spcBef>
                    <a:spcPts val="0"/>
                  </a:spcBef>
                  <a:spcAft>
                    <a:spcPts val="0"/>
                  </a:spcAft>
                  <a:buFont typeface="Arial" charset="0"/>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𝑥</m:t>
                                      </m:r>
                                    </m:e>
                                  </m:mr>
                                  <m:mr>
                                    <m:e>
                                      <m:r>
                                        <a:rPr lang="en-US" sz="1400" b="0" i="1" smtClean="0">
                                          <a:latin typeface="Cambria Math" panose="02040503050406030204" pitchFamily="18" charset="0"/>
                                        </a:rPr>
                                        <m:t>𝑦</m:t>
                                      </m:r>
                                    </m:e>
                                  </m:mr>
                                  <m:mr>
                                    <m:e>
                                      <m:r>
                                        <a:rPr lang="en-US" sz="1400" b="0" i="1" smtClean="0">
                                          <a:latin typeface="Cambria Math" panose="02040503050406030204" pitchFamily="18" charset="0"/>
                                        </a:rPr>
                                        <m:t>𝑧</m:t>
                                      </m:r>
                                    </m:e>
                                  </m:mr>
                                </m:m>
                              </m:e>
                            </m:mr>
                            <m:m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e>
                            </m:mr>
                            <m:mr>
                              <m:e>
                                <m:m>
                                  <m:mPr>
                                    <m:mcs>
                                      <m:mc>
                                        <m:mcPr>
                                          <m:count m:val="1"/>
                                          <m:mcJc m:val="center"/>
                                        </m:mcPr>
                                      </m:mc>
                                    </m:mcs>
                                    <m:ctrlPr>
                                      <a:rPr lang="en-US" sz="1400" b="0" i="1" smtClean="0">
                                        <a:latin typeface="Cambria Math" panose="02040503050406030204" pitchFamily="18" charset="0"/>
                                      </a:rPr>
                                    </m:ctrlPr>
                                  </m:mPr>
                                  <m:m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𝑦</m:t>
                                          </m:r>
                                        </m:e>
                                      </m:acc>
                                    </m:e>
                                  </m:mr>
                                  <m:m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e>
                                  </m:mr>
                                </m:m>
                              </m:e>
                            </m:mr>
                          </m:m>
                        </m:e>
                      </m:d>
                      <m:r>
                        <a:rPr lang="en-US" sz="1400" b="0" i="1" smtClean="0">
                          <a:latin typeface="Cambria Math" panose="02040503050406030204" pitchFamily="18" charset="0"/>
                        </a:rPr>
                        <m:t>    </m:t>
                      </m:r>
                      <m:acc>
                        <m:accPr>
                          <m:chr m:val="̇"/>
                          <m:ctrlPr>
                            <a:rPr lang="en-US" sz="1400" b="0" i="1" smtClean="0">
                              <a:latin typeface="Cambria Math" panose="02040503050406030204" pitchFamily="18" charset="0"/>
                            </a:rPr>
                          </m:ctrlPr>
                        </m:acc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acc>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m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𝑦</m:t>
                                          </m:r>
                                        </m:e>
                                      </m:acc>
                                    </m:e>
                                  </m:m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𝑧</m:t>
                                          </m:r>
                                        </m:e>
                                      </m:acc>
                                    </m:e>
                                  </m:mr>
                                </m:m>
                              </m:e>
                            </m:mr>
                            <m:m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𝐺𝑀</m:t>
                                    </m:r>
                                  </m:num>
                                  <m:den>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𝑟</m:t>
                                        </m:r>
                                      </m:e>
                                      <m:sup>
                                        <m:r>
                                          <a:rPr lang="en-US" sz="1400" b="0" i="1" smtClean="0">
                                            <a:latin typeface="Cambria Math" panose="02040503050406030204" pitchFamily="18" charset="0"/>
                                          </a:rPr>
                                          <m:t>3</m:t>
                                        </m:r>
                                      </m:sup>
                                    </m:sSup>
                                  </m:den>
                                </m:f>
                                <m:r>
                                  <a:rPr lang="en-US" sz="1400" b="0" i="1" smtClean="0">
                                    <a:latin typeface="Cambria Math" panose="02040503050406030204" pitchFamily="18" charset="0"/>
                                  </a:rPr>
                                  <m:t>𝑥</m:t>
                                </m:r>
                              </m:e>
                            </m:mr>
                            <m:mr>
                              <m:e>
                                <m:m>
                                  <m:mPr>
                                    <m:mcs>
                                      <m:mc>
                                        <m:mcPr>
                                          <m:count m:val="1"/>
                                          <m:mcJc m:val="center"/>
                                        </m:mcPr>
                                      </m:mc>
                                    </m:mcs>
                                    <m:ctrlPr>
                                      <a:rPr lang="en-US" sz="1400" i="1">
                                        <a:latin typeface="Cambria Math" panose="02040503050406030204" pitchFamily="18" charset="0"/>
                                      </a:rPr>
                                    </m:ctrlPr>
                                  </m:mPr>
                                  <m:mr>
                                    <m:e>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𝐺𝑀</m:t>
                                          </m:r>
                                        </m:num>
                                        <m:den>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3</m:t>
                                              </m:r>
                                            </m:sup>
                                          </m:sSup>
                                        </m:den>
                                      </m:f>
                                      <m:r>
                                        <a:rPr lang="en-US" sz="1400" b="0" i="1" smtClean="0">
                                          <a:latin typeface="Cambria Math" panose="02040503050406030204" pitchFamily="18" charset="0"/>
                                        </a:rPr>
                                        <m:t>𝑦</m:t>
                                      </m:r>
                                    </m:e>
                                  </m:mr>
                                  <m:mr>
                                    <m:e>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𝐺𝑀</m:t>
                                          </m:r>
                                        </m:num>
                                        <m:den>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3</m:t>
                                              </m:r>
                                            </m:sup>
                                          </m:sSup>
                                        </m:den>
                                      </m:f>
                                      <m:r>
                                        <a:rPr lang="en-US" sz="1400" b="0" i="1" smtClean="0">
                                          <a:latin typeface="Cambria Math" panose="02040503050406030204" pitchFamily="18" charset="0"/>
                                        </a:rPr>
                                        <m:t>𝑧</m:t>
                                      </m:r>
                                    </m:e>
                                  </m:mr>
                                </m:m>
                              </m:e>
                            </m:mr>
                          </m:m>
                        </m:e>
                      </m:d>
                    </m:oMath>
                  </m:oMathPara>
                </a14:m>
                <a:endParaRPr lang="en-US" sz="1400" dirty="0"/>
              </a:p>
              <a:p>
                <a:pPr marL="0" indent="0">
                  <a:spcBef>
                    <a:spcPts val="0"/>
                  </a:spcBef>
                  <a:spcAft>
                    <a:spcPts val="0"/>
                  </a:spcAft>
                  <a:buNone/>
                </a:pPr>
                <a:r>
                  <a:rPr lang="en-US" sz="1400" b="1" dirty="0"/>
                  <a:t>	</a:t>
                </a:r>
                <a14:m>
                  <m:oMath xmlns:m="http://schemas.openxmlformats.org/officeDocument/2006/math">
                    <m:sSub>
                      <m:sSubPr>
                        <m:ctrlPr>
                          <a:rPr lang="en-US" sz="1400" b="1"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𝒀</m:t>
                            </m:r>
                          </m:e>
                        </m:acc>
                      </m:e>
                      <m:sub>
                        <m:r>
                          <a:rPr lang="en-US" sz="1400" b="0" i="1" smtClean="0">
                            <a:latin typeface="Cambria Math" panose="02040503050406030204" pitchFamily="18" charset="0"/>
                          </a:rPr>
                          <m:t>𝑘</m:t>
                        </m:r>
                      </m:sub>
                    </m:sSub>
                    <m:r>
                      <a:rPr lang="en-US" sz="1400" b="1" i="1">
                        <a:latin typeface="Cambria Math" panose="02040503050406030204" pitchFamily="18" charset="0"/>
                      </a:rPr>
                      <m:t>=</m:t>
                    </m:r>
                    <m:d>
                      <m:dPr>
                        <m:begChr m:val="["/>
                        <m:endChr m:val="]"/>
                        <m:ctrlPr>
                          <a:rPr lang="en-US" sz="1400" b="1" i="1" smtClean="0">
                            <a:latin typeface="Cambria Math" panose="02040503050406030204" pitchFamily="18" charset="0"/>
                          </a:rPr>
                        </m:ctrlPr>
                      </m:dPr>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𝜌</m:t>
                            </m:r>
                          </m:e>
                          <m:sub>
                            <m:r>
                              <a:rPr lang="en-US" sz="1400" b="0" i="1" smtClean="0">
                                <a:latin typeface="Cambria Math" panose="02040503050406030204" pitchFamily="18" charset="0"/>
                              </a:rPr>
                              <m:t>𝑘</m:t>
                            </m:r>
                          </m:sub>
                        </m:sSub>
                      </m:e>
                    </m:d>
                  </m:oMath>
                </a14:m>
                <a:endParaRPr lang="en-US" sz="1400" dirty="0"/>
              </a:p>
            </p:txBody>
          </p:sp>
        </mc:Choice>
        <mc:Fallback xmlns="">
          <p:sp>
            <p:nvSpPr>
              <p:cNvPr id="6" name="Content Placeholder 1">
                <a:extLst>
                  <a:ext uri="{FF2B5EF4-FFF2-40B4-BE49-F238E27FC236}">
                    <a16:creationId xmlns:a16="http://schemas.microsoft.com/office/drawing/2014/main" id="{C72E3F61-567D-4DF5-BCE8-77C908F9CBAE}"/>
                  </a:ext>
                </a:extLst>
              </p:cNvPr>
              <p:cNvSpPr txBox="1">
                <a:spLocks noRot="1" noChangeAspect="1" noMove="1" noResize="1" noEditPoints="1" noAdjustHandles="1" noChangeArrowheads="1" noChangeShapeType="1" noTextEdit="1"/>
              </p:cNvSpPr>
              <p:nvPr/>
            </p:nvSpPr>
            <p:spPr>
              <a:xfrm>
                <a:off x="4924696" y="681541"/>
                <a:ext cx="4003404" cy="3780420"/>
              </a:xfrm>
              <a:prstGeom prst="rect">
                <a:avLst/>
              </a:prstGeom>
              <a:blipFill>
                <a:blip r:embed="rId3"/>
                <a:stretch>
                  <a:fillRect l="-913" t="-484"/>
                </a:stretch>
              </a:blipFill>
            </p:spPr>
            <p:txBody>
              <a:bodyPr/>
              <a:lstStyle/>
              <a:p>
                <a:r>
                  <a:rPr lang="en-US">
                    <a:noFill/>
                  </a:rPr>
                  <a:t> </a:t>
                </a:r>
              </a:p>
            </p:txBody>
          </p:sp>
        </mc:Fallback>
      </mc:AlternateContent>
    </p:spTree>
    <p:extLst>
      <p:ext uri="{BB962C8B-B14F-4D97-AF65-F5344CB8AC3E}">
        <p14:creationId xmlns:p14="http://schemas.microsoft.com/office/powerpoint/2010/main" val="3261631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Nonlinear Systems</a:t>
                </a:r>
                <a:endParaRPr lang="en-US" sz="1200" dirty="0"/>
              </a:p>
              <a:p>
                <a:pPr marL="0" indent="0">
                  <a:spcBef>
                    <a:spcPts val="0"/>
                  </a:spcBef>
                  <a:spcAft>
                    <a:spcPts val="0"/>
                  </a:spcAft>
                  <a:buNone/>
                </a:pPr>
                <a:r>
                  <a:rPr lang="en-US" sz="1200" dirty="0"/>
                  <a:t>Nonlinear systems can often be linearized using techniques such as Taylor Series expansion.  In this case, we find a reference trajectory, compute the first derivative of the dynamics with respect to the state, and drop the higher order terms.</a:t>
                </a:r>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Define a deviation vector </a:t>
                </a:r>
                <a14:m>
                  <m:oMath xmlns:m="http://schemas.openxmlformats.org/officeDocument/2006/math">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𝒙</m:t>
                        </m:r>
                      </m:e>
                    </m:acc>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sub>
                        <m:r>
                          <a:rPr lang="en-US" sz="1200" b="0" i="1" smtClean="0">
                            <a:latin typeface="Cambria Math" panose="02040503050406030204" pitchFamily="18" charset="0"/>
                          </a:rPr>
                          <m:t>𝑇𝑅𝑈𝐸</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sub>
                        <m:r>
                          <a:rPr lang="en-US" sz="1200" b="0" i="1" smtClean="0">
                            <a:latin typeface="Cambria Math" panose="02040503050406030204" pitchFamily="18" charset="0"/>
                          </a:rPr>
                          <m:t>𝑅𝐸𝐹</m:t>
                        </m:r>
                      </m:sub>
                    </m:sSub>
                  </m:oMath>
                </a14:m>
                <a:r>
                  <a:rPr lang="en-US" sz="1200" dirty="0"/>
                  <a:t>.  At each measurement time, we will estimate the deviation </a:t>
                </a:r>
                <a14:m>
                  <m:oMath xmlns:m="http://schemas.openxmlformats.org/officeDocument/2006/math">
                    <m:sSub>
                      <m:sSubPr>
                        <m:ctrlPr>
                          <a:rPr lang="en-US" sz="120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𝒙</m:t>
                            </m:r>
                          </m:e>
                        </m:acc>
                      </m:e>
                      <m:sub>
                        <m:r>
                          <a:rPr lang="en-US" sz="1200" b="0" i="1" smtClean="0">
                            <a:latin typeface="Cambria Math" panose="02040503050406030204" pitchFamily="18" charset="0"/>
                          </a:rPr>
                          <m:t>𝑘</m:t>
                        </m:r>
                      </m:sub>
                    </m:sSub>
                  </m:oMath>
                </a14:m>
                <a:r>
                  <a:rPr lang="en-US" sz="1200" dirty="0"/>
                  <a:t>, which we can then use to get an estimate of the full state vector:</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sub>
                          <m:r>
                            <a:rPr lang="en-US" sz="1200" b="0" i="1" smtClean="0">
                              <a:latin typeface="Cambria Math" panose="02040503050406030204" pitchFamily="18" charset="0"/>
                            </a:rPr>
                            <m:t>𝑘</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sub>
                          <m:r>
                            <a:rPr lang="en-US" sz="1200" i="1">
                              <a:latin typeface="Cambria Math" panose="02040503050406030204" pitchFamily="18" charset="0"/>
                            </a:rPr>
                            <m:t>𝑅𝐸𝐹</m:t>
                          </m:r>
                          <m:r>
                            <a:rPr lang="en-US" sz="1200" b="0" i="1" smtClean="0">
                              <a:latin typeface="Cambria Math" panose="02040503050406030204" pitchFamily="18" charset="0"/>
                            </a:rPr>
                            <m:t>,</m:t>
                          </m:r>
                          <m:r>
                            <a:rPr lang="en-US" sz="1200" b="0" i="1" smtClean="0">
                              <a:latin typeface="Cambria Math" panose="02040503050406030204" pitchFamily="18" charset="0"/>
                            </a:rPr>
                            <m:t>𝑘</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e>
                        <m:sub>
                          <m:r>
                            <a:rPr lang="en-US" sz="1200" b="0" i="1" smtClean="0">
                              <a:latin typeface="Cambria Math" panose="02040503050406030204" pitchFamily="18" charset="0"/>
                            </a:rPr>
                            <m:t>𝑘</m:t>
                          </m:r>
                        </m:sub>
                      </m:sSub>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Dynamics Model</a:t>
            </a:r>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776F5BF8-607B-4537-BFA4-220C3ACAFCB4}"/>
                  </a:ext>
                </a:extLst>
              </p:cNvPr>
              <p:cNvSpPr txBox="1">
                <a:spLocks/>
              </p:cNvSpPr>
              <p:nvPr/>
            </p:nvSpPr>
            <p:spPr>
              <a:xfrm>
                <a:off x="4868091"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b="1" dirty="0"/>
                  <a:t>Linearized System</a:t>
                </a:r>
                <a:endParaRPr lang="en-US" sz="1200" dirty="0"/>
              </a:p>
              <a:p>
                <a:pPr marL="0" indent="0">
                  <a:spcBef>
                    <a:spcPts val="0"/>
                  </a:spcBef>
                  <a:spcAft>
                    <a:spcPts val="0"/>
                  </a:spcAft>
                  <a:buFont typeface="Arial" charset="0"/>
                  <a:buNone/>
                </a:pPr>
                <a:r>
                  <a:rPr lang="en-US" sz="1200" dirty="0"/>
                  <a:t>The Taylor Series can be written out as</a:t>
                </a:r>
              </a:p>
              <a:p>
                <a:pPr marL="0" indent="0">
                  <a:spcBef>
                    <a:spcPts val="0"/>
                  </a:spcBef>
                  <a:spcAft>
                    <a:spcPts val="0"/>
                  </a:spcAft>
                  <a:buFont typeface="Arial" charset="0"/>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acc>
                            <m:accPr>
                              <m:chr m:val="̇"/>
                              <m:ctrlPr>
                                <a:rPr lang="en-US" sz="1200" i="1" smtClean="0">
                                  <a:latin typeface="Cambria Math" panose="02040503050406030204" pitchFamily="18" charset="0"/>
                                </a:rPr>
                              </m:ctrlPr>
                            </m:acc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acc>
                        </m:e>
                        <m:sub>
                          <m:r>
                            <a:rPr lang="en-US" sz="1200" b="0" i="1" smtClean="0">
                              <a:latin typeface="Cambria Math" panose="02040503050406030204" pitchFamily="18" charset="0"/>
                            </a:rPr>
                            <m:t>𝑇𝑅𝑈𝐸</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acc>
                            <m:accPr>
                              <m:chr m:val="̇"/>
                              <m:ctrlPr>
                                <a:rPr lang="en-US" sz="1200" b="0" i="1" smtClean="0">
                                  <a:latin typeface="Cambria Math" panose="02040503050406030204" pitchFamily="18" charset="0"/>
                                </a:rPr>
                              </m:ctrlPr>
                            </m:acc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acc>
                        </m:e>
                        <m:sub>
                          <m:r>
                            <a:rPr lang="en-US" sz="1200" b="0" i="1" smtClean="0">
                              <a:latin typeface="Cambria Math" panose="02040503050406030204" pitchFamily="18" charset="0"/>
                            </a:rPr>
                            <m:t>𝑅𝐸𝐹</m:t>
                          </m:r>
                        </m:sub>
                      </m:sSub>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m:t>
                              </m:r>
                              <m:acc>
                                <m:accPr>
                                  <m:chr m:val="̇"/>
                                  <m:ctrlPr>
                                    <a:rPr lang="en-US" sz="1200" b="0" i="1" smtClean="0">
                                      <a:latin typeface="Cambria Math" panose="02040503050406030204" pitchFamily="18" charset="0"/>
                                      <a:ea typeface="Cambria Math" panose="02040503050406030204" pitchFamily="18" charset="0"/>
                                    </a:rPr>
                                  </m:ctrlPr>
                                </m:accPr>
                                <m:e>
                                  <m:acc>
                                    <m:accPr>
                                      <m:chr m:val="⃑"/>
                                      <m:ctrlPr>
                                        <a:rPr lang="en-US" sz="1200" b="1" i="1" smtClean="0">
                                          <a:latin typeface="Cambria Math" panose="02040503050406030204" pitchFamily="18" charset="0"/>
                                          <a:ea typeface="Cambria Math" panose="02040503050406030204" pitchFamily="18" charset="0"/>
                                        </a:rPr>
                                      </m:ctrlPr>
                                    </m:accPr>
                                    <m:e>
                                      <m:r>
                                        <a:rPr lang="en-US" sz="1200" b="1" i="1" smtClean="0">
                                          <a:latin typeface="Cambria Math" panose="02040503050406030204" pitchFamily="18" charset="0"/>
                                          <a:ea typeface="Cambria Math" panose="02040503050406030204" pitchFamily="18" charset="0"/>
                                        </a:rPr>
                                        <m:t>𝑿</m:t>
                                      </m:r>
                                    </m:e>
                                  </m:acc>
                                </m:e>
                              </m:acc>
                            </m:num>
                            <m:den>
                              <m:r>
                                <a:rPr lang="en-US" sz="1200" b="0" i="1" smtClean="0">
                                  <a:latin typeface="Cambria Math" panose="02040503050406030204" pitchFamily="18" charset="0"/>
                                  <a:ea typeface="Cambria Math" panose="02040503050406030204" pitchFamily="18" charset="0"/>
                                </a:rPr>
                                <m:t>𝜕</m:t>
                              </m:r>
                              <m:acc>
                                <m:accPr>
                                  <m:chr m:val="⃑"/>
                                  <m:ctrlPr>
                                    <a:rPr lang="en-US" sz="1200" b="1" i="1" smtClean="0">
                                      <a:latin typeface="Cambria Math" panose="02040503050406030204" pitchFamily="18" charset="0"/>
                                      <a:ea typeface="Cambria Math" panose="02040503050406030204" pitchFamily="18" charset="0"/>
                                    </a:rPr>
                                  </m:ctrlPr>
                                </m:accPr>
                                <m:e>
                                  <m:r>
                                    <a:rPr lang="en-US" sz="1200" b="1" i="1" smtClean="0">
                                      <a:latin typeface="Cambria Math" panose="02040503050406030204" pitchFamily="18" charset="0"/>
                                      <a:ea typeface="Cambria Math" panose="02040503050406030204" pitchFamily="18" charset="0"/>
                                    </a:rPr>
                                    <m:t>𝑿</m:t>
                                  </m:r>
                                </m:e>
                              </m:acc>
                            </m:den>
                          </m:f>
                        </m:e>
                      </m:d>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𝒙</m:t>
                          </m:r>
                        </m:e>
                      </m:acc>
                      <m:r>
                        <a:rPr lang="en-US" sz="1200" b="0" i="1" smtClean="0">
                          <a:latin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1</m:t>
                          </m:r>
                        </m:num>
                        <m:den>
                          <m:r>
                            <a:rPr lang="en-US" sz="1200" i="1">
                              <a:latin typeface="Cambria Math" panose="02040503050406030204" pitchFamily="18" charset="0"/>
                              <a:ea typeface="Cambria Math" panose="02040503050406030204" pitchFamily="18" charset="0"/>
                            </a:rPr>
                            <m:t>2</m:t>
                          </m:r>
                        </m:den>
                      </m:f>
                      <m:d>
                        <m:dPr>
                          <m:begChr m:val="["/>
                          <m:endChr m:val="]"/>
                          <m:ctrlPr>
                            <a:rPr lang="en-US" sz="1200" i="1">
                              <a:latin typeface="Cambria Math" panose="02040503050406030204" pitchFamily="18" charset="0"/>
                            </a:rPr>
                          </m:ctrlPr>
                        </m:dPr>
                        <m:e>
                          <m:f>
                            <m:fPr>
                              <m:ctrlPr>
                                <a:rPr lang="en-US" sz="1200" i="1">
                                  <a:latin typeface="Cambria Math" panose="02040503050406030204" pitchFamily="18" charset="0"/>
                                </a:rPr>
                              </m:ctrlPr>
                            </m:fPr>
                            <m:num>
                              <m:sSup>
                                <m:sSupPr>
                                  <m:ctrlPr>
                                    <a:rPr lang="en-US" sz="1200" i="1" smtClean="0">
                                      <a:latin typeface="Cambria Math" panose="02040503050406030204" pitchFamily="18" charset="0"/>
                                    </a:rPr>
                                  </m:ctrlPr>
                                </m:sSupPr>
                                <m:e>
                                  <m:r>
                                    <a:rPr lang="en-US" sz="1200" i="1" smtClean="0">
                                      <a:latin typeface="Cambria Math" panose="02040503050406030204" pitchFamily="18" charset="0"/>
                                      <a:ea typeface="Cambria Math" panose="02040503050406030204" pitchFamily="18" charset="0"/>
                                    </a:rPr>
                                    <m:t>𝜕</m:t>
                                  </m:r>
                                </m:e>
                                <m:sup>
                                  <m:r>
                                    <a:rPr lang="en-US" sz="1200" b="0" i="1" smtClean="0">
                                      <a:latin typeface="Cambria Math" panose="02040503050406030204" pitchFamily="18" charset="0"/>
                                    </a:rPr>
                                    <m:t>2</m:t>
                                  </m:r>
                                </m:sup>
                              </m:sSup>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acc>
                            </m:num>
                            <m:den>
                              <m:r>
                                <a:rPr lang="en-US" sz="1200" i="1">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ea typeface="Cambria Math" panose="02040503050406030204" pitchFamily="18" charset="0"/>
                                    </a:rPr>
                                  </m:ctrlPr>
                                </m:sSup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sup>
                                  <m:r>
                                    <a:rPr lang="en-US" sz="1200" b="0" i="1" smtClean="0">
                                      <a:latin typeface="Cambria Math" panose="02040503050406030204" pitchFamily="18" charset="0"/>
                                      <a:ea typeface="Cambria Math" panose="02040503050406030204" pitchFamily="18" charset="0"/>
                                    </a:rPr>
                                    <m:t>2</m:t>
                                  </m:r>
                                </m:sup>
                              </m:sSup>
                            </m:den>
                          </m:f>
                        </m:e>
                      </m:d>
                      <m:sSup>
                        <m:sSupPr>
                          <m:ctrlPr>
                            <a:rPr lang="en-US" sz="1200" i="1" smtClean="0">
                              <a:latin typeface="Cambria Math" panose="02040503050406030204" pitchFamily="18" charset="0"/>
                              <a:ea typeface="Cambria Math" panose="02040503050406030204" pitchFamily="18" charset="0"/>
                            </a:rPr>
                          </m:ctrlPr>
                        </m:sSup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e>
                        <m:sup>
                          <m:r>
                            <a:rPr lang="en-US" sz="1200" b="0" i="1" smtClean="0">
                              <a:latin typeface="Cambria Math" panose="02040503050406030204" pitchFamily="18" charset="0"/>
                              <a:ea typeface="Cambria Math" panose="02040503050406030204" pitchFamily="18" charset="0"/>
                            </a:rPr>
                            <m:t>2</m:t>
                          </m:r>
                        </m:sup>
                      </m:sSup>
                      <m:r>
                        <a:rPr lang="en-US" sz="1200" b="0" i="1" smtClean="0">
                          <a:latin typeface="Cambria Math" panose="02040503050406030204" pitchFamily="18" charset="0"/>
                          <a:ea typeface="Cambria Math" panose="02040503050406030204" pitchFamily="18" charset="0"/>
                        </a:rPr>
                        <m:t>+…</m:t>
                      </m:r>
                    </m:oMath>
                  </m:oMathPara>
                </a14:m>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r>
                  <a:rPr lang="en-US" sz="1200" dirty="0"/>
                  <a:t>Keeping only the linear terms yields</a:t>
                </a:r>
              </a:p>
              <a:p>
                <a:pPr marL="0" indent="0">
                  <a:spcBef>
                    <a:spcPts val="0"/>
                  </a:spcBef>
                  <a:spcAft>
                    <a:spcPts val="0"/>
                  </a:spcAft>
                  <a:buFont typeface="Arial" charset="0"/>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acc>
                        </m:e>
                        <m:sub>
                          <m:r>
                            <a:rPr lang="en-US" sz="1200" i="1">
                              <a:latin typeface="Cambria Math" panose="02040503050406030204" pitchFamily="18" charset="0"/>
                            </a:rPr>
                            <m:t>𝑇𝑅𝑈𝐸</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acc>
                        </m:e>
                        <m:sub>
                          <m:r>
                            <a:rPr lang="en-US" sz="1200" i="1">
                              <a:latin typeface="Cambria Math" panose="02040503050406030204" pitchFamily="18" charset="0"/>
                            </a:rPr>
                            <m:t>𝑅𝐸𝐹</m:t>
                          </m:r>
                        </m:sub>
                      </m:sSub>
                      <m:r>
                        <a:rPr lang="en-US" sz="1200" i="1" smtClean="0">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acc>
                            </m:num>
                            <m:den>
                              <m:r>
                                <a:rPr lang="en-US" sz="1200"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den>
                          </m:f>
                        </m:e>
                      </m:d>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oMath>
                  </m:oMathPara>
                </a14:m>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acc>
                            <m:accPr>
                              <m:chr m:val="⃑"/>
                              <m:ctrlPr>
                                <a:rPr lang="en-US" sz="1200" i="1" smtClean="0">
                                  <a:latin typeface="Cambria Math" panose="02040503050406030204" pitchFamily="18" charset="0"/>
                                  <a:ea typeface="Cambria Math" panose="02040503050406030204" pitchFamily="18" charset="0"/>
                                </a:rPr>
                              </m:ctrlPr>
                            </m:accPr>
                            <m:e>
                              <m:r>
                                <a:rPr lang="en-US" sz="1200" b="1" i="1" smtClean="0">
                                  <a:latin typeface="Cambria Math" panose="02040503050406030204" pitchFamily="18" charset="0"/>
                                  <a:ea typeface="Cambria Math" panose="02040503050406030204" pitchFamily="18" charset="0"/>
                                </a:rPr>
                                <m:t>𝒙</m:t>
                              </m:r>
                            </m:e>
                          </m:acc>
                        </m:e>
                      </m:acc>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acc>
                            </m:num>
                            <m:den>
                              <m:r>
                                <a:rPr lang="en-US" sz="1200"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den>
                          </m:f>
                        </m:e>
                      </m:d>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Note that this has the same form as our previous expression for linear dynamics</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𝒙</m:t>
                              </m:r>
                            </m:e>
                          </m:acc>
                        </m:e>
                      </m:acc>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𝐴</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𝑡</m:t>
                          </m:r>
                        </m:e>
                      </m:d>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r>
                        <a:rPr lang="en-US" sz="1200" b="1" i="1" smtClean="0">
                          <a:latin typeface="Cambria Math" panose="02040503050406030204" pitchFamily="18" charset="0"/>
                        </a:rPr>
                        <m:t>        </m:t>
                      </m:r>
                      <m:r>
                        <a:rPr lang="en-US" sz="1200" b="0" i="1" smtClean="0">
                          <a:latin typeface="Cambria Math" panose="02040503050406030204" pitchFamily="18" charset="0"/>
                        </a:rPr>
                        <m:t>𝐴</m:t>
                      </m:r>
                      <m:d>
                        <m:dPr>
                          <m:ctrlPr>
                            <a:rPr lang="en-US" sz="120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1" i="1" smtClean="0">
                          <a:latin typeface="Cambria Math" panose="02040503050406030204" pitchFamily="18" charset="0"/>
                        </a:rPr>
                        <m:t>=</m:t>
                      </m:r>
                      <m:d>
                        <m:dPr>
                          <m:begChr m:val="["/>
                          <m:endChr m:val="]"/>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acc>
                            </m:num>
                            <m:den>
                              <m:r>
                                <a:rPr lang="en-US" sz="1200"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den>
                          </m:f>
                        </m:e>
                      </m:d>
                    </m:oMath>
                  </m:oMathPara>
                </a14:m>
                <a:endParaRPr lang="en-US" sz="1200" dirty="0"/>
              </a:p>
            </p:txBody>
          </p:sp>
        </mc:Choice>
        <mc:Fallback xmlns="">
          <p:sp>
            <p:nvSpPr>
              <p:cNvPr id="6" name="Content Placeholder 1">
                <a:extLst>
                  <a:ext uri="{FF2B5EF4-FFF2-40B4-BE49-F238E27FC236}">
                    <a16:creationId xmlns:a16="http://schemas.microsoft.com/office/drawing/2014/main" id="{776F5BF8-607B-4537-BFA4-220C3ACAFCB4}"/>
                  </a:ext>
                </a:extLst>
              </p:cNvPr>
              <p:cNvSpPr txBox="1">
                <a:spLocks noRot="1" noChangeAspect="1" noMove="1" noResize="1" noEditPoints="1" noAdjustHandles="1" noChangeArrowheads="1" noChangeShapeType="1" noTextEdit="1"/>
              </p:cNvSpPr>
              <p:nvPr/>
            </p:nvSpPr>
            <p:spPr>
              <a:xfrm>
                <a:off x="4868091" y="665820"/>
                <a:ext cx="4219304" cy="3780420"/>
              </a:xfrm>
              <a:prstGeom prst="rect">
                <a:avLst/>
              </a:prstGeom>
              <a:blipFill>
                <a:blip r:embed="rId3"/>
                <a:stretch>
                  <a:fillRect l="-434" t="-32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F224A00-281E-4E19-9424-CDE4161B21B2}"/>
              </a:ext>
            </a:extLst>
          </p:cNvPr>
          <p:cNvPicPr>
            <a:picLocks noChangeAspect="1"/>
          </p:cNvPicPr>
          <p:nvPr/>
        </p:nvPicPr>
        <p:blipFill>
          <a:blip r:embed="rId4"/>
          <a:stretch>
            <a:fillRect/>
          </a:stretch>
        </p:blipFill>
        <p:spPr>
          <a:xfrm>
            <a:off x="609598" y="1937706"/>
            <a:ext cx="3780609" cy="1236648"/>
          </a:xfrm>
          <a:prstGeom prst="rect">
            <a:avLst/>
          </a:prstGeom>
        </p:spPr>
      </p:pic>
    </p:spTree>
    <p:extLst>
      <p:ext uri="{BB962C8B-B14F-4D97-AF65-F5344CB8AC3E}">
        <p14:creationId xmlns:p14="http://schemas.microsoft.com/office/powerpoint/2010/main" val="2932384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dirty="0"/>
              <a:t>We can apply the same concept to linearize the measurement equations.</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Measurement Model</a:t>
            </a:r>
          </a:p>
        </p:txBody>
      </p:sp>
      <p:pic>
        <p:nvPicPr>
          <p:cNvPr id="3" name="Picture 2">
            <a:extLst>
              <a:ext uri="{FF2B5EF4-FFF2-40B4-BE49-F238E27FC236}">
                <a16:creationId xmlns:a16="http://schemas.microsoft.com/office/drawing/2014/main" id="{65E61156-15E0-4DFC-BA67-8E41E354420C}"/>
              </a:ext>
            </a:extLst>
          </p:cNvPr>
          <p:cNvPicPr>
            <a:picLocks noChangeAspect="1"/>
          </p:cNvPicPr>
          <p:nvPr/>
        </p:nvPicPr>
        <p:blipFill>
          <a:blip r:embed="rId2"/>
          <a:stretch>
            <a:fillRect/>
          </a:stretch>
        </p:blipFill>
        <p:spPr>
          <a:xfrm>
            <a:off x="505903" y="1977056"/>
            <a:ext cx="4121897" cy="2340944"/>
          </a:xfrm>
          <a:prstGeom prst="rect">
            <a:avLst/>
          </a:prstGeom>
        </p:spPr>
      </p:pic>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C72E3F61-567D-4DF5-BCE8-77C908F9CBAE}"/>
                  </a:ext>
                </a:extLst>
              </p:cNvPr>
              <p:cNvSpPr txBox="1">
                <a:spLocks/>
              </p:cNvSpPr>
              <p:nvPr/>
            </p:nvSpPr>
            <p:spPr>
              <a:xfrm>
                <a:off x="4924696" y="681541"/>
                <a:ext cx="40034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Linearized Measurement Model</a:t>
                </a:r>
              </a:p>
              <a:p>
                <a:pPr marL="0" indent="0" algn="ctr">
                  <a:spcBef>
                    <a:spcPts val="0"/>
                  </a:spcBef>
                  <a:spcAft>
                    <a:spcPts val="0"/>
                  </a:spcAft>
                  <a:buFont typeface="Arial" charset="0"/>
                  <a:buNone/>
                </a:pPr>
                <a:r>
                  <a:rPr lang="en-US" sz="1400" dirty="0"/>
                  <a:t>Assume that the nonlinear measurement equation is </a:t>
                </a:r>
              </a:p>
              <a:p>
                <a:pPr marL="0" indent="0" algn="ctr">
                  <a:spcBef>
                    <a:spcPts val="0"/>
                  </a:spcBef>
                  <a:spcAft>
                    <a:spcPts val="0"/>
                  </a:spcAft>
                  <a:buFont typeface="Arial" charset="0"/>
                  <a:buNone/>
                </a:pPr>
                <a:endParaRPr lang="en-US" sz="1400" i="1" dirty="0">
                  <a:latin typeface="Cambria Math" panose="02040503050406030204" pitchFamily="18" charset="0"/>
                </a:endParaRPr>
              </a:p>
              <a:p>
                <a:pPr marL="0" indent="0" algn="ctr">
                  <a:spcBef>
                    <a:spcPts val="0"/>
                  </a:spcBef>
                  <a:spcAft>
                    <a:spcPts val="0"/>
                  </a:spcAft>
                  <a:buFont typeface="Arial" charset="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𝒀</m:t>
                              </m:r>
                            </m:e>
                          </m:acc>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m:t>
                      </m:r>
                      <m:r>
                        <a:rPr lang="en-US" sz="1400" b="0" i="1" smtClean="0">
                          <a:latin typeface="Cambria Math" panose="02040503050406030204" pitchFamily="18" charset="0"/>
                        </a:rPr>
                        <m:t>𝐺</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sub>
                              <m:r>
                                <a:rPr lang="en-US" sz="1400" b="0" i="1" smtClean="0">
                                  <a:latin typeface="Cambria Math" panose="02040503050406030204" pitchFamily="18" charset="0"/>
                                </a:rPr>
                                <m:t>𝑘</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ea typeface="Cambria Math" panose="02040503050406030204" pitchFamily="18" charset="0"/>
                                </a:rPr>
                                <m:t>𝜺</m:t>
                              </m:r>
                            </m:e>
                          </m:acc>
                        </m:e>
                        <m:sub>
                          <m:r>
                            <a:rPr lang="en-US" sz="1400" b="0" i="1" smtClean="0">
                              <a:latin typeface="Cambria Math" panose="02040503050406030204" pitchFamily="18" charset="0"/>
                            </a:rPr>
                            <m:t>𝑘</m:t>
                          </m:r>
                        </m:sub>
                      </m:sSub>
                    </m:oMath>
                  </m:oMathPara>
                </a14:m>
                <a:endParaRPr lang="en-US" sz="1400" dirty="0"/>
              </a:p>
              <a:p>
                <a:pPr marL="0" indent="0" algn="ctr">
                  <a:spcBef>
                    <a:spcPts val="0"/>
                  </a:spcBef>
                  <a:spcAft>
                    <a:spcPts val="0"/>
                  </a:spcAft>
                  <a:buFont typeface="Arial" charset="0"/>
                  <a:buNone/>
                </a:pPr>
                <a:endParaRPr lang="en-US" sz="1400" dirty="0"/>
              </a:p>
              <a:p>
                <a:pPr marL="0" indent="0" algn="ctr">
                  <a:spcBef>
                    <a:spcPts val="0"/>
                  </a:spcBef>
                  <a:spcAft>
                    <a:spcPts val="0"/>
                  </a:spcAft>
                  <a:buNone/>
                </a:pP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i="1">
                            <a:latin typeface="Cambria Math" panose="02040503050406030204" pitchFamily="18" charset="0"/>
                          </a:rPr>
                          <m:t>𝑘</m:t>
                        </m:r>
                      </m:sub>
                    </m:sSub>
                    <m:r>
                      <a:rPr lang="en-US" sz="1400" i="1">
                        <a:latin typeface="Cambria Math" panose="02040503050406030204" pitchFamily="18" charset="0"/>
                      </a:rPr>
                      <m:t>=</m:t>
                    </m:r>
                    <m:r>
                      <a:rPr lang="en-US" sz="1400" i="1">
                        <a:latin typeface="Cambria Math" panose="02040503050406030204" pitchFamily="18" charset="0"/>
                      </a:rPr>
                      <m:t>𝐺</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b="0" i="1" smtClean="0">
                                <a:latin typeface="Cambria Math" panose="02040503050406030204" pitchFamily="18" charset="0"/>
                              </a:rPr>
                              <m:t>𝑅𝐸𝐹</m:t>
                            </m:r>
                            <m:r>
                              <a:rPr lang="en-US" sz="1400" b="0" i="1" smtClean="0">
                                <a:latin typeface="Cambria Math" panose="02040503050406030204" pitchFamily="18" charset="0"/>
                              </a:rPr>
                              <m:t>,</m:t>
                            </m:r>
                            <m:r>
                              <a:rPr lang="en-US" sz="1400" b="0" i="1" smtClean="0">
                                <a:latin typeface="Cambria Math" panose="02040503050406030204" pitchFamily="18" charset="0"/>
                              </a:rPr>
                              <m:t>𝑘</m:t>
                            </m:r>
                          </m:sub>
                        </m:sSub>
                      </m:e>
                    </m:d>
                    <m:r>
                      <a:rPr lang="en-US" sz="1400" b="0" i="1" smtClean="0">
                        <a:latin typeface="Cambria Math" panose="02040503050406030204" pitchFamily="18" charset="0"/>
                      </a:rPr>
                      <m:t>+</m:t>
                    </m:r>
                  </m:oMath>
                </a14:m>
                <a:r>
                  <a:rPr lang="en-US" sz="1400" dirty="0"/>
                  <a:t> </a:t>
                </a:r>
                <a14:m>
                  <m:oMath xmlns:m="http://schemas.openxmlformats.org/officeDocument/2006/math">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𝐺</m:t>
                            </m:r>
                          </m:num>
                          <m:den>
                            <m:r>
                              <a:rPr lang="en-US" sz="1400"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den>
                        </m:f>
                      </m:e>
                    </m:d>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smtClean="0">
                        <a:latin typeface="Cambria Math" panose="02040503050406030204" pitchFamily="18" charset="0"/>
                      </a:rPr>
                      <m:t>+…</m:t>
                    </m:r>
                  </m:oMath>
                </a14:m>
                <a:endParaRPr lang="en-US" sz="1400" b="1" dirty="0"/>
              </a:p>
              <a:p>
                <a:pPr marL="0" indent="0" algn="ctr">
                  <a:spcBef>
                    <a:spcPts val="0"/>
                  </a:spcBef>
                  <a:spcAft>
                    <a:spcPts val="0"/>
                  </a:spcAft>
                  <a:buNone/>
                </a:pPr>
                <a:endParaRPr lang="en-US" sz="1400" dirty="0"/>
              </a:p>
              <a:p>
                <a:pPr marL="0" indent="0" algn="ctr">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𝒚</m:t>
                              </m:r>
                            </m:e>
                          </m:acc>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i="1">
                              <a:latin typeface="Cambria Math" panose="02040503050406030204" pitchFamily="18" charset="0"/>
                            </a:rPr>
                            <m:t>𝑘</m:t>
                          </m:r>
                        </m:sub>
                      </m:sSub>
                      <m:r>
                        <a:rPr lang="en-US" sz="1400" b="0" i="1" smtClean="0">
                          <a:latin typeface="Cambria Math" panose="02040503050406030204" pitchFamily="18" charset="0"/>
                        </a:rPr>
                        <m:t>−</m:t>
                      </m:r>
                      <m:r>
                        <a:rPr lang="en-US" sz="1400" i="1">
                          <a:latin typeface="Cambria Math" panose="02040503050406030204" pitchFamily="18" charset="0"/>
                        </a:rPr>
                        <m:t>𝐺</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𝑅𝐸𝐹</m:t>
                              </m:r>
                              <m:r>
                                <a:rPr lang="en-US" sz="1400" i="1">
                                  <a:latin typeface="Cambria Math" panose="02040503050406030204" pitchFamily="18" charset="0"/>
                                </a:rPr>
                                <m:t>,</m:t>
                              </m:r>
                              <m:r>
                                <a:rPr lang="en-US" sz="1400" i="1">
                                  <a:latin typeface="Cambria Math" panose="02040503050406030204" pitchFamily="18" charset="0"/>
                                </a:rPr>
                                <m:t>𝑘</m:t>
                              </m:r>
                            </m:sub>
                          </m:sSub>
                        </m:e>
                      </m:d>
                    </m:oMath>
                  </m:oMathPara>
                </a14:m>
                <a:endParaRPr lang="en-US" sz="1400" dirty="0"/>
              </a:p>
              <a:p>
                <a:pPr marL="0" indent="0" algn="ctr">
                  <a:spcBef>
                    <a:spcPts val="0"/>
                  </a:spcBef>
                  <a:spcAft>
                    <a:spcPts val="0"/>
                  </a:spcAft>
                  <a:buNone/>
                </a:pPr>
                <a:endParaRPr lang="en-US" sz="1400" dirty="0"/>
              </a:p>
              <a:p>
                <a:pPr marL="0" indent="0" algn="ctr">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𝒚</m:t>
                              </m:r>
                            </m:e>
                          </m:acc>
                        </m:e>
                        <m:sub>
                          <m:r>
                            <a:rPr lang="en-US" sz="1400" i="1">
                              <a:latin typeface="Cambria Math" panose="02040503050406030204" pitchFamily="18" charset="0"/>
                            </a:rPr>
                            <m:t>𝑘</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𝐺</m:t>
                              </m:r>
                            </m:num>
                            <m:den>
                              <m:r>
                                <a:rPr lang="en-US" sz="1400"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den>
                          </m:f>
                        </m:e>
                      </m:d>
                    </m:oMath>
                  </m:oMathPara>
                </a14:m>
                <a:endParaRPr lang="en-US" sz="1400" dirty="0"/>
              </a:p>
              <a:p>
                <a:pPr marL="0" indent="0" algn="ctr">
                  <a:spcBef>
                    <a:spcPts val="0"/>
                  </a:spcBef>
                  <a:spcAft>
                    <a:spcPts val="0"/>
                  </a:spcAft>
                  <a:buNone/>
                </a:pPr>
                <a:endParaRPr lang="en-US" sz="1400" dirty="0"/>
              </a:p>
            </p:txBody>
          </p:sp>
        </mc:Choice>
        <mc:Fallback xmlns="">
          <p:sp>
            <p:nvSpPr>
              <p:cNvPr id="6" name="Content Placeholder 1">
                <a:extLst>
                  <a:ext uri="{FF2B5EF4-FFF2-40B4-BE49-F238E27FC236}">
                    <a16:creationId xmlns:a16="http://schemas.microsoft.com/office/drawing/2014/main" id="{C72E3F61-567D-4DF5-BCE8-77C908F9CBAE}"/>
                  </a:ext>
                </a:extLst>
              </p:cNvPr>
              <p:cNvSpPr txBox="1">
                <a:spLocks noRot="1" noChangeAspect="1" noMove="1" noResize="1" noEditPoints="1" noAdjustHandles="1" noChangeArrowheads="1" noChangeShapeType="1" noTextEdit="1"/>
              </p:cNvSpPr>
              <p:nvPr/>
            </p:nvSpPr>
            <p:spPr>
              <a:xfrm>
                <a:off x="4924696" y="681541"/>
                <a:ext cx="4003404" cy="3780420"/>
              </a:xfrm>
              <a:prstGeom prst="rect">
                <a:avLst/>
              </a:prstGeom>
              <a:blipFill>
                <a:blip r:embed="rId3"/>
                <a:stretch>
                  <a:fillRect l="-913" t="-484" r="-1370"/>
                </a:stretch>
              </a:blipFill>
            </p:spPr>
            <p:txBody>
              <a:bodyPr/>
              <a:lstStyle/>
              <a:p>
                <a:r>
                  <a:rPr lang="en-US">
                    <a:noFill/>
                  </a:rPr>
                  <a:t> </a:t>
                </a:r>
              </a:p>
            </p:txBody>
          </p:sp>
        </mc:Fallback>
      </mc:AlternateContent>
    </p:spTree>
    <p:extLst>
      <p:ext uri="{BB962C8B-B14F-4D97-AF65-F5344CB8AC3E}">
        <p14:creationId xmlns:p14="http://schemas.microsoft.com/office/powerpoint/2010/main" val="116921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600" b="1" dirty="0"/>
                  <a:t>Measurement Residuals</a:t>
                </a:r>
                <a:endParaRPr lang="en-US" sz="1400" b="1" dirty="0"/>
              </a:p>
              <a:p>
                <a:pPr marL="0" indent="0">
                  <a:spcBef>
                    <a:spcPts val="0"/>
                  </a:spcBef>
                  <a:spcAft>
                    <a:spcPts val="0"/>
                  </a:spcAft>
                  <a:buNone/>
                </a:pPr>
                <a:r>
                  <a:rPr lang="en-US" sz="1400" dirty="0"/>
                  <a:t>There are three different measurement residuals of interest:</a:t>
                </a:r>
              </a:p>
              <a:p>
                <a:pPr marL="0" indent="0">
                  <a:spcBef>
                    <a:spcPts val="0"/>
                  </a:spcBef>
                  <a:spcAft>
                    <a:spcPts val="0"/>
                  </a:spcAft>
                  <a:buNone/>
                </a:pPr>
                <a:endParaRPr lang="en-US" sz="1400" dirty="0"/>
              </a:p>
              <a:p>
                <a:pPr>
                  <a:spcBef>
                    <a:spcPts val="0"/>
                  </a:spcBef>
                  <a:spcAft>
                    <a:spcPts val="0"/>
                  </a:spcAft>
                </a:pPr>
                <a:r>
                  <a:rPr lang="en-US" sz="1400" dirty="0" err="1"/>
                  <a:t>Prefit</a:t>
                </a:r>
                <a:r>
                  <a:rPr lang="en-US" sz="1400" dirty="0"/>
                  <a:t>: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𝒚</m:t>
                            </m:r>
                          </m:e>
                        </m:acc>
                      </m:e>
                      <m:sub>
                        <m:r>
                          <a:rPr lang="en-US" sz="1400" i="1">
                            <a:latin typeface="Cambria Math" panose="02040503050406030204" pitchFamily="18" charset="0"/>
                          </a:rPr>
                          <m:t>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i="1">
                            <a:latin typeface="Cambria Math" panose="02040503050406030204" pitchFamily="18" charset="0"/>
                          </a:rPr>
                          <m:t>𝑘</m:t>
                        </m:r>
                      </m:sub>
                    </m:sSub>
                    <m:r>
                      <a:rPr lang="en-US" sz="1400" i="1">
                        <a:latin typeface="Cambria Math" panose="02040503050406030204" pitchFamily="18" charset="0"/>
                      </a:rPr>
                      <m:t>−</m:t>
                    </m:r>
                    <m:r>
                      <a:rPr lang="en-US" sz="1400" i="1">
                        <a:latin typeface="Cambria Math" panose="02040503050406030204" pitchFamily="18" charset="0"/>
                      </a:rPr>
                      <m:t>𝐺</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𝑅𝐸𝐹</m:t>
                            </m:r>
                            <m:r>
                              <a:rPr lang="en-US" sz="1400" i="1">
                                <a:latin typeface="Cambria Math" panose="02040503050406030204" pitchFamily="18" charset="0"/>
                              </a:rPr>
                              <m:t>,</m:t>
                            </m:r>
                            <m:r>
                              <a:rPr lang="en-US" sz="1400" i="1">
                                <a:latin typeface="Cambria Math" panose="02040503050406030204" pitchFamily="18" charset="0"/>
                              </a:rPr>
                              <m:t>𝑘</m:t>
                            </m:r>
                          </m:sub>
                        </m:sSub>
                      </m:e>
                    </m:d>
                  </m:oMath>
                </a14:m>
                <a:endParaRPr lang="en-US" sz="1400" dirty="0"/>
              </a:p>
              <a:p>
                <a:pPr>
                  <a:spcBef>
                    <a:spcPts val="0"/>
                  </a:spcBef>
                  <a:spcAft>
                    <a:spcPts val="0"/>
                  </a:spcAft>
                </a:pPr>
                <a:r>
                  <a:rPr lang="en-US" sz="1400" dirty="0"/>
                  <a:t>Innovation: </a:t>
                </a:r>
                <a14:m>
                  <m:oMath xmlns:m="http://schemas.openxmlformats.org/officeDocument/2006/math">
                    <m:sSub>
                      <m:sSubPr>
                        <m:ctrlPr>
                          <a:rPr lang="en-US" sz="1400" i="1">
                            <a:latin typeface="Cambria Math" panose="02040503050406030204" pitchFamily="18" charset="0"/>
                          </a:rPr>
                        </m:ctrlPr>
                      </m:sSubPr>
                      <m:e>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1" i="1" smtClean="0">
                                    <a:latin typeface="Cambria Math" panose="02040503050406030204" pitchFamily="18" charset="0"/>
                                    <a:ea typeface="Cambria Math" panose="02040503050406030204" pitchFamily="18" charset="0"/>
                                  </a:rPr>
                                  <m:t>𝜷</m:t>
                                </m:r>
                              </m:e>
                            </m:acc>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𝒚</m:t>
                                </m:r>
                              </m:e>
                            </m:acc>
                          </m:e>
                          <m:sub>
                            <m:r>
                              <a:rPr lang="en-US" sz="1400" i="1">
                                <a:latin typeface="Cambria Math" panose="02040503050406030204" pitchFamily="18" charset="0"/>
                              </a:rPr>
                              <m:t>𝑘</m:t>
                            </m:r>
                          </m:sub>
                        </m:sSub>
                        <m:r>
                          <a:rPr lang="en-US" sz="1400" b="0" i="1" smtClean="0">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𝒙</m:t>
                            </m:r>
                          </m:e>
                        </m:acc>
                      </m:e>
                      <m:sub>
                        <m:r>
                          <a:rPr lang="en-US" sz="1400" b="0" i="1" smtClean="0">
                            <a:latin typeface="Cambria Math" panose="02040503050406030204" pitchFamily="18" charset="0"/>
                          </a:rPr>
                          <m:t>𝑘</m:t>
                        </m:r>
                      </m:sub>
                    </m:sSub>
                  </m:oMath>
                </a14:m>
                <a:r>
                  <a:rPr lang="en-US" sz="1400" dirty="0"/>
                  <a:t>,                              	       </a:t>
                </a:r>
                <a14:m>
                  <m:oMath xmlns:m="http://schemas.openxmlformats.org/officeDocument/2006/math">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𝑃</m:t>
                        </m:r>
                      </m:e>
                      <m:sub>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rPr>
                              <m:t>𝑘</m:t>
                            </m:r>
                          </m:sub>
                        </m:sSub>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sSubSup>
                      <m:sSubSupPr>
                        <m:ctrlPr>
                          <a:rPr lang="en-US" sz="1400" i="1">
                            <a:latin typeface="Cambria Math" panose="02040503050406030204" pitchFamily="18" charset="0"/>
                          </a:rPr>
                        </m:ctrlPr>
                      </m:sSubSup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up>
                        <m:r>
                          <a:rPr lang="en-US" sz="1400" i="1">
                            <a:latin typeface="Cambria Math" panose="02040503050406030204" pitchFamily="18" charset="0"/>
                          </a:rPr>
                          <m:t>𝑇</m:t>
                        </m:r>
                      </m:sup>
                    </m:sSubSup>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𝑘</m:t>
                        </m:r>
                      </m:sub>
                    </m:sSub>
                  </m:oMath>
                </a14:m>
                <a:endParaRPr lang="en-US" sz="1400" dirty="0"/>
              </a:p>
              <a:p>
                <a:pPr>
                  <a:spcBef>
                    <a:spcPts val="0"/>
                  </a:spcBef>
                  <a:spcAft>
                    <a:spcPts val="0"/>
                  </a:spcAft>
                </a:pPr>
                <a:r>
                  <a:rPr lang="en-US" sz="1400" dirty="0"/>
                  <a:t>Post-fit: </a:t>
                </a:r>
                <a14:m>
                  <m:oMath xmlns:m="http://schemas.openxmlformats.org/officeDocument/2006/math">
                    <m:sSub>
                      <m:sSubPr>
                        <m:ctrlPr>
                          <a:rPr lang="en-US" sz="1400" i="1">
                            <a:latin typeface="Cambria Math" panose="02040503050406030204" pitchFamily="18" charset="0"/>
                          </a:rPr>
                        </m:ctrlPr>
                      </m:sSubPr>
                      <m:e>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𝜺</m:t>
                                </m:r>
                              </m:e>
                            </m:acc>
                          </m:e>
                          <m:sub>
                            <m:r>
                              <a:rPr lang="en-US" sz="1400" i="1">
                                <a:latin typeface="Cambria Math" panose="02040503050406030204" pitchFamily="18" charset="0"/>
                              </a:rPr>
                              <m:t>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𝒚</m:t>
                                </m:r>
                              </m:e>
                            </m:acc>
                          </m:e>
                          <m:sub>
                            <m:r>
                              <a:rPr lang="en-US" sz="1400" i="1">
                                <a:latin typeface="Cambria Math" panose="02040503050406030204" pitchFamily="18" charset="0"/>
                              </a:rPr>
                              <m:t>𝑘</m:t>
                            </m:r>
                          </m:sub>
                        </m:sSub>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1" i="1" smtClean="0">
                                <a:latin typeface="Cambria Math" panose="02040503050406030204" pitchFamily="18" charset="0"/>
                              </a:rPr>
                              <m:t>𝒙</m:t>
                            </m:r>
                          </m:e>
                        </m:acc>
                      </m:e>
                      <m:sub>
                        <m:r>
                          <a:rPr lang="en-US" sz="1400" i="1">
                            <a:latin typeface="Cambria Math" panose="02040503050406030204" pitchFamily="18" charset="0"/>
                          </a:rPr>
                          <m:t>𝑘</m:t>
                        </m:r>
                      </m:sub>
                    </m:sSub>
                  </m:oMath>
                </a14:m>
                <a:endParaRPr lang="en-US" sz="1400" dirty="0"/>
              </a:p>
              <a:p>
                <a:pPr>
                  <a:spcBef>
                    <a:spcPts val="0"/>
                  </a:spcBef>
                  <a:spcAft>
                    <a:spcPts val="0"/>
                  </a:spcAft>
                </a:pPr>
                <a:endParaRPr lang="en-US" sz="1400" dirty="0"/>
              </a:p>
              <a:p>
                <a:pPr marL="0" indent="0">
                  <a:spcBef>
                    <a:spcPts val="0"/>
                  </a:spcBef>
                  <a:spcAft>
                    <a:spcPts val="0"/>
                  </a:spcAft>
                  <a:buNone/>
                </a:pPr>
                <a:r>
                  <a:rPr lang="en-US" sz="1400" dirty="0"/>
                  <a:t>Innovations are also called predicted residuals.  It can be useful to compare the innovations against the innovation covariance to see if measurements are within 3-</a:t>
                </a:r>
                <a14:m>
                  <m:oMath xmlns:m="http://schemas.openxmlformats.org/officeDocument/2006/math">
                    <m:r>
                      <a:rPr lang="en-US" sz="1400" i="1" smtClean="0">
                        <a:latin typeface="Cambria Math" panose="02040503050406030204" pitchFamily="18" charset="0"/>
                        <a:ea typeface="Cambria Math" panose="02040503050406030204" pitchFamily="18" charset="0"/>
                      </a:rPr>
                      <m:t>𝜎</m:t>
                    </m:r>
                  </m:oMath>
                </a14:m>
                <a:r>
                  <a:rPr lang="en-US" sz="1400" dirty="0"/>
                  <a:t> of the predicted state (mapped to measurement space).</a:t>
                </a:r>
              </a:p>
              <a:p>
                <a:pPr marL="0" indent="0">
                  <a:spcBef>
                    <a:spcPts val="0"/>
                  </a:spcBef>
                  <a:spcAft>
                    <a:spcPts val="0"/>
                  </a:spcAft>
                  <a:buNone/>
                </a:pPr>
                <a:endParaRPr lang="en-US" sz="1400" dirty="0"/>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723" t="-484"/>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Measurement Model</a:t>
            </a:r>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C72E3F61-567D-4DF5-BCE8-77C908F9CBAE}"/>
                  </a:ext>
                </a:extLst>
              </p:cNvPr>
              <p:cNvSpPr txBox="1">
                <a:spLocks/>
              </p:cNvSpPr>
              <p:nvPr/>
            </p:nvSpPr>
            <p:spPr>
              <a:xfrm>
                <a:off x="4924696" y="681541"/>
                <a:ext cx="40034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Linearized Measurement Model</a:t>
                </a:r>
              </a:p>
              <a:p>
                <a:pPr marL="0" indent="0" algn="ctr">
                  <a:spcBef>
                    <a:spcPts val="0"/>
                  </a:spcBef>
                  <a:spcAft>
                    <a:spcPts val="0"/>
                  </a:spcAft>
                  <a:buFont typeface="Arial" charset="0"/>
                  <a:buNone/>
                </a:pPr>
                <a:r>
                  <a:rPr lang="en-US" sz="1400" dirty="0"/>
                  <a:t>Assume that the nonlinear measurement equation is </a:t>
                </a:r>
              </a:p>
              <a:p>
                <a:pPr marL="0" indent="0" algn="ctr">
                  <a:spcBef>
                    <a:spcPts val="0"/>
                  </a:spcBef>
                  <a:spcAft>
                    <a:spcPts val="0"/>
                  </a:spcAft>
                  <a:buFont typeface="Arial" charset="0"/>
                  <a:buNone/>
                </a:pPr>
                <a:endParaRPr lang="en-US" sz="1400" i="1" dirty="0">
                  <a:latin typeface="Cambria Math" panose="02040503050406030204" pitchFamily="18" charset="0"/>
                </a:endParaRPr>
              </a:p>
              <a:p>
                <a:pPr marL="0" indent="0" algn="ctr">
                  <a:spcBef>
                    <a:spcPts val="0"/>
                  </a:spcBef>
                  <a:spcAft>
                    <a:spcPts val="0"/>
                  </a:spcAft>
                  <a:buFont typeface="Arial" charset="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𝒀</m:t>
                              </m:r>
                            </m:e>
                          </m:acc>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m:t>
                      </m:r>
                      <m:r>
                        <a:rPr lang="en-US" sz="1400" b="0" i="1" smtClean="0">
                          <a:latin typeface="Cambria Math" panose="02040503050406030204" pitchFamily="18" charset="0"/>
                        </a:rPr>
                        <m:t>𝐺</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sub>
                              <m:r>
                                <a:rPr lang="en-US" sz="1400" b="0" i="1" smtClean="0">
                                  <a:latin typeface="Cambria Math" panose="02040503050406030204" pitchFamily="18" charset="0"/>
                                </a:rPr>
                                <m:t>𝑘</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ea typeface="Cambria Math" panose="02040503050406030204" pitchFamily="18" charset="0"/>
                                </a:rPr>
                                <m:t>𝜺</m:t>
                              </m:r>
                            </m:e>
                          </m:acc>
                        </m:e>
                        <m:sub>
                          <m:r>
                            <a:rPr lang="en-US" sz="1400" b="0" i="1" smtClean="0">
                              <a:latin typeface="Cambria Math" panose="02040503050406030204" pitchFamily="18" charset="0"/>
                            </a:rPr>
                            <m:t>𝑘</m:t>
                          </m:r>
                        </m:sub>
                      </m:sSub>
                    </m:oMath>
                  </m:oMathPara>
                </a14:m>
                <a:endParaRPr lang="en-US" sz="1400" dirty="0"/>
              </a:p>
              <a:p>
                <a:pPr marL="0" indent="0" algn="ctr">
                  <a:spcBef>
                    <a:spcPts val="0"/>
                  </a:spcBef>
                  <a:spcAft>
                    <a:spcPts val="0"/>
                  </a:spcAft>
                  <a:buFont typeface="Arial" charset="0"/>
                  <a:buNone/>
                </a:pPr>
                <a:endParaRPr lang="en-US" sz="1400" dirty="0"/>
              </a:p>
              <a:p>
                <a:pPr marL="0" indent="0" algn="ctr">
                  <a:spcBef>
                    <a:spcPts val="0"/>
                  </a:spcBef>
                  <a:spcAft>
                    <a:spcPts val="0"/>
                  </a:spcAft>
                  <a:buNone/>
                </a:pP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i="1">
                            <a:latin typeface="Cambria Math" panose="02040503050406030204" pitchFamily="18" charset="0"/>
                          </a:rPr>
                          <m:t>𝑘</m:t>
                        </m:r>
                      </m:sub>
                    </m:sSub>
                    <m:r>
                      <a:rPr lang="en-US" sz="1400" i="1">
                        <a:latin typeface="Cambria Math" panose="02040503050406030204" pitchFamily="18" charset="0"/>
                      </a:rPr>
                      <m:t>=</m:t>
                    </m:r>
                    <m:r>
                      <a:rPr lang="en-US" sz="1400" i="1">
                        <a:latin typeface="Cambria Math" panose="02040503050406030204" pitchFamily="18" charset="0"/>
                      </a:rPr>
                      <m:t>𝐺</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b="0" i="1" smtClean="0">
                                <a:latin typeface="Cambria Math" panose="02040503050406030204" pitchFamily="18" charset="0"/>
                              </a:rPr>
                              <m:t>𝑅𝐸𝐹</m:t>
                            </m:r>
                            <m:r>
                              <a:rPr lang="en-US" sz="1400" b="0" i="1" smtClean="0">
                                <a:latin typeface="Cambria Math" panose="02040503050406030204" pitchFamily="18" charset="0"/>
                              </a:rPr>
                              <m:t>,</m:t>
                            </m:r>
                            <m:r>
                              <a:rPr lang="en-US" sz="1400" b="0" i="1" smtClean="0">
                                <a:latin typeface="Cambria Math" panose="02040503050406030204" pitchFamily="18" charset="0"/>
                              </a:rPr>
                              <m:t>𝑘</m:t>
                            </m:r>
                          </m:sub>
                        </m:sSub>
                      </m:e>
                    </m:d>
                    <m:r>
                      <a:rPr lang="en-US" sz="1400" b="0" i="1" smtClean="0">
                        <a:latin typeface="Cambria Math" panose="02040503050406030204" pitchFamily="18" charset="0"/>
                      </a:rPr>
                      <m:t>+</m:t>
                    </m:r>
                  </m:oMath>
                </a14:m>
                <a:r>
                  <a:rPr lang="en-US" sz="1400" dirty="0"/>
                  <a:t> </a:t>
                </a:r>
                <a14:m>
                  <m:oMath xmlns:m="http://schemas.openxmlformats.org/officeDocument/2006/math">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𝐺</m:t>
                            </m:r>
                          </m:num>
                          <m:den>
                            <m:r>
                              <a:rPr lang="en-US" sz="1400"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den>
                        </m:f>
                      </m:e>
                    </m:d>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smtClean="0">
                        <a:latin typeface="Cambria Math" panose="02040503050406030204" pitchFamily="18" charset="0"/>
                      </a:rPr>
                      <m:t>+…</m:t>
                    </m:r>
                  </m:oMath>
                </a14:m>
                <a:endParaRPr lang="en-US" sz="1400" b="1" dirty="0"/>
              </a:p>
              <a:p>
                <a:pPr marL="0" indent="0" algn="ctr">
                  <a:spcBef>
                    <a:spcPts val="0"/>
                  </a:spcBef>
                  <a:spcAft>
                    <a:spcPts val="0"/>
                  </a:spcAft>
                  <a:buNone/>
                </a:pPr>
                <a:endParaRPr lang="en-US" sz="1400" dirty="0"/>
              </a:p>
              <a:p>
                <a:pPr marL="0" indent="0" algn="ctr">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𝒚</m:t>
                              </m:r>
                            </m:e>
                          </m:acc>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i="1">
                              <a:latin typeface="Cambria Math" panose="02040503050406030204" pitchFamily="18" charset="0"/>
                            </a:rPr>
                            <m:t>𝑘</m:t>
                          </m:r>
                        </m:sub>
                      </m:sSub>
                      <m:r>
                        <a:rPr lang="en-US" sz="1400" b="0" i="1" smtClean="0">
                          <a:latin typeface="Cambria Math" panose="02040503050406030204" pitchFamily="18" charset="0"/>
                        </a:rPr>
                        <m:t>−</m:t>
                      </m:r>
                      <m:r>
                        <a:rPr lang="en-US" sz="1400" i="1">
                          <a:latin typeface="Cambria Math" panose="02040503050406030204" pitchFamily="18" charset="0"/>
                        </a:rPr>
                        <m:t>𝐺</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𝑅𝐸𝐹</m:t>
                              </m:r>
                              <m:r>
                                <a:rPr lang="en-US" sz="1400" i="1">
                                  <a:latin typeface="Cambria Math" panose="02040503050406030204" pitchFamily="18" charset="0"/>
                                </a:rPr>
                                <m:t>,</m:t>
                              </m:r>
                              <m:r>
                                <a:rPr lang="en-US" sz="1400" i="1">
                                  <a:latin typeface="Cambria Math" panose="02040503050406030204" pitchFamily="18" charset="0"/>
                                </a:rPr>
                                <m:t>𝑘</m:t>
                              </m:r>
                            </m:sub>
                          </m:sSub>
                        </m:e>
                      </m:d>
                    </m:oMath>
                  </m:oMathPara>
                </a14:m>
                <a:endParaRPr lang="en-US" sz="1400" dirty="0"/>
              </a:p>
              <a:p>
                <a:pPr marL="0" indent="0" algn="ctr">
                  <a:spcBef>
                    <a:spcPts val="0"/>
                  </a:spcBef>
                  <a:spcAft>
                    <a:spcPts val="0"/>
                  </a:spcAft>
                  <a:buNone/>
                </a:pPr>
                <a:endParaRPr lang="en-US" sz="1400" dirty="0"/>
              </a:p>
              <a:p>
                <a:pPr marL="0" indent="0" algn="ctr">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𝒚</m:t>
                              </m:r>
                            </m:e>
                          </m:acc>
                        </m:e>
                        <m:sub>
                          <m:r>
                            <a:rPr lang="en-US" sz="1400" i="1">
                              <a:latin typeface="Cambria Math" panose="02040503050406030204" pitchFamily="18" charset="0"/>
                            </a:rPr>
                            <m:t>𝑘</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𝐺</m:t>
                              </m:r>
                            </m:num>
                            <m:den>
                              <m:r>
                                <a:rPr lang="en-US" sz="1400"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den>
                          </m:f>
                        </m:e>
                      </m:d>
                    </m:oMath>
                  </m:oMathPara>
                </a14:m>
                <a:endParaRPr lang="en-US" sz="1400" dirty="0"/>
              </a:p>
              <a:p>
                <a:pPr marL="0" indent="0" algn="ctr">
                  <a:spcBef>
                    <a:spcPts val="0"/>
                  </a:spcBef>
                  <a:spcAft>
                    <a:spcPts val="0"/>
                  </a:spcAft>
                  <a:buNone/>
                </a:pPr>
                <a:endParaRPr lang="en-US" sz="1400" dirty="0"/>
              </a:p>
            </p:txBody>
          </p:sp>
        </mc:Choice>
        <mc:Fallback xmlns="">
          <p:sp>
            <p:nvSpPr>
              <p:cNvPr id="6" name="Content Placeholder 1">
                <a:extLst>
                  <a:ext uri="{FF2B5EF4-FFF2-40B4-BE49-F238E27FC236}">
                    <a16:creationId xmlns:a16="http://schemas.microsoft.com/office/drawing/2014/main" id="{C72E3F61-567D-4DF5-BCE8-77C908F9CBAE}"/>
                  </a:ext>
                </a:extLst>
              </p:cNvPr>
              <p:cNvSpPr txBox="1">
                <a:spLocks noRot="1" noChangeAspect="1" noMove="1" noResize="1" noEditPoints="1" noAdjustHandles="1" noChangeArrowheads="1" noChangeShapeType="1" noTextEdit="1"/>
              </p:cNvSpPr>
              <p:nvPr/>
            </p:nvSpPr>
            <p:spPr>
              <a:xfrm>
                <a:off x="4924696" y="681541"/>
                <a:ext cx="4003404" cy="3780420"/>
              </a:xfrm>
              <a:prstGeom prst="rect">
                <a:avLst/>
              </a:prstGeom>
              <a:blipFill>
                <a:blip r:embed="rId3"/>
                <a:stretch>
                  <a:fillRect l="-913" t="-484" r="-1370"/>
                </a:stretch>
              </a:blipFill>
            </p:spPr>
            <p:txBody>
              <a:bodyPr/>
              <a:lstStyle/>
              <a:p>
                <a:r>
                  <a:rPr lang="en-US">
                    <a:noFill/>
                  </a:rPr>
                  <a:t> </a:t>
                </a:r>
              </a:p>
            </p:txBody>
          </p:sp>
        </mc:Fallback>
      </mc:AlternateContent>
    </p:spTree>
    <p:extLst>
      <p:ext uri="{BB962C8B-B14F-4D97-AF65-F5344CB8AC3E}">
        <p14:creationId xmlns:p14="http://schemas.microsoft.com/office/powerpoint/2010/main" val="3901572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Standard Form</a:t>
                </a:r>
              </a:p>
              <a:p>
                <a:pPr marL="0" indent="0">
                  <a:spcBef>
                    <a:spcPts val="0"/>
                  </a:spcBef>
                  <a:spcAft>
                    <a:spcPts val="0"/>
                  </a:spcAft>
                  <a:buNone/>
                </a:pPr>
                <a:r>
                  <a:rPr lang="en-US" sz="1400" dirty="0"/>
                  <a:t>By using Taylor Series expansion and keeping only first order terms, we have put the problem back in standard form:</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ea typeface="Cambria Math" panose="02040503050406030204" pitchFamily="18" charset="0"/>
                            </a:rPr>
                          </m:ctrlPr>
                        </m:accPr>
                        <m:e>
                          <m:acc>
                            <m:accPr>
                              <m:chr m:val="⃑"/>
                              <m:ctrlPr>
                                <a:rPr lang="en-US" sz="1400"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𝒙</m:t>
                              </m:r>
                            </m:e>
                          </m:acc>
                        </m:e>
                      </m:acc>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𝐴</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𝑡</m:t>
                          </m:r>
                        </m:e>
                      </m:d>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smtClean="0">
                          <a:latin typeface="Cambria Math" panose="02040503050406030204" pitchFamily="18" charset="0"/>
                        </a:rPr>
                        <m:t>        </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𝒚</m:t>
                              </m:r>
                            </m:e>
                          </m:acc>
                        </m:e>
                        <m:sub>
                          <m:r>
                            <a:rPr lang="en-US" sz="1400" i="1">
                              <a:latin typeface="Cambria Math" panose="02040503050406030204" pitchFamily="18" charset="0"/>
                            </a:rPr>
                            <m:t>𝑘</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e>
                        <m:sub>
                          <m:r>
                            <a:rPr lang="en-US" sz="1400" i="1">
                              <a:latin typeface="Cambria Math" panose="02040503050406030204" pitchFamily="18" charset="0"/>
                            </a:rPr>
                            <m:t>𝑘</m:t>
                          </m:r>
                        </m:sub>
                      </m:sSub>
                    </m:oMath>
                  </m:oMathPara>
                </a14:m>
                <a:endParaRPr lang="en-US" sz="1400" b="1" i="1" dirty="0">
                  <a:latin typeface="Cambria Math" panose="02040503050406030204" pitchFamily="18" charset="0"/>
                </a:endParaRPr>
              </a:p>
              <a:p>
                <a:pPr marL="0" indent="0">
                  <a:spcBef>
                    <a:spcPts val="0"/>
                  </a:spcBef>
                  <a:spcAft>
                    <a:spcPts val="0"/>
                  </a:spcAft>
                  <a:buNone/>
                </a:pPr>
                <a:endParaRPr lang="en-US" sz="1400" b="1" i="1" dirty="0">
                  <a:latin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𝐴</m:t>
                      </m:r>
                      <m:d>
                        <m:dPr>
                          <m:ctrlPr>
                            <a:rPr lang="en-US" sz="1400" i="1">
                              <a:latin typeface="Cambria Math" panose="02040503050406030204" pitchFamily="18" charset="0"/>
                            </a:rPr>
                          </m:ctrlPr>
                        </m:dPr>
                        <m:e>
                          <m:r>
                            <a:rPr lang="en-US" sz="1400" i="1">
                              <a:latin typeface="Cambria Math" panose="02040503050406030204" pitchFamily="18" charset="0"/>
                            </a:rPr>
                            <m:t>𝑡</m:t>
                          </m:r>
                        </m:e>
                      </m:d>
                      <m:r>
                        <a:rPr lang="en-US" sz="1400" b="1" i="1">
                          <a:latin typeface="Cambria Math" panose="02040503050406030204" pitchFamily="18" charset="0"/>
                        </a:rPr>
                        <m:t>=</m:t>
                      </m:r>
                      <m:sSup>
                        <m:sSupPr>
                          <m:ctrlPr>
                            <a:rPr lang="en-US" sz="1400" b="1" i="1" smtClean="0">
                              <a:latin typeface="Cambria Math" panose="02040503050406030204" pitchFamily="18" charset="0"/>
                              <a:ea typeface="Cambria Math" panose="02040503050406030204" pitchFamily="18" charset="0"/>
                            </a:rPr>
                          </m:ctrlPr>
                        </m:sSupPr>
                        <m:e>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acc>
                                    <m:accPr>
                                      <m:chr m:val="̇"/>
                                      <m:ctrlPr>
                                        <a:rPr lang="en-US" sz="1400" i="1">
                                          <a:latin typeface="Cambria Math" panose="02040503050406030204" pitchFamily="18" charset="0"/>
                                          <a:ea typeface="Cambria Math" panose="02040503050406030204" pitchFamily="18" charset="0"/>
                                        </a:rPr>
                                      </m:ctrlPr>
                                    </m:accPr>
                                    <m:e>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e>
                                  </m:acc>
                                </m:num>
                                <m:den>
                                  <m:r>
                                    <a:rPr lang="en-US" sz="1400"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den>
                              </m:f>
                            </m:e>
                          </m:d>
                        </m:e>
                        <m:sup>
                          <m:r>
                            <a:rPr lang="en-US" sz="1400" b="1" i="1" smtClean="0">
                              <a:latin typeface="Cambria Math" panose="02040503050406030204" pitchFamily="18" charset="0"/>
                              <a:ea typeface="Cambria Math" panose="02040503050406030204" pitchFamily="18" charset="0"/>
                            </a:rPr>
                            <m:t>∗</m:t>
                          </m:r>
                        </m:sup>
                      </m:sSup>
                      <m:sSub>
                        <m:sSubPr>
                          <m:ctrlPr>
                            <a:rPr lang="en-US" sz="1400" i="1">
                              <a:latin typeface="Cambria Math" panose="02040503050406030204" pitchFamily="18" charset="0"/>
                            </a:rPr>
                          </m:ctrlPr>
                        </m:sSubPr>
                        <m:e>
                          <m:r>
                            <a:rPr lang="en-US" sz="1400" i="1">
                              <a:latin typeface="Cambria Math" panose="02040503050406030204" pitchFamily="18" charset="0"/>
                            </a:rPr>
                            <m:t>         </m:t>
                          </m:r>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r>
                        <a:rPr lang="en-US" sz="1400" i="1">
                          <a:latin typeface="Cambria Math" panose="02040503050406030204" pitchFamily="18" charset="0"/>
                        </a:rPr>
                        <m:t>=</m:t>
                      </m:r>
                      <m:sSup>
                        <m:sSupPr>
                          <m:ctrlPr>
                            <a:rPr lang="en-US" sz="1400" b="1" i="1" smtClean="0">
                              <a:latin typeface="Cambria Math" panose="02040503050406030204" pitchFamily="18" charset="0"/>
                              <a:ea typeface="Cambria Math" panose="02040503050406030204" pitchFamily="18" charset="0"/>
                            </a:rPr>
                          </m:ctrlPr>
                        </m:sSupPr>
                        <m:e>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𝐺</m:t>
                                  </m:r>
                                </m:num>
                                <m:den>
                                  <m:r>
                                    <a:rPr lang="en-US" sz="1400"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den>
                              </m:f>
                            </m:e>
                          </m:d>
                        </m:e>
                        <m:sup>
                          <m:r>
                            <a:rPr lang="en-US" sz="1400" b="1" i="1" smtClean="0">
                              <a:latin typeface="Cambria Math" panose="02040503050406030204" pitchFamily="18" charset="0"/>
                              <a:ea typeface="Cambria Math" panose="02040503050406030204" pitchFamily="18" charset="0"/>
                            </a:rPr>
                            <m:t>∗</m:t>
                          </m:r>
                        </m:sup>
                      </m:sSup>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where the []* indicates the partial derivative is evaluated at the reference trajectory value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𝑅𝐸𝐹</m:t>
                        </m:r>
                      </m:sub>
                    </m:sSub>
                  </m:oMath>
                </a14:m>
                <a:r>
                  <a:rPr lang="en-US" sz="1400" dirty="0"/>
                  <a:t>.  </a:t>
                </a:r>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r="-289"/>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Linearized Orbit Determination Model</a:t>
            </a:r>
          </a:p>
        </p:txBody>
      </p:sp>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98FDD468-4F3A-4806-8BC6-9693EBB16033}"/>
                  </a:ext>
                </a:extLst>
              </p:cNvPr>
              <p:cNvSpPr txBox="1">
                <a:spLocks/>
              </p:cNvSpPr>
              <p:nvPr/>
            </p:nvSpPr>
            <p:spPr>
              <a:xfrm>
                <a:off x="4852851" y="2952205"/>
                <a:ext cx="4219304" cy="1616435"/>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1400" dirty="0"/>
                  <a:t>At each time, the solution we obtain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e>
                      <m:sub>
                        <m:r>
                          <a:rPr lang="en-US" sz="1400" i="1">
                            <a:latin typeface="Cambria Math" panose="02040503050406030204" pitchFamily="18" charset="0"/>
                          </a:rPr>
                          <m:t>𝑘</m:t>
                        </m:r>
                      </m:sub>
                    </m:sSub>
                  </m:oMath>
                </a14:m>
                <a:r>
                  <a:rPr lang="en-US" sz="1400" dirty="0"/>
                  <a:t> is a deviation vector that must be added to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𝑅𝐸𝐹</m:t>
                        </m:r>
                        <m:r>
                          <a:rPr lang="en-US" sz="1400" i="1">
                            <a:latin typeface="Cambria Math" panose="02040503050406030204" pitchFamily="18" charset="0"/>
                          </a:rPr>
                          <m:t>,</m:t>
                        </m:r>
                        <m:r>
                          <a:rPr lang="en-US" sz="1400" i="1">
                            <a:latin typeface="Cambria Math" panose="02040503050406030204" pitchFamily="18" charset="0"/>
                          </a:rPr>
                          <m:t>𝑘</m:t>
                        </m:r>
                      </m:sub>
                    </m:sSub>
                  </m:oMath>
                </a14:m>
                <a:r>
                  <a:rPr lang="en-US" sz="1400" dirty="0"/>
                  <a:t> to get the full estimated state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𝑘</m:t>
                        </m:r>
                      </m:sub>
                    </m:sSub>
                  </m:oMath>
                </a14:m>
                <a:r>
                  <a:rPr lang="en-US" sz="1400" dirty="0"/>
                  <a:t>.  The standard CKF is not iterated (though iterating the measurement update can improve performance).</a:t>
                </a:r>
              </a:p>
              <a:p>
                <a:pPr marL="0" indent="0">
                  <a:spcBef>
                    <a:spcPts val="0"/>
                  </a:spcBef>
                  <a:spcAft>
                    <a:spcPts val="0"/>
                  </a:spcAft>
                  <a:buFont typeface="Arial" charset="0"/>
                  <a:buNone/>
                </a:pPr>
                <a:endParaRPr lang="en-US" sz="1400" dirty="0"/>
              </a:p>
              <a:p>
                <a:pPr marL="0" indent="0">
                  <a:spcBef>
                    <a:spcPts val="0"/>
                  </a:spcBef>
                  <a:spcAft>
                    <a:spcPts val="0"/>
                  </a:spcAft>
                  <a:buFont typeface="Arial" charset="0"/>
                  <a:buNone/>
                </a:pPr>
                <a:endParaRPr lang="en-US" sz="1400" dirty="0"/>
              </a:p>
              <a:p>
                <a:pPr marL="0" indent="0">
                  <a:spcBef>
                    <a:spcPts val="0"/>
                  </a:spcBef>
                  <a:spcAft>
                    <a:spcPts val="0"/>
                  </a:spcAft>
                  <a:buFont typeface="Arial" charset="0"/>
                  <a:buNone/>
                </a:pPr>
                <a:endParaRPr lang="en-US" sz="1400" dirty="0"/>
              </a:p>
              <a:p>
                <a:pPr marL="0" indent="0">
                  <a:spcBef>
                    <a:spcPts val="0"/>
                  </a:spcBef>
                  <a:spcAft>
                    <a:spcPts val="0"/>
                  </a:spcAft>
                  <a:buFont typeface="Arial" charset="0"/>
                  <a:buNone/>
                </a:pPr>
                <a:endParaRPr lang="en-US" sz="1400" dirty="0"/>
              </a:p>
            </p:txBody>
          </p:sp>
        </mc:Choice>
        <mc:Fallback xmlns="">
          <p:sp>
            <p:nvSpPr>
              <p:cNvPr id="8" name="Content Placeholder 1">
                <a:extLst>
                  <a:ext uri="{FF2B5EF4-FFF2-40B4-BE49-F238E27FC236}">
                    <a16:creationId xmlns:a16="http://schemas.microsoft.com/office/drawing/2014/main" id="{98FDD468-4F3A-4806-8BC6-9693EBB16033}"/>
                  </a:ext>
                </a:extLst>
              </p:cNvPr>
              <p:cNvSpPr txBox="1">
                <a:spLocks noRot="1" noChangeAspect="1" noMove="1" noResize="1" noEditPoints="1" noAdjustHandles="1" noChangeArrowheads="1" noChangeShapeType="1" noTextEdit="1"/>
              </p:cNvSpPr>
              <p:nvPr/>
            </p:nvSpPr>
            <p:spPr>
              <a:xfrm>
                <a:off x="4852851" y="2952205"/>
                <a:ext cx="4219304" cy="1616435"/>
              </a:xfrm>
              <a:prstGeom prst="rect">
                <a:avLst/>
              </a:prstGeom>
              <a:blipFill>
                <a:blip r:embed="rId3"/>
                <a:stretch>
                  <a:fillRect l="-434" t="-75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6B6773DB-3422-4ED4-8F3D-A8E6C676F324}"/>
              </a:ext>
            </a:extLst>
          </p:cNvPr>
          <p:cNvPicPr>
            <a:picLocks noChangeAspect="1"/>
          </p:cNvPicPr>
          <p:nvPr/>
        </p:nvPicPr>
        <p:blipFill>
          <a:blip r:embed="rId4"/>
          <a:stretch>
            <a:fillRect/>
          </a:stretch>
        </p:blipFill>
        <p:spPr>
          <a:xfrm>
            <a:off x="4862104" y="1167715"/>
            <a:ext cx="3780609" cy="1236648"/>
          </a:xfrm>
          <a:prstGeom prst="rect">
            <a:avLst/>
          </a:prstGeom>
        </p:spPr>
      </p:pic>
    </p:spTree>
    <p:extLst>
      <p:ext uri="{BB962C8B-B14F-4D97-AF65-F5344CB8AC3E}">
        <p14:creationId xmlns:p14="http://schemas.microsoft.com/office/powerpoint/2010/main" val="1184812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Orbit Determination</a:t>
            </a:r>
          </a:p>
        </p:txBody>
      </p:sp>
    </p:spTree>
    <p:extLst>
      <p:ext uri="{BB962C8B-B14F-4D97-AF65-F5344CB8AC3E}">
        <p14:creationId xmlns:p14="http://schemas.microsoft.com/office/powerpoint/2010/main" val="2865612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Batch</a:t>
            </a: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a:spcBef>
                <a:spcPts val="0"/>
              </a:spcBef>
              <a:spcAft>
                <a:spcPts val="0"/>
              </a:spcAft>
            </a:pPr>
            <a:r>
              <a:rPr lang="en-US" sz="1200" dirty="0"/>
              <a:t>Continuous reference trajectory</a:t>
            </a:r>
          </a:p>
          <a:p>
            <a:pPr>
              <a:spcBef>
                <a:spcPts val="0"/>
              </a:spcBef>
              <a:spcAft>
                <a:spcPts val="0"/>
              </a:spcAft>
            </a:pPr>
            <a:r>
              <a:rPr lang="en-US" sz="1200" dirty="0"/>
              <a:t>Solve for deviation at initial epoch</a:t>
            </a:r>
          </a:p>
          <a:p>
            <a:pPr>
              <a:spcBef>
                <a:spcPts val="0"/>
              </a:spcBef>
              <a:spcAft>
                <a:spcPts val="0"/>
              </a:spcAft>
            </a:pPr>
            <a:r>
              <a:rPr lang="en-US" sz="1200" dirty="0"/>
              <a:t>Continuous estimated trajectory</a:t>
            </a:r>
          </a:p>
          <a:p>
            <a:pPr>
              <a:spcBef>
                <a:spcPts val="0"/>
              </a:spcBef>
              <a:spcAft>
                <a:spcPts val="0"/>
              </a:spcAft>
            </a:pPr>
            <a:r>
              <a:rPr lang="en-US" sz="1200" dirty="0"/>
              <a:t>Similar errors throughout full time window</a:t>
            </a:r>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Batch vs CKF</a:t>
            </a:r>
          </a:p>
        </p:txBody>
      </p:sp>
      <p:sp>
        <p:nvSpPr>
          <p:cNvPr id="6" name="Content Placeholder 1">
            <a:extLst>
              <a:ext uri="{FF2B5EF4-FFF2-40B4-BE49-F238E27FC236}">
                <a16:creationId xmlns:a16="http://schemas.microsoft.com/office/drawing/2014/main" id="{776F5BF8-607B-4537-BFA4-220C3ACAFCB4}"/>
              </a:ext>
            </a:extLst>
          </p:cNvPr>
          <p:cNvSpPr txBox="1">
            <a:spLocks/>
          </p:cNvSpPr>
          <p:nvPr/>
        </p:nvSpPr>
        <p:spPr>
          <a:xfrm>
            <a:off x="4868091"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b="1" dirty="0"/>
              <a:t>Conventional Kalman Filter</a:t>
            </a: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a:spcBef>
                <a:spcPts val="0"/>
              </a:spcBef>
              <a:spcAft>
                <a:spcPts val="0"/>
              </a:spcAft>
            </a:pPr>
            <a:r>
              <a:rPr lang="en-US" sz="1200" dirty="0"/>
              <a:t>Continuous reference trajectory</a:t>
            </a:r>
          </a:p>
          <a:p>
            <a:pPr>
              <a:spcBef>
                <a:spcPts val="0"/>
              </a:spcBef>
              <a:spcAft>
                <a:spcPts val="0"/>
              </a:spcAft>
            </a:pPr>
            <a:r>
              <a:rPr lang="en-US" sz="1200" dirty="0"/>
              <a:t>Solve for deviation </a:t>
            </a:r>
            <a:r>
              <a:rPr lang="en-US" sz="1200" b="1" dirty="0"/>
              <a:t>at each measurement time</a:t>
            </a:r>
          </a:p>
          <a:p>
            <a:pPr>
              <a:spcBef>
                <a:spcPts val="0"/>
              </a:spcBef>
              <a:spcAft>
                <a:spcPts val="0"/>
              </a:spcAft>
            </a:pPr>
            <a:r>
              <a:rPr lang="en-US" sz="1200" b="1" dirty="0"/>
              <a:t>Discontinuous estimated trajectory (non-physical)</a:t>
            </a:r>
          </a:p>
          <a:p>
            <a:pPr>
              <a:spcBef>
                <a:spcPts val="0"/>
              </a:spcBef>
              <a:spcAft>
                <a:spcPts val="0"/>
              </a:spcAft>
            </a:pPr>
            <a:r>
              <a:rPr lang="en-US" sz="1200" b="1" dirty="0"/>
              <a:t>Errors reduce over time as more measurements processed</a:t>
            </a:r>
          </a:p>
        </p:txBody>
      </p:sp>
      <p:pic>
        <p:nvPicPr>
          <p:cNvPr id="4" name="Picture 3">
            <a:extLst>
              <a:ext uri="{FF2B5EF4-FFF2-40B4-BE49-F238E27FC236}">
                <a16:creationId xmlns:a16="http://schemas.microsoft.com/office/drawing/2014/main" id="{7F224A00-281E-4E19-9424-CDE4161B21B2}"/>
              </a:ext>
            </a:extLst>
          </p:cNvPr>
          <p:cNvPicPr>
            <a:picLocks noChangeAspect="1"/>
          </p:cNvPicPr>
          <p:nvPr/>
        </p:nvPicPr>
        <p:blipFill>
          <a:blip r:embed="rId2"/>
          <a:stretch>
            <a:fillRect/>
          </a:stretch>
        </p:blipFill>
        <p:spPr>
          <a:xfrm>
            <a:off x="4862104" y="1167715"/>
            <a:ext cx="3780609" cy="1236648"/>
          </a:xfrm>
          <a:prstGeom prst="rect">
            <a:avLst/>
          </a:prstGeom>
        </p:spPr>
      </p:pic>
      <p:pic>
        <p:nvPicPr>
          <p:cNvPr id="7" name="Picture 6">
            <a:extLst>
              <a:ext uri="{FF2B5EF4-FFF2-40B4-BE49-F238E27FC236}">
                <a16:creationId xmlns:a16="http://schemas.microsoft.com/office/drawing/2014/main" id="{735B4078-54B5-46DB-AF17-539C1C53FD19}"/>
              </a:ext>
            </a:extLst>
          </p:cNvPr>
          <p:cNvPicPr>
            <a:picLocks noChangeAspect="1"/>
          </p:cNvPicPr>
          <p:nvPr/>
        </p:nvPicPr>
        <p:blipFill>
          <a:blip r:embed="rId3"/>
          <a:stretch>
            <a:fillRect/>
          </a:stretch>
        </p:blipFill>
        <p:spPr>
          <a:xfrm>
            <a:off x="560615" y="1251179"/>
            <a:ext cx="3683726" cy="1069720"/>
          </a:xfrm>
          <a:prstGeom prst="rect">
            <a:avLst/>
          </a:prstGeom>
        </p:spPr>
      </p:pic>
    </p:spTree>
    <p:extLst>
      <p:ext uri="{BB962C8B-B14F-4D97-AF65-F5344CB8AC3E}">
        <p14:creationId xmlns:p14="http://schemas.microsoft.com/office/powerpoint/2010/main" val="762020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Filter Saturation</a:t>
                </a:r>
              </a:p>
              <a:p>
                <a:pPr marL="0" indent="0">
                  <a:spcBef>
                    <a:spcPts val="0"/>
                  </a:spcBef>
                  <a:spcAft>
                    <a:spcPts val="0"/>
                  </a:spcAft>
                  <a:buNone/>
                </a:pPr>
                <a:r>
                  <a:rPr lang="en-US" sz="1400" dirty="0"/>
                  <a:t>From the equations, we can see that at each time, the measurement update causes the covariance to be reduced by the amount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𝐾</m:t>
                        </m:r>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oMath>
                </a14:m>
                <a:r>
                  <a:rPr lang="en-US" sz="1400" dirty="0"/>
                  <a:t>:</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𝑘</m:t>
                          </m:r>
                        </m:sub>
                      </m:sSub>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𝐼</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𝐾</m:t>
                              </m:r>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e>
                      </m:d>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Over time, this can cause the state covariance to become very small.  This in turn makes the Kalman Gain small:</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𝐾</m:t>
                          </m:r>
                        </m:e>
                        <m:sub>
                          <m:r>
                            <a:rPr lang="en-US" sz="1400" i="1">
                              <a:latin typeface="Cambria Math" panose="02040503050406030204" pitchFamily="18" charset="0"/>
                            </a:rPr>
                            <m:t>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sSubSup>
                        <m:sSubSupPr>
                          <m:ctrlPr>
                            <a:rPr lang="en-US" sz="1400" i="1">
                              <a:latin typeface="Cambria Math" panose="02040503050406030204" pitchFamily="18" charset="0"/>
                            </a:rPr>
                          </m:ctrlPr>
                        </m:sSubSup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up>
                          <m:r>
                            <a:rPr lang="en-US" sz="1400" i="1">
                              <a:latin typeface="Cambria Math" panose="02040503050406030204" pitchFamily="18" charset="0"/>
                            </a:rPr>
                            <m:t>𝑇</m:t>
                          </m:r>
                        </m:sup>
                      </m:sSubSup>
                      <m:sSup>
                        <m:sSupPr>
                          <m:ctrlPr>
                            <a:rPr lang="en-US" sz="1400" i="1">
                              <a:latin typeface="Cambria Math" panose="02040503050406030204" pitchFamily="18" charset="0"/>
                            </a:rPr>
                          </m:ctrlPr>
                        </m:sSupPr>
                        <m:e>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sSubSup>
                                <m:sSubSupPr>
                                  <m:ctrlPr>
                                    <a:rPr lang="en-US" sz="1400" i="1">
                                      <a:latin typeface="Cambria Math" panose="02040503050406030204" pitchFamily="18" charset="0"/>
                                    </a:rPr>
                                  </m:ctrlPr>
                                </m:sSubSup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up>
                                  <m:r>
                                    <a:rPr lang="en-US" sz="1400" i="1">
                                      <a:latin typeface="Cambria Math" panose="02040503050406030204" pitchFamily="18" charset="0"/>
                                    </a:rPr>
                                    <m:t>𝑇</m:t>
                                  </m:r>
                                </m:sup>
                              </m:sSubSup>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𝑅</m:t>
                                  </m:r>
                                </m:e>
                                <m:sub>
                                  <m:r>
                                    <a:rPr lang="en-US" sz="1400" i="1">
                                      <a:latin typeface="Cambria Math" panose="02040503050406030204" pitchFamily="18" charset="0"/>
                                    </a:rPr>
                                    <m:t>𝑘</m:t>
                                  </m:r>
                                </m:sub>
                              </m:sSub>
                            </m:e>
                          </m:d>
                        </m:e>
                        <m:sup>
                          <m:r>
                            <a:rPr lang="en-US" sz="1400" i="1">
                              <a:latin typeface="Cambria Math" panose="02040503050406030204" pitchFamily="18" charset="0"/>
                            </a:rPr>
                            <m:t>−1</m:t>
                          </m:r>
                        </m:sup>
                      </m:sSup>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The Kalman Gain itself tells us how much to update the state and covariance, as it gets smaller, new measurements have less effect on the estimate.</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r="-1012"/>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CKF Algorithm Issues</a:t>
            </a:r>
          </a:p>
        </p:txBody>
      </p:sp>
      <p:pic>
        <p:nvPicPr>
          <p:cNvPr id="4" name="Picture 3">
            <a:extLst>
              <a:ext uri="{FF2B5EF4-FFF2-40B4-BE49-F238E27FC236}">
                <a16:creationId xmlns:a16="http://schemas.microsoft.com/office/drawing/2014/main" id="{275B8E4C-51F9-4A74-99C9-9A9460138AE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087888" y="681541"/>
            <a:ext cx="3598912" cy="2054410"/>
          </a:xfrm>
          <a:prstGeom prst="rect">
            <a:avLst/>
          </a:prstGeom>
        </p:spPr>
      </p:pic>
      <p:sp>
        <p:nvSpPr>
          <p:cNvPr id="6" name="TextBox 5">
            <a:extLst>
              <a:ext uri="{FF2B5EF4-FFF2-40B4-BE49-F238E27FC236}">
                <a16:creationId xmlns:a16="http://schemas.microsoft.com/office/drawing/2014/main" id="{7F2C33A1-9AC3-4CC1-8078-00BE906D744A}"/>
              </a:ext>
            </a:extLst>
          </p:cNvPr>
          <p:cNvSpPr txBox="1"/>
          <p:nvPr/>
        </p:nvSpPr>
        <p:spPr>
          <a:xfrm>
            <a:off x="4931229" y="2984863"/>
            <a:ext cx="3971108" cy="1458861"/>
          </a:xfrm>
          <a:prstGeom prst="rect">
            <a:avLst/>
          </a:prstGeom>
        </p:spPr>
        <p:txBody>
          <a:bodyPr wrap="square" rtlCol="0">
            <a:spAutoFit/>
          </a:bodyPr>
          <a:lstStyle/>
          <a:p>
            <a:pPr marR="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200" i="0" u="none" strike="noStrike" kern="1200" cap="none" spc="0" normalizeH="0" baseline="0" noProof="0" dirty="0">
                <a:ln>
                  <a:noFill/>
                </a:ln>
                <a:solidFill>
                  <a:schemeClr val="tx1"/>
                </a:solidFill>
                <a:effectLst/>
                <a:uLnTx/>
                <a:uFillTx/>
                <a:latin typeface="Sommet bold"/>
                <a:ea typeface="+mn-ea"/>
                <a:cs typeface="+mn-cs"/>
              </a:rPr>
              <a:t>Eventually, the filter stops “listening” to new measurements because it trusts its state estimate more than any new measurement.  We call this condition “filter saturation” or “covariance collapse.”  It can be addressed by adding process noise or dynamic model compensation to the predictor step.</a:t>
            </a:r>
          </a:p>
          <a:p>
            <a:pPr marR="0" algn="l" defTabSz="914400" rtl="0" eaLnBrk="1" fontAlgn="auto" latinLnBrk="0" hangingPunct="1">
              <a:lnSpc>
                <a:spcPct val="100000"/>
              </a:lnSpc>
              <a:spcBef>
                <a:spcPct val="20000"/>
              </a:spcBef>
              <a:spcAft>
                <a:spcPts val="0"/>
              </a:spcAft>
              <a:buClrTx/>
              <a:buSzTx/>
              <a:buFont typeface="Arial" pitchFamily="34" charset="0"/>
              <a:buNone/>
              <a:tabLst/>
            </a:pPr>
            <a:endParaRPr lang="en-US" sz="1200" dirty="0">
              <a:latin typeface="Sommet bold"/>
              <a:ea typeface="+mn-ea"/>
            </a:endParaRPr>
          </a:p>
          <a:p>
            <a:pPr marR="0" algn="ctr" defTabSz="914400" rtl="0" eaLnBrk="1" fontAlgn="auto" latinLnBrk="0" hangingPunct="1">
              <a:lnSpc>
                <a:spcPct val="100000"/>
              </a:lnSpc>
              <a:spcBef>
                <a:spcPct val="20000"/>
              </a:spcBef>
              <a:spcAft>
                <a:spcPts val="0"/>
              </a:spcAft>
              <a:buClrTx/>
              <a:buSzTx/>
              <a:buFont typeface="Arial" pitchFamily="34" charset="0"/>
              <a:buNone/>
              <a:tabLst/>
            </a:pPr>
            <a:r>
              <a:rPr kumimoji="0" lang="en-US" sz="1200" i="0" u="none" strike="noStrike" kern="1200" cap="none" spc="0" normalizeH="0" baseline="0" noProof="0" dirty="0">
                <a:ln>
                  <a:noFill/>
                </a:ln>
                <a:solidFill>
                  <a:schemeClr val="tx1"/>
                </a:solidFill>
                <a:effectLst/>
                <a:uLnTx/>
                <a:uFillTx/>
                <a:latin typeface="Sommet bold"/>
                <a:ea typeface="+mn-ea"/>
                <a:cs typeface="+mn-cs"/>
              </a:rPr>
              <a:t>Image Credit: Tapley, Schutz, Born</a:t>
            </a:r>
          </a:p>
        </p:txBody>
      </p:sp>
    </p:spTree>
    <p:extLst>
      <p:ext uri="{BB962C8B-B14F-4D97-AF65-F5344CB8AC3E}">
        <p14:creationId xmlns:p14="http://schemas.microsoft.com/office/powerpoint/2010/main" val="3303881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State Noise Compensation (SNC)</a:t>
                </a:r>
              </a:p>
              <a:p>
                <a:pPr marL="0" indent="0">
                  <a:spcBef>
                    <a:spcPts val="0"/>
                  </a:spcBef>
                  <a:spcAft>
                    <a:spcPts val="0"/>
                  </a:spcAft>
                  <a:buNone/>
                </a:pPr>
                <a:r>
                  <a:rPr lang="en-US" sz="1400" dirty="0"/>
                  <a:t>Process noise, or SNC, offers a method to keep the covariance from collapsing which ensures the filter continues to apply new measurements to update the state, i.e., the filter does not saturate.</a:t>
                </a:r>
              </a:p>
              <a:p>
                <a:pPr marL="0" indent="0">
                  <a:spcBef>
                    <a:spcPts val="0"/>
                  </a:spcBef>
                  <a:spcAft>
                    <a:spcPts val="0"/>
                  </a:spcAft>
                  <a:buNone/>
                </a:pPr>
                <a:endParaRPr lang="en-US" sz="1400" dirty="0"/>
              </a:p>
              <a:p>
                <a:pPr marL="0" indent="0">
                  <a:spcBef>
                    <a:spcPts val="0"/>
                  </a:spcBef>
                  <a:spcAft>
                    <a:spcPts val="0"/>
                  </a:spcAft>
                  <a:buNone/>
                </a:pPr>
                <a:r>
                  <a:rPr lang="en-US" sz="1400" dirty="0"/>
                  <a:t>To this point, we have assumed a simplified version of the linear dynamical system model.  A more complete version is</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ea typeface="Cambria Math" panose="02040503050406030204" pitchFamily="18" charset="0"/>
                            </a:rPr>
                          </m:ctrlPr>
                        </m:accPr>
                        <m:e>
                          <m:acc>
                            <m:accPr>
                              <m:chr m:val="⃑"/>
                              <m:ctrlPr>
                                <a:rPr lang="en-US" sz="1400"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𝒙</m:t>
                              </m:r>
                            </m:e>
                          </m:acc>
                        </m:e>
                      </m:acc>
                      <m:r>
                        <a:rPr lang="en-US" sz="1400" b="1"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𝑡</m:t>
                      </m:r>
                      <m:r>
                        <a:rPr lang="en-US" sz="1400" b="0" i="1" smtClean="0">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𝐴</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𝑡</m:t>
                          </m:r>
                        </m:e>
                      </m:d>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r>
                        <a:rPr lang="en-US" sz="1400" b="1" i="1" smtClean="0">
                          <a:latin typeface="Cambria Math" panose="02040503050406030204" pitchFamily="18" charset="0"/>
                        </a:rPr>
                        <m:t>+</m:t>
                      </m:r>
                      <m:r>
                        <a:rPr lang="en-US" sz="1400" b="0" i="1" smtClean="0">
                          <a:latin typeface="Cambria Math" panose="02040503050406030204" pitchFamily="18" charset="0"/>
                        </a:rPr>
                        <m:t>𝐵</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𝑡</m:t>
                          </m:r>
                        </m:e>
                      </m:d>
                      <m:acc>
                        <m:accPr>
                          <m:chr m:val="⃑"/>
                          <m:ctrlPr>
                            <a:rPr lang="en-US" sz="1400" b="1" i="1">
                              <a:latin typeface="Cambria Math" panose="02040503050406030204" pitchFamily="18" charset="0"/>
                            </a:rPr>
                          </m:ctrlPr>
                        </m:accPr>
                        <m:e>
                          <m:r>
                            <a:rPr lang="en-US" sz="1400" b="1" i="1" smtClean="0">
                              <a:latin typeface="Cambria Math" panose="02040503050406030204" pitchFamily="18" charset="0"/>
                            </a:rPr>
                            <m:t>𝒖</m:t>
                          </m:r>
                        </m:e>
                      </m:acc>
                      <m:r>
                        <a:rPr lang="en-US" sz="1400" b="1" i="1">
                          <a:latin typeface="Cambria Math" panose="02040503050406030204" pitchFamily="18" charset="0"/>
                        </a:rPr>
                        <m:t>(</m:t>
                      </m:r>
                      <m:r>
                        <a:rPr lang="en-US" sz="1400" i="1">
                          <a:latin typeface="Cambria Math" panose="02040503050406030204" pitchFamily="18" charset="0"/>
                        </a:rPr>
                        <m:t>𝑡</m:t>
                      </m:r>
                      <m:r>
                        <a:rPr lang="en-US" sz="1400" i="1">
                          <a:latin typeface="Cambria Math" panose="02040503050406030204" pitchFamily="18" charset="0"/>
                        </a:rPr>
                        <m:t>)</m:t>
                      </m:r>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where </a:t>
                </a:r>
                <a14:m>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𝒖</m:t>
                        </m:r>
                      </m:e>
                    </m:acc>
                    <m:r>
                      <a:rPr lang="en-US" sz="1400" b="1" i="1">
                        <a:latin typeface="Cambria Math" panose="02040503050406030204" pitchFamily="18" charset="0"/>
                      </a:rPr>
                      <m:t>(</m:t>
                    </m:r>
                    <m:r>
                      <a:rPr lang="en-US" sz="1400" i="1">
                        <a:latin typeface="Cambria Math" panose="02040503050406030204" pitchFamily="18" charset="0"/>
                      </a:rPr>
                      <m:t>𝑡</m:t>
                    </m:r>
                    <m:r>
                      <a:rPr lang="en-US" sz="1400" i="1">
                        <a:latin typeface="Cambria Math" panose="02040503050406030204" pitchFamily="18" charset="0"/>
                      </a:rPr>
                      <m:t>)</m:t>
                    </m:r>
                  </m:oMath>
                </a14:m>
                <a:r>
                  <a:rPr lang="en-US" sz="1400" dirty="0"/>
                  <a:t> is a vector of control inputs or other accelerations.  In the process noise model, we take </a:t>
                </a:r>
                <a14:m>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𝒖</m:t>
                        </m:r>
                      </m:e>
                    </m:acc>
                    <m:r>
                      <a:rPr lang="en-US" sz="1400" b="1" i="1">
                        <a:latin typeface="Cambria Math" panose="02040503050406030204" pitchFamily="18" charset="0"/>
                      </a:rPr>
                      <m:t>(</m:t>
                    </m:r>
                    <m:r>
                      <a:rPr lang="en-US" sz="1400" i="1">
                        <a:latin typeface="Cambria Math" panose="02040503050406030204" pitchFamily="18" charset="0"/>
                      </a:rPr>
                      <m:t>𝑡</m:t>
                    </m:r>
                    <m:r>
                      <a:rPr lang="en-US" sz="1400" i="1">
                        <a:latin typeface="Cambria Math" panose="02040503050406030204" pitchFamily="18" charset="0"/>
                      </a:rPr>
                      <m:t>)</m:t>
                    </m:r>
                  </m:oMath>
                </a14:m>
                <a:r>
                  <a:rPr lang="en-US" sz="1400" dirty="0"/>
                  <a:t> to be a stochastic (random) process, as opposed to deterministic.  </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Process Noise</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77D474B1-A8CD-4C33-A2F6-64D67194C292}"/>
                  </a:ext>
                </a:extLst>
              </p:cNvPr>
              <p:cNvSpPr txBox="1">
                <a:spLocks/>
              </p:cNvSpPr>
              <p:nvPr/>
            </p:nvSpPr>
            <p:spPr>
              <a:xfrm>
                <a:off x="4676504"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b="1" dirty="0"/>
                  <a:t>CKF Predictor with Process Noise</a:t>
                </a:r>
              </a:p>
              <a:p>
                <a:pPr marL="0" indent="0">
                  <a:spcBef>
                    <a:spcPts val="0"/>
                  </a:spcBef>
                  <a:spcAft>
                    <a:spcPts val="0"/>
                  </a:spcAft>
                  <a:buNone/>
                </a:pPr>
                <a:r>
                  <a:rPr lang="en-US" sz="1400" dirty="0"/>
                  <a:t>Specifically, </a:t>
                </a:r>
                <a14:m>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𝒖</m:t>
                        </m:r>
                      </m:e>
                    </m:acc>
                    <m:r>
                      <a:rPr lang="en-US" sz="1400" b="1" i="1">
                        <a:latin typeface="Cambria Math" panose="02040503050406030204" pitchFamily="18" charset="0"/>
                      </a:rPr>
                      <m:t>(</m:t>
                    </m:r>
                    <m:r>
                      <a:rPr lang="en-US" sz="1400" i="1">
                        <a:latin typeface="Cambria Math" panose="02040503050406030204" pitchFamily="18" charset="0"/>
                      </a:rPr>
                      <m:t>𝑡</m:t>
                    </m:r>
                    <m:r>
                      <a:rPr lang="en-US" sz="1400" i="1">
                        <a:latin typeface="Cambria Math" panose="02040503050406030204" pitchFamily="18" charset="0"/>
                      </a:rPr>
                      <m:t>)</m:t>
                    </m:r>
                  </m:oMath>
                </a14:m>
                <a:r>
                  <a:rPr lang="en-US" sz="1400" dirty="0"/>
                  <a:t> is modeled as a white noise (Gaussian) process, with mean 0 and covariance </a:t>
                </a:r>
                <a14:m>
                  <m:oMath xmlns:m="http://schemas.openxmlformats.org/officeDocument/2006/math">
                    <m:r>
                      <a:rPr lang="en-US" sz="1400" b="0" i="1" smtClean="0">
                        <a:latin typeface="Cambria Math" panose="02040503050406030204" pitchFamily="18" charset="0"/>
                      </a:rPr>
                      <m:t>𝑄</m:t>
                    </m:r>
                  </m:oMath>
                </a14:m>
                <a:r>
                  <a:rPr lang="en-US" sz="1400" dirty="0"/>
                  <a:t>.</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𝒖</m:t>
                          </m:r>
                        </m:e>
                      </m:acc>
                      <m:d>
                        <m:dPr>
                          <m:ctrlPr>
                            <a:rPr lang="en-US" sz="1400" b="1" i="1">
                              <a:latin typeface="Cambria Math" panose="02040503050406030204" pitchFamily="18" charset="0"/>
                            </a:rPr>
                          </m:ctrlPr>
                        </m:dPr>
                        <m:e>
                          <m:r>
                            <a:rPr lang="en-US" sz="1400" i="1">
                              <a:latin typeface="Cambria Math" panose="02040503050406030204" pitchFamily="18" charset="0"/>
                            </a:rPr>
                            <m:t>𝑡</m:t>
                          </m:r>
                        </m:e>
                      </m:d>
                      <m:r>
                        <a:rPr lang="en-US" sz="1400" b="0" i="1" smtClean="0">
                          <a:latin typeface="Cambria Math" panose="02040503050406030204" pitchFamily="18" charset="0"/>
                        </a:rPr>
                        <m:t>~</m:t>
                      </m:r>
                      <m:r>
                        <a:rPr lang="en-US" sz="1400" b="0" i="1" smtClean="0">
                          <a:latin typeface="Cambria Math" panose="02040503050406030204" pitchFamily="18" charset="0"/>
                        </a:rPr>
                        <m:t>𝑁</m:t>
                      </m:r>
                      <m:r>
                        <a:rPr lang="en-US" sz="1400" b="0" i="1" smtClean="0">
                          <a:latin typeface="Cambria Math" panose="02040503050406030204" pitchFamily="18" charset="0"/>
                        </a:rPr>
                        <m:t>(0,</m:t>
                      </m:r>
                      <m:r>
                        <a:rPr lang="en-US" sz="1400" b="0" i="1" smtClean="0">
                          <a:latin typeface="Cambria Math" panose="02040503050406030204" pitchFamily="18" charset="0"/>
                        </a:rPr>
                        <m:t>𝑄</m:t>
                      </m:r>
                      <m:r>
                        <a:rPr lang="en-US" sz="1400" b="0" i="1" smtClean="0">
                          <a:latin typeface="Cambria Math" panose="02040503050406030204" pitchFamily="18" charset="0"/>
                        </a:rPr>
                        <m:t>)</m:t>
                      </m:r>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Process noise only affects the predictor step.  Specifically, the equations become:</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e>
                        <m:sub>
                          <m:r>
                            <a:rPr lang="en-US" sz="1400" i="1">
                              <a:latin typeface="Cambria Math" panose="02040503050406030204" pitchFamily="18" charset="0"/>
                            </a:rPr>
                            <m:t>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𝜙</m:t>
                          </m:r>
                        </m:e>
                        <m:sub>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𝒙</m:t>
                              </m:r>
                            </m:e>
                          </m:acc>
                        </m:e>
                        <m:sub>
                          <m:r>
                            <a:rPr lang="en-US" sz="1400" i="1">
                              <a:latin typeface="Cambria Math" panose="02040503050406030204" pitchFamily="18" charset="0"/>
                            </a:rPr>
                            <m:t>𝑘</m:t>
                          </m:r>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m:rPr>
                              <m:sty m:val="p"/>
                            </m:rPr>
                            <a:rPr lang="el-GR" sz="1400" i="1" smtClean="0">
                              <a:latin typeface="Cambria Math" panose="02040503050406030204" pitchFamily="18" charset="0"/>
                              <a:ea typeface="Cambria Math" panose="02040503050406030204" pitchFamily="18" charset="0"/>
                            </a:rPr>
                            <m:t>Γ</m:t>
                          </m:r>
                        </m:e>
                        <m:sub>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−1</m:t>
                          </m:r>
                        </m:sub>
                      </m:sSub>
                      <m:acc>
                        <m:accPr>
                          <m:chr m:val="̅"/>
                          <m:ctrlPr>
                            <a:rPr lang="en-US" sz="1400" i="1" smtClean="0">
                              <a:latin typeface="Cambria Math" panose="02040503050406030204" pitchFamily="18" charset="0"/>
                            </a:rPr>
                          </m:ctrlPr>
                        </m:accPr>
                        <m:e>
                          <m:r>
                            <a:rPr lang="en-US" sz="1400" b="1" i="1" smtClean="0">
                              <a:latin typeface="Cambria Math" panose="02040503050406030204" pitchFamily="18" charset="0"/>
                            </a:rPr>
                            <m:t>𝒖</m:t>
                          </m:r>
                        </m:e>
                      </m:acc>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where </a:t>
                </a:r>
                <a14:m>
                  <m:oMath xmlns:m="http://schemas.openxmlformats.org/officeDocument/2006/math">
                    <m:sSub>
                      <m:sSubPr>
                        <m:ctrlPr>
                          <a:rPr lang="en-US" sz="1400" i="1">
                            <a:latin typeface="Cambria Math" panose="02040503050406030204" pitchFamily="18" charset="0"/>
                          </a:rPr>
                        </m:ctrlPr>
                      </m:sSubPr>
                      <m:e>
                        <m:r>
                          <m:rPr>
                            <m:sty m:val="p"/>
                          </m:rPr>
                          <a:rPr lang="el-GR" sz="1400" i="1">
                            <a:latin typeface="Cambria Math" panose="02040503050406030204" pitchFamily="18" charset="0"/>
                            <a:ea typeface="Cambria Math" panose="02040503050406030204" pitchFamily="18" charset="0"/>
                          </a:rPr>
                          <m:t>Γ</m:t>
                        </m:r>
                      </m:e>
                      <m:sub>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−1</m:t>
                        </m:r>
                      </m:sub>
                    </m:sSub>
                  </m:oMath>
                </a14:m>
                <a:r>
                  <a:rPr lang="en-US" sz="1400" dirty="0"/>
                  <a:t> is the process noise transition matrix (similar to the STM) and </a:t>
                </a:r>
                <a14:m>
                  <m:oMath xmlns:m="http://schemas.openxmlformats.org/officeDocument/2006/math">
                    <m:acc>
                      <m:accPr>
                        <m:chr m:val="̅"/>
                        <m:ctrlPr>
                          <a:rPr lang="en-US" sz="1400" i="1">
                            <a:latin typeface="Cambria Math" panose="02040503050406030204" pitchFamily="18" charset="0"/>
                          </a:rPr>
                        </m:ctrlPr>
                      </m:accPr>
                      <m:e>
                        <m:r>
                          <a:rPr lang="en-US" sz="1400" b="1" i="1">
                            <a:latin typeface="Cambria Math" panose="02040503050406030204" pitchFamily="18" charset="0"/>
                          </a:rPr>
                          <m:t>𝒖</m:t>
                        </m:r>
                      </m:e>
                    </m:acc>
                  </m:oMath>
                </a14:m>
                <a:r>
                  <a:rPr lang="en-US" sz="1400" dirty="0"/>
                  <a:t> is the mean process noise vector, which we assume to be zero.  Therefore, the prediction of the state deviation vector is unaffected:</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e>
                        <m:sub>
                          <m:r>
                            <a:rPr lang="en-US" sz="1400" i="1">
                              <a:latin typeface="Cambria Math" panose="02040503050406030204" pitchFamily="18" charset="0"/>
                            </a:rPr>
                            <m:t>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𝜙</m:t>
                          </m:r>
                        </m:e>
                        <m:sub>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𝒙</m:t>
                              </m:r>
                            </m:e>
                          </m:acc>
                        </m:e>
                        <m:sub>
                          <m:r>
                            <a:rPr lang="en-US" sz="1400" i="1">
                              <a:latin typeface="Cambria Math" panose="02040503050406030204" pitchFamily="18" charset="0"/>
                            </a:rPr>
                            <m:t>𝑘</m:t>
                          </m:r>
                          <m:r>
                            <a:rPr lang="en-US" sz="1400" i="1">
                              <a:latin typeface="Cambria Math" panose="02040503050406030204" pitchFamily="18" charset="0"/>
                            </a:rPr>
                            <m:t>−1</m:t>
                          </m:r>
                        </m:sub>
                      </m:sSub>
                    </m:oMath>
                  </m:oMathPara>
                </a14:m>
                <a:endParaRPr lang="en-US" sz="1400" dirty="0"/>
              </a:p>
            </p:txBody>
          </p:sp>
        </mc:Choice>
        <mc:Fallback xmlns="">
          <p:sp>
            <p:nvSpPr>
              <p:cNvPr id="7" name="Content Placeholder 1">
                <a:extLst>
                  <a:ext uri="{FF2B5EF4-FFF2-40B4-BE49-F238E27FC236}">
                    <a16:creationId xmlns:a16="http://schemas.microsoft.com/office/drawing/2014/main" id="{77D474B1-A8CD-4C33-A2F6-64D67194C292}"/>
                  </a:ext>
                </a:extLst>
              </p:cNvPr>
              <p:cNvSpPr txBox="1">
                <a:spLocks noRot="1" noChangeAspect="1" noMove="1" noResize="1" noEditPoints="1" noAdjustHandles="1" noChangeArrowheads="1" noChangeShapeType="1" noTextEdit="1"/>
              </p:cNvSpPr>
              <p:nvPr/>
            </p:nvSpPr>
            <p:spPr>
              <a:xfrm>
                <a:off x="4676504" y="665820"/>
                <a:ext cx="4219304" cy="3780420"/>
              </a:xfrm>
              <a:prstGeom prst="rect">
                <a:avLst/>
              </a:prstGeom>
              <a:blipFill>
                <a:blip r:embed="rId3"/>
                <a:stretch>
                  <a:fillRect l="-434" t="-323" r="-1301"/>
                </a:stretch>
              </a:blipFill>
            </p:spPr>
            <p:txBody>
              <a:bodyPr/>
              <a:lstStyle/>
              <a:p>
                <a:r>
                  <a:rPr lang="en-US">
                    <a:noFill/>
                  </a:rPr>
                  <a:t> </a:t>
                </a:r>
              </a:p>
            </p:txBody>
          </p:sp>
        </mc:Fallback>
      </mc:AlternateContent>
    </p:spTree>
    <p:extLst>
      <p:ext uri="{BB962C8B-B14F-4D97-AF65-F5344CB8AC3E}">
        <p14:creationId xmlns:p14="http://schemas.microsoft.com/office/powerpoint/2010/main" val="12833816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Predicted Covariance</a:t>
                </a:r>
              </a:p>
              <a:p>
                <a:pPr marL="0" indent="0">
                  <a:spcBef>
                    <a:spcPts val="0"/>
                  </a:spcBef>
                  <a:spcAft>
                    <a:spcPts val="0"/>
                  </a:spcAft>
                  <a:buNone/>
                </a:pPr>
                <a:r>
                  <a:rPr lang="en-US" sz="1400" dirty="0"/>
                  <a:t>The covariance prediction is affected, however,</a:t>
                </a:r>
              </a:p>
              <a:p>
                <a:pPr marL="0" indent="0">
                  <a:spcBef>
                    <a:spcPts val="0"/>
                  </a:spcBef>
                  <a:spcAft>
                    <a:spcPts val="0"/>
                  </a:spcAft>
                  <a:buNone/>
                </a:pPr>
                <a:endParaRPr lang="en-US" sz="1400" dirty="0"/>
              </a:p>
              <a:p>
                <a:pPr marL="0" indent="0" algn="ctr">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𝜙</m:t>
                          </m:r>
                        </m:e>
                        <m:sub>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𝑘</m:t>
                          </m:r>
                          <m:r>
                            <a:rPr lang="en-US" sz="1400" i="1">
                              <a:latin typeface="Cambria Math" panose="02040503050406030204" pitchFamily="18" charset="0"/>
                            </a:rPr>
                            <m:t>−1</m:t>
                          </m:r>
                        </m:sub>
                      </m:sSub>
                      <m:sSubSup>
                        <m:sSubSupPr>
                          <m:ctrlPr>
                            <a:rPr lang="en-US" sz="1400" i="1">
                              <a:latin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𝜙</m:t>
                          </m:r>
                        </m:e>
                        <m:sub>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−1</m:t>
                          </m:r>
                        </m:sub>
                        <m:sup>
                          <m:r>
                            <a:rPr lang="en-US" sz="1400" i="1">
                              <a:latin typeface="Cambria Math" panose="02040503050406030204" pitchFamily="18" charset="0"/>
                            </a:rPr>
                            <m:t>𝑇</m:t>
                          </m:r>
                        </m:sup>
                      </m:sSubSup>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m:rPr>
                              <m:sty m:val="p"/>
                            </m:rPr>
                            <a:rPr lang="el-GR" sz="1400" i="1" smtClean="0">
                              <a:latin typeface="Cambria Math" panose="02040503050406030204" pitchFamily="18" charset="0"/>
                              <a:ea typeface="Cambria Math" panose="02040503050406030204" pitchFamily="18" charset="0"/>
                            </a:rPr>
                            <m:t>Γ</m:t>
                          </m:r>
                        </m:e>
                        <m:sub>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−1</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𝑄</m:t>
                          </m:r>
                        </m:e>
                        <m:sub>
                          <m:r>
                            <a:rPr lang="en-US" sz="1400" i="1">
                              <a:latin typeface="Cambria Math" panose="02040503050406030204" pitchFamily="18" charset="0"/>
                            </a:rPr>
                            <m:t>𝑘</m:t>
                          </m:r>
                          <m:r>
                            <a:rPr lang="en-US" sz="1400" i="1">
                              <a:latin typeface="Cambria Math" panose="02040503050406030204" pitchFamily="18" charset="0"/>
                            </a:rPr>
                            <m:t>−1</m:t>
                          </m:r>
                        </m:sub>
                      </m:sSub>
                      <m:sSubSup>
                        <m:sSubSupPr>
                          <m:ctrlPr>
                            <a:rPr lang="en-US" sz="1400" i="1">
                              <a:latin typeface="Cambria Math" panose="02040503050406030204" pitchFamily="18" charset="0"/>
                            </a:rPr>
                          </m:ctrlPr>
                        </m:sSubSupPr>
                        <m:e>
                          <m:r>
                            <m:rPr>
                              <m:sty m:val="p"/>
                            </m:rPr>
                            <a:rPr lang="el-GR" sz="1400" i="1" smtClean="0">
                              <a:latin typeface="Cambria Math" panose="02040503050406030204" pitchFamily="18" charset="0"/>
                              <a:ea typeface="Cambria Math" panose="02040503050406030204" pitchFamily="18" charset="0"/>
                            </a:rPr>
                            <m:t>Γ</m:t>
                          </m:r>
                        </m:e>
                        <m:sub>
                          <m:r>
                            <a:rPr lang="en-US" sz="1400" i="1">
                              <a:latin typeface="Cambria Math" panose="02040503050406030204" pitchFamily="18" charset="0"/>
                            </a:rPr>
                            <m:t>𝑘</m:t>
                          </m:r>
                          <m:r>
                            <a:rPr lang="en-US" sz="1400" i="1">
                              <a:latin typeface="Cambria Math" panose="02040503050406030204" pitchFamily="18" charset="0"/>
                            </a:rPr>
                            <m:t>,</m:t>
                          </m:r>
                          <m:r>
                            <a:rPr lang="en-US" sz="1400" i="1">
                              <a:latin typeface="Cambria Math" panose="02040503050406030204" pitchFamily="18" charset="0"/>
                            </a:rPr>
                            <m:t>𝑘</m:t>
                          </m:r>
                          <m:r>
                            <a:rPr lang="en-US" sz="1400" i="1">
                              <a:latin typeface="Cambria Math" panose="02040503050406030204" pitchFamily="18" charset="0"/>
                            </a:rPr>
                            <m:t>−1</m:t>
                          </m:r>
                        </m:sub>
                        <m:sup>
                          <m:r>
                            <a:rPr lang="en-US" sz="1400" i="1">
                              <a:latin typeface="Cambria Math" panose="02040503050406030204" pitchFamily="18" charset="0"/>
                            </a:rPr>
                            <m:t>𝑇</m:t>
                          </m:r>
                        </m:sup>
                      </m:sSubSup>
                    </m:oMath>
                  </m:oMathPara>
                </a14:m>
                <a:endParaRPr lang="en-US" sz="1400" dirty="0"/>
              </a:p>
              <a:p>
                <a:pPr marL="0" indent="0" algn="ctr">
                  <a:spcBef>
                    <a:spcPts val="0"/>
                  </a:spcBef>
                  <a:spcAft>
                    <a:spcPts val="0"/>
                  </a:spcAft>
                  <a:buNone/>
                </a:pPr>
                <a:endParaRPr lang="en-US" sz="1400" dirty="0"/>
              </a:p>
              <a:p>
                <a:pPr marL="0" indent="0">
                  <a:spcBef>
                    <a:spcPts val="0"/>
                  </a:spcBef>
                  <a:spcAft>
                    <a:spcPts val="0"/>
                  </a:spcAft>
                  <a:buNone/>
                </a:pPr>
                <a:r>
                  <a:rPr lang="en-US" sz="1400" dirty="0"/>
                  <a:t>Process noise therefore has the effect of inflating the predicted covariance without directly changing the mean state estimate.  The larger state covariance keeps the filter open to new measurements.</a:t>
                </a:r>
              </a:p>
              <a:p>
                <a:pPr marL="0" indent="0">
                  <a:spcBef>
                    <a:spcPts val="0"/>
                  </a:spcBef>
                  <a:spcAft>
                    <a:spcPts val="0"/>
                  </a:spcAft>
                  <a:buNone/>
                </a:pPr>
                <a:endParaRPr lang="en-US" sz="1400" dirty="0"/>
              </a:p>
              <a:p>
                <a:pPr marL="0" indent="0">
                  <a:spcBef>
                    <a:spcPts val="0"/>
                  </a:spcBef>
                  <a:spcAft>
                    <a:spcPts val="0"/>
                  </a:spcAft>
                  <a:buNone/>
                </a:pPr>
                <a:r>
                  <a:rPr lang="en-US" sz="1400" dirty="0"/>
                  <a:t>This is important for two reasons.  First, if the filter saturates it will stop incorporating new measurements and will likely diverge from the true trajectory over time.  Second, if there are any mismodeled accelerations in the dynamics model (e.g. drag), process noise will allow the filter to continue tracking the object despite the modeling error.</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r="-578" b="-645"/>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Process Noise</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77D474B1-A8CD-4C33-A2F6-64D67194C292}"/>
                  </a:ext>
                </a:extLst>
              </p:cNvPr>
              <p:cNvSpPr txBox="1">
                <a:spLocks/>
              </p:cNvSpPr>
              <p:nvPr/>
            </p:nvSpPr>
            <p:spPr>
              <a:xfrm>
                <a:off x="4676504"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b="1" dirty="0"/>
                  <a:t>Process Noise Covariance and Transition Matrix</a:t>
                </a:r>
              </a:p>
              <a:p>
                <a:pPr marL="0" indent="0">
                  <a:spcBef>
                    <a:spcPts val="0"/>
                  </a:spcBef>
                  <a:spcAft>
                    <a:spcPts val="0"/>
                  </a:spcAft>
                  <a:buNone/>
                </a:pPr>
                <a:r>
                  <a:rPr lang="en-US" sz="1100" dirty="0"/>
                  <a:t>The process noise covariance </a:t>
                </a:r>
                <a14:m>
                  <m:oMath xmlns:m="http://schemas.openxmlformats.org/officeDocument/2006/math">
                    <m:r>
                      <a:rPr lang="en-US" sz="1100" b="0" i="1" smtClean="0">
                        <a:latin typeface="Cambria Math" panose="02040503050406030204" pitchFamily="18" charset="0"/>
                      </a:rPr>
                      <m:t>𝑄</m:t>
                    </m:r>
                  </m:oMath>
                </a14:m>
                <a:r>
                  <a:rPr lang="en-US" sz="1100" dirty="0"/>
                  <a:t> is usually set up as a diagonal matrix, with units of acceleration.  For the 3D orbit model,</a:t>
                </a:r>
              </a:p>
              <a:p>
                <a:pPr marL="0" indent="0">
                  <a:spcBef>
                    <a:spcPts val="0"/>
                  </a:spcBef>
                  <a:spcAft>
                    <a:spcPts val="0"/>
                  </a:spcAft>
                  <a:buNone/>
                </a:pPr>
                <a:endParaRPr lang="en-US" sz="11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𝑄</m:t>
                      </m:r>
                      <m:r>
                        <a:rPr lang="en-US" sz="1100" b="0" i="1" smtClean="0">
                          <a:latin typeface="Cambria Math" panose="02040503050406030204" pitchFamily="18" charset="0"/>
                        </a:rPr>
                        <m:t>=</m:t>
                      </m:r>
                      <m:d>
                        <m:dPr>
                          <m:begChr m:val="["/>
                          <m:endChr m:val="]"/>
                          <m:ctrlPr>
                            <a:rPr lang="en-US" sz="1100" b="0" i="1" smtClean="0">
                              <a:latin typeface="Cambria Math" panose="02040503050406030204" pitchFamily="18" charset="0"/>
                            </a:rPr>
                          </m:ctrlPr>
                        </m:dPr>
                        <m:e>
                          <m:m>
                            <m:mPr>
                              <m:mcs>
                                <m:mc>
                                  <m:mcPr>
                                    <m:count m:val="3"/>
                                    <m:mcJc m:val="center"/>
                                  </m:mcPr>
                                </m:mc>
                              </m:mcs>
                              <m:ctrlPr>
                                <a:rPr lang="en-US" sz="1100" b="0" i="1" smtClean="0">
                                  <a:latin typeface="Cambria Math" panose="02040503050406030204" pitchFamily="18" charset="0"/>
                                </a:rPr>
                              </m:ctrlPr>
                            </m:mPr>
                            <m:mr>
                              <m:e>
                                <m:sSubSup>
                                  <m:sSubSupPr>
                                    <m:ctrlPr>
                                      <a:rPr lang="en-US" sz="1100" b="0" i="1" smtClean="0">
                                        <a:latin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𝜎</m:t>
                                    </m:r>
                                  </m:e>
                                  <m:sub>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𝑥</m:t>
                                        </m:r>
                                      </m:e>
                                    </m:acc>
                                  </m:sub>
                                  <m:sup>
                                    <m:r>
                                      <a:rPr lang="en-US" sz="1100" b="0" i="1" smtClean="0">
                                        <a:latin typeface="Cambria Math" panose="02040503050406030204" pitchFamily="18" charset="0"/>
                                      </a:rPr>
                                      <m:t>2</m:t>
                                    </m:r>
                                  </m:sup>
                                </m:sSubSup>
                              </m:e>
                              <m:e>
                                <m:r>
                                  <a:rPr lang="en-US" sz="1100" b="0" i="1" smtClean="0">
                                    <a:latin typeface="Cambria Math" panose="02040503050406030204" pitchFamily="18" charset="0"/>
                                  </a:rPr>
                                  <m:t>0</m:t>
                                </m:r>
                              </m:e>
                              <m:e>
                                <m:r>
                                  <a:rPr lang="en-US" sz="1100" b="0" i="1" smtClean="0">
                                    <a:latin typeface="Cambria Math" panose="02040503050406030204" pitchFamily="18" charset="0"/>
                                  </a:rPr>
                                  <m:t>0</m:t>
                                </m:r>
                              </m:e>
                            </m:mr>
                            <m:mr>
                              <m:e>
                                <m:r>
                                  <a:rPr lang="en-US" sz="1100" b="0" i="1" smtClean="0">
                                    <a:latin typeface="Cambria Math" panose="02040503050406030204" pitchFamily="18" charset="0"/>
                                  </a:rPr>
                                  <m:t>0</m:t>
                                </m:r>
                              </m:e>
                              <m:e>
                                <m:sSubSup>
                                  <m:sSubSupPr>
                                    <m:ctrlPr>
                                      <a:rPr lang="en-US" sz="1100" i="1">
                                        <a:latin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𝜎</m:t>
                                    </m:r>
                                  </m:e>
                                  <m:sub>
                                    <m:acc>
                                      <m:accPr>
                                        <m:chr m:val="̈"/>
                                        <m:ctrlPr>
                                          <a:rPr lang="en-US" sz="1100" i="1">
                                            <a:latin typeface="Cambria Math" panose="02040503050406030204" pitchFamily="18" charset="0"/>
                                          </a:rPr>
                                        </m:ctrlPr>
                                      </m:accPr>
                                      <m:e>
                                        <m:r>
                                          <a:rPr lang="en-US" sz="1100" b="0" i="1" smtClean="0">
                                            <a:latin typeface="Cambria Math" panose="02040503050406030204" pitchFamily="18" charset="0"/>
                                          </a:rPr>
                                          <m:t>𝑦</m:t>
                                        </m:r>
                                      </m:e>
                                    </m:acc>
                                  </m:sub>
                                  <m:sup>
                                    <m:r>
                                      <a:rPr lang="en-US" sz="1100" i="1">
                                        <a:latin typeface="Cambria Math" panose="02040503050406030204" pitchFamily="18" charset="0"/>
                                      </a:rPr>
                                      <m:t>2</m:t>
                                    </m:r>
                                  </m:sup>
                                </m:sSubSup>
                              </m:e>
                              <m:e>
                                <m:r>
                                  <a:rPr lang="en-US" sz="1100" b="0" i="1" smtClean="0">
                                    <a:latin typeface="Cambria Math" panose="02040503050406030204" pitchFamily="18" charset="0"/>
                                  </a:rPr>
                                  <m:t>0</m:t>
                                </m:r>
                              </m:e>
                            </m:mr>
                            <m:mr>
                              <m:e>
                                <m:r>
                                  <a:rPr lang="en-US" sz="1100" b="0" i="1" smtClean="0">
                                    <a:latin typeface="Cambria Math" panose="02040503050406030204" pitchFamily="18" charset="0"/>
                                  </a:rPr>
                                  <m:t>0</m:t>
                                </m:r>
                              </m:e>
                              <m:e>
                                <m:r>
                                  <a:rPr lang="en-US" sz="1100" b="0" i="1" smtClean="0">
                                    <a:latin typeface="Cambria Math" panose="02040503050406030204" pitchFamily="18" charset="0"/>
                                  </a:rPr>
                                  <m:t>0</m:t>
                                </m:r>
                              </m:e>
                              <m:e>
                                <m:sSubSup>
                                  <m:sSubSupPr>
                                    <m:ctrlPr>
                                      <a:rPr lang="en-US" sz="1100" i="1">
                                        <a:latin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𝜎</m:t>
                                    </m:r>
                                  </m:e>
                                  <m:sub>
                                    <m:acc>
                                      <m:accPr>
                                        <m:chr m:val="̈"/>
                                        <m:ctrlPr>
                                          <a:rPr lang="en-US" sz="1100" i="1">
                                            <a:latin typeface="Cambria Math" panose="02040503050406030204" pitchFamily="18" charset="0"/>
                                          </a:rPr>
                                        </m:ctrlPr>
                                      </m:accPr>
                                      <m:e>
                                        <m:r>
                                          <a:rPr lang="en-US" sz="1100" b="0" i="1" smtClean="0">
                                            <a:latin typeface="Cambria Math" panose="02040503050406030204" pitchFamily="18" charset="0"/>
                                          </a:rPr>
                                          <m:t>𝑧</m:t>
                                        </m:r>
                                      </m:e>
                                    </m:acc>
                                  </m:sub>
                                  <m:sup>
                                    <m:r>
                                      <a:rPr lang="en-US" sz="1100" i="1">
                                        <a:latin typeface="Cambria Math" panose="02040503050406030204" pitchFamily="18" charset="0"/>
                                      </a:rPr>
                                      <m:t>2</m:t>
                                    </m:r>
                                  </m:sup>
                                </m:sSubSup>
                              </m:e>
                            </m:mr>
                          </m:m>
                        </m:e>
                      </m:d>
                    </m:oMath>
                  </m:oMathPara>
                </a14:m>
                <a:endParaRPr lang="en-US" sz="1100" dirty="0"/>
              </a:p>
              <a:p>
                <a:pPr marL="0" indent="0">
                  <a:spcBef>
                    <a:spcPts val="0"/>
                  </a:spcBef>
                  <a:spcAft>
                    <a:spcPts val="0"/>
                  </a:spcAft>
                  <a:buNone/>
                </a:pPr>
                <a:endParaRPr lang="en-US" sz="1100" dirty="0"/>
              </a:p>
              <a:p>
                <a:pPr marL="0" indent="0">
                  <a:spcBef>
                    <a:spcPts val="0"/>
                  </a:spcBef>
                  <a:spcAft>
                    <a:spcPts val="0"/>
                  </a:spcAft>
                  <a:buNone/>
                </a:pPr>
                <a:r>
                  <a:rPr lang="en-US" sz="1100" dirty="0"/>
                  <a:t>The matrix </a:t>
                </a:r>
                <a14:m>
                  <m:oMath xmlns:m="http://schemas.openxmlformats.org/officeDocument/2006/math">
                    <m:r>
                      <m:rPr>
                        <m:sty m:val="p"/>
                      </m:rPr>
                      <a:rPr lang="el-GR" sz="1100" i="1" smtClean="0">
                        <a:latin typeface="Cambria Math" panose="02040503050406030204" pitchFamily="18" charset="0"/>
                        <a:ea typeface="Cambria Math" panose="02040503050406030204" pitchFamily="18" charset="0"/>
                      </a:rPr>
                      <m:t>Γ</m:t>
                    </m:r>
                  </m:oMath>
                </a14:m>
                <a:r>
                  <a:rPr lang="en-US" sz="1100" dirty="0"/>
                  <a:t> maps from acceleration back to position and velocity</a:t>
                </a:r>
              </a:p>
              <a:p>
                <a:pPr marL="0" indent="0">
                  <a:spcBef>
                    <a:spcPts val="0"/>
                  </a:spcBef>
                  <a:spcAft>
                    <a:spcPts val="0"/>
                  </a:spcAft>
                  <a:buNone/>
                </a:pPr>
                <a:endParaRPr lang="en-US" sz="11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l-GR" sz="1100" i="1" smtClean="0">
                          <a:latin typeface="Cambria Math" panose="02040503050406030204" pitchFamily="18" charset="0"/>
                          <a:ea typeface="Cambria Math" panose="02040503050406030204" pitchFamily="18" charset="0"/>
                        </a:rPr>
                        <m:t>Γ</m:t>
                      </m:r>
                      <m:r>
                        <a:rPr lang="en-US" sz="1100" b="0" i="1" smtClean="0">
                          <a:latin typeface="Cambria Math" panose="02040503050406030204" pitchFamily="18" charset="0"/>
                          <a:ea typeface="Cambria Math" panose="02040503050406030204" pitchFamily="18" charset="0"/>
                        </a:rPr>
                        <m:t>=</m:t>
                      </m:r>
                      <m:d>
                        <m:dPr>
                          <m:begChr m:val="["/>
                          <m:endChr m:val="]"/>
                          <m:ctrlPr>
                            <a:rPr lang="en-US" sz="1100" b="0" i="1" smtClean="0">
                              <a:latin typeface="Cambria Math" panose="02040503050406030204" pitchFamily="18" charset="0"/>
                              <a:ea typeface="Cambria Math" panose="02040503050406030204" pitchFamily="18" charset="0"/>
                            </a:rPr>
                          </m:ctrlPr>
                        </m:dPr>
                        <m:e>
                          <m:m>
                            <m:mPr>
                              <m:mcs>
                                <m:mc>
                                  <m:mcPr>
                                    <m:count m:val="3"/>
                                    <m:mcJc m:val="center"/>
                                  </m:mcPr>
                                </m:mc>
                              </m:mcs>
                              <m:ctrlPr>
                                <a:rPr lang="en-US" sz="1100" b="0" i="1" smtClean="0">
                                  <a:latin typeface="Cambria Math" panose="02040503050406030204" pitchFamily="18" charset="0"/>
                                  <a:ea typeface="Cambria Math" panose="02040503050406030204" pitchFamily="18" charset="0"/>
                                </a:rPr>
                              </m:ctrlPr>
                            </m:mPr>
                            <m:mr>
                              <m:e>
                                <m:f>
                                  <m:fPr>
                                    <m:ctrlPr>
                                      <a:rPr lang="en-US" sz="1100" i="1">
                                        <a:latin typeface="Cambria Math" panose="02040503050406030204" pitchFamily="18" charset="0"/>
                                        <a:ea typeface="Cambria Math" panose="02040503050406030204" pitchFamily="18" charset="0"/>
                                      </a:rPr>
                                    </m:ctrlPr>
                                  </m:fPr>
                                  <m:num>
                                    <m:sSup>
                                      <m:sSupPr>
                                        <m:ctrlPr>
                                          <a:rPr lang="en-US" sz="1100" i="1">
                                            <a:latin typeface="Cambria Math" panose="02040503050406030204" pitchFamily="18" charset="0"/>
                                            <a:ea typeface="Cambria Math" panose="02040503050406030204" pitchFamily="18" charset="0"/>
                                          </a:rPr>
                                        </m:ctrlPr>
                                      </m:sSupPr>
                                      <m:e>
                                        <m:d>
                                          <m:dPr>
                                            <m:ctrlPr>
                                              <a:rPr lang="en-US" sz="1100" i="1">
                                                <a:latin typeface="Cambria Math" panose="02040503050406030204" pitchFamily="18" charset="0"/>
                                                <a:ea typeface="Cambria Math" panose="02040503050406030204" pitchFamily="18" charset="0"/>
                                              </a:rPr>
                                            </m:ctrlPr>
                                          </m:dPr>
                                          <m:e>
                                            <m:r>
                                              <m:rPr>
                                                <m:sty m:val="p"/>
                                              </m:rPr>
                                              <a:rPr lang="el-GR" sz="1100" i="1">
                                                <a:latin typeface="Cambria Math" panose="02040503050406030204" pitchFamily="18" charset="0"/>
                                                <a:ea typeface="Cambria Math" panose="02040503050406030204" pitchFamily="18" charset="0"/>
                                              </a:rPr>
                                              <m:t>Δ</m:t>
                                            </m:r>
                                            <m:r>
                                              <a:rPr lang="en-US" sz="1100" i="1">
                                                <a:latin typeface="Cambria Math" panose="02040503050406030204" pitchFamily="18" charset="0"/>
                                                <a:ea typeface="Cambria Math" panose="02040503050406030204" pitchFamily="18" charset="0"/>
                                              </a:rPr>
                                              <m:t>𝑡</m:t>
                                            </m:r>
                                          </m:e>
                                        </m:d>
                                      </m:e>
                                      <m:sup>
                                        <m:r>
                                          <a:rPr lang="en-US" sz="1100" i="1">
                                            <a:latin typeface="Cambria Math" panose="02040503050406030204" pitchFamily="18" charset="0"/>
                                            <a:ea typeface="Cambria Math" panose="02040503050406030204" pitchFamily="18" charset="0"/>
                                          </a:rPr>
                                          <m:t>2</m:t>
                                        </m:r>
                                      </m:sup>
                                    </m:sSup>
                                  </m:num>
                                  <m:den>
                                    <m:r>
                                      <a:rPr lang="en-US" sz="1100" i="1">
                                        <a:latin typeface="Cambria Math" panose="02040503050406030204" pitchFamily="18" charset="0"/>
                                        <a:ea typeface="Cambria Math" panose="02040503050406030204" pitchFamily="18" charset="0"/>
                                      </a:rPr>
                                      <m:t>2</m:t>
                                    </m:r>
                                  </m:den>
                                </m:f>
                              </m:e>
                              <m:e>
                                <m:r>
                                  <a:rPr lang="en-US" sz="1100" b="0" i="1" smtClean="0">
                                    <a:latin typeface="Cambria Math" panose="02040503050406030204" pitchFamily="18" charset="0"/>
                                    <a:ea typeface="Cambria Math" panose="02040503050406030204" pitchFamily="18" charset="0"/>
                                  </a:rPr>
                                  <m:t>0</m:t>
                                </m:r>
                              </m:e>
                              <m:e>
                                <m:r>
                                  <a:rPr lang="en-US" sz="1100" b="0" i="1" smtClean="0">
                                    <a:latin typeface="Cambria Math" panose="02040503050406030204" pitchFamily="18" charset="0"/>
                                    <a:ea typeface="Cambria Math" panose="02040503050406030204" pitchFamily="18" charset="0"/>
                                  </a:rPr>
                                  <m:t>0</m:t>
                                </m:r>
                              </m:e>
                            </m:mr>
                            <m:mr>
                              <m:e>
                                <m:r>
                                  <a:rPr lang="en-US" sz="1100" b="0" i="1" smtClean="0">
                                    <a:latin typeface="Cambria Math" panose="02040503050406030204" pitchFamily="18" charset="0"/>
                                    <a:ea typeface="Cambria Math" panose="02040503050406030204" pitchFamily="18" charset="0"/>
                                  </a:rPr>
                                  <m:t>0</m:t>
                                </m:r>
                              </m:e>
                              <m:e>
                                <m:f>
                                  <m:fPr>
                                    <m:ctrlPr>
                                      <a:rPr lang="en-US" sz="1100" i="1">
                                        <a:latin typeface="Cambria Math" panose="02040503050406030204" pitchFamily="18" charset="0"/>
                                        <a:ea typeface="Cambria Math" panose="02040503050406030204" pitchFamily="18" charset="0"/>
                                      </a:rPr>
                                    </m:ctrlPr>
                                  </m:fPr>
                                  <m:num>
                                    <m:sSup>
                                      <m:sSupPr>
                                        <m:ctrlPr>
                                          <a:rPr lang="en-US" sz="1100" i="1">
                                            <a:latin typeface="Cambria Math" panose="02040503050406030204" pitchFamily="18" charset="0"/>
                                            <a:ea typeface="Cambria Math" panose="02040503050406030204" pitchFamily="18" charset="0"/>
                                          </a:rPr>
                                        </m:ctrlPr>
                                      </m:sSupPr>
                                      <m:e>
                                        <m:d>
                                          <m:dPr>
                                            <m:ctrlPr>
                                              <a:rPr lang="en-US" sz="1100" i="1">
                                                <a:latin typeface="Cambria Math" panose="02040503050406030204" pitchFamily="18" charset="0"/>
                                                <a:ea typeface="Cambria Math" panose="02040503050406030204" pitchFamily="18" charset="0"/>
                                              </a:rPr>
                                            </m:ctrlPr>
                                          </m:dPr>
                                          <m:e>
                                            <m:r>
                                              <m:rPr>
                                                <m:sty m:val="p"/>
                                              </m:rPr>
                                              <a:rPr lang="el-GR" sz="1100" i="1">
                                                <a:latin typeface="Cambria Math" panose="02040503050406030204" pitchFamily="18" charset="0"/>
                                                <a:ea typeface="Cambria Math" panose="02040503050406030204" pitchFamily="18" charset="0"/>
                                              </a:rPr>
                                              <m:t>Δ</m:t>
                                            </m:r>
                                            <m:r>
                                              <a:rPr lang="en-US" sz="1100" i="1">
                                                <a:latin typeface="Cambria Math" panose="02040503050406030204" pitchFamily="18" charset="0"/>
                                                <a:ea typeface="Cambria Math" panose="02040503050406030204" pitchFamily="18" charset="0"/>
                                              </a:rPr>
                                              <m:t>𝑡</m:t>
                                            </m:r>
                                          </m:e>
                                        </m:d>
                                      </m:e>
                                      <m:sup>
                                        <m:r>
                                          <a:rPr lang="en-US" sz="1100" i="1">
                                            <a:latin typeface="Cambria Math" panose="02040503050406030204" pitchFamily="18" charset="0"/>
                                            <a:ea typeface="Cambria Math" panose="02040503050406030204" pitchFamily="18" charset="0"/>
                                          </a:rPr>
                                          <m:t>2</m:t>
                                        </m:r>
                                      </m:sup>
                                    </m:sSup>
                                  </m:num>
                                  <m:den>
                                    <m:r>
                                      <a:rPr lang="en-US" sz="1100" i="1">
                                        <a:latin typeface="Cambria Math" panose="02040503050406030204" pitchFamily="18" charset="0"/>
                                        <a:ea typeface="Cambria Math" panose="02040503050406030204" pitchFamily="18" charset="0"/>
                                      </a:rPr>
                                      <m:t>2</m:t>
                                    </m:r>
                                  </m:den>
                                </m:f>
                              </m:e>
                              <m:e>
                                <m:r>
                                  <a:rPr lang="en-US" sz="1100" b="0" i="1" smtClean="0">
                                    <a:latin typeface="Cambria Math" panose="02040503050406030204" pitchFamily="18" charset="0"/>
                                    <a:ea typeface="Cambria Math" panose="02040503050406030204" pitchFamily="18" charset="0"/>
                                  </a:rPr>
                                  <m:t>0</m:t>
                                </m:r>
                              </m:e>
                            </m:mr>
                            <m:mr>
                              <m:e>
                                <m:r>
                                  <a:rPr lang="en-US" sz="1100" b="0" i="1" smtClean="0">
                                    <a:latin typeface="Cambria Math" panose="02040503050406030204" pitchFamily="18" charset="0"/>
                                    <a:ea typeface="Cambria Math" panose="02040503050406030204" pitchFamily="18" charset="0"/>
                                  </a:rPr>
                                  <m:t>0</m:t>
                                </m:r>
                              </m:e>
                              <m:e>
                                <m:r>
                                  <a:rPr lang="en-US" sz="1100" b="0" i="1" smtClean="0">
                                    <a:latin typeface="Cambria Math" panose="02040503050406030204" pitchFamily="18" charset="0"/>
                                    <a:ea typeface="Cambria Math" panose="02040503050406030204" pitchFamily="18" charset="0"/>
                                  </a:rPr>
                                  <m:t>0</m:t>
                                </m:r>
                              </m:e>
                              <m:e>
                                <m:f>
                                  <m:fPr>
                                    <m:ctrlPr>
                                      <a:rPr lang="en-US" sz="1100" i="1">
                                        <a:latin typeface="Cambria Math" panose="02040503050406030204" pitchFamily="18" charset="0"/>
                                        <a:ea typeface="Cambria Math" panose="02040503050406030204" pitchFamily="18" charset="0"/>
                                      </a:rPr>
                                    </m:ctrlPr>
                                  </m:fPr>
                                  <m:num>
                                    <m:sSup>
                                      <m:sSupPr>
                                        <m:ctrlPr>
                                          <a:rPr lang="en-US" sz="1100" i="1">
                                            <a:latin typeface="Cambria Math" panose="02040503050406030204" pitchFamily="18" charset="0"/>
                                            <a:ea typeface="Cambria Math" panose="02040503050406030204" pitchFamily="18" charset="0"/>
                                          </a:rPr>
                                        </m:ctrlPr>
                                      </m:sSupPr>
                                      <m:e>
                                        <m:d>
                                          <m:dPr>
                                            <m:ctrlPr>
                                              <a:rPr lang="en-US" sz="1100" i="1">
                                                <a:latin typeface="Cambria Math" panose="02040503050406030204" pitchFamily="18" charset="0"/>
                                                <a:ea typeface="Cambria Math" panose="02040503050406030204" pitchFamily="18" charset="0"/>
                                              </a:rPr>
                                            </m:ctrlPr>
                                          </m:dPr>
                                          <m:e>
                                            <m:r>
                                              <m:rPr>
                                                <m:sty m:val="p"/>
                                              </m:rPr>
                                              <a:rPr lang="el-GR" sz="1100" i="1">
                                                <a:latin typeface="Cambria Math" panose="02040503050406030204" pitchFamily="18" charset="0"/>
                                                <a:ea typeface="Cambria Math" panose="02040503050406030204" pitchFamily="18" charset="0"/>
                                              </a:rPr>
                                              <m:t>Δ</m:t>
                                            </m:r>
                                            <m:r>
                                              <a:rPr lang="en-US" sz="1100" i="1">
                                                <a:latin typeface="Cambria Math" panose="02040503050406030204" pitchFamily="18" charset="0"/>
                                                <a:ea typeface="Cambria Math" panose="02040503050406030204" pitchFamily="18" charset="0"/>
                                              </a:rPr>
                                              <m:t>𝑡</m:t>
                                            </m:r>
                                          </m:e>
                                        </m:d>
                                      </m:e>
                                      <m:sup>
                                        <m:r>
                                          <a:rPr lang="en-US" sz="1100" i="1">
                                            <a:latin typeface="Cambria Math" panose="02040503050406030204" pitchFamily="18" charset="0"/>
                                            <a:ea typeface="Cambria Math" panose="02040503050406030204" pitchFamily="18" charset="0"/>
                                          </a:rPr>
                                          <m:t>2</m:t>
                                        </m:r>
                                      </m:sup>
                                    </m:sSup>
                                  </m:num>
                                  <m:den>
                                    <m:r>
                                      <a:rPr lang="en-US" sz="1100" i="1">
                                        <a:latin typeface="Cambria Math" panose="02040503050406030204" pitchFamily="18" charset="0"/>
                                        <a:ea typeface="Cambria Math" panose="02040503050406030204" pitchFamily="18" charset="0"/>
                                      </a:rPr>
                                      <m:t>2</m:t>
                                    </m:r>
                                  </m:den>
                                </m:f>
                              </m:e>
                            </m:mr>
                            <m:mr>
                              <m:e>
                                <m:r>
                                  <m:rPr>
                                    <m:sty m:val="p"/>
                                  </m:rPr>
                                  <a:rPr lang="el-GR" sz="1100" i="1">
                                    <a:latin typeface="Cambria Math" panose="02040503050406030204" pitchFamily="18" charset="0"/>
                                    <a:ea typeface="Cambria Math" panose="02040503050406030204" pitchFamily="18" charset="0"/>
                                  </a:rPr>
                                  <m:t>Δ</m:t>
                                </m:r>
                                <m:r>
                                  <a:rPr lang="en-US" sz="1100" i="1">
                                    <a:latin typeface="Cambria Math" panose="02040503050406030204" pitchFamily="18" charset="0"/>
                                    <a:ea typeface="Cambria Math" panose="02040503050406030204" pitchFamily="18" charset="0"/>
                                  </a:rPr>
                                  <m:t>𝑡</m:t>
                                </m:r>
                              </m:e>
                              <m:e>
                                <m:r>
                                  <a:rPr lang="en-US" sz="1100" b="0" i="1" smtClean="0">
                                    <a:latin typeface="Cambria Math" panose="02040503050406030204" pitchFamily="18" charset="0"/>
                                    <a:ea typeface="Cambria Math" panose="02040503050406030204" pitchFamily="18" charset="0"/>
                                  </a:rPr>
                                  <m:t>0</m:t>
                                </m:r>
                              </m:e>
                              <m:e>
                                <m:r>
                                  <a:rPr lang="en-US" sz="1100" b="0" i="1" smtClean="0">
                                    <a:latin typeface="Cambria Math" panose="02040503050406030204" pitchFamily="18" charset="0"/>
                                    <a:ea typeface="Cambria Math" panose="02040503050406030204" pitchFamily="18" charset="0"/>
                                  </a:rPr>
                                  <m:t>0</m:t>
                                </m:r>
                              </m:e>
                            </m:mr>
                            <m:mr>
                              <m:e>
                                <m:r>
                                  <a:rPr lang="en-US" sz="1100" b="0" i="1" smtClean="0">
                                    <a:latin typeface="Cambria Math" panose="02040503050406030204" pitchFamily="18" charset="0"/>
                                    <a:ea typeface="Cambria Math" panose="02040503050406030204" pitchFamily="18" charset="0"/>
                                  </a:rPr>
                                  <m:t>0</m:t>
                                </m:r>
                              </m:e>
                              <m:e>
                                <m:r>
                                  <m:rPr>
                                    <m:sty m:val="p"/>
                                  </m:rPr>
                                  <a:rPr lang="el-GR" sz="1100" i="1">
                                    <a:latin typeface="Cambria Math" panose="02040503050406030204" pitchFamily="18" charset="0"/>
                                    <a:ea typeface="Cambria Math" panose="02040503050406030204" pitchFamily="18" charset="0"/>
                                  </a:rPr>
                                  <m:t>Δ</m:t>
                                </m:r>
                                <m:r>
                                  <a:rPr lang="en-US" sz="1100" i="1">
                                    <a:latin typeface="Cambria Math" panose="02040503050406030204" pitchFamily="18" charset="0"/>
                                    <a:ea typeface="Cambria Math" panose="02040503050406030204" pitchFamily="18" charset="0"/>
                                  </a:rPr>
                                  <m:t>𝑡</m:t>
                                </m:r>
                              </m:e>
                              <m:e>
                                <m:r>
                                  <a:rPr lang="en-US" sz="1100" b="0" i="1" smtClean="0">
                                    <a:latin typeface="Cambria Math" panose="02040503050406030204" pitchFamily="18" charset="0"/>
                                    <a:ea typeface="Cambria Math" panose="02040503050406030204" pitchFamily="18" charset="0"/>
                                  </a:rPr>
                                  <m:t>0</m:t>
                                </m:r>
                              </m:e>
                            </m:mr>
                            <m:mr>
                              <m:e>
                                <m:r>
                                  <a:rPr lang="en-US" sz="1100" b="0" i="1" smtClean="0">
                                    <a:latin typeface="Cambria Math" panose="02040503050406030204" pitchFamily="18" charset="0"/>
                                    <a:ea typeface="Cambria Math" panose="02040503050406030204" pitchFamily="18" charset="0"/>
                                  </a:rPr>
                                  <m:t>0</m:t>
                                </m:r>
                              </m:e>
                              <m:e>
                                <m:r>
                                  <a:rPr lang="en-US" sz="1100" b="0" i="1" smtClean="0">
                                    <a:latin typeface="Cambria Math" panose="02040503050406030204" pitchFamily="18" charset="0"/>
                                    <a:ea typeface="Cambria Math" panose="02040503050406030204" pitchFamily="18" charset="0"/>
                                  </a:rPr>
                                  <m:t>0</m:t>
                                </m:r>
                              </m:e>
                              <m:e>
                                <m:r>
                                  <m:rPr>
                                    <m:sty m:val="p"/>
                                  </m:rPr>
                                  <a:rPr lang="el-GR" sz="1100" i="1">
                                    <a:latin typeface="Cambria Math" panose="02040503050406030204" pitchFamily="18" charset="0"/>
                                    <a:ea typeface="Cambria Math" panose="02040503050406030204" pitchFamily="18" charset="0"/>
                                  </a:rPr>
                                  <m:t>Δ</m:t>
                                </m:r>
                                <m:r>
                                  <a:rPr lang="en-US" sz="1100" i="1">
                                    <a:latin typeface="Cambria Math" panose="02040503050406030204" pitchFamily="18" charset="0"/>
                                    <a:ea typeface="Cambria Math" panose="02040503050406030204" pitchFamily="18" charset="0"/>
                                  </a:rPr>
                                  <m:t>𝑡</m:t>
                                </m:r>
                              </m:e>
                            </m:mr>
                          </m:m>
                        </m:e>
                      </m:d>
                    </m:oMath>
                  </m:oMathPara>
                </a14:m>
                <a:endParaRPr lang="en-US" sz="1100" dirty="0"/>
              </a:p>
            </p:txBody>
          </p:sp>
        </mc:Choice>
        <mc:Fallback xmlns="">
          <p:sp>
            <p:nvSpPr>
              <p:cNvPr id="7" name="Content Placeholder 1">
                <a:extLst>
                  <a:ext uri="{FF2B5EF4-FFF2-40B4-BE49-F238E27FC236}">
                    <a16:creationId xmlns:a16="http://schemas.microsoft.com/office/drawing/2014/main" id="{77D474B1-A8CD-4C33-A2F6-64D67194C292}"/>
                  </a:ext>
                </a:extLst>
              </p:cNvPr>
              <p:cNvSpPr txBox="1">
                <a:spLocks noRot="1" noChangeAspect="1" noMove="1" noResize="1" noEditPoints="1" noAdjustHandles="1" noChangeArrowheads="1" noChangeShapeType="1" noTextEdit="1"/>
              </p:cNvSpPr>
              <p:nvPr/>
            </p:nvSpPr>
            <p:spPr>
              <a:xfrm>
                <a:off x="4676504" y="665820"/>
                <a:ext cx="4219304" cy="3780420"/>
              </a:xfrm>
              <a:prstGeom prst="rect">
                <a:avLst/>
              </a:prstGeom>
              <a:blipFill>
                <a:blip r:embed="rId3"/>
                <a:stretch>
                  <a:fillRect l="-434" t="-323"/>
                </a:stretch>
              </a:blipFill>
            </p:spPr>
            <p:txBody>
              <a:bodyPr/>
              <a:lstStyle/>
              <a:p>
                <a:r>
                  <a:rPr lang="en-US">
                    <a:noFill/>
                  </a:rPr>
                  <a:t> </a:t>
                </a:r>
              </a:p>
            </p:txBody>
          </p:sp>
        </mc:Fallback>
      </mc:AlternateContent>
    </p:spTree>
    <p:extLst>
      <p:ext uri="{BB962C8B-B14F-4D97-AF65-F5344CB8AC3E}">
        <p14:creationId xmlns:p14="http://schemas.microsoft.com/office/powerpoint/2010/main" val="3256758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Numerical Issues and Joseph Form</a:t>
                </a:r>
              </a:p>
              <a:p>
                <a:pPr marL="0" indent="0">
                  <a:spcBef>
                    <a:spcPts val="0"/>
                  </a:spcBef>
                  <a:spcAft>
                    <a:spcPts val="0"/>
                  </a:spcAft>
                  <a:buNone/>
                </a:pPr>
                <a:r>
                  <a:rPr lang="en-US" sz="1400" dirty="0"/>
                  <a:t>The Kalman filter is subject to numerical issues when implements with the finite precision of a computer (floating point error).  This can lead to a non-positive definite covariance matrix.  Rather than using the standard equation to update the covariance,</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𝑘</m:t>
                          </m:r>
                        </m:sub>
                      </m:sSub>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𝐼</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𝐾</m:t>
                              </m:r>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e>
                      </m:d>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it is preferred to use the Joseph formulation, which is mathematically equivalent but is guaranteed to be symmetric and improves the numerical performance of the algorithm.</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𝑘</m:t>
                          </m:r>
                        </m:sub>
                      </m:sSub>
                      <m:r>
                        <a:rPr lang="en-US" sz="1400" i="1">
                          <a:latin typeface="Cambria Math" panose="02040503050406030204" pitchFamily="18" charset="0"/>
                        </a:rPr>
                        <m:t>=</m:t>
                      </m:r>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𝐼</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𝐾</m:t>
                              </m:r>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e>
                      </m:d>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𝑃</m:t>
                              </m:r>
                            </m:e>
                          </m:acc>
                        </m:e>
                        <m:sub>
                          <m:r>
                            <a:rPr lang="en-US" sz="1400" i="1">
                              <a:latin typeface="Cambria Math" panose="02040503050406030204" pitchFamily="18" charset="0"/>
                            </a:rPr>
                            <m:t>𝑘</m:t>
                          </m:r>
                        </m:sub>
                      </m:sSub>
                      <m:sSup>
                        <m:sSupPr>
                          <m:ctrlPr>
                            <a:rPr lang="en-US" sz="1400" i="1" smtClean="0">
                              <a:latin typeface="Cambria Math" panose="02040503050406030204" pitchFamily="18" charset="0"/>
                            </a:rPr>
                          </m:ctrlPr>
                        </m:sSupPr>
                        <m:e>
                          <m:d>
                            <m:dPr>
                              <m:begChr m:val="["/>
                              <m:endChr m:val="]"/>
                              <m:ctrlPr>
                                <a:rPr lang="en-US" sz="1400" i="1">
                                  <a:latin typeface="Cambria Math" panose="02040503050406030204" pitchFamily="18" charset="0"/>
                                </a:rPr>
                              </m:ctrlPr>
                            </m:dPr>
                            <m:e>
                              <m:r>
                                <a:rPr lang="en-US" sz="1400" i="1">
                                  <a:latin typeface="Cambria Math" panose="02040503050406030204" pitchFamily="18" charset="0"/>
                                </a:rPr>
                                <m:t>𝐼</m:t>
                              </m:r>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𝐾</m:t>
                                  </m:r>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e>
                          </m:d>
                        </m:e>
                        <m:sup>
                          <m:r>
                            <a:rPr lang="en-US" sz="1400" b="0" i="1" smtClean="0">
                              <a:latin typeface="Cambria Math" panose="02040503050406030204" pitchFamily="18" charset="0"/>
                            </a:rPr>
                            <m:t>𝑇</m:t>
                          </m:r>
                        </m:sup>
                      </m:sSup>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𝐾</m:t>
                          </m:r>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𝑅</m:t>
                          </m:r>
                        </m:e>
                        <m:sub>
                          <m:r>
                            <a:rPr lang="en-US" sz="1400" i="1">
                              <a:latin typeface="Cambria Math" panose="02040503050406030204" pitchFamily="18" charset="0"/>
                            </a:rPr>
                            <m:t>𝑘</m:t>
                          </m:r>
                        </m:sub>
                      </m:sSub>
                      <m:sSubSup>
                        <m:sSubSupPr>
                          <m:ctrlPr>
                            <a:rPr lang="en-US" sz="1400" i="1" smtClean="0">
                              <a:latin typeface="Cambria Math" panose="02040503050406030204" pitchFamily="18" charset="0"/>
                            </a:rPr>
                          </m:ctrlPr>
                        </m:sSubSupPr>
                        <m:e>
                          <m:r>
                            <a:rPr lang="en-US" sz="1400" b="0" i="1" smtClean="0">
                              <a:latin typeface="Cambria Math" panose="02040503050406030204" pitchFamily="18" charset="0"/>
                            </a:rPr>
                            <m:t>𝐾</m:t>
                          </m:r>
                        </m:e>
                        <m:sub>
                          <m:r>
                            <a:rPr lang="en-US" sz="1400" b="0" i="1" smtClean="0">
                              <a:latin typeface="Cambria Math" panose="02040503050406030204" pitchFamily="18" charset="0"/>
                            </a:rPr>
                            <m:t>𝑘</m:t>
                          </m:r>
                        </m:sub>
                        <m:sup>
                          <m:r>
                            <a:rPr lang="en-US" sz="1400" b="0" i="1" smtClean="0">
                              <a:latin typeface="Cambria Math" panose="02040503050406030204" pitchFamily="18" charset="0"/>
                            </a:rPr>
                            <m:t>𝑇</m:t>
                          </m:r>
                        </m:sup>
                      </m:sSubSup>
                    </m:oMath>
                  </m:oMathPara>
                </a14:m>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CKF Algorithm Issues</a:t>
            </a:r>
          </a:p>
        </p:txBody>
      </p:sp>
      <p:sp>
        <p:nvSpPr>
          <p:cNvPr id="6" name="TextBox 5">
            <a:extLst>
              <a:ext uri="{FF2B5EF4-FFF2-40B4-BE49-F238E27FC236}">
                <a16:creationId xmlns:a16="http://schemas.microsoft.com/office/drawing/2014/main" id="{7F2C33A1-9AC3-4CC1-8078-00BE906D744A}"/>
              </a:ext>
            </a:extLst>
          </p:cNvPr>
          <p:cNvSpPr txBox="1"/>
          <p:nvPr/>
        </p:nvSpPr>
        <p:spPr>
          <a:xfrm>
            <a:off x="4865915" y="681541"/>
            <a:ext cx="3971108" cy="3539430"/>
          </a:xfrm>
          <a:prstGeom prst="rect">
            <a:avLst/>
          </a:prstGeom>
        </p:spPr>
        <p:txBody>
          <a:bodyPr wrap="square" rtlCol="0">
            <a:spAutoFit/>
          </a:bodyPr>
          <a:lstStyle/>
          <a:p>
            <a:pPr marR="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1" i="0" u="none" strike="noStrike" kern="1200" cap="none" spc="0" normalizeH="0" baseline="0" noProof="0" dirty="0">
                <a:ln>
                  <a:noFill/>
                </a:ln>
                <a:solidFill>
                  <a:schemeClr val="tx1"/>
                </a:solidFill>
                <a:effectLst/>
                <a:uLnTx/>
                <a:uFillTx/>
                <a:latin typeface="Sommet bold"/>
                <a:ea typeface="+mn-ea"/>
                <a:cs typeface="+mn-cs"/>
              </a:rPr>
              <a:t>Linearization </a:t>
            </a:r>
            <a:r>
              <a:rPr lang="en-US" sz="1400" b="1" dirty="0">
                <a:latin typeface="Sommet bold"/>
                <a:ea typeface="+mn-ea"/>
              </a:rPr>
              <a:t>Issues</a:t>
            </a:r>
          </a:p>
          <a:p>
            <a:pPr marR="0" algn="l" defTabSz="914400" rtl="0" eaLnBrk="1" fontAlgn="auto" latinLnBrk="0" hangingPunct="1">
              <a:lnSpc>
                <a:spcPct val="100000"/>
              </a:lnSpc>
              <a:spcBef>
                <a:spcPts val="0"/>
              </a:spcBef>
              <a:spcAft>
                <a:spcPts val="0"/>
              </a:spcAft>
              <a:buClrTx/>
              <a:buSzTx/>
              <a:buFont typeface="Arial" pitchFamily="34" charset="0"/>
              <a:buNone/>
              <a:tabLst/>
            </a:pPr>
            <a:r>
              <a:rPr kumimoji="0" lang="en-US" sz="1400" i="0" u="none" strike="noStrike" kern="1200" cap="none" spc="0" normalizeH="0" baseline="0" noProof="0" dirty="0">
                <a:ln>
                  <a:noFill/>
                </a:ln>
                <a:solidFill>
                  <a:schemeClr val="tx1"/>
                </a:solidFill>
                <a:effectLst/>
                <a:uLnTx/>
                <a:uFillTx/>
                <a:latin typeface="Sommet bold"/>
                <a:ea typeface="+mn-ea"/>
                <a:cs typeface="+mn-cs"/>
              </a:rPr>
              <a:t>Just like the batch processor, the CKF is designed for linear problems, and use of the Taylor Series to adapt it for nonlinear problems means our reference trajectory must be “close” to the true trajectory.  This limits the length of time over which the filter can be applied, because differences between the true and reference trajectories will grow over time.  We will address this using the Extended Kalman Filter (EKF).</a:t>
            </a:r>
          </a:p>
          <a:p>
            <a:pPr marR="0" algn="l" defTabSz="914400" rtl="0" eaLnBrk="1" fontAlgn="auto" latinLnBrk="0" hangingPunct="1">
              <a:lnSpc>
                <a:spcPct val="100000"/>
              </a:lnSpc>
              <a:spcBef>
                <a:spcPts val="0"/>
              </a:spcBef>
              <a:spcAft>
                <a:spcPts val="0"/>
              </a:spcAft>
              <a:buClrTx/>
              <a:buSzTx/>
              <a:buFont typeface="Arial" pitchFamily="34" charset="0"/>
              <a:buNone/>
              <a:tabLst/>
            </a:pPr>
            <a:endParaRPr lang="en-US" sz="1400" dirty="0">
              <a:latin typeface="Sommet bold"/>
              <a:ea typeface="+mn-ea"/>
            </a:endParaRPr>
          </a:p>
          <a:p>
            <a:pPr marR="0" algn="l" defTabSz="914400" rtl="0" eaLnBrk="1" fontAlgn="auto" latinLnBrk="0" hangingPunct="1">
              <a:lnSpc>
                <a:spcPct val="100000"/>
              </a:lnSpc>
              <a:spcBef>
                <a:spcPts val="0"/>
              </a:spcBef>
              <a:spcAft>
                <a:spcPts val="0"/>
              </a:spcAft>
              <a:buClrTx/>
              <a:buSzTx/>
              <a:buFont typeface="Arial" pitchFamily="34" charset="0"/>
              <a:buNone/>
              <a:tabLst/>
            </a:pPr>
            <a:r>
              <a:rPr kumimoji="0" lang="en-US" sz="1400" i="0" u="none" strike="noStrike" kern="1200" cap="none" spc="0" normalizeH="0" baseline="0" noProof="0" dirty="0">
                <a:ln>
                  <a:noFill/>
                </a:ln>
                <a:solidFill>
                  <a:schemeClr val="tx1"/>
                </a:solidFill>
                <a:effectLst/>
                <a:uLnTx/>
                <a:uFillTx/>
                <a:latin typeface="Sommet bold"/>
                <a:ea typeface="+mn-ea"/>
                <a:cs typeface="+mn-cs"/>
              </a:rPr>
              <a:t>Both the batch and CKF assume state errors are Gaussian distributed, which is an assumption that breaks down for nonlinear problems, in particular, for orbit determination in which we sometimes have long gaps between measurements.</a:t>
            </a:r>
          </a:p>
        </p:txBody>
      </p:sp>
    </p:spTree>
    <p:extLst>
      <p:ext uri="{BB962C8B-B14F-4D97-AF65-F5344CB8AC3E}">
        <p14:creationId xmlns:p14="http://schemas.microsoft.com/office/powerpoint/2010/main" val="29737135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dirty="0"/>
              <a:t>Finally we have the nonlinear CKF algorithm, suitable for use in orbit determination.  The method processes a series of measurements sequentially to produce the best estimate of the </a:t>
            </a:r>
            <a:r>
              <a:rPr lang="en-US" sz="1400" b="1" dirty="0"/>
              <a:t>state deviation vector </a:t>
            </a:r>
            <a:r>
              <a:rPr lang="en-US" sz="1400" dirty="0"/>
              <a:t>and its associated covariance (uncertainty) at each measurement epoch.  The state deviation vector can be added to the reference trajectory to get the full estimated state at each time.</a:t>
            </a:r>
          </a:p>
          <a:p>
            <a:pPr marL="0" indent="0">
              <a:spcBef>
                <a:spcPts val="0"/>
              </a:spcBef>
              <a:spcAft>
                <a:spcPts val="0"/>
              </a:spcAft>
              <a:buNone/>
            </a:pPr>
            <a:endParaRPr lang="en-US" sz="1400" dirty="0"/>
          </a:p>
          <a:p>
            <a:pPr marL="0" indent="0">
              <a:spcBef>
                <a:spcPts val="0"/>
              </a:spcBef>
              <a:spcAft>
                <a:spcPts val="0"/>
              </a:spcAft>
              <a:buNone/>
            </a:pPr>
            <a:r>
              <a:rPr lang="en-US" sz="1400" dirty="0"/>
              <a:t>The nonlinear CKF algorithm does not require iteration, though the initial guess at the reference trajectory must be somewhat close to the truth in order for the method to converge.</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CKF Algorithm (Nonlinear OD)</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7752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1100" b="1" dirty="0"/>
                  <a:t>Step 1: Initialization</a:t>
                </a:r>
              </a:p>
              <a:p>
                <a:pPr marL="0" indent="0">
                  <a:spcBef>
                    <a:spcPts val="0"/>
                  </a:spcBef>
                  <a:spcAft>
                    <a:spcPts val="600"/>
                  </a:spcAft>
                  <a:buNone/>
                </a:pPr>
                <a:r>
                  <a:rPr lang="en-US" sz="1100" dirty="0"/>
                  <a:t>Set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m:t>
                        </m:r>
                        <m:r>
                          <a:rPr lang="en-US" sz="1100" b="0" i="1" smtClean="0">
                            <a:latin typeface="Cambria Math" panose="02040503050406030204" pitchFamily="18" charset="0"/>
                          </a:rPr>
                          <m:t>𝑘</m:t>
                        </m:r>
                        <m:r>
                          <a:rPr lang="en-US" sz="1100" b="0" i="1" smtClean="0">
                            <a:latin typeface="Cambria Math" panose="02040503050406030204" pitchFamily="18" charset="0"/>
                          </a:rPr>
                          <m:t>−1</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,0</m:t>
                        </m:r>
                      </m:sub>
                    </m:sSub>
                  </m:oMath>
                </a14:m>
                <a:r>
                  <a:rPr lang="en-US" sz="1100" dirty="0"/>
                  <a:t>,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b="0" i="1" smtClean="0">
                            <a:latin typeface="Cambria Math" panose="02040503050406030204" pitchFamily="18" charset="0"/>
                          </a:rPr>
                          <m:t>𝑘</m:t>
                        </m:r>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0</m:t>
                        </m:r>
                      </m:sub>
                    </m:sSub>
                  </m:oMath>
                </a14:m>
                <a:r>
                  <a:rPr lang="en-US" sz="1100" dirty="0"/>
                  <a:t>,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b="0" i="1" smtClean="0">
                            <a:latin typeface="Cambria Math" panose="02040503050406030204" pitchFamily="18" charset="0"/>
                          </a:rPr>
                          <m:t>𝑘</m:t>
                        </m:r>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𝑃</m:t>
                            </m:r>
                          </m:e>
                        </m:acc>
                      </m:e>
                      <m:sub>
                        <m:r>
                          <a:rPr lang="en-US" sz="1100" b="0" i="1" smtClean="0">
                            <a:latin typeface="Cambria Math" panose="02040503050406030204" pitchFamily="18" charset="0"/>
                          </a:rPr>
                          <m:t>0</m:t>
                        </m:r>
                      </m:sub>
                    </m:sSub>
                  </m:oMath>
                </a14:m>
                <a:endParaRPr lang="en-US" sz="1100" dirty="0"/>
              </a:p>
              <a:p>
                <a:pPr marL="0" indent="0">
                  <a:spcBef>
                    <a:spcPts val="0"/>
                  </a:spcBef>
                  <a:spcAft>
                    <a:spcPts val="0"/>
                  </a:spcAft>
                  <a:buNone/>
                </a:pPr>
                <a:r>
                  <a:rPr lang="en-US" sz="1100" b="1" dirty="0"/>
                  <a:t>Step 2: Read the next observation</a:t>
                </a:r>
              </a:p>
              <a:p>
                <a:pPr marL="228600" indent="-228600">
                  <a:spcBef>
                    <a:spcPts val="0"/>
                  </a:spcBef>
                  <a:spcAft>
                    <a:spcPts val="0"/>
                  </a:spcAft>
                  <a:buAutoNum type="arabicPeriod"/>
                </a:pPr>
                <a:r>
                  <a:rPr lang="en-US" sz="1100" dirty="0"/>
                  <a:t>Retrieve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𝑡</m:t>
                        </m:r>
                      </m:e>
                      <m:sub>
                        <m:r>
                          <a:rPr lang="en-US" sz="1100" i="1">
                            <a:latin typeface="Cambria Math" panose="02040503050406030204" pitchFamily="18" charset="0"/>
                          </a:rPr>
                          <m:t>𝑘</m:t>
                        </m:r>
                      </m:sub>
                    </m:sSub>
                  </m:oMath>
                </a14:m>
                <a:r>
                  <a:rPr lang="en-US" sz="1100" dirty="0"/>
                  <a:t>,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𝒀</m:t>
                            </m:r>
                          </m:e>
                        </m:acc>
                      </m:e>
                      <m:sub>
                        <m:r>
                          <a:rPr lang="en-US" sz="1100" i="1">
                            <a:latin typeface="Cambria Math" panose="02040503050406030204" pitchFamily="18" charset="0"/>
                          </a:rPr>
                          <m:t>𝑘</m:t>
                        </m:r>
                      </m:sub>
                    </m:sSub>
                  </m:oMath>
                </a14:m>
                <a:r>
                  <a:rPr lang="en-US" sz="1100" dirty="0"/>
                  <a:t>,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𝑅</m:t>
                        </m:r>
                      </m:e>
                      <m:sub>
                        <m:r>
                          <a:rPr lang="en-US" sz="1100" i="1">
                            <a:latin typeface="Cambria Math" panose="02040503050406030204" pitchFamily="18" charset="0"/>
                          </a:rPr>
                          <m:t>𝑘</m:t>
                        </m:r>
                      </m:sub>
                    </m:sSub>
                  </m:oMath>
                </a14:m>
                <a:endParaRPr lang="en-US" sz="1100" dirty="0"/>
              </a:p>
              <a:p>
                <a:pPr marL="228600" indent="-228600">
                  <a:spcBef>
                    <a:spcPts val="0"/>
                  </a:spcBef>
                  <a:spcAft>
                    <a:spcPts val="0"/>
                  </a:spcAft>
                  <a:buAutoNum type="arabicPeriod"/>
                </a:pPr>
                <a:r>
                  <a:rPr lang="en-US" sz="1100" dirty="0"/>
                  <a:t>Integrate to get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𝜙</m:t>
                        </m:r>
                      </m:e>
                      <m:sub>
                        <m:r>
                          <a:rPr lang="en-US" sz="1100" i="1">
                            <a:latin typeface="Cambria Math" panose="02040503050406030204" pitchFamily="18" charset="0"/>
                          </a:rPr>
                          <m:t>𝑘</m:t>
                        </m:r>
                        <m:r>
                          <a:rPr lang="en-US" sz="1100" i="1">
                            <a:latin typeface="Cambria Math" panose="02040503050406030204" pitchFamily="18" charset="0"/>
                          </a:rPr>
                          <m:t>,</m:t>
                        </m:r>
                        <m:r>
                          <a:rPr lang="en-US" sz="1100" i="1">
                            <a:latin typeface="Cambria Math" panose="02040503050406030204" pitchFamily="18" charset="0"/>
                          </a:rPr>
                          <m:t>𝑘</m:t>
                        </m:r>
                        <m:r>
                          <a:rPr lang="en-US" sz="1100" i="1">
                            <a:latin typeface="Cambria Math" panose="02040503050406030204" pitchFamily="18" charset="0"/>
                          </a:rPr>
                          <m:t>−1</m:t>
                        </m:r>
                      </m:sub>
                    </m:sSub>
                    <m:r>
                      <a:rPr lang="en-US" sz="1100" i="1">
                        <a:latin typeface="Cambria Math" panose="02040503050406030204" pitchFamily="18" charset="0"/>
                      </a:rPr>
                      <m:t> </m:t>
                    </m:r>
                  </m:oMath>
                </a14:m>
                <a:r>
                  <a:rPr lang="en-US" sz="1100" dirty="0"/>
                  <a:t>and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m:t>
                        </m:r>
                        <m:r>
                          <a:rPr lang="en-US" sz="1100" i="1">
                            <a:latin typeface="Cambria Math" panose="02040503050406030204" pitchFamily="18" charset="0"/>
                          </a:rPr>
                          <m:t>𝑘</m:t>
                        </m:r>
                      </m:sub>
                    </m:sSub>
                  </m:oMath>
                </a14:m>
                <a:endParaRPr lang="en-US" sz="1100" dirty="0"/>
              </a:p>
              <a:p>
                <a:pPr marL="0" indent="0">
                  <a:spcBef>
                    <a:spcPts val="600"/>
                  </a:spcBef>
                  <a:spcAft>
                    <a:spcPts val="0"/>
                  </a:spcAft>
                  <a:buNone/>
                </a:pPr>
                <a:r>
                  <a:rPr lang="en-US" sz="1100" b="1" dirty="0"/>
                  <a:t>Step 3: Predictor (Time Update)</a:t>
                </a:r>
              </a:p>
              <a:p>
                <a:pPr marL="228600" indent="-228600">
                  <a:spcBef>
                    <a:spcPts val="0"/>
                  </a:spcBef>
                  <a:spcAft>
                    <a:spcPts val="0"/>
                  </a:spcAft>
                  <a:buAutoNum type="arabicPeriod"/>
                </a:pPr>
                <a:r>
                  <a:rPr lang="en-US" sz="1100" dirty="0"/>
                  <a:t>State Dev: </a:t>
                </a:r>
                <a14:m>
                  <m:oMath xmlns:m="http://schemas.openxmlformats.org/officeDocument/2006/math">
                    <m:sSub>
                      <m:sSubPr>
                        <m:ctrlPr>
                          <a:rPr lang="en-US" sz="1100" i="1" smtClean="0">
                            <a:latin typeface="Cambria Math" panose="02040503050406030204" pitchFamily="18" charset="0"/>
                          </a:rPr>
                        </m:ctrlPr>
                      </m:sSubPr>
                      <m:e>
                        <m:acc>
                          <m:accPr>
                            <m:chr m:val="̅"/>
                            <m:ctrlPr>
                              <a:rPr lang="en-US" sz="1100" b="1" i="1" smtClean="0">
                                <a:latin typeface="Cambria Math" panose="02040503050406030204" pitchFamily="18" charset="0"/>
                              </a:rPr>
                            </m:ctrlPr>
                          </m:accPr>
                          <m:e>
                            <m:r>
                              <a:rPr lang="en-US" sz="1100" b="1" i="1" smtClean="0">
                                <a:latin typeface="Cambria Math" panose="02040503050406030204" pitchFamily="18" charset="0"/>
                              </a:rPr>
                              <m:t>𝒙</m:t>
                            </m:r>
                          </m:e>
                        </m:acc>
                      </m:e>
                      <m:sub>
                        <m:r>
                          <a:rPr lang="en-US" sz="1100" b="0" i="1" smtClean="0">
                            <a:latin typeface="Cambria Math" panose="02040503050406030204" pitchFamily="18" charset="0"/>
                          </a:rPr>
                          <m:t>𝑘</m:t>
                        </m:r>
                      </m:sub>
                    </m:sSub>
                    <m:r>
                      <a:rPr lang="en-US" sz="1100" b="0" i="1" smtClean="0">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𝜙</m:t>
                        </m:r>
                      </m:e>
                      <m:sub>
                        <m:r>
                          <a:rPr lang="en-US" sz="1100" i="1">
                            <a:latin typeface="Cambria Math" panose="02040503050406030204" pitchFamily="18" charset="0"/>
                          </a:rPr>
                          <m:t>𝑘</m:t>
                        </m:r>
                        <m:r>
                          <a:rPr lang="en-US" sz="1100" i="1">
                            <a:latin typeface="Cambria Math" panose="02040503050406030204" pitchFamily="18" charset="0"/>
                          </a:rPr>
                          <m:t>,</m:t>
                        </m:r>
                        <m:r>
                          <a:rPr lang="en-US" sz="1100" i="1">
                            <a:latin typeface="Cambria Math" panose="02040503050406030204" pitchFamily="18" charset="0"/>
                          </a:rPr>
                          <m:t>𝑘</m:t>
                        </m:r>
                        <m:r>
                          <a:rPr lang="en-US" sz="1100" i="1">
                            <a:latin typeface="Cambria Math" panose="02040503050406030204" pitchFamily="18" charset="0"/>
                          </a:rPr>
                          <m:t>−1</m:t>
                        </m:r>
                      </m:sub>
                    </m:sSub>
                    <m:sSub>
                      <m:sSubPr>
                        <m:ctrlPr>
                          <a:rPr lang="en-US" sz="1100" i="1" smtClean="0">
                            <a:latin typeface="Cambria Math" panose="02040503050406030204" pitchFamily="18" charset="0"/>
                          </a:rPr>
                        </m:ctrlPr>
                      </m:sSubPr>
                      <m:e>
                        <m:acc>
                          <m:accPr>
                            <m:chr m:val="̂"/>
                            <m:ctrlPr>
                              <a:rPr lang="en-US" sz="1100" b="1" i="1" smtClean="0">
                                <a:latin typeface="Cambria Math" panose="02040503050406030204" pitchFamily="18" charset="0"/>
                                <a:ea typeface="Cambria Math" panose="02040503050406030204" pitchFamily="18" charset="0"/>
                              </a:rPr>
                            </m:ctrlPr>
                          </m:accPr>
                          <m:e>
                            <m:r>
                              <a:rPr lang="en-US" sz="1100" b="1" i="1" smtClean="0">
                                <a:latin typeface="Cambria Math" panose="02040503050406030204" pitchFamily="18" charset="0"/>
                                <a:ea typeface="Cambria Math" panose="02040503050406030204" pitchFamily="18" charset="0"/>
                              </a:rPr>
                              <m:t>𝒙</m:t>
                            </m:r>
                          </m:e>
                        </m:acc>
                      </m:e>
                      <m:sub>
                        <m:r>
                          <a:rPr lang="en-US" sz="1100" b="0" i="1" smtClean="0">
                            <a:latin typeface="Cambria Math" panose="02040503050406030204" pitchFamily="18" charset="0"/>
                          </a:rPr>
                          <m:t>𝑘</m:t>
                        </m:r>
                        <m:r>
                          <a:rPr lang="en-US" sz="1100" b="0" i="1" smtClean="0">
                            <a:latin typeface="Cambria Math" panose="02040503050406030204" pitchFamily="18" charset="0"/>
                          </a:rPr>
                          <m:t>−1</m:t>
                        </m:r>
                      </m:sub>
                    </m:sSub>
                  </m:oMath>
                </a14:m>
                <a:endParaRPr lang="en-US" sz="1100" dirty="0"/>
              </a:p>
              <a:p>
                <a:pPr marL="228600" indent="-228600">
                  <a:spcBef>
                    <a:spcPts val="0"/>
                  </a:spcBef>
                  <a:spcAft>
                    <a:spcPts val="0"/>
                  </a:spcAft>
                  <a:buAutoNum type="arabicPeriod"/>
                </a:pPr>
                <a:r>
                  <a:rPr lang="en-US" sz="1100" dirty="0" err="1"/>
                  <a:t>Covar</a:t>
                </a:r>
                <a:r>
                  <a:rPr lang="en-US" sz="1100" dirty="0"/>
                  <a:t>: </a:t>
                </a:r>
                <a14:m>
                  <m:oMath xmlns:m="http://schemas.openxmlformats.org/officeDocument/2006/math">
                    <m:sSub>
                      <m:sSubPr>
                        <m:ctrlPr>
                          <a:rPr lang="en-US" sz="1100" i="1" smtClean="0">
                            <a:latin typeface="Cambria Math" panose="02040503050406030204" pitchFamily="18" charset="0"/>
                          </a:rPr>
                        </m:ctrlPr>
                      </m:sSubPr>
                      <m:e>
                        <m:acc>
                          <m:accPr>
                            <m:chr m:val="̅"/>
                            <m:ctrlPr>
                              <a:rPr lang="en-US" sz="1100" i="1" smtClean="0">
                                <a:latin typeface="Cambria Math" panose="02040503050406030204" pitchFamily="18" charset="0"/>
                              </a:rPr>
                            </m:ctrlPr>
                          </m:accPr>
                          <m:e>
                            <m:r>
                              <a:rPr lang="en-US" sz="1100" b="0" i="1" smtClean="0">
                                <a:latin typeface="Cambria Math" panose="02040503050406030204" pitchFamily="18" charset="0"/>
                              </a:rPr>
                              <m:t>𝑃</m:t>
                            </m:r>
                          </m:e>
                        </m:acc>
                      </m:e>
                      <m:sub>
                        <m:r>
                          <a:rPr lang="en-US" sz="1100" b="0" i="1" smtClean="0">
                            <a:latin typeface="Cambria Math" panose="02040503050406030204" pitchFamily="18" charset="0"/>
                          </a:rPr>
                          <m:t>𝑘</m:t>
                        </m:r>
                      </m:sub>
                    </m:sSub>
                    <m:r>
                      <a:rPr lang="en-US" sz="1100" b="0" i="1" smtClean="0">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𝜙</m:t>
                        </m:r>
                      </m:e>
                      <m:sub>
                        <m:r>
                          <a:rPr lang="en-US" sz="1100" i="1">
                            <a:latin typeface="Cambria Math" panose="02040503050406030204" pitchFamily="18" charset="0"/>
                          </a:rPr>
                          <m:t>𝑘</m:t>
                        </m:r>
                        <m:r>
                          <a:rPr lang="en-US" sz="1100" i="1">
                            <a:latin typeface="Cambria Math" panose="02040503050406030204" pitchFamily="18" charset="0"/>
                          </a:rPr>
                          <m:t>,</m:t>
                        </m:r>
                        <m:r>
                          <a:rPr lang="en-US" sz="1100" i="1">
                            <a:latin typeface="Cambria Math" panose="02040503050406030204" pitchFamily="18" charset="0"/>
                          </a:rPr>
                          <m:t>𝑘</m:t>
                        </m:r>
                        <m:r>
                          <a:rPr lang="en-US" sz="1100" i="1">
                            <a:latin typeface="Cambria Math" panose="02040503050406030204" pitchFamily="18" charset="0"/>
                          </a:rPr>
                          <m:t>−1</m:t>
                        </m:r>
                      </m:sub>
                    </m:sSub>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𝑘</m:t>
                        </m:r>
                        <m:r>
                          <a:rPr lang="en-US" sz="1100" i="1">
                            <a:latin typeface="Cambria Math" panose="02040503050406030204" pitchFamily="18" charset="0"/>
                          </a:rPr>
                          <m:t>−1</m:t>
                        </m:r>
                      </m:sub>
                    </m:sSub>
                    <m:sSubSup>
                      <m:sSubSupPr>
                        <m:ctrlPr>
                          <a:rPr lang="en-US" sz="1100" i="1">
                            <a:latin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𝜙</m:t>
                        </m:r>
                      </m:e>
                      <m:sub>
                        <m:r>
                          <a:rPr lang="en-US" sz="1100" i="1">
                            <a:latin typeface="Cambria Math" panose="02040503050406030204" pitchFamily="18" charset="0"/>
                          </a:rPr>
                          <m:t>𝑘</m:t>
                        </m:r>
                        <m:r>
                          <a:rPr lang="en-US" sz="1100" i="1">
                            <a:latin typeface="Cambria Math" panose="02040503050406030204" pitchFamily="18" charset="0"/>
                          </a:rPr>
                          <m:t>,</m:t>
                        </m:r>
                        <m:r>
                          <a:rPr lang="en-US" sz="1100" i="1">
                            <a:latin typeface="Cambria Math" panose="02040503050406030204" pitchFamily="18" charset="0"/>
                          </a:rPr>
                          <m:t>𝑘</m:t>
                        </m:r>
                        <m:r>
                          <a:rPr lang="en-US" sz="1100" i="1">
                            <a:latin typeface="Cambria Math" panose="02040503050406030204" pitchFamily="18" charset="0"/>
                          </a:rPr>
                          <m:t>−1</m:t>
                        </m:r>
                      </m:sub>
                      <m:sup>
                        <m:r>
                          <a:rPr lang="en-US" sz="1100" i="1">
                            <a:latin typeface="Cambria Math" panose="02040503050406030204" pitchFamily="18" charset="0"/>
                          </a:rPr>
                          <m:t>𝑇</m:t>
                        </m:r>
                      </m:sup>
                    </m:sSubSup>
                    <m:r>
                      <a:rPr lang="en-US" sz="1100" i="1">
                        <a:latin typeface="Cambria Math" panose="02040503050406030204" pitchFamily="18" charset="0"/>
                      </a:rPr>
                      <m:t>+</m:t>
                    </m:r>
                    <m:sSub>
                      <m:sSubPr>
                        <m:ctrlPr>
                          <a:rPr lang="en-US" sz="1100" i="1">
                            <a:latin typeface="Cambria Math" panose="02040503050406030204" pitchFamily="18" charset="0"/>
                          </a:rPr>
                        </m:ctrlPr>
                      </m:sSubPr>
                      <m:e>
                        <m:r>
                          <m:rPr>
                            <m:sty m:val="p"/>
                          </m:rPr>
                          <a:rPr lang="el-GR" sz="1100" i="1">
                            <a:latin typeface="Cambria Math" panose="02040503050406030204" pitchFamily="18" charset="0"/>
                            <a:ea typeface="Cambria Math" panose="02040503050406030204" pitchFamily="18" charset="0"/>
                          </a:rPr>
                          <m:t>Γ</m:t>
                        </m:r>
                      </m:e>
                      <m:sub>
                        <m:r>
                          <a:rPr lang="en-US" sz="1100" i="1">
                            <a:latin typeface="Cambria Math" panose="02040503050406030204" pitchFamily="18" charset="0"/>
                          </a:rPr>
                          <m:t>𝑘</m:t>
                        </m:r>
                        <m:r>
                          <a:rPr lang="en-US" sz="1100" i="1">
                            <a:latin typeface="Cambria Math" panose="02040503050406030204" pitchFamily="18" charset="0"/>
                          </a:rPr>
                          <m:t>,</m:t>
                        </m:r>
                        <m:r>
                          <a:rPr lang="en-US" sz="1100" i="1">
                            <a:latin typeface="Cambria Math" panose="02040503050406030204" pitchFamily="18" charset="0"/>
                          </a:rPr>
                          <m:t>𝑘</m:t>
                        </m:r>
                        <m:r>
                          <a:rPr lang="en-US" sz="1100" i="1">
                            <a:latin typeface="Cambria Math" panose="02040503050406030204" pitchFamily="18" charset="0"/>
                          </a:rPr>
                          <m:t>−1</m:t>
                        </m:r>
                      </m:sub>
                    </m:sSub>
                    <m:sSub>
                      <m:sSubPr>
                        <m:ctrlPr>
                          <a:rPr lang="en-US" sz="1100" i="1">
                            <a:latin typeface="Cambria Math" panose="02040503050406030204" pitchFamily="18" charset="0"/>
                          </a:rPr>
                        </m:ctrlPr>
                      </m:sSubPr>
                      <m:e>
                        <m:r>
                          <a:rPr lang="en-US" sz="1100" i="1">
                            <a:latin typeface="Cambria Math" panose="02040503050406030204" pitchFamily="18" charset="0"/>
                          </a:rPr>
                          <m:t>𝑄</m:t>
                        </m:r>
                      </m:e>
                      <m:sub>
                        <m:r>
                          <a:rPr lang="en-US" sz="1100" i="1">
                            <a:latin typeface="Cambria Math" panose="02040503050406030204" pitchFamily="18" charset="0"/>
                          </a:rPr>
                          <m:t>𝑘</m:t>
                        </m:r>
                        <m:r>
                          <a:rPr lang="en-US" sz="1100" i="1">
                            <a:latin typeface="Cambria Math" panose="02040503050406030204" pitchFamily="18" charset="0"/>
                          </a:rPr>
                          <m:t>−1</m:t>
                        </m:r>
                      </m:sub>
                    </m:sSub>
                    <m:sSubSup>
                      <m:sSubSupPr>
                        <m:ctrlPr>
                          <a:rPr lang="en-US" sz="1100" i="1">
                            <a:latin typeface="Cambria Math" panose="02040503050406030204" pitchFamily="18" charset="0"/>
                          </a:rPr>
                        </m:ctrlPr>
                      </m:sSubSupPr>
                      <m:e>
                        <m:r>
                          <m:rPr>
                            <m:sty m:val="p"/>
                          </m:rPr>
                          <a:rPr lang="el-GR" sz="1100" i="1">
                            <a:latin typeface="Cambria Math" panose="02040503050406030204" pitchFamily="18" charset="0"/>
                            <a:ea typeface="Cambria Math" panose="02040503050406030204" pitchFamily="18" charset="0"/>
                          </a:rPr>
                          <m:t>Γ</m:t>
                        </m:r>
                      </m:e>
                      <m:sub>
                        <m:r>
                          <a:rPr lang="en-US" sz="1100" i="1">
                            <a:latin typeface="Cambria Math" panose="02040503050406030204" pitchFamily="18" charset="0"/>
                          </a:rPr>
                          <m:t>𝑘</m:t>
                        </m:r>
                        <m:r>
                          <a:rPr lang="en-US" sz="1100" i="1">
                            <a:latin typeface="Cambria Math" panose="02040503050406030204" pitchFamily="18" charset="0"/>
                          </a:rPr>
                          <m:t>,</m:t>
                        </m:r>
                        <m:r>
                          <a:rPr lang="en-US" sz="1100" i="1">
                            <a:latin typeface="Cambria Math" panose="02040503050406030204" pitchFamily="18" charset="0"/>
                          </a:rPr>
                          <m:t>𝑘</m:t>
                        </m:r>
                        <m:r>
                          <a:rPr lang="en-US" sz="1100" i="1">
                            <a:latin typeface="Cambria Math" panose="02040503050406030204" pitchFamily="18" charset="0"/>
                          </a:rPr>
                          <m:t>−1</m:t>
                        </m:r>
                      </m:sub>
                      <m:sup>
                        <m:r>
                          <a:rPr lang="en-US" sz="1100" i="1">
                            <a:latin typeface="Cambria Math" panose="02040503050406030204" pitchFamily="18" charset="0"/>
                          </a:rPr>
                          <m:t>𝑇</m:t>
                        </m:r>
                      </m:sup>
                    </m:sSubSup>
                  </m:oMath>
                </a14:m>
                <a:endParaRPr lang="en-US" sz="1100" dirty="0"/>
              </a:p>
              <a:p>
                <a:pPr marL="0" indent="0">
                  <a:spcBef>
                    <a:spcPts val="600"/>
                  </a:spcBef>
                  <a:spcAft>
                    <a:spcPts val="0"/>
                  </a:spcAft>
                  <a:buNone/>
                </a:pPr>
                <a:r>
                  <a:rPr lang="en-US" sz="1100" b="1" dirty="0"/>
                  <a:t>Step 4: Corrector (Measurement Update)</a:t>
                </a:r>
              </a:p>
              <a:p>
                <a:pPr marL="228600" indent="-228600">
                  <a:spcBef>
                    <a:spcPts val="0"/>
                  </a:spcBef>
                  <a:spcAft>
                    <a:spcPts val="0"/>
                  </a:spcAft>
                  <a:buAutoNum type="arabicPeriod"/>
                </a:pPr>
                <a:r>
                  <a:rPr lang="en-US" sz="1100" dirty="0"/>
                  <a:t>Gain: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𝐾</m:t>
                        </m:r>
                      </m:e>
                      <m:sub>
                        <m:r>
                          <a:rPr lang="en-US" sz="1100" i="1">
                            <a:latin typeface="Cambria Math" panose="02040503050406030204" pitchFamily="18" charset="0"/>
                          </a:rPr>
                          <m:t>𝑘</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i="1">
                                <a:latin typeface="Cambria Math" panose="02040503050406030204" pitchFamily="18" charset="0"/>
                              </a:rPr>
                              <m:t>𝑃</m:t>
                            </m:r>
                          </m:e>
                        </m:acc>
                      </m:e>
                      <m:sub>
                        <m:r>
                          <a:rPr lang="en-US" sz="1100" i="1">
                            <a:latin typeface="Cambria Math" panose="02040503050406030204" pitchFamily="18" charset="0"/>
                          </a:rPr>
                          <m:t>𝑘</m:t>
                        </m:r>
                      </m:sub>
                    </m:sSub>
                    <m:sSubSup>
                      <m:sSubSupPr>
                        <m:ctrlPr>
                          <a:rPr lang="en-US" sz="1100" i="1">
                            <a:latin typeface="Cambria Math" panose="02040503050406030204" pitchFamily="18" charset="0"/>
                          </a:rPr>
                        </m:ctrlPr>
                      </m:sSubSupPr>
                      <m:e>
                        <m:acc>
                          <m:accPr>
                            <m:chr m:val="̃"/>
                            <m:ctrlPr>
                              <a:rPr lang="en-US" sz="1100" i="1">
                                <a:latin typeface="Cambria Math" panose="02040503050406030204" pitchFamily="18" charset="0"/>
                              </a:rPr>
                            </m:ctrlPr>
                          </m:accPr>
                          <m:e>
                            <m:r>
                              <a:rPr lang="en-US" sz="1100" i="1">
                                <a:latin typeface="Cambria Math" panose="02040503050406030204" pitchFamily="18" charset="0"/>
                              </a:rPr>
                              <m:t>𝐻</m:t>
                            </m:r>
                          </m:e>
                        </m:acc>
                      </m:e>
                      <m:sub>
                        <m:r>
                          <a:rPr lang="en-US" sz="1100" i="1">
                            <a:latin typeface="Cambria Math" panose="02040503050406030204" pitchFamily="18" charset="0"/>
                          </a:rPr>
                          <m:t>𝑘</m:t>
                        </m:r>
                      </m:sub>
                      <m:sup>
                        <m:r>
                          <a:rPr lang="en-US" sz="1100" i="1">
                            <a:latin typeface="Cambria Math" panose="02040503050406030204" pitchFamily="18" charset="0"/>
                          </a:rPr>
                          <m:t>𝑇</m:t>
                        </m:r>
                      </m:sup>
                    </m:sSubSup>
                    <m:sSup>
                      <m:sSupPr>
                        <m:ctrlPr>
                          <a:rPr lang="en-US" sz="1100" i="1">
                            <a:latin typeface="Cambria Math" panose="02040503050406030204" pitchFamily="18" charset="0"/>
                          </a:rPr>
                        </m:ctrlPr>
                      </m:sSupPr>
                      <m:e>
                        <m:d>
                          <m:dPr>
                            <m:begChr m:val="["/>
                            <m:endChr m:val="]"/>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i="1">
                                        <a:latin typeface="Cambria Math" panose="02040503050406030204" pitchFamily="18" charset="0"/>
                                      </a:rPr>
                                      <m:t>𝐻</m:t>
                                    </m:r>
                                  </m:e>
                                </m:acc>
                              </m:e>
                              <m:sub>
                                <m:r>
                                  <a:rPr lang="en-US" sz="1100" i="1">
                                    <a:latin typeface="Cambria Math" panose="02040503050406030204" pitchFamily="18" charset="0"/>
                                  </a:rPr>
                                  <m:t>𝑘</m:t>
                                </m:r>
                              </m:sub>
                            </m:sSub>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i="1">
                                        <a:latin typeface="Cambria Math" panose="02040503050406030204" pitchFamily="18" charset="0"/>
                                      </a:rPr>
                                      <m:t>𝑃</m:t>
                                    </m:r>
                                  </m:e>
                                </m:acc>
                              </m:e>
                              <m:sub>
                                <m:r>
                                  <a:rPr lang="en-US" sz="1100" i="1">
                                    <a:latin typeface="Cambria Math" panose="02040503050406030204" pitchFamily="18" charset="0"/>
                                  </a:rPr>
                                  <m:t>𝑘</m:t>
                                </m:r>
                              </m:sub>
                            </m:sSub>
                            <m:sSubSup>
                              <m:sSubSupPr>
                                <m:ctrlPr>
                                  <a:rPr lang="en-US" sz="1100" i="1">
                                    <a:latin typeface="Cambria Math" panose="02040503050406030204" pitchFamily="18" charset="0"/>
                                  </a:rPr>
                                </m:ctrlPr>
                              </m:sSubSupPr>
                              <m:e>
                                <m:acc>
                                  <m:accPr>
                                    <m:chr m:val="̃"/>
                                    <m:ctrlPr>
                                      <a:rPr lang="en-US" sz="1100" i="1">
                                        <a:latin typeface="Cambria Math" panose="02040503050406030204" pitchFamily="18" charset="0"/>
                                      </a:rPr>
                                    </m:ctrlPr>
                                  </m:accPr>
                                  <m:e>
                                    <m:r>
                                      <a:rPr lang="en-US" sz="1100" i="1">
                                        <a:latin typeface="Cambria Math" panose="02040503050406030204" pitchFamily="18" charset="0"/>
                                      </a:rPr>
                                      <m:t>𝐻</m:t>
                                    </m:r>
                                  </m:e>
                                </m:acc>
                              </m:e>
                              <m:sub>
                                <m:r>
                                  <a:rPr lang="en-US" sz="1100" i="1">
                                    <a:latin typeface="Cambria Math" panose="02040503050406030204" pitchFamily="18" charset="0"/>
                                  </a:rPr>
                                  <m:t>𝑘</m:t>
                                </m:r>
                              </m:sub>
                              <m:sup>
                                <m:r>
                                  <a:rPr lang="en-US" sz="1100" i="1">
                                    <a:latin typeface="Cambria Math" panose="02040503050406030204" pitchFamily="18" charset="0"/>
                                  </a:rPr>
                                  <m:t>𝑇</m:t>
                                </m:r>
                              </m:sup>
                            </m:sSubSup>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𝑅</m:t>
                                </m:r>
                              </m:e>
                              <m:sub>
                                <m:r>
                                  <a:rPr lang="en-US" sz="1100" i="1">
                                    <a:latin typeface="Cambria Math" panose="02040503050406030204" pitchFamily="18" charset="0"/>
                                  </a:rPr>
                                  <m:t>𝑘</m:t>
                                </m:r>
                              </m:sub>
                            </m:sSub>
                          </m:e>
                        </m:d>
                      </m:e>
                      <m:sup>
                        <m:r>
                          <a:rPr lang="en-US" sz="1100" i="1">
                            <a:latin typeface="Cambria Math" panose="02040503050406030204" pitchFamily="18" charset="0"/>
                          </a:rPr>
                          <m:t>−1</m:t>
                        </m:r>
                      </m:sup>
                    </m:sSup>
                  </m:oMath>
                </a14:m>
                <a:endParaRPr lang="en-US" sz="1100" dirty="0"/>
              </a:p>
              <a:p>
                <a:pPr marL="228600" indent="-228600">
                  <a:spcBef>
                    <a:spcPts val="0"/>
                  </a:spcBef>
                  <a:spcAft>
                    <a:spcPts val="0"/>
                  </a:spcAft>
                  <a:buAutoNum type="arabicPeriod"/>
                </a:pPr>
                <a:r>
                  <a:rPr lang="en-US" sz="1100" dirty="0"/>
                  <a:t>State Dev: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smtClean="0">
                                <a:latin typeface="Cambria Math" panose="02040503050406030204" pitchFamily="18" charset="0"/>
                              </a:rPr>
                              <m:t>𝒙</m:t>
                            </m:r>
                          </m:e>
                        </m:acc>
                      </m:e>
                      <m:sub>
                        <m:r>
                          <a:rPr lang="en-US" sz="1100" i="1">
                            <a:latin typeface="Cambria Math" panose="02040503050406030204" pitchFamily="18" charset="0"/>
                          </a:rPr>
                          <m:t>𝑘</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smtClean="0">
                                <a:latin typeface="Cambria Math" panose="02040503050406030204" pitchFamily="18" charset="0"/>
                              </a:rPr>
                              <m:t>𝒙</m:t>
                            </m:r>
                          </m:e>
                        </m:acc>
                      </m:e>
                      <m:sub>
                        <m:r>
                          <a:rPr lang="en-US" sz="1100" i="1">
                            <a:latin typeface="Cambria Math" panose="02040503050406030204" pitchFamily="18" charset="0"/>
                          </a:rPr>
                          <m:t>𝑘</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𝐾</m:t>
                        </m:r>
                      </m:e>
                      <m:sub>
                        <m:r>
                          <a:rPr lang="en-US" sz="1100" i="1">
                            <a:latin typeface="Cambria Math" panose="02040503050406030204" pitchFamily="18" charset="0"/>
                          </a:rPr>
                          <m:t>𝑘</m:t>
                        </m:r>
                      </m:sub>
                    </m:sSub>
                    <m:d>
                      <m:dPr>
                        <m:begChr m:val="["/>
                        <m:endChr m:val="]"/>
                        <m:ctrlPr>
                          <a:rPr lang="en-US" sz="1100" i="1">
                            <a:latin typeface="Cambria Math" panose="02040503050406030204" pitchFamily="18" charset="0"/>
                          </a:rPr>
                        </m:ctrlPr>
                      </m:dPr>
                      <m:e>
                        <m:sSub>
                          <m:sSubPr>
                            <m:ctrlPr>
                              <a:rPr lang="en-US" sz="1100" i="1" smtClean="0">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smtClean="0">
                                    <a:latin typeface="Cambria Math" panose="02040503050406030204" pitchFamily="18" charset="0"/>
                                  </a:rPr>
                                  <m:t>𝒚</m:t>
                                </m:r>
                              </m:e>
                            </m:acc>
                          </m:e>
                          <m:sub>
                            <m:r>
                              <a:rPr lang="en-US" sz="1100" i="1">
                                <a:latin typeface="Cambria Math" panose="02040503050406030204" pitchFamily="18" charset="0"/>
                              </a:rPr>
                              <m:t>𝑘</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i="1">
                                    <a:latin typeface="Cambria Math" panose="02040503050406030204" pitchFamily="18" charset="0"/>
                                  </a:rPr>
                                  <m:t>𝐻</m:t>
                                </m:r>
                              </m:e>
                            </m:acc>
                          </m:e>
                          <m:sub>
                            <m:r>
                              <a:rPr lang="en-US" sz="1100" i="1">
                                <a:latin typeface="Cambria Math" panose="02040503050406030204" pitchFamily="18" charset="0"/>
                              </a:rPr>
                              <m:t>𝑘</m:t>
                            </m:r>
                          </m:sub>
                        </m:sSub>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smtClean="0">
                                    <a:latin typeface="Cambria Math" panose="02040503050406030204" pitchFamily="18" charset="0"/>
                                  </a:rPr>
                                  <m:t>𝒙</m:t>
                                </m:r>
                              </m:e>
                            </m:acc>
                          </m:e>
                          <m:sub>
                            <m:r>
                              <a:rPr lang="en-US" sz="1100" i="1">
                                <a:latin typeface="Cambria Math" panose="02040503050406030204" pitchFamily="18" charset="0"/>
                              </a:rPr>
                              <m:t>𝑘</m:t>
                            </m:r>
                          </m:sub>
                        </m:sSub>
                      </m:e>
                    </m:d>
                  </m:oMath>
                </a14:m>
                <a:endParaRPr lang="en-US" sz="1100" dirty="0"/>
              </a:p>
              <a:p>
                <a:pPr marL="228600" indent="-228600">
                  <a:spcBef>
                    <a:spcPts val="0"/>
                  </a:spcBef>
                  <a:spcAft>
                    <a:spcPts val="0"/>
                  </a:spcAft>
                  <a:buAutoNum type="arabicPeriod"/>
                </a:pPr>
                <a:r>
                  <a:rPr lang="en-US" sz="1100" dirty="0"/>
                  <a:t>State: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𝑘</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m:t>
                        </m:r>
                        <m:r>
                          <a:rPr lang="en-US" sz="1100" i="1">
                            <a:latin typeface="Cambria Math" panose="02040503050406030204" pitchFamily="18" charset="0"/>
                          </a:rPr>
                          <m:t>𝑘</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𝑘</m:t>
                        </m:r>
                      </m:sub>
                    </m:sSub>
                  </m:oMath>
                </a14:m>
                <a:endParaRPr lang="en-US" sz="1100" dirty="0"/>
              </a:p>
              <a:p>
                <a:pPr marL="228600" indent="-228600">
                  <a:spcBef>
                    <a:spcPts val="0"/>
                  </a:spcBef>
                  <a:spcAft>
                    <a:spcPts val="0"/>
                  </a:spcAft>
                  <a:buAutoNum type="arabicPeriod"/>
                </a:pPr>
                <a:r>
                  <a:rPr lang="en-US" sz="1100" dirty="0" err="1"/>
                  <a:t>Covar</a:t>
                </a:r>
                <a:r>
                  <a:rPr lang="en-US" sz="1100" dirty="0"/>
                  <a:t>: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𝑘</m:t>
                        </m:r>
                      </m:sub>
                    </m:sSub>
                    <m:r>
                      <a:rPr lang="en-US" sz="1100" i="1">
                        <a:latin typeface="Cambria Math" panose="02040503050406030204" pitchFamily="18" charset="0"/>
                      </a:rPr>
                      <m:t>=</m:t>
                    </m:r>
                    <m:d>
                      <m:dPr>
                        <m:begChr m:val="["/>
                        <m:endChr m:val="]"/>
                        <m:ctrlPr>
                          <a:rPr lang="en-US" sz="1100" i="1">
                            <a:latin typeface="Cambria Math" panose="02040503050406030204" pitchFamily="18" charset="0"/>
                          </a:rPr>
                        </m:ctrlPr>
                      </m:dPr>
                      <m:e>
                        <m:r>
                          <a:rPr lang="en-US" sz="1100" i="1">
                            <a:latin typeface="Cambria Math" panose="02040503050406030204" pitchFamily="18" charset="0"/>
                          </a:rPr>
                          <m:t>𝐼</m:t>
                        </m:r>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𝐾</m:t>
                            </m:r>
                          </m:e>
                          <m:sub>
                            <m:r>
                              <a:rPr lang="en-US" sz="1100" i="1">
                                <a:latin typeface="Cambria Math" panose="02040503050406030204" pitchFamily="18" charset="0"/>
                              </a:rPr>
                              <m:t>𝑘</m:t>
                            </m:r>
                          </m:sub>
                        </m:sSub>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i="1">
                                    <a:latin typeface="Cambria Math" panose="02040503050406030204" pitchFamily="18" charset="0"/>
                                  </a:rPr>
                                  <m:t>𝐻</m:t>
                                </m:r>
                              </m:e>
                            </m:acc>
                          </m:e>
                          <m:sub>
                            <m:r>
                              <a:rPr lang="en-US" sz="1100" i="1">
                                <a:latin typeface="Cambria Math" panose="02040503050406030204" pitchFamily="18" charset="0"/>
                              </a:rPr>
                              <m:t>𝑘</m:t>
                            </m:r>
                          </m:sub>
                        </m:sSub>
                      </m:e>
                    </m:d>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i="1">
                                <a:latin typeface="Cambria Math" panose="02040503050406030204" pitchFamily="18" charset="0"/>
                              </a:rPr>
                              <m:t>𝑃</m:t>
                            </m:r>
                          </m:e>
                        </m:acc>
                      </m:e>
                      <m:sub>
                        <m:r>
                          <a:rPr lang="en-US" sz="1100" i="1">
                            <a:latin typeface="Cambria Math" panose="02040503050406030204" pitchFamily="18" charset="0"/>
                          </a:rPr>
                          <m:t>𝑘</m:t>
                        </m:r>
                      </m:sub>
                    </m:sSub>
                    <m:sSup>
                      <m:sSupPr>
                        <m:ctrlPr>
                          <a:rPr lang="en-US" sz="1100" i="1">
                            <a:latin typeface="Cambria Math" panose="02040503050406030204" pitchFamily="18" charset="0"/>
                          </a:rPr>
                        </m:ctrlPr>
                      </m:sSupPr>
                      <m:e>
                        <m:d>
                          <m:dPr>
                            <m:begChr m:val="["/>
                            <m:endChr m:val="]"/>
                            <m:ctrlPr>
                              <a:rPr lang="en-US" sz="1100" i="1">
                                <a:latin typeface="Cambria Math" panose="02040503050406030204" pitchFamily="18" charset="0"/>
                              </a:rPr>
                            </m:ctrlPr>
                          </m:dPr>
                          <m:e>
                            <m:r>
                              <a:rPr lang="en-US" sz="1100" i="1">
                                <a:latin typeface="Cambria Math" panose="02040503050406030204" pitchFamily="18" charset="0"/>
                              </a:rPr>
                              <m:t>𝐼</m:t>
                            </m:r>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𝐾</m:t>
                                </m:r>
                              </m:e>
                              <m:sub>
                                <m:r>
                                  <a:rPr lang="en-US" sz="1100" i="1">
                                    <a:latin typeface="Cambria Math" panose="02040503050406030204" pitchFamily="18" charset="0"/>
                                  </a:rPr>
                                  <m:t>𝑘</m:t>
                                </m:r>
                              </m:sub>
                            </m:sSub>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i="1">
                                        <a:latin typeface="Cambria Math" panose="02040503050406030204" pitchFamily="18" charset="0"/>
                                      </a:rPr>
                                      <m:t>𝐻</m:t>
                                    </m:r>
                                  </m:e>
                                </m:acc>
                              </m:e>
                              <m:sub>
                                <m:r>
                                  <a:rPr lang="en-US" sz="1100" i="1">
                                    <a:latin typeface="Cambria Math" panose="02040503050406030204" pitchFamily="18" charset="0"/>
                                  </a:rPr>
                                  <m:t>𝑘</m:t>
                                </m:r>
                              </m:sub>
                            </m:sSub>
                          </m:e>
                        </m:d>
                      </m:e>
                      <m:sup>
                        <m:r>
                          <a:rPr lang="en-US" sz="1100" i="1">
                            <a:latin typeface="Cambria Math" panose="02040503050406030204" pitchFamily="18" charset="0"/>
                          </a:rPr>
                          <m:t>𝑇</m:t>
                        </m:r>
                      </m:sup>
                    </m:sSup>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𝐾</m:t>
                        </m:r>
                      </m:e>
                      <m:sub>
                        <m:r>
                          <a:rPr lang="en-US" sz="1100" i="1">
                            <a:latin typeface="Cambria Math" panose="02040503050406030204" pitchFamily="18" charset="0"/>
                          </a:rPr>
                          <m:t>𝑘</m:t>
                        </m:r>
                      </m:sub>
                    </m:sSub>
                    <m:sSub>
                      <m:sSubPr>
                        <m:ctrlPr>
                          <a:rPr lang="en-US" sz="1100" i="1">
                            <a:latin typeface="Cambria Math" panose="02040503050406030204" pitchFamily="18" charset="0"/>
                          </a:rPr>
                        </m:ctrlPr>
                      </m:sSubPr>
                      <m:e>
                        <m:r>
                          <a:rPr lang="en-US" sz="1100" i="1">
                            <a:latin typeface="Cambria Math" panose="02040503050406030204" pitchFamily="18" charset="0"/>
                          </a:rPr>
                          <m:t>𝑅</m:t>
                        </m:r>
                      </m:e>
                      <m:sub>
                        <m:r>
                          <a:rPr lang="en-US" sz="1100" i="1">
                            <a:latin typeface="Cambria Math" panose="02040503050406030204" pitchFamily="18" charset="0"/>
                          </a:rPr>
                          <m:t>𝑘</m:t>
                        </m:r>
                      </m:sub>
                    </m:sSub>
                    <m:sSubSup>
                      <m:sSubSupPr>
                        <m:ctrlPr>
                          <a:rPr lang="en-US" sz="1100" i="1">
                            <a:latin typeface="Cambria Math" panose="02040503050406030204" pitchFamily="18" charset="0"/>
                          </a:rPr>
                        </m:ctrlPr>
                      </m:sSubSupPr>
                      <m:e>
                        <m:r>
                          <a:rPr lang="en-US" sz="1100" i="1">
                            <a:latin typeface="Cambria Math" panose="02040503050406030204" pitchFamily="18" charset="0"/>
                          </a:rPr>
                          <m:t>𝐾</m:t>
                        </m:r>
                      </m:e>
                      <m:sub>
                        <m:r>
                          <a:rPr lang="en-US" sz="1100" i="1">
                            <a:latin typeface="Cambria Math" panose="02040503050406030204" pitchFamily="18" charset="0"/>
                          </a:rPr>
                          <m:t>𝑘</m:t>
                        </m:r>
                      </m:sub>
                      <m:sup>
                        <m:r>
                          <a:rPr lang="en-US" sz="1100" i="1">
                            <a:latin typeface="Cambria Math" panose="02040503050406030204" pitchFamily="18" charset="0"/>
                          </a:rPr>
                          <m:t>𝑇</m:t>
                        </m:r>
                      </m:sup>
                    </m:sSubSup>
                  </m:oMath>
                </a14:m>
                <a:r>
                  <a:rPr lang="en-US" sz="1100" dirty="0"/>
                  <a:t> </a:t>
                </a:r>
              </a:p>
              <a:p>
                <a:pPr marL="628650" lvl="1" indent="-228600">
                  <a:spcBef>
                    <a:spcPts val="0"/>
                  </a:spcBef>
                  <a:spcAft>
                    <a:spcPts val="0"/>
                  </a:spcAft>
                  <a:buAutoNum type="arabicPeriod"/>
                </a:pPr>
                <a:endParaRPr lang="en-US" sz="1100" b="1" dirty="0"/>
              </a:p>
              <a:p>
                <a:pPr marL="0" indent="0">
                  <a:spcBef>
                    <a:spcPts val="0"/>
                  </a:spcBef>
                  <a:spcAft>
                    <a:spcPts val="600"/>
                  </a:spcAft>
                  <a:buNone/>
                </a:pPr>
                <a:r>
                  <a:rPr lang="en-US" sz="1100" b="1" dirty="0"/>
                  <a:t>Step 5: Repeat Steps 2-4 until all measurements have been processed</a:t>
                </a:r>
              </a:p>
            </p:txBody>
          </p:sp>
        </mc:Choice>
        <mc:Fallback xmlns="">
          <p:sp>
            <p:nvSpPr>
              <p:cNvPr id="7" name="Content Placeholder 1">
                <a:extLst>
                  <a:ext uri="{FF2B5EF4-FFF2-40B4-BE49-F238E27FC236}">
                    <a16:creationId xmlns:a16="http://schemas.microsoft.com/office/drawing/2014/main" id="{43D38DB3-198F-4BFB-99CD-68977916EDD3}"/>
                  </a:ext>
                </a:extLst>
              </p:cNvPr>
              <p:cNvSpPr txBox="1">
                <a:spLocks noRot="1" noChangeAspect="1" noMove="1" noResize="1" noEditPoints="1" noAdjustHandles="1" noChangeArrowheads="1" noChangeShapeType="1" noTextEdit="1"/>
              </p:cNvSpPr>
              <p:nvPr/>
            </p:nvSpPr>
            <p:spPr>
              <a:xfrm>
                <a:off x="4775200" y="665820"/>
                <a:ext cx="4219304" cy="3780420"/>
              </a:xfrm>
              <a:prstGeom prst="rect">
                <a:avLst/>
              </a:prstGeom>
              <a:blipFill>
                <a:blip r:embed="rId2"/>
                <a:stretch>
                  <a:fillRect t="-161"/>
                </a:stretch>
              </a:blipFill>
            </p:spPr>
            <p:txBody>
              <a:bodyPr/>
              <a:lstStyle/>
              <a:p>
                <a:r>
                  <a:rPr lang="en-US">
                    <a:noFill/>
                  </a:rPr>
                  <a:t> </a:t>
                </a:r>
              </a:p>
            </p:txBody>
          </p:sp>
        </mc:Fallback>
      </mc:AlternateContent>
    </p:spTree>
    <p:extLst>
      <p:ext uri="{BB962C8B-B14F-4D97-AF65-F5344CB8AC3E}">
        <p14:creationId xmlns:p14="http://schemas.microsoft.com/office/powerpoint/2010/main" val="3830864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06E91D6-8085-4433-AE98-7064BD8BD295}"/>
              </a:ext>
            </a:extLst>
          </p:cNvPr>
          <p:cNvSpPr>
            <a:spLocks noGrp="1"/>
          </p:cNvSpPr>
          <p:nvPr>
            <p:ph type="title"/>
          </p:nvPr>
        </p:nvSpPr>
        <p:spPr>
          <a:xfrm>
            <a:off x="507207" y="1977684"/>
            <a:ext cx="8229600" cy="594066"/>
          </a:xfrm>
        </p:spPr>
        <p:txBody>
          <a:bodyPr/>
          <a:lstStyle/>
          <a:p>
            <a:pPr algn="ctr"/>
            <a:r>
              <a:rPr lang="en-US" dirty="0"/>
              <a:t>Extended Kalman Filter</a:t>
            </a:r>
          </a:p>
        </p:txBody>
      </p:sp>
    </p:spTree>
    <p:extLst>
      <p:ext uri="{BB962C8B-B14F-4D97-AF65-F5344CB8AC3E}">
        <p14:creationId xmlns:p14="http://schemas.microsoft.com/office/powerpoint/2010/main" val="10729713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Batch/CKF Shortcoming</a:t>
                </a:r>
              </a:p>
              <a:p>
                <a:pPr marL="0" indent="0">
                  <a:spcBef>
                    <a:spcPts val="0"/>
                  </a:spcBef>
                  <a:spcAft>
                    <a:spcPts val="0"/>
                  </a:spcAft>
                  <a:buNone/>
                </a:pPr>
                <a:r>
                  <a:rPr lang="en-US" sz="1400" dirty="0"/>
                  <a:t>The Extended Kalman Filter (EKF) was developed specifically to deal with nonlinear problems, as opposed to the batch and CKF which are linear estimators.  As noted, batch and CKF are limited by their use of the first order Taylor Series expansion, which requires the true and reference trajectories to be close enough that the linear approximation remains valid.</a:t>
                </a:r>
              </a:p>
              <a:p>
                <a:pPr marL="0" indent="0">
                  <a:spcBef>
                    <a:spcPts val="0"/>
                  </a:spcBef>
                  <a:spcAft>
                    <a:spcPts val="0"/>
                  </a:spcAft>
                  <a:buNone/>
                </a:pPr>
                <a:endParaRPr lang="en-US" sz="1400" dirty="0"/>
              </a:p>
              <a:p>
                <a:pPr marL="0" indent="0">
                  <a:spcBef>
                    <a:spcPts val="0"/>
                  </a:spcBef>
                  <a:spcAft>
                    <a:spcPts val="0"/>
                  </a:spcAft>
                  <a:buNone/>
                </a:pPr>
                <a:r>
                  <a:rPr lang="en-US" sz="1400" dirty="0"/>
                  <a:t>In practice, this means the methods are not suitable for long time windows (~days in Earth orbit) because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𝑇𝑅𝑈𝐸</m:t>
                        </m:r>
                      </m:sub>
                    </m:sSub>
                  </m:oMath>
                </a14:m>
                <a:r>
                  <a:rPr lang="en-US" sz="1400" dirty="0"/>
                  <a:t> and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𝑅𝐸𝐹</m:t>
                        </m:r>
                      </m:sub>
                    </m:sSub>
                  </m:oMath>
                </a14:m>
                <a:r>
                  <a:rPr lang="en-US" sz="1400" dirty="0"/>
                  <a:t> will drift apart, even if they start close together.</a:t>
                </a:r>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r="-867"/>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Extended Kalman Filter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F2C33A1-9AC3-4CC1-8078-00BE906D744A}"/>
                  </a:ext>
                </a:extLst>
              </p:cNvPr>
              <p:cNvSpPr txBox="1"/>
              <p:nvPr/>
            </p:nvSpPr>
            <p:spPr>
              <a:xfrm>
                <a:off x="4865915" y="681541"/>
                <a:ext cx="3971108" cy="3146374"/>
              </a:xfrm>
              <a:prstGeom prst="rect">
                <a:avLst/>
              </a:prstGeom>
            </p:spPr>
            <p:txBody>
              <a:bodyPr wrap="square" rtlCol="0">
                <a:spAutoFit/>
              </a:bodyPr>
              <a:lstStyle/>
              <a:p>
                <a:pPr marR="0" algn="l" defTabSz="914400" rtl="0" eaLnBrk="1" fontAlgn="auto" latinLnBrk="0" hangingPunct="1">
                  <a:lnSpc>
                    <a:spcPct val="100000"/>
                  </a:lnSpc>
                  <a:spcBef>
                    <a:spcPct val="20000"/>
                  </a:spcBef>
                  <a:spcAft>
                    <a:spcPts val="0"/>
                  </a:spcAft>
                  <a:buClrTx/>
                  <a:buSzTx/>
                  <a:buFont typeface="Arial" pitchFamily="34" charset="0"/>
                  <a:buNone/>
                  <a:tabLst/>
                </a:pPr>
                <a:r>
                  <a:rPr kumimoji="0" lang="en-US" sz="1400" b="1" i="0" u="none" strike="noStrike" kern="1200" cap="none" spc="0" normalizeH="0" baseline="0" noProof="0" dirty="0">
                    <a:ln>
                      <a:noFill/>
                    </a:ln>
                    <a:solidFill>
                      <a:schemeClr val="tx1"/>
                    </a:solidFill>
                    <a:effectLst/>
                    <a:uLnTx/>
                    <a:uFillTx/>
                    <a:latin typeface="Sommet bold"/>
                    <a:ea typeface="+mn-ea"/>
                    <a:cs typeface="+mn-cs"/>
                  </a:rPr>
                  <a:t>EKF Approach</a:t>
                </a:r>
                <a:endParaRPr lang="en-US" sz="1400" b="1" dirty="0">
                  <a:latin typeface="Sommet bold"/>
                  <a:ea typeface="+mn-ea"/>
                </a:endParaRPr>
              </a:p>
              <a:p>
                <a:pPr fontAlgn="auto">
                  <a:spcBef>
                    <a:spcPts val="0"/>
                  </a:spcBef>
                  <a:spcAft>
                    <a:spcPts val="0"/>
                  </a:spcAft>
                </a:pPr>
                <a:r>
                  <a:rPr kumimoji="0" lang="en-US" sz="1400" i="0" u="none" strike="noStrike" kern="1200" cap="none" spc="0" normalizeH="0" baseline="0" noProof="0" dirty="0">
                    <a:ln>
                      <a:noFill/>
                    </a:ln>
                    <a:solidFill>
                      <a:schemeClr val="tx1"/>
                    </a:solidFill>
                    <a:effectLst/>
                    <a:uLnTx/>
                    <a:uFillTx/>
                    <a:latin typeface="Sommet bold"/>
                    <a:ea typeface="+mn-ea"/>
                    <a:cs typeface="+mn-cs"/>
                  </a:rPr>
                  <a:t>The EKF proposes a fairly simple solution – update the reference trajectory with the best estimated state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𝑘</m:t>
                        </m:r>
                      </m:sub>
                    </m:sSub>
                  </m:oMath>
                </a14:m>
                <a:r>
                  <a:rPr kumimoji="0" lang="en-US" sz="1400" i="0" u="none" strike="noStrike" kern="1200" cap="none" spc="0" normalizeH="0" baseline="0" noProof="0" dirty="0">
                    <a:ln>
                      <a:noFill/>
                    </a:ln>
                    <a:solidFill>
                      <a:schemeClr val="tx1"/>
                    </a:solidFill>
                    <a:effectLst/>
                    <a:uLnTx/>
                    <a:uFillTx/>
                    <a:latin typeface="Sommet bold"/>
                    <a:ea typeface="+mn-ea"/>
                    <a:cs typeface="+mn-cs"/>
                  </a:rPr>
                  <a:t> after</a:t>
                </a:r>
                <a:r>
                  <a:rPr kumimoji="0" lang="en-US" sz="1400" i="0" u="none" strike="noStrike" kern="1200" cap="none" spc="0" normalizeH="0" noProof="0" dirty="0">
                    <a:ln>
                      <a:noFill/>
                    </a:ln>
                    <a:solidFill>
                      <a:schemeClr val="tx1"/>
                    </a:solidFill>
                    <a:effectLst/>
                    <a:uLnTx/>
                    <a:uFillTx/>
                    <a:latin typeface="Sommet bold"/>
                    <a:ea typeface="+mn-ea"/>
                    <a:cs typeface="+mn-cs"/>
                  </a:rPr>
                  <a:t> each measurement.  This ensures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𝑅𝐸𝐹</m:t>
                        </m:r>
                      </m:sub>
                    </m:sSub>
                  </m:oMath>
                </a14:m>
                <a:r>
                  <a:rPr lang="en-US" sz="1400" dirty="0"/>
                  <a:t> </a:t>
                </a:r>
                <a:r>
                  <a:rPr lang="en-US" sz="1400" dirty="0">
                    <a:latin typeface="+mn-lt"/>
                  </a:rPr>
                  <a:t>stays close to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𝑇𝑅𝑈𝐸</m:t>
                        </m:r>
                      </m:sub>
                    </m:sSub>
                  </m:oMath>
                </a14:m>
                <a:r>
                  <a:rPr kumimoji="0" lang="en-US" sz="1400" i="0" u="none" strike="noStrike" kern="1200" cap="none" spc="0" normalizeH="0" baseline="0" noProof="0" dirty="0">
                    <a:ln>
                      <a:noFill/>
                    </a:ln>
                    <a:solidFill>
                      <a:schemeClr val="tx1"/>
                    </a:solidFill>
                    <a:effectLst/>
                    <a:uLnTx/>
                    <a:uFillTx/>
                    <a:latin typeface="+mn-lt"/>
                    <a:ea typeface="+mn-ea"/>
                  </a:rPr>
                  <a:t> provided the estimator is doing</a:t>
                </a:r>
                <a:r>
                  <a:rPr kumimoji="0" lang="en-US" sz="1400" i="0" u="none" strike="noStrike" kern="1200" cap="none" spc="0" normalizeH="0" noProof="0" dirty="0">
                    <a:ln>
                      <a:noFill/>
                    </a:ln>
                    <a:solidFill>
                      <a:schemeClr val="tx1"/>
                    </a:solidFill>
                    <a:effectLst/>
                    <a:uLnTx/>
                    <a:uFillTx/>
                    <a:latin typeface="+mn-lt"/>
                    <a:ea typeface="+mn-ea"/>
                  </a:rPr>
                  <a:t> its job and producing a good estimate of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𝑘</m:t>
                        </m:r>
                      </m:sub>
                    </m:sSub>
                    <m:r>
                      <a:rPr lang="en-US" sz="1400" b="0" i="0" smtClean="0">
                        <a:latin typeface="Cambria Math" panose="02040503050406030204" pitchFamily="18" charset="0"/>
                      </a:rPr>
                      <m:t>.</m:t>
                    </m:r>
                  </m:oMath>
                </a14:m>
                <a:endParaRPr kumimoji="0" lang="en-US" sz="1400" i="0" u="none" strike="noStrike" kern="1200" cap="none" spc="0" normalizeH="0" baseline="0" noProof="0" dirty="0">
                  <a:ln>
                    <a:noFill/>
                  </a:ln>
                  <a:solidFill>
                    <a:schemeClr val="tx1"/>
                  </a:solidFill>
                  <a:effectLst/>
                  <a:uLnTx/>
                  <a:uFillTx/>
                  <a:latin typeface="+mn-lt"/>
                  <a:ea typeface="+mn-ea"/>
                </a:endParaRPr>
              </a:p>
              <a:p>
                <a:pPr fontAlgn="auto">
                  <a:spcBef>
                    <a:spcPts val="0"/>
                  </a:spcBef>
                  <a:spcAft>
                    <a:spcPts val="0"/>
                  </a:spcAft>
                </a:pPr>
                <a:endParaRPr lang="en-US" sz="1400" dirty="0">
                  <a:latin typeface="+mn-lt"/>
                  <a:ea typeface="+mn-ea"/>
                </a:endParaRPr>
              </a:p>
              <a:p>
                <a:pPr fontAlgn="auto">
                  <a:spcBef>
                    <a:spcPts val="0"/>
                  </a:spcBef>
                  <a:spcAft>
                    <a:spcPts val="0"/>
                  </a:spcAft>
                </a:pPr>
                <a:r>
                  <a:rPr kumimoji="0" lang="en-US" sz="1400" b="1" i="0" u="none" strike="noStrike" kern="1200" cap="none" spc="0" normalizeH="0" baseline="0" noProof="0" dirty="0" err="1">
                    <a:ln>
                      <a:noFill/>
                    </a:ln>
                    <a:solidFill>
                      <a:schemeClr val="tx1"/>
                    </a:solidFill>
                    <a:effectLst/>
                    <a:uLnTx/>
                    <a:uFillTx/>
                    <a:latin typeface="+mn-lt"/>
                    <a:ea typeface="+mn-ea"/>
                  </a:rPr>
                  <a:t>Advan</a:t>
                </a:r>
                <a:r>
                  <a:rPr lang="en-US" sz="1400" b="1" dirty="0" err="1">
                    <a:latin typeface="+mn-lt"/>
                    <a:ea typeface="+mn-ea"/>
                  </a:rPr>
                  <a:t>tages</a:t>
                </a:r>
                <a:endParaRPr lang="en-US" sz="1400" b="1" dirty="0">
                  <a:latin typeface="+mn-lt"/>
                  <a:ea typeface="+mn-ea"/>
                </a:endParaRPr>
              </a:p>
              <a:p>
                <a:pPr marL="285750" indent="-285750" fontAlgn="auto">
                  <a:spcBef>
                    <a:spcPts val="0"/>
                  </a:spcBef>
                  <a:spcAft>
                    <a:spcPts val="0"/>
                  </a:spcAft>
                  <a:buFont typeface="Arial" panose="020B0604020202020204" pitchFamily="34" charset="0"/>
                  <a:buChar char="•"/>
                </a:pPr>
                <a:r>
                  <a:rPr kumimoji="0" lang="en-US" sz="1400" i="0" u="none" strike="noStrike" kern="1200" cap="none" spc="0" normalizeH="0" baseline="0" noProof="0" dirty="0">
                    <a:ln>
                      <a:noFill/>
                    </a:ln>
                    <a:solidFill>
                      <a:schemeClr val="tx1"/>
                    </a:solidFill>
                    <a:effectLst/>
                    <a:uLnTx/>
                    <a:uFillTx/>
                    <a:latin typeface="+mn-lt"/>
                    <a:ea typeface="+mn-ea"/>
                  </a:rPr>
                  <a:t>Extends the usable </a:t>
                </a:r>
                <a:r>
                  <a:rPr lang="en-US" sz="1400" dirty="0">
                    <a:latin typeface="+mn-lt"/>
                    <a:ea typeface="+mn-ea"/>
                  </a:rPr>
                  <a:t>time window by arbitrary amount – can run the filter indefinitely</a:t>
                </a:r>
              </a:p>
              <a:p>
                <a:pPr marL="285750" indent="-285750" fontAlgn="auto">
                  <a:spcBef>
                    <a:spcPts val="0"/>
                  </a:spcBef>
                  <a:spcAft>
                    <a:spcPts val="0"/>
                  </a:spcAft>
                  <a:buFont typeface="Arial" panose="020B0604020202020204" pitchFamily="34" charset="0"/>
                  <a:buChar char="•"/>
                </a:pPr>
                <a:r>
                  <a:rPr kumimoji="0" lang="en-US" sz="1400" i="0" u="none" strike="noStrike" kern="1200" cap="none" spc="0" normalizeH="0" baseline="0" noProof="0" dirty="0">
                    <a:ln>
                      <a:noFill/>
                    </a:ln>
                    <a:solidFill>
                      <a:schemeClr val="tx1"/>
                    </a:solidFill>
                    <a:effectLst/>
                    <a:uLnTx/>
                    <a:uFillTx/>
                    <a:latin typeface="+mn-lt"/>
                    <a:ea typeface="+mn-ea"/>
                  </a:rPr>
                  <a:t>Still makes use of Taylor Series expansion so conceptually very similar to CKF</a:t>
                </a:r>
              </a:p>
              <a:p>
                <a:pPr marL="285750" indent="-285750" fontAlgn="auto">
                  <a:spcBef>
                    <a:spcPts val="0"/>
                  </a:spcBef>
                  <a:spcAft>
                    <a:spcPts val="0"/>
                  </a:spcAft>
                  <a:buFont typeface="Arial" panose="020B0604020202020204" pitchFamily="34" charset="0"/>
                  <a:buChar char="•"/>
                </a:pPr>
                <a:r>
                  <a:rPr lang="en-US" sz="1400" dirty="0">
                    <a:latin typeface="+mn-lt"/>
                    <a:ea typeface="+mn-ea"/>
                  </a:rPr>
                  <a:t>In fact, the EKF can be implemented simply by adding a couple extra lines of code to CKF</a:t>
                </a:r>
                <a:endParaRPr kumimoji="0" lang="en-US" sz="1400" i="0" u="none" strike="noStrike" kern="1200" cap="none" spc="0" normalizeH="0" baseline="0" noProof="0" dirty="0">
                  <a:ln>
                    <a:noFill/>
                  </a:ln>
                  <a:solidFill>
                    <a:schemeClr val="tx1"/>
                  </a:solidFill>
                  <a:effectLst/>
                  <a:uLnTx/>
                  <a:uFillTx/>
                  <a:latin typeface="+mn-lt"/>
                  <a:ea typeface="+mn-ea"/>
                </a:endParaRPr>
              </a:p>
            </p:txBody>
          </p:sp>
        </mc:Choice>
        <mc:Fallback xmlns="">
          <p:sp>
            <p:nvSpPr>
              <p:cNvPr id="6" name="TextBox 5">
                <a:extLst>
                  <a:ext uri="{FF2B5EF4-FFF2-40B4-BE49-F238E27FC236}">
                    <a16:creationId xmlns:a16="http://schemas.microsoft.com/office/drawing/2014/main" id="{7F2C33A1-9AC3-4CC1-8078-00BE906D744A}"/>
                  </a:ext>
                </a:extLst>
              </p:cNvPr>
              <p:cNvSpPr txBox="1">
                <a:spLocks noRot="1" noChangeAspect="1" noMove="1" noResize="1" noEditPoints="1" noAdjustHandles="1" noChangeArrowheads="1" noChangeShapeType="1" noTextEdit="1"/>
              </p:cNvSpPr>
              <p:nvPr/>
            </p:nvSpPr>
            <p:spPr>
              <a:xfrm>
                <a:off x="4865915" y="681541"/>
                <a:ext cx="3971108" cy="3146374"/>
              </a:xfrm>
              <a:prstGeom prst="rect">
                <a:avLst/>
              </a:prstGeom>
              <a:blipFill>
                <a:blip r:embed="rId3"/>
                <a:stretch>
                  <a:fillRect l="-460" t="-388" r="-767" b="-969"/>
                </a:stretch>
              </a:blipFill>
            </p:spPr>
            <p:txBody>
              <a:bodyPr/>
              <a:lstStyle/>
              <a:p>
                <a:r>
                  <a:rPr lang="en-US">
                    <a:noFill/>
                  </a:rPr>
                  <a:t> </a:t>
                </a:r>
              </a:p>
            </p:txBody>
          </p:sp>
        </mc:Fallback>
      </mc:AlternateContent>
    </p:spTree>
    <p:extLst>
      <p:ext uri="{BB962C8B-B14F-4D97-AF65-F5344CB8AC3E}">
        <p14:creationId xmlns:p14="http://schemas.microsoft.com/office/powerpoint/2010/main" val="2429530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CKF vs EKF</a:t>
            </a:r>
          </a:p>
        </p:txBody>
      </p:sp>
      <p:sp>
        <p:nvSpPr>
          <p:cNvPr id="6" name="Content Placeholder 1">
            <a:extLst>
              <a:ext uri="{FF2B5EF4-FFF2-40B4-BE49-F238E27FC236}">
                <a16:creationId xmlns:a16="http://schemas.microsoft.com/office/drawing/2014/main" id="{776F5BF8-607B-4537-BFA4-220C3ACAFCB4}"/>
              </a:ext>
            </a:extLst>
          </p:cNvPr>
          <p:cNvSpPr txBox="1">
            <a:spLocks/>
          </p:cNvSpPr>
          <p:nvPr/>
        </p:nvSpPr>
        <p:spPr>
          <a:xfrm>
            <a:off x="4868091"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b="1" dirty="0"/>
              <a:t>Extended Kalman Filter</a:t>
            </a: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a:spcBef>
                <a:spcPts val="0"/>
              </a:spcBef>
              <a:spcAft>
                <a:spcPts val="0"/>
              </a:spcAft>
            </a:pPr>
            <a:r>
              <a:rPr lang="en-US" sz="1200" b="1" dirty="0"/>
              <a:t>Discontinuous</a:t>
            </a:r>
            <a:r>
              <a:rPr lang="en-US" sz="1200" dirty="0"/>
              <a:t> reference trajectory</a:t>
            </a:r>
          </a:p>
          <a:p>
            <a:pPr>
              <a:spcBef>
                <a:spcPts val="0"/>
              </a:spcBef>
              <a:spcAft>
                <a:spcPts val="0"/>
              </a:spcAft>
            </a:pPr>
            <a:r>
              <a:rPr lang="en-US" sz="1200" dirty="0"/>
              <a:t>Solve for deviation at each measurement time</a:t>
            </a:r>
          </a:p>
          <a:p>
            <a:pPr>
              <a:spcBef>
                <a:spcPts val="0"/>
              </a:spcBef>
              <a:spcAft>
                <a:spcPts val="0"/>
              </a:spcAft>
            </a:pPr>
            <a:r>
              <a:rPr lang="en-US" sz="1200" dirty="0"/>
              <a:t>Discontinuous estimated trajectory (non-physical)</a:t>
            </a:r>
          </a:p>
          <a:p>
            <a:pPr>
              <a:spcBef>
                <a:spcPts val="0"/>
              </a:spcBef>
              <a:spcAft>
                <a:spcPts val="0"/>
              </a:spcAft>
            </a:pPr>
            <a:r>
              <a:rPr lang="en-US" sz="1200" b="1" dirty="0"/>
              <a:t>Update reference trajectory at each measurement time</a:t>
            </a:r>
          </a:p>
          <a:p>
            <a:pPr>
              <a:spcBef>
                <a:spcPts val="0"/>
              </a:spcBef>
              <a:spcAft>
                <a:spcPts val="0"/>
              </a:spcAft>
            </a:pPr>
            <a:r>
              <a:rPr lang="en-US" sz="1200" dirty="0"/>
              <a:t>Errors reduce over time as more measurements processed</a:t>
            </a:r>
          </a:p>
        </p:txBody>
      </p:sp>
      <p:pic>
        <p:nvPicPr>
          <p:cNvPr id="4" name="Picture 3">
            <a:extLst>
              <a:ext uri="{FF2B5EF4-FFF2-40B4-BE49-F238E27FC236}">
                <a16:creationId xmlns:a16="http://schemas.microsoft.com/office/drawing/2014/main" id="{7F224A00-281E-4E19-9424-CDE4161B21B2}"/>
              </a:ext>
            </a:extLst>
          </p:cNvPr>
          <p:cNvPicPr>
            <a:picLocks noChangeAspect="1"/>
          </p:cNvPicPr>
          <p:nvPr/>
        </p:nvPicPr>
        <p:blipFill>
          <a:blip r:embed="rId2"/>
          <a:stretch>
            <a:fillRect/>
          </a:stretch>
        </p:blipFill>
        <p:spPr>
          <a:xfrm>
            <a:off x="577486" y="1319382"/>
            <a:ext cx="3780609" cy="1236648"/>
          </a:xfrm>
          <a:prstGeom prst="rect">
            <a:avLst/>
          </a:prstGeom>
        </p:spPr>
      </p:pic>
      <p:sp>
        <p:nvSpPr>
          <p:cNvPr id="9" name="Content Placeholder 1">
            <a:extLst>
              <a:ext uri="{FF2B5EF4-FFF2-40B4-BE49-F238E27FC236}">
                <a16:creationId xmlns:a16="http://schemas.microsoft.com/office/drawing/2014/main" id="{1316AD0A-6FEE-46F1-863D-88AF4DC7E402}"/>
              </a:ext>
            </a:extLst>
          </p:cNvPr>
          <p:cNvSpPr txBox="1">
            <a:spLocks/>
          </p:cNvSpPr>
          <p:nvPr/>
        </p:nvSpPr>
        <p:spPr>
          <a:xfrm>
            <a:off x="457200" y="68154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b="1" dirty="0"/>
              <a:t>Conventional Kalman Filter</a:t>
            </a: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endParaRPr lang="en-US" sz="1200" dirty="0"/>
          </a:p>
          <a:p>
            <a:pPr>
              <a:spcBef>
                <a:spcPts val="0"/>
              </a:spcBef>
              <a:spcAft>
                <a:spcPts val="0"/>
              </a:spcAft>
            </a:pPr>
            <a:r>
              <a:rPr lang="en-US" sz="1200" dirty="0"/>
              <a:t>Continuous reference trajectory</a:t>
            </a:r>
          </a:p>
          <a:p>
            <a:pPr>
              <a:spcBef>
                <a:spcPts val="0"/>
              </a:spcBef>
              <a:spcAft>
                <a:spcPts val="0"/>
              </a:spcAft>
            </a:pPr>
            <a:r>
              <a:rPr lang="en-US" sz="1200" dirty="0"/>
              <a:t>Solve for deviation at each measurement time</a:t>
            </a:r>
          </a:p>
          <a:p>
            <a:pPr>
              <a:spcBef>
                <a:spcPts val="0"/>
              </a:spcBef>
              <a:spcAft>
                <a:spcPts val="0"/>
              </a:spcAft>
            </a:pPr>
            <a:r>
              <a:rPr lang="en-US" sz="1200" dirty="0"/>
              <a:t>Discontinuous estimated trajectory (non-physical)</a:t>
            </a:r>
          </a:p>
          <a:p>
            <a:pPr>
              <a:spcBef>
                <a:spcPts val="0"/>
              </a:spcBef>
              <a:spcAft>
                <a:spcPts val="0"/>
              </a:spcAft>
            </a:pPr>
            <a:r>
              <a:rPr lang="en-US" sz="1200" dirty="0"/>
              <a:t>Errors reduce over time as more measurements processed</a:t>
            </a:r>
          </a:p>
        </p:txBody>
      </p:sp>
      <p:pic>
        <p:nvPicPr>
          <p:cNvPr id="10" name="Picture 9">
            <a:extLst>
              <a:ext uri="{FF2B5EF4-FFF2-40B4-BE49-F238E27FC236}">
                <a16:creationId xmlns:a16="http://schemas.microsoft.com/office/drawing/2014/main" id="{09EB1EDF-D060-4394-BB68-7FEB695B3F3A}"/>
              </a:ext>
            </a:extLst>
          </p:cNvPr>
          <p:cNvPicPr>
            <a:picLocks noChangeAspect="1"/>
          </p:cNvPicPr>
          <p:nvPr/>
        </p:nvPicPr>
        <p:blipFill>
          <a:blip r:embed="rId3"/>
          <a:stretch>
            <a:fillRect/>
          </a:stretch>
        </p:blipFill>
        <p:spPr>
          <a:xfrm>
            <a:off x="4746171" y="1433867"/>
            <a:ext cx="3940629" cy="1007678"/>
          </a:xfrm>
          <a:prstGeom prst="rect">
            <a:avLst/>
          </a:prstGeom>
        </p:spPr>
      </p:pic>
    </p:spTree>
    <p:extLst>
      <p:ext uri="{BB962C8B-B14F-4D97-AF65-F5344CB8AC3E}">
        <p14:creationId xmlns:p14="http://schemas.microsoft.com/office/powerpoint/2010/main" val="4248750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dirty="0"/>
              <a:t>The following summarizes the nonlinear EKF algorithm, suitable for use in orbit determination.  The method processes a series of measurements sequentially to produce the best estimate of the </a:t>
            </a:r>
            <a:r>
              <a:rPr lang="en-US" sz="1400" b="1" dirty="0"/>
              <a:t>state deviation vector </a:t>
            </a:r>
            <a:r>
              <a:rPr lang="en-US" sz="1400" dirty="0"/>
              <a:t>and its associated covariance (uncertainty) at each measurement epoch.  The state deviation vector can be added to the reference trajectory to get the full estimated state at each time.</a:t>
            </a:r>
          </a:p>
          <a:p>
            <a:pPr marL="0" indent="0">
              <a:spcBef>
                <a:spcPts val="0"/>
              </a:spcBef>
              <a:spcAft>
                <a:spcPts val="0"/>
              </a:spcAft>
              <a:buNone/>
            </a:pPr>
            <a:endParaRPr lang="en-US" sz="1400" dirty="0"/>
          </a:p>
          <a:p>
            <a:pPr marL="0" indent="0">
              <a:spcBef>
                <a:spcPts val="0"/>
              </a:spcBef>
              <a:spcAft>
                <a:spcPts val="0"/>
              </a:spcAft>
              <a:buNone/>
            </a:pPr>
            <a:r>
              <a:rPr lang="en-US" sz="1400" dirty="0"/>
              <a:t>The algorithm requires one extra step compared to the CKF to reset the reference trajectory and state deviation vector.  At the beginning of the data arc, the estimated state can change dramatically.  It is best to run as CKF at first to allow the filter to converge, before applying the EKF update step.  It is also good practice to switch back to CKF for a few measurements following long gaps in data.</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EKF Algorithm (Nonlinear OD)</a:t>
            </a:r>
          </a:p>
        </p:txBody>
      </p:sp>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43D38DB3-198F-4BFB-99CD-68977916EDD3}"/>
                  </a:ext>
                </a:extLst>
              </p:cNvPr>
              <p:cNvSpPr txBox="1">
                <a:spLocks/>
              </p:cNvSpPr>
              <p:nvPr/>
            </p:nvSpPr>
            <p:spPr>
              <a:xfrm>
                <a:off x="4775200"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None/>
                </a:pPr>
                <a:r>
                  <a:rPr lang="en-US" sz="1100" b="1" dirty="0"/>
                  <a:t>Step 1: Initialization</a:t>
                </a:r>
              </a:p>
              <a:p>
                <a:pPr marL="0" indent="0">
                  <a:spcBef>
                    <a:spcPts val="0"/>
                  </a:spcBef>
                  <a:spcAft>
                    <a:spcPts val="600"/>
                  </a:spcAft>
                  <a:buNone/>
                </a:pPr>
                <a:r>
                  <a:rPr lang="en-US" sz="1100" dirty="0"/>
                  <a:t>Set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m:t>
                        </m:r>
                        <m:r>
                          <a:rPr lang="en-US" sz="1100" b="0" i="1" smtClean="0">
                            <a:latin typeface="Cambria Math" panose="02040503050406030204" pitchFamily="18" charset="0"/>
                          </a:rPr>
                          <m:t>𝑘</m:t>
                        </m:r>
                        <m:r>
                          <a:rPr lang="en-US" sz="1100" b="0" i="1" smtClean="0">
                            <a:latin typeface="Cambria Math" panose="02040503050406030204" pitchFamily="18" charset="0"/>
                          </a:rPr>
                          <m:t>−1</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,0</m:t>
                        </m:r>
                      </m:sub>
                    </m:sSub>
                  </m:oMath>
                </a14:m>
                <a:r>
                  <a:rPr lang="en-US" sz="1100" dirty="0"/>
                  <a:t>,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b="0" i="1" smtClean="0">
                            <a:latin typeface="Cambria Math" panose="02040503050406030204" pitchFamily="18" charset="0"/>
                          </a:rPr>
                          <m:t>𝑘</m:t>
                        </m:r>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0</m:t>
                        </m:r>
                      </m:sub>
                    </m:sSub>
                  </m:oMath>
                </a14:m>
                <a:r>
                  <a:rPr lang="en-US" sz="1100" dirty="0"/>
                  <a:t>,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b="0" i="1" smtClean="0">
                            <a:latin typeface="Cambria Math" panose="02040503050406030204" pitchFamily="18" charset="0"/>
                          </a:rPr>
                          <m:t>𝑘</m:t>
                        </m:r>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𝑃</m:t>
                            </m:r>
                          </m:e>
                        </m:acc>
                      </m:e>
                      <m:sub>
                        <m:r>
                          <a:rPr lang="en-US" sz="1100" b="0" i="1" smtClean="0">
                            <a:latin typeface="Cambria Math" panose="02040503050406030204" pitchFamily="18" charset="0"/>
                          </a:rPr>
                          <m:t>0</m:t>
                        </m:r>
                      </m:sub>
                    </m:sSub>
                  </m:oMath>
                </a14:m>
                <a:endParaRPr lang="en-US" sz="1100" dirty="0"/>
              </a:p>
              <a:p>
                <a:pPr marL="0" indent="0">
                  <a:spcBef>
                    <a:spcPts val="0"/>
                  </a:spcBef>
                  <a:spcAft>
                    <a:spcPts val="0"/>
                  </a:spcAft>
                  <a:buNone/>
                </a:pPr>
                <a:r>
                  <a:rPr lang="en-US" sz="1100" b="1" dirty="0"/>
                  <a:t>Step 2: Read the next observation</a:t>
                </a:r>
              </a:p>
              <a:p>
                <a:pPr marL="228600" indent="-228600">
                  <a:spcBef>
                    <a:spcPts val="0"/>
                  </a:spcBef>
                  <a:spcAft>
                    <a:spcPts val="0"/>
                  </a:spcAft>
                  <a:buAutoNum type="arabicPeriod"/>
                </a:pPr>
                <a:r>
                  <a:rPr lang="en-US" sz="1100" dirty="0"/>
                  <a:t>Retrieve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𝑡</m:t>
                        </m:r>
                      </m:e>
                      <m:sub>
                        <m:r>
                          <a:rPr lang="en-US" sz="1100" i="1">
                            <a:latin typeface="Cambria Math" panose="02040503050406030204" pitchFamily="18" charset="0"/>
                          </a:rPr>
                          <m:t>𝑘</m:t>
                        </m:r>
                      </m:sub>
                    </m:sSub>
                  </m:oMath>
                </a14:m>
                <a:r>
                  <a:rPr lang="en-US" sz="1100" dirty="0"/>
                  <a:t>,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𝒀</m:t>
                            </m:r>
                          </m:e>
                        </m:acc>
                      </m:e>
                      <m:sub>
                        <m:r>
                          <a:rPr lang="en-US" sz="1100" i="1">
                            <a:latin typeface="Cambria Math" panose="02040503050406030204" pitchFamily="18" charset="0"/>
                          </a:rPr>
                          <m:t>𝑘</m:t>
                        </m:r>
                      </m:sub>
                    </m:sSub>
                  </m:oMath>
                </a14:m>
                <a:r>
                  <a:rPr lang="en-US" sz="1100" dirty="0"/>
                  <a:t>,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𝑅</m:t>
                        </m:r>
                      </m:e>
                      <m:sub>
                        <m:r>
                          <a:rPr lang="en-US" sz="1100" i="1">
                            <a:latin typeface="Cambria Math" panose="02040503050406030204" pitchFamily="18" charset="0"/>
                          </a:rPr>
                          <m:t>𝑘</m:t>
                        </m:r>
                      </m:sub>
                    </m:sSub>
                  </m:oMath>
                </a14:m>
                <a:endParaRPr lang="en-US" sz="1100" dirty="0"/>
              </a:p>
              <a:p>
                <a:pPr marL="228600" indent="-228600">
                  <a:spcBef>
                    <a:spcPts val="0"/>
                  </a:spcBef>
                  <a:spcAft>
                    <a:spcPts val="0"/>
                  </a:spcAft>
                  <a:buAutoNum type="arabicPeriod"/>
                </a:pPr>
                <a:r>
                  <a:rPr lang="en-US" sz="1100" dirty="0"/>
                  <a:t>Integrate to get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𝜙</m:t>
                        </m:r>
                      </m:e>
                      <m:sub>
                        <m:r>
                          <a:rPr lang="en-US" sz="1100" i="1">
                            <a:latin typeface="Cambria Math" panose="02040503050406030204" pitchFamily="18" charset="0"/>
                          </a:rPr>
                          <m:t>𝑘</m:t>
                        </m:r>
                        <m:r>
                          <a:rPr lang="en-US" sz="1100" i="1">
                            <a:latin typeface="Cambria Math" panose="02040503050406030204" pitchFamily="18" charset="0"/>
                          </a:rPr>
                          <m:t>,</m:t>
                        </m:r>
                        <m:r>
                          <a:rPr lang="en-US" sz="1100" i="1">
                            <a:latin typeface="Cambria Math" panose="02040503050406030204" pitchFamily="18" charset="0"/>
                          </a:rPr>
                          <m:t>𝑘</m:t>
                        </m:r>
                        <m:r>
                          <a:rPr lang="en-US" sz="1100" i="1">
                            <a:latin typeface="Cambria Math" panose="02040503050406030204" pitchFamily="18" charset="0"/>
                          </a:rPr>
                          <m:t>−1</m:t>
                        </m:r>
                      </m:sub>
                    </m:sSub>
                    <m:r>
                      <a:rPr lang="en-US" sz="1100" i="1">
                        <a:latin typeface="Cambria Math" panose="02040503050406030204" pitchFamily="18" charset="0"/>
                      </a:rPr>
                      <m:t> </m:t>
                    </m:r>
                  </m:oMath>
                </a14:m>
                <a:r>
                  <a:rPr lang="en-US" sz="1100" dirty="0"/>
                  <a:t>and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m:t>
                        </m:r>
                        <m:r>
                          <a:rPr lang="en-US" sz="1100" i="1">
                            <a:latin typeface="Cambria Math" panose="02040503050406030204" pitchFamily="18" charset="0"/>
                          </a:rPr>
                          <m:t>𝑘</m:t>
                        </m:r>
                      </m:sub>
                    </m:sSub>
                  </m:oMath>
                </a14:m>
                <a:endParaRPr lang="en-US" sz="1100" dirty="0"/>
              </a:p>
              <a:p>
                <a:pPr marL="0" indent="0">
                  <a:spcBef>
                    <a:spcPts val="600"/>
                  </a:spcBef>
                  <a:spcAft>
                    <a:spcPts val="0"/>
                  </a:spcAft>
                  <a:buNone/>
                </a:pPr>
                <a:r>
                  <a:rPr lang="en-US" sz="1100" b="1" dirty="0"/>
                  <a:t>Step 3: Predictor (Time Update)</a:t>
                </a:r>
              </a:p>
              <a:p>
                <a:pPr marL="228600" indent="-228600">
                  <a:spcBef>
                    <a:spcPts val="0"/>
                  </a:spcBef>
                  <a:spcAft>
                    <a:spcPts val="0"/>
                  </a:spcAft>
                  <a:buAutoNum type="arabicPeriod"/>
                </a:pPr>
                <a:r>
                  <a:rPr lang="en-US" sz="1100" dirty="0"/>
                  <a:t>State Dev: </a:t>
                </a:r>
                <a14:m>
                  <m:oMath xmlns:m="http://schemas.openxmlformats.org/officeDocument/2006/math">
                    <m:sSub>
                      <m:sSubPr>
                        <m:ctrlPr>
                          <a:rPr lang="en-US" sz="1100" i="1" smtClean="0">
                            <a:latin typeface="Cambria Math" panose="02040503050406030204" pitchFamily="18" charset="0"/>
                          </a:rPr>
                        </m:ctrlPr>
                      </m:sSubPr>
                      <m:e>
                        <m:acc>
                          <m:accPr>
                            <m:chr m:val="̅"/>
                            <m:ctrlPr>
                              <a:rPr lang="en-US" sz="1100" b="1" i="1" smtClean="0">
                                <a:latin typeface="Cambria Math" panose="02040503050406030204" pitchFamily="18" charset="0"/>
                              </a:rPr>
                            </m:ctrlPr>
                          </m:accPr>
                          <m:e>
                            <m:r>
                              <a:rPr lang="en-US" sz="1100" b="1" i="1" smtClean="0">
                                <a:latin typeface="Cambria Math" panose="02040503050406030204" pitchFamily="18" charset="0"/>
                              </a:rPr>
                              <m:t>𝒙</m:t>
                            </m:r>
                          </m:e>
                        </m:acc>
                      </m:e>
                      <m:sub>
                        <m:r>
                          <a:rPr lang="en-US" sz="1100" b="0" i="1" smtClean="0">
                            <a:latin typeface="Cambria Math" panose="02040503050406030204" pitchFamily="18" charset="0"/>
                          </a:rPr>
                          <m:t>𝑘</m:t>
                        </m:r>
                      </m:sub>
                    </m:sSub>
                    <m:r>
                      <a:rPr lang="en-US" sz="1100" b="0" i="1" smtClean="0">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𝜙</m:t>
                        </m:r>
                      </m:e>
                      <m:sub>
                        <m:r>
                          <a:rPr lang="en-US" sz="1100" i="1">
                            <a:latin typeface="Cambria Math" panose="02040503050406030204" pitchFamily="18" charset="0"/>
                          </a:rPr>
                          <m:t>𝑘</m:t>
                        </m:r>
                        <m:r>
                          <a:rPr lang="en-US" sz="1100" i="1">
                            <a:latin typeface="Cambria Math" panose="02040503050406030204" pitchFamily="18" charset="0"/>
                          </a:rPr>
                          <m:t>,</m:t>
                        </m:r>
                        <m:r>
                          <a:rPr lang="en-US" sz="1100" i="1">
                            <a:latin typeface="Cambria Math" panose="02040503050406030204" pitchFamily="18" charset="0"/>
                          </a:rPr>
                          <m:t>𝑘</m:t>
                        </m:r>
                        <m:r>
                          <a:rPr lang="en-US" sz="1100" i="1">
                            <a:latin typeface="Cambria Math" panose="02040503050406030204" pitchFamily="18" charset="0"/>
                          </a:rPr>
                          <m:t>−1</m:t>
                        </m:r>
                      </m:sub>
                    </m:sSub>
                    <m:sSub>
                      <m:sSubPr>
                        <m:ctrlPr>
                          <a:rPr lang="en-US" sz="1100" i="1" smtClean="0">
                            <a:latin typeface="Cambria Math" panose="02040503050406030204" pitchFamily="18" charset="0"/>
                          </a:rPr>
                        </m:ctrlPr>
                      </m:sSubPr>
                      <m:e>
                        <m:acc>
                          <m:accPr>
                            <m:chr m:val="̂"/>
                            <m:ctrlPr>
                              <a:rPr lang="en-US" sz="1100" b="1" i="1" smtClean="0">
                                <a:latin typeface="Cambria Math" panose="02040503050406030204" pitchFamily="18" charset="0"/>
                                <a:ea typeface="Cambria Math" panose="02040503050406030204" pitchFamily="18" charset="0"/>
                              </a:rPr>
                            </m:ctrlPr>
                          </m:accPr>
                          <m:e>
                            <m:r>
                              <a:rPr lang="en-US" sz="1100" b="1" i="1" smtClean="0">
                                <a:latin typeface="Cambria Math" panose="02040503050406030204" pitchFamily="18" charset="0"/>
                                <a:ea typeface="Cambria Math" panose="02040503050406030204" pitchFamily="18" charset="0"/>
                              </a:rPr>
                              <m:t>𝒙</m:t>
                            </m:r>
                          </m:e>
                        </m:acc>
                      </m:e>
                      <m:sub>
                        <m:r>
                          <a:rPr lang="en-US" sz="1100" b="0" i="1" smtClean="0">
                            <a:latin typeface="Cambria Math" panose="02040503050406030204" pitchFamily="18" charset="0"/>
                          </a:rPr>
                          <m:t>𝑘</m:t>
                        </m:r>
                        <m:r>
                          <a:rPr lang="en-US" sz="1100" b="0" i="1" smtClean="0">
                            <a:latin typeface="Cambria Math" panose="02040503050406030204" pitchFamily="18" charset="0"/>
                          </a:rPr>
                          <m:t>−1</m:t>
                        </m:r>
                      </m:sub>
                    </m:sSub>
                  </m:oMath>
                </a14:m>
                <a:endParaRPr lang="en-US" sz="1100" dirty="0"/>
              </a:p>
              <a:p>
                <a:pPr marL="228600" indent="-228600">
                  <a:spcBef>
                    <a:spcPts val="0"/>
                  </a:spcBef>
                  <a:spcAft>
                    <a:spcPts val="0"/>
                  </a:spcAft>
                  <a:buAutoNum type="arabicPeriod"/>
                </a:pPr>
                <a:r>
                  <a:rPr lang="en-US" sz="1100" dirty="0" err="1"/>
                  <a:t>Covar</a:t>
                </a:r>
                <a:r>
                  <a:rPr lang="en-US" sz="1100" dirty="0"/>
                  <a:t>: </a:t>
                </a:r>
                <a14:m>
                  <m:oMath xmlns:m="http://schemas.openxmlformats.org/officeDocument/2006/math">
                    <m:sSub>
                      <m:sSubPr>
                        <m:ctrlPr>
                          <a:rPr lang="en-US" sz="1100" i="1" smtClean="0">
                            <a:latin typeface="Cambria Math" panose="02040503050406030204" pitchFamily="18" charset="0"/>
                          </a:rPr>
                        </m:ctrlPr>
                      </m:sSubPr>
                      <m:e>
                        <m:acc>
                          <m:accPr>
                            <m:chr m:val="̅"/>
                            <m:ctrlPr>
                              <a:rPr lang="en-US" sz="1100" i="1" smtClean="0">
                                <a:latin typeface="Cambria Math" panose="02040503050406030204" pitchFamily="18" charset="0"/>
                              </a:rPr>
                            </m:ctrlPr>
                          </m:accPr>
                          <m:e>
                            <m:r>
                              <a:rPr lang="en-US" sz="1100" b="0" i="1" smtClean="0">
                                <a:latin typeface="Cambria Math" panose="02040503050406030204" pitchFamily="18" charset="0"/>
                              </a:rPr>
                              <m:t>𝑃</m:t>
                            </m:r>
                          </m:e>
                        </m:acc>
                      </m:e>
                      <m:sub>
                        <m:r>
                          <a:rPr lang="en-US" sz="1100" b="0" i="1" smtClean="0">
                            <a:latin typeface="Cambria Math" panose="02040503050406030204" pitchFamily="18" charset="0"/>
                          </a:rPr>
                          <m:t>𝑘</m:t>
                        </m:r>
                      </m:sub>
                    </m:sSub>
                    <m:r>
                      <a:rPr lang="en-US" sz="1100" b="0" i="1" smtClean="0">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𝜙</m:t>
                        </m:r>
                      </m:e>
                      <m:sub>
                        <m:r>
                          <a:rPr lang="en-US" sz="1100" i="1">
                            <a:latin typeface="Cambria Math" panose="02040503050406030204" pitchFamily="18" charset="0"/>
                          </a:rPr>
                          <m:t>𝑘</m:t>
                        </m:r>
                        <m:r>
                          <a:rPr lang="en-US" sz="1100" i="1">
                            <a:latin typeface="Cambria Math" panose="02040503050406030204" pitchFamily="18" charset="0"/>
                          </a:rPr>
                          <m:t>,</m:t>
                        </m:r>
                        <m:r>
                          <a:rPr lang="en-US" sz="1100" i="1">
                            <a:latin typeface="Cambria Math" panose="02040503050406030204" pitchFamily="18" charset="0"/>
                          </a:rPr>
                          <m:t>𝑘</m:t>
                        </m:r>
                        <m:r>
                          <a:rPr lang="en-US" sz="1100" i="1">
                            <a:latin typeface="Cambria Math" panose="02040503050406030204" pitchFamily="18" charset="0"/>
                          </a:rPr>
                          <m:t>−1</m:t>
                        </m:r>
                      </m:sub>
                    </m:sSub>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𝑘</m:t>
                        </m:r>
                        <m:r>
                          <a:rPr lang="en-US" sz="1100" i="1">
                            <a:latin typeface="Cambria Math" panose="02040503050406030204" pitchFamily="18" charset="0"/>
                          </a:rPr>
                          <m:t>−1</m:t>
                        </m:r>
                      </m:sub>
                    </m:sSub>
                    <m:sSubSup>
                      <m:sSubSupPr>
                        <m:ctrlPr>
                          <a:rPr lang="en-US" sz="1100" i="1">
                            <a:latin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𝜙</m:t>
                        </m:r>
                      </m:e>
                      <m:sub>
                        <m:r>
                          <a:rPr lang="en-US" sz="1100" i="1">
                            <a:latin typeface="Cambria Math" panose="02040503050406030204" pitchFamily="18" charset="0"/>
                          </a:rPr>
                          <m:t>𝑘</m:t>
                        </m:r>
                        <m:r>
                          <a:rPr lang="en-US" sz="1100" i="1">
                            <a:latin typeface="Cambria Math" panose="02040503050406030204" pitchFamily="18" charset="0"/>
                          </a:rPr>
                          <m:t>,</m:t>
                        </m:r>
                        <m:r>
                          <a:rPr lang="en-US" sz="1100" i="1">
                            <a:latin typeface="Cambria Math" panose="02040503050406030204" pitchFamily="18" charset="0"/>
                          </a:rPr>
                          <m:t>𝑘</m:t>
                        </m:r>
                        <m:r>
                          <a:rPr lang="en-US" sz="1100" i="1">
                            <a:latin typeface="Cambria Math" panose="02040503050406030204" pitchFamily="18" charset="0"/>
                          </a:rPr>
                          <m:t>−1</m:t>
                        </m:r>
                      </m:sub>
                      <m:sup>
                        <m:r>
                          <a:rPr lang="en-US" sz="1100" i="1">
                            <a:latin typeface="Cambria Math" panose="02040503050406030204" pitchFamily="18" charset="0"/>
                          </a:rPr>
                          <m:t>𝑇</m:t>
                        </m:r>
                      </m:sup>
                    </m:sSubSup>
                    <m:r>
                      <a:rPr lang="en-US" sz="1100" i="1">
                        <a:latin typeface="Cambria Math" panose="02040503050406030204" pitchFamily="18" charset="0"/>
                      </a:rPr>
                      <m:t>+</m:t>
                    </m:r>
                    <m:sSub>
                      <m:sSubPr>
                        <m:ctrlPr>
                          <a:rPr lang="en-US" sz="1100" i="1">
                            <a:latin typeface="Cambria Math" panose="02040503050406030204" pitchFamily="18" charset="0"/>
                          </a:rPr>
                        </m:ctrlPr>
                      </m:sSubPr>
                      <m:e>
                        <m:r>
                          <m:rPr>
                            <m:sty m:val="p"/>
                          </m:rPr>
                          <a:rPr lang="el-GR" sz="1100" i="1">
                            <a:latin typeface="Cambria Math" panose="02040503050406030204" pitchFamily="18" charset="0"/>
                            <a:ea typeface="Cambria Math" panose="02040503050406030204" pitchFamily="18" charset="0"/>
                          </a:rPr>
                          <m:t>Γ</m:t>
                        </m:r>
                      </m:e>
                      <m:sub>
                        <m:r>
                          <a:rPr lang="en-US" sz="1100" i="1">
                            <a:latin typeface="Cambria Math" panose="02040503050406030204" pitchFamily="18" charset="0"/>
                          </a:rPr>
                          <m:t>𝑘</m:t>
                        </m:r>
                        <m:r>
                          <a:rPr lang="en-US" sz="1100" i="1">
                            <a:latin typeface="Cambria Math" panose="02040503050406030204" pitchFamily="18" charset="0"/>
                          </a:rPr>
                          <m:t>,</m:t>
                        </m:r>
                        <m:r>
                          <a:rPr lang="en-US" sz="1100" i="1">
                            <a:latin typeface="Cambria Math" panose="02040503050406030204" pitchFamily="18" charset="0"/>
                          </a:rPr>
                          <m:t>𝑘</m:t>
                        </m:r>
                        <m:r>
                          <a:rPr lang="en-US" sz="1100" i="1">
                            <a:latin typeface="Cambria Math" panose="02040503050406030204" pitchFamily="18" charset="0"/>
                          </a:rPr>
                          <m:t>−1</m:t>
                        </m:r>
                      </m:sub>
                    </m:sSub>
                    <m:sSub>
                      <m:sSubPr>
                        <m:ctrlPr>
                          <a:rPr lang="en-US" sz="1100" i="1">
                            <a:latin typeface="Cambria Math" panose="02040503050406030204" pitchFamily="18" charset="0"/>
                          </a:rPr>
                        </m:ctrlPr>
                      </m:sSubPr>
                      <m:e>
                        <m:r>
                          <a:rPr lang="en-US" sz="1100" i="1">
                            <a:latin typeface="Cambria Math" panose="02040503050406030204" pitchFamily="18" charset="0"/>
                          </a:rPr>
                          <m:t>𝑄</m:t>
                        </m:r>
                      </m:e>
                      <m:sub>
                        <m:r>
                          <a:rPr lang="en-US" sz="1100" i="1">
                            <a:latin typeface="Cambria Math" panose="02040503050406030204" pitchFamily="18" charset="0"/>
                          </a:rPr>
                          <m:t>𝑘</m:t>
                        </m:r>
                        <m:r>
                          <a:rPr lang="en-US" sz="1100" i="1">
                            <a:latin typeface="Cambria Math" panose="02040503050406030204" pitchFamily="18" charset="0"/>
                          </a:rPr>
                          <m:t>−1</m:t>
                        </m:r>
                      </m:sub>
                    </m:sSub>
                    <m:sSubSup>
                      <m:sSubSupPr>
                        <m:ctrlPr>
                          <a:rPr lang="en-US" sz="1100" i="1">
                            <a:latin typeface="Cambria Math" panose="02040503050406030204" pitchFamily="18" charset="0"/>
                          </a:rPr>
                        </m:ctrlPr>
                      </m:sSubSupPr>
                      <m:e>
                        <m:r>
                          <m:rPr>
                            <m:sty m:val="p"/>
                          </m:rPr>
                          <a:rPr lang="el-GR" sz="1100" i="1">
                            <a:latin typeface="Cambria Math" panose="02040503050406030204" pitchFamily="18" charset="0"/>
                            <a:ea typeface="Cambria Math" panose="02040503050406030204" pitchFamily="18" charset="0"/>
                          </a:rPr>
                          <m:t>Γ</m:t>
                        </m:r>
                      </m:e>
                      <m:sub>
                        <m:r>
                          <a:rPr lang="en-US" sz="1100" i="1">
                            <a:latin typeface="Cambria Math" panose="02040503050406030204" pitchFamily="18" charset="0"/>
                          </a:rPr>
                          <m:t>𝑘</m:t>
                        </m:r>
                        <m:r>
                          <a:rPr lang="en-US" sz="1100" i="1">
                            <a:latin typeface="Cambria Math" panose="02040503050406030204" pitchFamily="18" charset="0"/>
                          </a:rPr>
                          <m:t>,</m:t>
                        </m:r>
                        <m:r>
                          <a:rPr lang="en-US" sz="1100" i="1">
                            <a:latin typeface="Cambria Math" panose="02040503050406030204" pitchFamily="18" charset="0"/>
                          </a:rPr>
                          <m:t>𝑘</m:t>
                        </m:r>
                        <m:r>
                          <a:rPr lang="en-US" sz="1100" i="1">
                            <a:latin typeface="Cambria Math" panose="02040503050406030204" pitchFamily="18" charset="0"/>
                          </a:rPr>
                          <m:t>−1</m:t>
                        </m:r>
                      </m:sub>
                      <m:sup>
                        <m:r>
                          <a:rPr lang="en-US" sz="1100" i="1">
                            <a:latin typeface="Cambria Math" panose="02040503050406030204" pitchFamily="18" charset="0"/>
                          </a:rPr>
                          <m:t>𝑇</m:t>
                        </m:r>
                      </m:sup>
                    </m:sSubSup>
                  </m:oMath>
                </a14:m>
                <a:endParaRPr lang="en-US" sz="1100" dirty="0"/>
              </a:p>
              <a:p>
                <a:pPr marL="0" indent="0">
                  <a:spcBef>
                    <a:spcPts val="600"/>
                  </a:spcBef>
                  <a:spcAft>
                    <a:spcPts val="0"/>
                  </a:spcAft>
                  <a:buNone/>
                </a:pPr>
                <a:r>
                  <a:rPr lang="en-US" sz="1100" b="1" dirty="0"/>
                  <a:t>Step 4: Corrector (Measurement Update)</a:t>
                </a:r>
              </a:p>
              <a:p>
                <a:pPr marL="228600" indent="-228600">
                  <a:spcBef>
                    <a:spcPts val="0"/>
                  </a:spcBef>
                  <a:spcAft>
                    <a:spcPts val="0"/>
                  </a:spcAft>
                  <a:buAutoNum type="arabicPeriod"/>
                </a:pPr>
                <a:r>
                  <a:rPr lang="en-US" sz="1100" dirty="0"/>
                  <a:t>Gain: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𝐾</m:t>
                        </m:r>
                      </m:e>
                      <m:sub>
                        <m:r>
                          <a:rPr lang="en-US" sz="1100" i="1">
                            <a:latin typeface="Cambria Math" panose="02040503050406030204" pitchFamily="18" charset="0"/>
                          </a:rPr>
                          <m:t>𝑘</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i="1">
                                <a:latin typeface="Cambria Math" panose="02040503050406030204" pitchFamily="18" charset="0"/>
                              </a:rPr>
                              <m:t>𝑃</m:t>
                            </m:r>
                          </m:e>
                        </m:acc>
                      </m:e>
                      <m:sub>
                        <m:r>
                          <a:rPr lang="en-US" sz="1100" i="1">
                            <a:latin typeface="Cambria Math" panose="02040503050406030204" pitchFamily="18" charset="0"/>
                          </a:rPr>
                          <m:t>𝑘</m:t>
                        </m:r>
                      </m:sub>
                    </m:sSub>
                    <m:sSubSup>
                      <m:sSubSupPr>
                        <m:ctrlPr>
                          <a:rPr lang="en-US" sz="1100" i="1">
                            <a:latin typeface="Cambria Math" panose="02040503050406030204" pitchFamily="18" charset="0"/>
                          </a:rPr>
                        </m:ctrlPr>
                      </m:sSubSupPr>
                      <m:e>
                        <m:acc>
                          <m:accPr>
                            <m:chr m:val="̃"/>
                            <m:ctrlPr>
                              <a:rPr lang="en-US" sz="1100" i="1">
                                <a:latin typeface="Cambria Math" panose="02040503050406030204" pitchFamily="18" charset="0"/>
                              </a:rPr>
                            </m:ctrlPr>
                          </m:accPr>
                          <m:e>
                            <m:r>
                              <a:rPr lang="en-US" sz="1100" i="1">
                                <a:latin typeface="Cambria Math" panose="02040503050406030204" pitchFamily="18" charset="0"/>
                              </a:rPr>
                              <m:t>𝐻</m:t>
                            </m:r>
                          </m:e>
                        </m:acc>
                      </m:e>
                      <m:sub>
                        <m:r>
                          <a:rPr lang="en-US" sz="1100" i="1">
                            <a:latin typeface="Cambria Math" panose="02040503050406030204" pitchFamily="18" charset="0"/>
                          </a:rPr>
                          <m:t>𝑘</m:t>
                        </m:r>
                      </m:sub>
                      <m:sup>
                        <m:r>
                          <a:rPr lang="en-US" sz="1100" i="1">
                            <a:latin typeface="Cambria Math" panose="02040503050406030204" pitchFamily="18" charset="0"/>
                          </a:rPr>
                          <m:t>𝑇</m:t>
                        </m:r>
                      </m:sup>
                    </m:sSubSup>
                    <m:sSup>
                      <m:sSupPr>
                        <m:ctrlPr>
                          <a:rPr lang="en-US" sz="1100" i="1">
                            <a:latin typeface="Cambria Math" panose="02040503050406030204" pitchFamily="18" charset="0"/>
                          </a:rPr>
                        </m:ctrlPr>
                      </m:sSupPr>
                      <m:e>
                        <m:d>
                          <m:dPr>
                            <m:begChr m:val="["/>
                            <m:endChr m:val="]"/>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i="1">
                                        <a:latin typeface="Cambria Math" panose="02040503050406030204" pitchFamily="18" charset="0"/>
                                      </a:rPr>
                                      <m:t>𝐻</m:t>
                                    </m:r>
                                  </m:e>
                                </m:acc>
                              </m:e>
                              <m:sub>
                                <m:r>
                                  <a:rPr lang="en-US" sz="1100" i="1">
                                    <a:latin typeface="Cambria Math" panose="02040503050406030204" pitchFamily="18" charset="0"/>
                                  </a:rPr>
                                  <m:t>𝑘</m:t>
                                </m:r>
                              </m:sub>
                            </m:sSub>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i="1">
                                        <a:latin typeface="Cambria Math" panose="02040503050406030204" pitchFamily="18" charset="0"/>
                                      </a:rPr>
                                      <m:t>𝑃</m:t>
                                    </m:r>
                                  </m:e>
                                </m:acc>
                              </m:e>
                              <m:sub>
                                <m:r>
                                  <a:rPr lang="en-US" sz="1100" i="1">
                                    <a:latin typeface="Cambria Math" panose="02040503050406030204" pitchFamily="18" charset="0"/>
                                  </a:rPr>
                                  <m:t>𝑘</m:t>
                                </m:r>
                              </m:sub>
                            </m:sSub>
                            <m:sSubSup>
                              <m:sSubSupPr>
                                <m:ctrlPr>
                                  <a:rPr lang="en-US" sz="1100" i="1">
                                    <a:latin typeface="Cambria Math" panose="02040503050406030204" pitchFamily="18" charset="0"/>
                                  </a:rPr>
                                </m:ctrlPr>
                              </m:sSubSupPr>
                              <m:e>
                                <m:acc>
                                  <m:accPr>
                                    <m:chr m:val="̃"/>
                                    <m:ctrlPr>
                                      <a:rPr lang="en-US" sz="1100" i="1">
                                        <a:latin typeface="Cambria Math" panose="02040503050406030204" pitchFamily="18" charset="0"/>
                                      </a:rPr>
                                    </m:ctrlPr>
                                  </m:accPr>
                                  <m:e>
                                    <m:r>
                                      <a:rPr lang="en-US" sz="1100" i="1">
                                        <a:latin typeface="Cambria Math" panose="02040503050406030204" pitchFamily="18" charset="0"/>
                                      </a:rPr>
                                      <m:t>𝐻</m:t>
                                    </m:r>
                                  </m:e>
                                </m:acc>
                              </m:e>
                              <m:sub>
                                <m:r>
                                  <a:rPr lang="en-US" sz="1100" i="1">
                                    <a:latin typeface="Cambria Math" panose="02040503050406030204" pitchFamily="18" charset="0"/>
                                  </a:rPr>
                                  <m:t>𝑘</m:t>
                                </m:r>
                              </m:sub>
                              <m:sup>
                                <m:r>
                                  <a:rPr lang="en-US" sz="1100" i="1">
                                    <a:latin typeface="Cambria Math" panose="02040503050406030204" pitchFamily="18" charset="0"/>
                                  </a:rPr>
                                  <m:t>𝑇</m:t>
                                </m:r>
                              </m:sup>
                            </m:sSubSup>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𝑅</m:t>
                                </m:r>
                              </m:e>
                              <m:sub>
                                <m:r>
                                  <a:rPr lang="en-US" sz="1100" i="1">
                                    <a:latin typeface="Cambria Math" panose="02040503050406030204" pitchFamily="18" charset="0"/>
                                  </a:rPr>
                                  <m:t>𝑘</m:t>
                                </m:r>
                              </m:sub>
                            </m:sSub>
                          </m:e>
                        </m:d>
                      </m:e>
                      <m:sup>
                        <m:r>
                          <a:rPr lang="en-US" sz="1100" i="1">
                            <a:latin typeface="Cambria Math" panose="02040503050406030204" pitchFamily="18" charset="0"/>
                          </a:rPr>
                          <m:t>−1</m:t>
                        </m:r>
                      </m:sup>
                    </m:sSup>
                  </m:oMath>
                </a14:m>
                <a:endParaRPr lang="en-US" sz="1100" dirty="0"/>
              </a:p>
              <a:p>
                <a:pPr marL="228600" indent="-228600">
                  <a:spcBef>
                    <a:spcPts val="0"/>
                  </a:spcBef>
                  <a:spcAft>
                    <a:spcPts val="0"/>
                  </a:spcAft>
                  <a:buAutoNum type="arabicPeriod"/>
                </a:pPr>
                <a:r>
                  <a:rPr lang="en-US" sz="1100" dirty="0"/>
                  <a:t>State Dev: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smtClean="0">
                                <a:latin typeface="Cambria Math" panose="02040503050406030204" pitchFamily="18" charset="0"/>
                              </a:rPr>
                              <m:t>𝒙</m:t>
                            </m:r>
                          </m:e>
                        </m:acc>
                      </m:e>
                      <m:sub>
                        <m:r>
                          <a:rPr lang="en-US" sz="1100" i="1">
                            <a:latin typeface="Cambria Math" panose="02040503050406030204" pitchFamily="18" charset="0"/>
                          </a:rPr>
                          <m:t>𝑘</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smtClean="0">
                                <a:latin typeface="Cambria Math" panose="02040503050406030204" pitchFamily="18" charset="0"/>
                              </a:rPr>
                              <m:t>𝒙</m:t>
                            </m:r>
                          </m:e>
                        </m:acc>
                      </m:e>
                      <m:sub>
                        <m:r>
                          <a:rPr lang="en-US" sz="1100" i="1">
                            <a:latin typeface="Cambria Math" panose="02040503050406030204" pitchFamily="18" charset="0"/>
                          </a:rPr>
                          <m:t>𝑘</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𝐾</m:t>
                        </m:r>
                      </m:e>
                      <m:sub>
                        <m:r>
                          <a:rPr lang="en-US" sz="1100" i="1">
                            <a:latin typeface="Cambria Math" panose="02040503050406030204" pitchFamily="18" charset="0"/>
                          </a:rPr>
                          <m:t>𝑘</m:t>
                        </m:r>
                      </m:sub>
                    </m:sSub>
                    <m:d>
                      <m:dPr>
                        <m:begChr m:val="["/>
                        <m:endChr m:val="]"/>
                        <m:ctrlPr>
                          <a:rPr lang="en-US" sz="1100" i="1">
                            <a:latin typeface="Cambria Math" panose="02040503050406030204" pitchFamily="18" charset="0"/>
                          </a:rPr>
                        </m:ctrlPr>
                      </m:dPr>
                      <m:e>
                        <m:sSub>
                          <m:sSubPr>
                            <m:ctrlPr>
                              <a:rPr lang="en-US" sz="1100" i="1" smtClean="0">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smtClean="0">
                                    <a:latin typeface="Cambria Math" panose="02040503050406030204" pitchFamily="18" charset="0"/>
                                  </a:rPr>
                                  <m:t>𝒚</m:t>
                                </m:r>
                              </m:e>
                            </m:acc>
                          </m:e>
                          <m:sub>
                            <m:r>
                              <a:rPr lang="en-US" sz="1100" i="1">
                                <a:latin typeface="Cambria Math" panose="02040503050406030204" pitchFamily="18" charset="0"/>
                              </a:rPr>
                              <m:t>𝑘</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i="1">
                                    <a:latin typeface="Cambria Math" panose="02040503050406030204" pitchFamily="18" charset="0"/>
                                  </a:rPr>
                                  <m:t>𝐻</m:t>
                                </m:r>
                              </m:e>
                            </m:acc>
                          </m:e>
                          <m:sub>
                            <m:r>
                              <a:rPr lang="en-US" sz="1100" i="1">
                                <a:latin typeface="Cambria Math" panose="02040503050406030204" pitchFamily="18" charset="0"/>
                              </a:rPr>
                              <m:t>𝑘</m:t>
                            </m:r>
                          </m:sub>
                        </m:sSub>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smtClean="0">
                                    <a:latin typeface="Cambria Math" panose="02040503050406030204" pitchFamily="18" charset="0"/>
                                  </a:rPr>
                                  <m:t>𝒙</m:t>
                                </m:r>
                              </m:e>
                            </m:acc>
                          </m:e>
                          <m:sub>
                            <m:r>
                              <a:rPr lang="en-US" sz="1100" i="1">
                                <a:latin typeface="Cambria Math" panose="02040503050406030204" pitchFamily="18" charset="0"/>
                              </a:rPr>
                              <m:t>𝑘</m:t>
                            </m:r>
                          </m:sub>
                        </m:sSub>
                      </m:e>
                    </m:d>
                  </m:oMath>
                </a14:m>
                <a:endParaRPr lang="en-US" sz="1100" dirty="0"/>
              </a:p>
              <a:p>
                <a:pPr marL="228600" indent="-228600">
                  <a:spcBef>
                    <a:spcPts val="0"/>
                  </a:spcBef>
                  <a:spcAft>
                    <a:spcPts val="0"/>
                  </a:spcAft>
                  <a:buAutoNum type="arabicPeriod"/>
                </a:pPr>
                <a:r>
                  <a:rPr lang="en-US" sz="1100" dirty="0"/>
                  <a:t>State: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𝑘</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m:t>
                        </m:r>
                        <m:r>
                          <a:rPr lang="en-US" sz="1100" i="1">
                            <a:latin typeface="Cambria Math" panose="02040503050406030204" pitchFamily="18" charset="0"/>
                          </a:rPr>
                          <m:t>𝑘</m:t>
                        </m:r>
                      </m:sub>
                    </m:sSub>
                    <m:r>
                      <a:rPr lang="en-US" sz="1100" i="1">
                        <a:latin typeface="Cambria Math" panose="02040503050406030204" pitchFamily="18" charset="0"/>
                      </a:rPr>
                      <m:t>+</m:t>
                    </m:r>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𝑘</m:t>
                        </m:r>
                      </m:sub>
                    </m:sSub>
                  </m:oMath>
                </a14:m>
                <a:endParaRPr lang="en-US" sz="1100" dirty="0"/>
              </a:p>
              <a:p>
                <a:pPr marL="228600" indent="-228600">
                  <a:spcBef>
                    <a:spcPts val="0"/>
                  </a:spcBef>
                  <a:spcAft>
                    <a:spcPts val="0"/>
                  </a:spcAft>
                  <a:buAutoNum type="arabicPeriod"/>
                </a:pPr>
                <a:r>
                  <a:rPr lang="en-US" sz="1100" dirty="0" err="1"/>
                  <a:t>Covar</a:t>
                </a:r>
                <a:r>
                  <a:rPr lang="en-US" sz="1100" dirty="0"/>
                  <a:t>: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𝑘</m:t>
                        </m:r>
                      </m:sub>
                    </m:sSub>
                    <m:r>
                      <a:rPr lang="en-US" sz="1100" i="1">
                        <a:latin typeface="Cambria Math" panose="02040503050406030204" pitchFamily="18" charset="0"/>
                      </a:rPr>
                      <m:t>=</m:t>
                    </m:r>
                    <m:d>
                      <m:dPr>
                        <m:begChr m:val="["/>
                        <m:endChr m:val="]"/>
                        <m:ctrlPr>
                          <a:rPr lang="en-US" sz="1100" i="1">
                            <a:latin typeface="Cambria Math" panose="02040503050406030204" pitchFamily="18" charset="0"/>
                          </a:rPr>
                        </m:ctrlPr>
                      </m:dPr>
                      <m:e>
                        <m:r>
                          <a:rPr lang="en-US" sz="1100" i="1">
                            <a:latin typeface="Cambria Math" panose="02040503050406030204" pitchFamily="18" charset="0"/>
                          </a:rPr>
                          <m:t>𝐼</m:t>
                        </m:r>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𝐾</m:t>
                            </m:r>
                          </m:e>
                          <m:sub>
                            <m:r>
                              <a:rPr lang="en-US" sz="1100" i="1">
                                <a:latin typeface="Cambria Math" panose="02040503050406030204" pitchFamily="18" charset="0"/>
                              </a:rPr>
                              <m:t>𝑘</m:t>
                            </m:r>
                          </m:sub>
                        </m:sSub>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i="1">
                                    <a:latin typeface="Cambria Math" panose="02040503050406030204" pitchFamily="18" charset="0"/>
                                  </a:rPr>
                                  <m:t>𝐻</m:t>
                                </m:r>
                              </m:e>
                            </m:acc>
                          </m:e>
                          <m:sub>
                            <m:r>
                              <a:rPr lang="en-US" sz="1100" i="1">
                                <a:latin typeface="Cambria Math" panose="02040503050406030204" pitchFamily="18" charset="0"/>
                              </a:rPr>
                              <m:t>𝑘</m:t>
                            </m:r>
                          </m:sub>
                        </m:sSub>
                      </m:e>
                    </m:d>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i="1">
                                <a:latin typeface="Cambria Math" panose="02040503050406030204" pitchFamily="18" charset="0"/>
                              </a:rPr>
                              <m:t>𝑃</m:t>
                            </m:r>
                          </m:e>
                        </m:acc>
                      </m:e>
                      <m:sub>
                        <m:r>
                          <a:rPr lang="en-US" sz="1100" i="1">
                            <a:latin typeface="Cambria Math" panose="02040503050406030204" pitchFamily="18" charset="0"/>
                          </a:rPr>
                          <m:t>𝑘</m:t>
                        </m:r>
                      </m:sub>
                    </m:sSub>
                  </m:oMath>
                </a14:m>
                <a:r>
                  <a:rPr lang="en-US" sz="1100" dirty="0"/>
                  <a:t> </a:t>
                </a:r>
                <a14:m>
                  <m:oMath xmlns:m="http://schemas.openxmlformats.org/officeDocument/2006/math">
                    <m:sSup>
                      <m:sSupPr>
                        <m:ctrlPr>
                          <a:rPr lang="en-US" sz="1100" i="1">
                            <a:latin typeface="Cambria Math" panose="02040503050406030204" pitchFamily="18" charset="0"/>
                          </a:rPr>
                        </m:ctrlPr>
                      </m:sSupPr>
                      <m:e>
                        <m:d>
                          <m:dPr>
                            <m:begChr m:val="["/>
                            <m:endChr m:val="]"/>
                            <m:ctrlPr>
                              <a:rPr lang="en-US" sz="1100" i="1">
                                <a:latin typeface="Cambria Math" panose="02040503050406030204" pitchFamily="18" charset="0"/>
                              </a:rPr>
                            </m:ctrlPr>
                          </m:dPr>
                          <m:e>
                            <m:r>
                              <a:rPr lang="en-US" sz="1100" i="1">
                                <a:latin typeface="Cambria Math" panose="02040503050406030204" pitchFamily="18" charset="0"/>
                              </a:rPr>
                              <m:t>𝐼</m:t>
                            </m:r>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𝐾</m:t>
                                </m:r>
                              </m:e>
                              <m:sub>
                                <m:r>
                                  <a:rPr lang="en-US" sz="1100" i="1">
                                    <a:latin typeface="Cambria Math" panose="02040503050406030204" pitchFamily="18" charset="0"/>
                                  </a:rPr>
                                  <m:t>𝑘</m:t>
                                </m:r>
                              </m:sub>
                            </m:sSub>
                            <m:sSub>
                              <m:sSubPr>
                                <m:ctrlPr>
                                  <a:rPr lang="en-US" sz="1100" i="1">
                                    <a:latin typeface="Cambria Math" panose="02040503050406030204" pitchFamily="18" charset="0"/>
                                  </a:rPr>
                                </m:ctrlPr>
                              </m:sSubPr>
                              <m:e>
                                <m:acc>
                                  <m:accPr>
                                    <m:chr m:val="̃"/>
                                    <m:ctrlPr>
                                      <a:rPr lang="en-US" sz="1100" i="1">
                                        <a:latin typeface="Cambria Math" panose="02040503050406030204" pitchFamily="18" charset="0"/>
                                      </a:rPr>
                                    </m:ctrlPr>
                                  </m:accPr>
                                  <m:e>
                                    <m:r>
                                      <a:rPr lang="en-US" sz="1100" i="1">
                                        <a:latin typeface="Cambria Math" panose="02040503050406030204" pitchFamily="18" charset="0"/>
                                      </a:rPr>
                                      <m:t>𝐻</m:t>
                                    </m:r>
                                  </m:e>
                                </m:acc>
                              </m:e>
                              <m:sub>
                                <m:r>
                                  <a:rPr lang="en-US" sz="1100" i="1">
                                    <a:latin typeface="Cambria Math" panose="02040503050406030204" pitchFamily="18" charset="0"/>
                                  </a:rPr>
                                  <m:t>𝑘</m:t>
                                </m:r>
                              </m:sub>
                            </m:sSub>
                          </m:e>
                        </m:d>
                      </m:e>
                      <m:sup>
                        <m:r>
                          <a:rPr lang="en-US" sz="1100" i="1">
                            <a:latin typeface="Cambria Math" panose="02040503050406030204" pitchFamily="18" charset="0"/>
                          </a:rPr>
                          <m:t>𝑇</m:t>
                        </m:r>
                      </m:sup>
                    </m:sSup>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𝐾</m:t>
                        </m:r>
                      </m:e>
                      <m:sub>
                        <m:r>
                          <a:rPr lang="en-US" sz="1100" i="1">
                            <a:latin typeface="Cambria Math" panose="02040503050406030204" pitchFamily="18" charset="0"/>
                          </a:rPr>
                          <m:t>𝑘</m:t>
                        </m:r>
                      </m:sub>
                    </m:sSub>
                    <m:sSub>
                      <m:sSubPr>
                        <m:ctrlPr>
                          <a:rPr lang="en-US" sz="1100" i="1">
                            <a:latin typeface="Cambria Math" panose="02040503050406030204" pitchFamily="18" charset="0"/>
                          </a:rPr>
                        </m:ctrlPr>
                      </m:sSubPr>
                      <m:e>
                        <m:r>
                          <a:rPr lang="en-US" sz="1100" i="1">
                            <a:latin typeface="Cambria Math" panose="02040503050406030204" pitchFamily="18" charset="0"/>
                          </a:rPr>
                          <m:t>𝑅</m:t>
                        </m:r>
                      </m:e>
                      <m:sub>
                        <m:r>
                          <a:rPr lang="en-US" sz="1100" i="1">
                            <a:latin typeface="Cambria Math" panose="02040503050406030204" pitchFamily="18" charset="0"/>
                          </a:rPr>
                          <m:t>𝑘</m:t>
                        </m:r>
                      </m:sub>
                    </m:sSub>
                    <m:sSubSup>
                      <m:sSubSupPr>
                        <m:ctrlPr>
                          <a:rPr lang="en-US" sz="1100" i="1">
                            <a:latin typeface="Cambria Math" panose="02040503050406030204" pitchFamily="18" charset="0"/>
                          </a:rPr>
                        </m:ctrlPr>
                      </m:sSubSupPr>
                      <m:e>
                        <m:r>
                          <a:rPr lang="en-US" sz="1100" i="1">
                            <a:latin typeface="Cambria Math" panose="02040503050406030204" pitchFamily="18" charset="0"/>
                          </a:rPr>
                          <m:t>𝐾</m:t>
                        </m:r>
                      </m:e>
                      <m:sub>
                        <m:r>
                          <a:rPr lang="en-US" sz="1100" i="1">
                            <a:latin typeface="Cambria Math" panose="02040503050406030204" pitchFamily="18" charset="0"/>
                          </a:rPr>
                          <m:t>𝑘</m:t>
                        </m:r>
                      </m:sub>
                      <m:sup>
                        <m:r>
                          <a:rPr lang="en-US" sz="1100" i="1">
                            <a:latin typeface="Cambria Math" panose="02040503050406030204" pitchFamily="18" charset="0"/>
                          </a:rPr>
                          <m:t>𝑇</m:t>
                        </m:r>
                      </m:sup>
                    </m:sSubSup>
                  </m:oMath>
                </a14:m>
                <a:endParaRPr lang="en-US" sz="1100" b="1" dirty="0"/>
              </a:p>
              <a:p>
                <a:pPr marL="0" indent="0">
                  <a:spcBef>
                    <a:spcPts val="600"/>
                  </a:spcBef>
                  <a:spcAft>
                    <a:spcPts val="0"/>
                  </a:spcAft>
                  <a:buNone/>
                </a:pPr>
                <a:r>
                  <a:rPr lang="en-US" sz="1100" b="1" dirty="0"/>
                  <a:t>Step 5: Extended KF Update</a:t>
                </a:r>
              </a:p>
              <a:p>
                <a:pPr marL="0" indent="0">
                  <a:spcBef>
                    <a:spcPts val="0"/>
                  </a:spcBef>
                  <a:spcAft>
                    <a:spcPts val="0"/>
                  </a:spcAft>
                  <a:buNone/>
                </a:pPr>
                <a:r>
                  <a:rPr lang="en-US" sz="1100" dirty="0"/>
                  <a:t>If estimate has converged:</a:t>
                </a:r>
              </a:p>
              <a:p>
                <a:pPr marL="228600" indent="-228600">
                  <a:spcBef>
                    <a:spcPts val="0"/>
                  </a:spcBef>
                  <a:spcAft>
                    <a:spcPts val="0"/>
                  </a:spcAft>
                  <a:buAutoNum type="arabicPeriod"/>
                </a:pPr>
                <a:r>
                  <a:rPr lang="en-US" sz="1100" dirty="0"/>
                  <a:t>Ref: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𝑅𝐸𝐹</m:t>
                        </m:r>
                        <m:r>
                          <a:rPr lang="en-US" sz="1100" i="1">
                            <a:latin typeface="Cambria Math" panose="02040503050406030204" pitchFamily="18" charset="0"/>
                          </a:rPr>
                          <m:t>,</m:t>
                        </m:r>
                        <m:r>
                          <a:rPr lang="en-US" sz="1100" i="1">
                            <a:latin typeface="Cambria Math" panose="02040503050406030204" pitchFamily="18" charset="0"/>
                          </a:rPr>
                          <m:t>𝑘</m:t>
                        </m:r>
                      </m:sub>
                    </m:sSub>
                    <m:r>
                      <a:rPr lang="en-US" sz="1100" b="0" i="1" smtClean="0">
                        <a:latin typeface="Cambria Math" panose="02040503050406030204" pitchFamily="18" charset="0"/>
                      </a:rPr>
                      <m:t>=</m:t>
                    </m:r>
                  </m:oMath>
                </a14:m>
                <a:r>
                  <a:rPr lang="en-US" sz="1100" dirty="0"/>
                  <a:t>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𝑿</m:t>
                            </m:r>
                          </m:e>
                        </m:acc>
                      </m:e>
                      <m:sub>
                        <m:r>
                          <a:rPr lang="en-US" sz="1100" i="1">
                            <a:latin typeface="Cambria Math" panose="02040503050406030204" pitchFamily="18" charset="0"/>
                          </a:rPr>
                          <m:t>𝑘</m:t>
                        </m:r>
                      </m:sub>
                    </m:sSub>
                  </m:oMath>
                </a14:m>
                <a:endParaRPr lang="en-US" sz="1100" dirty="0"/>
              </a:p>
              <a:p>
                <a:pPr marL="228600" indent="-228600">
                  <a:spcBef>
                    <a:spcPts val="0"/>
                  </a:spcBef>
                  <a:spcAft>
                    <a:spcPts val="600"/>
                  </a:spcAft>
                  <a:buAutoNum type="arabicPeriod"/>
                </a:pPr>
                <a:r>
                  <a:rPr lang="en-US" sz="1100" dirty="0"/>
                  <a:t>State Dev: </a:t>
                </a:r>
                <a14:m>
                  <m:oMath xmlns:m="http://schemas.openxmlformats.org/officeDocument/2006/math">
                    <m:sSub>
                      <m:sSubPr>
                        <m:ctrlPr>
                          <a:rPr lang="en-US" sz="1100" i="1">
                            <a:latin typeface="Cambria Math" panose="02040503050406030204" pitchFamily="18" charset="0"/>
                          </a:rPr>
                        </m:ctrlPr>
                      </m:sSubPr>
                      <m:e>
                        <m:acc>
                          <m:accPr>
                            <m:chr m:val="̂"/>
                            <m:ctrlPr>
                              <a:rPr lang="en-US" sz="1100" b="1" i="1">
                                <a:latin typeface="Cambria Math" panose="02040503050406030204" pitchFamily="18" charset="0"/>
                              </a:rPr>
                            </m:ctrlPr>
                          </m:accPr>
                          <m:e>
                            <m:r>
                              <a:rPr lang="en-US" sz="1100" b="1" i="1">
                                <a:latin typeface="Cambria Math" panose="02040503050406030204" pitchFamily="18" charset="0"/>
                              </a:rPr>
                              <m:t>𝒙</m:t>
                            </m:r>
                          </m:e>
                        </m:acc>
                      </m:e>
                      <m:sub>
                        <m:r>
                          <a:rPr lang="en-US" sz="1100" i="1">
                            <a:latin typeface="Cambria Math" panose="02040503050406030204" pitchFamily="18" charset="0"/>
                          </a:rPr>
                          <m:t>𝑘</m:t>
                        </m:r>
                      </m:sub>
                    </m:sSub>
                    <m:r>
                      <a:rPr lang="en-US" sz="1100" i="1">
                        <a:latin typeface="Cambria Math" panose="02040503050406030204" pitchFamily="18" charset="0"/>
                      </a:rPr>
                      <m:t>=</m:t>
                    </m:r>
                    <m:r>
                      <a:rPr lang="en-US" sz="1100" b="0" i="1" smtClean="0">
                        <a:latin typeface="Cambria Math" panose="02040503050406030204" pitchFamily="18" charset="0"/>
                      </a:rPr>
                      <m:t>0</m:t>
                    </m:r>
                  </m:oMath>
                </a14:m>
                <a:endParaRPr lang="en-US" sz="1100" dirty="0"/>
              </a:p>
              <a:p>
                <a:pPr marL="0" indent="0">
                  <a:spcBef>
                    <a:spcPts val="0"/>
                  </a:spcBef>
                  <a:spcAft>
                    <a:spcPts val="600"/>
                  </a:spcAft>
                  <a:buNone/>
                </a:pPr>
                <a:r>
                  <a:rPr lang="en-US" sz="1100" b="1" dirty="0"/>
                  <a:t>Step 6: Repeat Steps 2-5 until all measurements have been processed</a:t>
                </a:r>
              </a:p>
            </p:txBody>
          </p:sp>
        </mc:Choice>
        <mc:Fallback xmlns="">
          <p:sp>
            <p:nvSpPr>
              <p:cNvPr id="7" name="Content Placeholder 1">
                <a:extLst>
                  <a:ext uri="{FF2B5EF4-FFF2-40B4-BE49-F238E27FC236}">
                    <a16:creationId xmlns:a16="http://schemas.microsoft.com/office/drawing/2014/main" id="{43D38DB3-198F-4BFB-99CD-68977916EDD3}"/>
                  </a:ext>
                </a:extLst>
              </p:cNvPr>
              <p:cNvSpPr txBox="1">
                <a:spLocks noRot="1" noChangeAspect="1" noMove="1" noResize="1" noEditPoints="1" noAdjustHandles="1" noChangeArrowheads="1" noChangeShapeType="1" noTextEdit="1"/>
              </p:cNvSpPr>
              <p:nvPr/>
            </p:nvSpPr>
            <p:spPr>
              <a:xfrm>
                <a:off x="4775200" y="665820"/>
                <a:ext cx="4219304" cy="3780420"/>
              </a:xfrm>
              <a:prstGeom prst="rect">
                <a:avLst/>
              </a:prstGeom>
              <a:blipFill>
                <a:blip r:embed="rId2"/>
                <a:stretch>
                  <a:fillRect t="-161" b="-1452"/>
                </a:stretch>
              </a:blipFill>
            </p:spPr>
            <p:txBody>
              <a:bodyPr/>
              <a:lstStyle/>
              <a:p>
                <a:r>
                  <a:rPr lang="en-US">
                    <a:noFill/>
                  </a:rPr>
                  <a:t> </a:t>
                </a:r>
              </a:p>
            </p:txBody>
          </p:sp>
        </mc:Fallback>
      </mc:AlternateContent>
    </p:spTree>
    <p:extLst>
      <p:ext uri="{BB962C8B-B14F-4D97-AF65-F5344CB8AC3E}">
        <p14:creationId xmlns:p14="http://schemas.microsoft.com/office/powerpoint/2010/main" val="3352162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dirty="0"/>
              <a:t>The key challenge posed by applying least squares estimation to orbit determination is that both the dynamics and measurement equations are nonlinear.  Batch Least Squares is designed for linear systems, so we will have to make some adjustments.</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Orbit Determination Problem</a:t>
            </a:r>
          </a:p>
        </p:txBody>
      </p:sp>
      <p:pic>
        <p:nvPicPr>
          <p:cNvPr id="3" name="Picture 2">
            <a:extLst>
              <a:ext uri="{FF2B5EF4-FFF2-40B4-BE49-F238E27FC236}">
                <a16:creationId xmlns:a16="http://schemas.microsoft.com/office/drawing/2014/main" id="{65E61156-15E0-4DFC-BA67-8E41E354420C}"/>
              </a:ext>
            </a:extLst>
          </p:cNvPr>
          <p:cNvPicPr>
            <a:picLocks noChangeAspect="1"/>
          </p:cNvPicPr>
          <p:nvPr/>
        </p:nvPicPr>
        <p:blipFill>
          <a:blip r:embed="rId2"/>
          <a:stretch>
            <a:fillRect/>
          </a:stretch>
        </p:blipFill>
        <p:spPr>
          <a:xfrm>
            <a:off x="505903" y="1977056"/>
            <a:ext cx="4121897" cy="2340944"/>
          </a:xfrm>
          <a:prstGeom prst="rect">
            <a:avLst/>
          </a:prstGeom>
        </p:spPr>
      </p:pic>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C72E3F61-567D-4DF5-BCE8-77C908F9CBAE}"/>
                  </a:ext>
                </a:extLst>
              </p:cNvPr>
              <p:cNvSpPr txBox="1">
                <a:spLocks/>
              </p:cNvSpPr>
              <p:nvPr/>
            </p:nvSpPr>
            <p:spPr>
              <a:xfrm>
                <a:off x="4924696" y="681541"/>
                <a:ext cx="40034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Orbit Determination Example</a:t>
                </a:r>
              </a:p>
              <a:p>
                <a:pPr marL="0" indent="0">
                  <a:spcBef>
                    <a:spcPts val="0"/>
                  </a:spcBef>
                  <a:spcAft>
                    <a:spcPts val="0"/>
                  </a:spcAft>
                  <a:buFont typeface="Arial" charset="0"/>
                  <a:buNone/>
                </a:pPr>
                <a:r>
                  <a:rPr lang="en-US" sz="1400" dirty="0"/>
                  <a:t>Assume that we are tracking an object whose motion is governed by Two-Body dynamics, using range measurements from a ground-based sensor.</a:t>
                </a:r>
              </a:p>
              <a:p>
                <a:pPr marL="0" indent="0">
                  <a:spcBef>
                    <a:spcPts val="0"/>
                  </a:spcBef>
                  <a:spcAft>
                    <a:spcPts val="0"/>
                  </a:spcAft>
                  <a:buFont typeface="Arial" charset="0"/>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1"/>
                                    <m:mcJc m:val="center"/>
                                  </m:mcPr>
                                </m:mc>
                              </m:mcs>
                              <m:ctrlPr>
                                <a:rPr lang="en-US" sz="1400" b="0" i="1" smtClean="0">
                                  <a:latin typeface="Cambria Math" panose="02040503050406030204" pitchFamily="18" charset="0"/>
                                </a:rPr>
                              </m:ctrlPr>
                            </m:mPr>
                            <m:mr>
                              <m:e>
                                <m:m>
                                  <m:mPr>
                                    <m:mcs>
                                      <m:mc>
                                        <m:mcPr>
                                          <m:count m:val="1"/>
                                          <m:mcJc m:val="center"/>
                                        </m:mcPr>
                                      </m:mc>
                                    </m:mcs>
                                    <m:ctrlPr>
                                      <a:rPr lang="en-US" sz="1400" b="0" i="1" smtClean="0">
                                        <a:latin typeface="Cambria Math" panose="02040503050406030204" pitchFamily="18" charset="0"/>
                                      </a:rPr>
                                    </m:ctrlPr>
                                  </m:mPr>
                                  <m:mr>
                                    <m:e>
                                      <m:r>
                                        <m:rPr>
                                          <m:brk m:alnAt="7"/>
                                        </m:rPr>
                                        <a:rPr lang="en-US" sz="1400" b="0" i="1" smtClean="0">
                                          <a:latin typeface="Cambria Math" panose="02040503050406030204" pitchFamily="18" charset="0"/>
                                        </a:rPr>
                                        <m:t>𝑥</m:t>
                                      </m:r>
                                    </m:e>
                                  </m:mr>
                                  <m:mr>
                                    <m:e>
                                      <m:r>
                                        <a:rPr lang="en-US" sz="1400" b="0" i="1" smtClean="0">
                                          <a:latin typeface="Cambria Math" panose="02040503050406030204" pitchFamily="18" charset="0"/>
                                        </a:rPr>
                                        <m:t>𝑦</m:t>
                                      </m:r>
                                    </m:e>
                                  </m:mr>
                                  <m:mr>
                                    <m:e>
                                      <m:r>
                                        <a:rPr lang="en-US" sz="1400" b="0" i="1" smtClean="0">
                                          <a:latin typeface="Cambria Math" panose="02040503050406030204" pitchFamily="18" charset="0"/>
                                        </a:rPr>
                                        <m:t>𝑧</m:t>
                                      </m:r>
                                    </m:e>
                                  </m:mr>
                                </m:m>
                              </m:e>
                            </m:mr>
                            <m:m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𝑥</m:t>
                                    </m:r>
                                  </m:e>
                                </m:acc>
                              </m:e>
                            </m:mr>
                            <m:mr>
                              <m:e>
                                <m:m>
                                  <m:mPr>
                                    <m:mcs>
                                      <m:mc>
                                        <m:mcPr>
                                          <m:count m:val="1"/>
                                          <m:mcJc m:val="center"/>
                                        </m:mcPr>
                                      </m:mc>
                                    </m:mcs>
                                    <m:ctrlPr>
                                      <a:rPr lang="en-US" sz="1400" b="0" i="1" smtClean="0">
                                        <a:latin typeface="Cambria Math" panose="02040503050406030204" pitchFamily="18" charset="0"/>
                                      </a:rPr>
                                    </m:ctrlPr>
                                  </m:mPr>
                                  <m:m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𝑦</m:t>
                                          </m:r>
                                        </m:e>
                                      </m:acc>
                                    </m:e>
                                  </m:mr>
                                  <m:mr>
                                    <m:e>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𝑧</m:t>
                                          </m:r>
                                        </m:e>
                                      </m:acc>
                                    </m:e>
                                  </m:mr>
                                </m:m>
                              </m:e>
                            </m:mr>
                          </m:m>
                        </m:e>
                      </m:d>
                      <m:r>
                        <a:rPr lang="en-US" sz="1400" b="0" i="1" smtClean="0">
                          <a:latin typeface="Cambria Math" panose="02040503050406030204" pitchFamily="18" charset="0"/>
                        </a:rPr>
                        <m:t>    </m:t>
                      </m:r>
                      <m:acc>
                        <m:accPr>
                          <m:chr m:val="̇"/>
                          <m:ctrlPr>
                            <a:rPr lang="en-US" sz="1400" b="0" i="1" smtClean="0">
                              <a:latin typeface="Cambria Math" panose="02040503050406030204" pitchFamily="18" charset="0"/>
                            </a:rPr>
                          </m:ctrlPr>
                        </m:acc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acc>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m>
                                  <m:mPr>
                                    <m:mcs>
                                      <m:mc>
                                        <m:mcPr>
                                          <m:count m:val="1"/>
                                          <m:mcJc m:val="center"/>
                                        </m:mcPr>
                                      </m:mc>
                                    </m:mcs>
                                    <m:ctrlPr>
                                      <a:rPr lang="en-US" sz="1400" i="1">
                                        <a:latin typeface="Cambria Math" panose="02040503050406030204" pitchFamily="18" charset="0"/>
                                      </a:rPr>
                                    </m:ctrlPr>
                                  </m:mP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𝑥</m:t>
                                          </m:r>
                                        </m:e>
                                      </m:acc>
                                    </m:e>
                                  </m:m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𝑦</m:t>
                                          </m:r>
                                        </m:e>
                                      </m:acc>
                                    </m:e>
                                  </m:mr>
                                  <m:mr>
                                    <m:e>
                                      <m:acc>
                                        <m:accPr>
                                          <m:chr m:val="̇"/>
                                          <m:ctrlPr>
                                            <a:rPr lang="en-US" sz="1400" i="1" smtClean="0">
                                              <a:latin typeface="Cambria Math" panose="02040503050406030204" pitchFamily="18" charset="0"/>
                                            </a:rPr>
                                          </m:ctrlPr>
                                        </m:accPr>
                                        <m:e>
                                          <m:r>
                                            <a:rPr lang="en-US" sz="1400" b="0" i="1" smtClean="0">
                                              <a:latin typeface="Cambria Math" panose="02040503050406030204" pitchFamily="18" charset="0"/>
                                            </a:rPr>
                                            <m:t>𝑧</m:t>
                                          </m:r>
                                        </m:e>
                                      </m:acc>
                                    </m:e>
                                  </m:mr>
                                </m:m>
                              </m:e>
                            </m:mr>
                            <m:m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𝐺𝑀</m:t>
                                    </m:r>
                                  </m:num>
                                  <m:den>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𝑟</m:t>
                                        </m:r>
                                      </m:e>
                                      <m:sup>
                                        <m:r>
                                          <a:rPr lang="en-US" sz="1400" b="0" i="1" smtClean="0">
                                            <a:latin typeface="Cambria Math" panose="02040503050406030204" pitchFamily="18" charset="0"/>
                                          </a:rPr>
                                          <m:t>3</m:t>
                                        </m:r>
                                      </m:sup>
                                    </m:sSup>
                                  </m:den>
                                </m:f>
                                <m:r>
                                  <a:rPr lang="en-US" sz="1400" b="0" i="1" smtClean="0">
                                    <a:latin typeface="Cambria Math" panose="02040503050406030204" pitchFamily="18" charset="0"/>
                                  </a:rPr>
                                  <m:t>𝑥</m:t>
                                </m:r>
                              </m:e>
                            </m:mr>
                            <m:mr>
                              <m:e>
                                <m:m>
                                  <m:mPr>
                                    <m:mcs>
                                      <m:mc>
                                        <m:mcPr>
                                          <m:count m:val="1"/>
                                          <m:mcJc m:val="center"/>
                                        </m:mcPr>
                                      </m:mc>
                                    </m:mcs>
                                    <m:ctrlPr>
                                      <a:rPr lang="en-US" sz="1400" i="1">
                                        <a:latin typeface="Cambria Math" panose="02040503050406030204" pitchFamily="18" charset="0"/>
                                      </a:rPr>
                                    </m:ctrlPr>
                                  </m:mPr>
                                  <m:mr>
                                    <m:e>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𝐺𝑀</m:t>
                                          </m:r>
                                        </m:num>
                                        <m:den>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3</m:t>
                                              </m:r>
                                            </m:sup>
                                          </m:sSup>
                                        </m:den>
                                      </m:f>
                                      <m:r>
                                        <a:rPr lang="en-US" sz="1400" b="0" i="1" smtClean="0">
                                          <a:latin typeface="Cambria Math" panose="02040503050406030204" pitchFamily="18" charset="0"/>
                                        </a:rPr>
                                        <m:t>𝑦</m:t>
                                      </m:r>
                                    </m:e>
                                  </m:mr>
                                  <m:mr>
                                    <m:e>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𝐺𝑀</m:t>
                                          </m:r>
                                        </m:num>
                                        <m:den>
                                          <m:sSup>
                                            <m:sSupPr>
                                              <m:ctrlPr>
                                                <a:rPr lang="en-US" sz="1400" i="1">
                                                  <a:latin typeface="Cambria Math" panose="02040503050406030204" pitchFamily="18" charset="0"/>
                                                </a:rPr>
                                              </m:ctrlPr>
                                            </m:sSupPr>
                                            <m:e>
                                              <m:r>
                                                <a:rPr lang="en-US" sz="1400" i="1">
                                                  <a:latin typeface="Cambria Math" panose="02040503050406030204" pitchFamily="18" charset="0"/>
                                                </a:rPr>
                                                <m:t>𝑟</m:t>
                                              </m:r>
                                            </m:e>
                                            <m:sup>
                                              <m:r>
                                                <a:rPr lang="en-US" sz="1400" i="1">
                                                  <a:latin typeface="Cambria Math" panose="02040503050406030204" pitchFamily="18" charset="0"/>
                                                </a:rPr>
                                                <m:t>3</m:t>
                                              </m:r>
                                            </m:sup>
                                          </m:sSup>
                                        </m:den>
                                      </m:f>
                                      <m:r>
                                        <a:rPr lang="en-US" sz="1400" b="0" i="1" smtClean="0">
                                          <a:latin typeface="Cambria Math" panose="02040503050406030204" pitchFamily="18" charset="0"/>
                                        </a:rPr>
                                        <m:t>𝑧</m:t>
                                      </m:r>
                                    </m:e>
                                  </m:mr>
                                </m:m>
                              </m:e>
                            </m:mr>
                          </m:m>
                        </m:e>
                      </m:d>
                    </m:oMath>
                  </m:oMathPara>
                </a14:m>
                <a:endParaRPr lang="en-US" sz="1400" dirty="0"/>
              </a:p>
              <a:p>
                <a:pPr marL="0" indent="0">
                  <a:spcBef>
                    <a:spcPts val="0"/>
                  </a:spcBef>
                  <a:spcAft>
                    <a:spcPts val="0"/>
                  </a:spcAft>
                  <a:buNone/>
                </a:pPr>
                <a:r>
                  <a:rPr lang="en-US" sz="1400" b="1" dirty="0"/>
                  <a:t>	</a:t>
                </a:r>
                <a14:m>
                  <m:oMath xmlns:m="http://schemas.openxmlformats.org/officeDocument/2006/math">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r>
                      <a:rPr lang="en-US" sz="1400" b="1" i="1">
                        <a:latin typeface="Cambria Math" panose="02040503050406030204" pitchFamily="18" charset="0"/>
                      </a:rPr>
                      <m:t>=</m:t>
                    </m:r>
                    <m:sSub>
                      <m:sSubPr>
                        <m:ctrlPr>
                          <a:rPr lang="en-US" sz="1400" i="1">
                            <a:latin typeface="Cambria Math" panose="02040503050406030204" pitchFamily="18" charset="0"/>
                          </a:rPr>
                        </m:ctrlPr>
                      </m:sSubPr>
                      <m:e>
                        <m:d>
                          <m:dPr>
                            <m:begChr m:val="["/>
                            <m:endChr m:val="]"/>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𝜌</m:t>
                                      </m:r>
                                    </m:e>
                                    <m:sub>
                                      <m:r>
                                        <a:rPr lang="en-US" sz="1400" i="1">
                                          <a:latin typeface="Cambria Math" panose="02040503050406030204" pitchFamily="18" charset="0"/>
                                        </a:rPr>
                                        <m:t>1</m:t>
                                      </m:r>
                                    </m:sub>
                                  </m:sSub>
                                </m:e>
                              </m:mr>
                              <m:mr>
                                <m:e>
                                  <m:r>
                                    <a:rPr lang="en-US" sz="1400" i="1">
                                      <a:latin typeface="Cambria Math" panose="02040503050406030204" pitchFamily="18" charset="0"/>
                                    </a:rPr>
                                    <m:t>⋮</m:t>
                                  </m:r>
                                </m:e>
                              </m:mr>
                              <m:mr>
                                <m:e>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𝜌</m:t>
                                      </m:r>
                                    </m:e>
                                    <m:sub>
                                      <m:r>
                                        <a:rPr lang="en-US" sz="1400" i="1">
                                          <a:latin typeface="Cambria Math" panose="02040503050406030204" pitchFamily="18" charset="0"/>
                                        </a:rPr>
                                        <m:t>𝑚</m:t>
                                      </m:r>
                                    </m:sub>
                                  </m:sSub>
                                </m:e>
                              </m:mr>
                            </m:m>
                          </m:e>
                        </m:d>
                      </m:e>
                      <m:sub>
                        <m:r>
                          <a:rPr lang="en-US" sz="1400" i="1">
                            <a:latin typeface="Cambria Math" panose="02040503050406030204" pitchFamily="18" charset="0"/>
                          </a:rPr>
                          <m:t>𝑚𝑥</m:t>
                        </m:r>
                        <m:r>
                          <a:rPr lang="en-US" sz="1400" i="1">
                            <a:latin typeface="Cambria Math" panose="02040503050406030204" pitchFamily="18" charset="0"/>
                          </a:rPr>
                          <m:t>1</m:t>
                        </m:r>
                      </m:sub>
                    </m:sSub>
                  </m:oMath>
                </a14:m>
                <a:r>
                  <a:rPr lang="en-US" sz="1400" dirty="0"/>
                  <a:t> </a:t>
                </a:r>
              </a:p>
            </p:txBody>
          </p:sp>
        </mc:Choice>
        <mc:Fallback xmlns="">
          <p:sp>
            <p:nvSpPr>
              <p:cNvPr id="6" name="Content Placeholder 1">
                <a:extLst>
                  <a:ext uri="{FF2B5EF4-FFF2-40B4-BE49-F238E27FC236}">
                    <a16:creationId xmlns:a16="http://schemas.microsoft.com/office/drawing/2014/main" id="{C72E3F61-567D-4DF5-BCE8-77C908F9CBAE}"/>
                  </a:ext>
                </a:extLst>
              </p:cNvPr>
              <p:cNvSpPr txBox="1">
                <a:spLocks noRot="1" noChangeAspect="1" noMove="1" noResize="1" noEditPoints="1" noAdjustHandles="1" noChangeArrowheads="1" noChangeShapeType="1" noTextEdit="1"/>
              </p:cNvSpPr>
              <p:nvPr/>
            </p:nvSpPr>
            <p:spPr>
              <a:xfrm>
                <a:off x="4924696" y="681541"/>
                <a:ext cx="4003404" cy="3780420"/>
              </a:xfrm>
              <a:prstGeom prst="rect">
                <a:avLst/>
              </a:prstGeom>
              <a:blipFill>
                <a:blip r:embed="rId3"/>
                <a:stretch>
                  <a:fillRect l="-913" t="-484"/>
                </a:stretch>
              </a:blipFill>
            </p:spPr>
            <p:txBody>
              <a:bodyPr/>
              <a:lstStyle/>
              <a:p>
                <a:r>
                  <a:rPr lang="en-US">
                    <a:noFill/>
                  </a:rPr>
                  <a:t> </a:t>
                </a:r>
              </a:p>
            </p:txBody>
          </p:sp>
        </mc:Fallback>
      </mc:AlternateContent>
    </p:spTree>
    <p:extLst>
      <p:ext uri="{BB962C8B-B14F-4D97-AF65-F5344CB8AC3E}">
        <p14:creationId xmlns:p14="http://schemas.microsoft.com/office/powerpoint/2010/main" val="1436239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199" y="681541"/>
            <a:ext cx="8229599" cy="3780420"/>
          </a:xfrm>
        </p:spPr>
        <p:txBody>
          <a:bodyPr/>
          <a:lstStyle/>
          <a:p>
            <a:pPr marL="0" indent="0">
              <a:spcBef>
                <a:spcPts val="0"/>
              </a:spcBef>
              <a:spcAft>
                <a:spcPts val="0"/>
              </a:spcAft>
              <a:buNone/>
            </a:pPr>
            <a:r>
              <a:rPr lang="en-US" sz="1400" dirty="0"/>
              <a:t>CKF and EKF offer efficient, easy way to incorporate measurements as they come in</a:t>
            </a:r>
          </a:p>
          <a:p>
            <a:pPr marL="0" indent="0">
              <a:spcBef>
                <a:spcPts val="0"/>
              </a:spcBef>
              <a:spcAft>
                <a:spcPts val="0"/>
              </a:spcAft>
              <a:buNone/>
            </a:pPr>
            <a:endParaRPr lang="en-US" sz="1400" dirty="0"/>
          </a:p>
          <a:p>
            <a:pPr marL="0" indent="0">
              <a:spcBef>
                <a:spcPts val="0"/>
              </a:spcBef>
              <a:spcAft>
                <a:spcPts val="0"/>
              </a:spcAft>
              <a:buNone/>
            </a:pPr>
            <a:r>
              <a:rPr lang="en-US" sz="1400" dirty="0"/>
              <a:t>Good for real-time filtering</a:t>
            </a:r>
          </a:p>
          <a:p>
            <a:pPr marL="0" indent="0">
              <a:spcBef>
                <a:spcPts val="0"/>
              </a:spcBef>
              <a:spcAft>
                <a:spcPts val="0"/>
              </a:spcAft>
              <a:buNone/>
            </a:pPr>
            <a:endParaRPr lang="en-US" sz="1400" dirty="0"/>
          </a:p>
          <a:p>
            <a:pPr marL="0" indent="0">
              <a:spcBef>
                <a:spcPts val="0"/>
              </a:spcBef>
              <a:spcAft>
                <a:spcPts val="0"/>
              </a:spcAft>
              <a:buNone/>
            </a:pPr>
            <a:r>
              <a:rPr lang="en-US" sz="1400" dirty="0"/>
              <a:t>KF solution is bad early on, improves over time</a:t>
            </a:r>
          </a:p>
          <a:p>
            <a:pPr marL="0" indent="0">
              <a:spcBef>
                <a:spcPts val="0"/>
              </a:spcBef>
              <a:spcAft>
                <a:spcPts val="0"/>
              </a:spcAft>
              <a:buNone/>
            </a:pPr>
            <a:endParaRPr lang="en-US" sz="1400" dirty="0"/>
          </a:p>
          <a:p>
            <a:pPr marL="0" indent="0">
              <a:spcBef>
                <a:spcPts val="0"/>
              </a:spcBef>
              <a:spcAft>
                <a:spcPts val="0"/>
              </a:spcAft>
              <a:buNone/>
            </a:pPr>
            <a:r>
              <a:rPr lang="en-US" sz="1400" dirty="0"/>
              <a:t>Batch and CKF only good for shorter data arcs (~24 hours in Earth orbit).  EKF can be used for any length of time because we update the reference trajectory after each measurement which keeps it close to truth.</a:t>
            </a:r>
          </a:p>
          <a:p>
            <a:pPr marL="0" indent="0">
              <a:spcBef>
                <a:spcPts val="0"/>
              </a:spcBef>
              <a:spcAft>
                <a:spcPts val="0"/>
              </a:spcAft>
              <a:buNone/>
            </a:pPr>
            <a:endParaRPr lang="en-US" sz="1400" dirty="0"/>
          </a:p>
          <a:p>
            <a:pPr marL="0" indent="0">
              <a:spcBef>
                <a:spcPts val="0"/>
              </a:spcBef>
              <a:spcAft>
                <a:spcPts val="0"/>
              </a:spcAft>
              <a:buNone/>
            </a:pPr>
            <a:r>
              <a:rPr lang="en-US" sz="1400" dirty="0"/>
              <a:t>Process noise makes it easy to account for mismodeled accelerations, harder to do in batch.</a:t>
            </a:r>
          </a:p>
          <a:p>
            <a:pPr marL="0" indent="0">
              <a:spcBef>
                <a:spcPts val="0"/>
              </a:spcBef>
              <a:spcAft>
                <a:spcPts val="0"/>
              </a:spcAft>
              <a:buNone/>
            </a:pPr>
            <a:endParaRPr lang="en-US" sz="1400" dirty="0"/>
          </a:p>
          <a:p>
            <a:pPr marL="0" indent="0">
              <a:spcBef>
                <a:spcPts val="0"/>
              </a:spcBef>
              <a:spcAft>
                <a:spcPts val="0"/>
              </a:spcAft>
              <a:buNone/>
            </a:pPr>
            <a:r>
              <a:rPr lang="en-US" sz="1400" dirty="0"/>
              <a:t>All three methods (batch, CKF, EKF) rely on Taylor Series expansion to linearize problem, and assume state errors are Gaussian distributed.  We will discuss alternate strategies that are a better fit for nonlinear, non-Gaussian problems like orbit determination in future lectures.</a:t>
            </a:r>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Summary</a:t>
            </a:r>
          </a:p>
        </p:txBody>
      </p:sp>
    </p:spTree>
    <p:extLst>
      <p:ext uri="{BB962C8B-B14F-4D97-AF65-F5344CB8AC3E}">
        <p14:creationId xmlns:p14="http://schemas.microsoft.com/office/powerpoint/2010/main" val="21922934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199" y="681541"/>
            <a:ext cx="8229599" cy="3780420"/>
          </a:xfrm>
        </p:spPr>
        <p:txBody>
          <a:bodyPr/>
          <a:lstStyle/>
          <a:p>
            <a:pPr marL="0" indent="0">
              <a:spcBef>
                <a:spcPts val="0"/>
              </a:spcBef>
              <a:spcAft>
                <a:spcPts val="0"/>
              </a:spcAft>
              <a:buNone/>
            </a:pPr>
            <a:r>
              <a:rPr lang="en-US" sz="1400" dirty="0"/>
              <a:t>Wednesday lecture will start with our first in-class quiz, on object characterization.  The objective with these activities is to examine a simplified version of a real-world SSA task.  The solutions and approaches you develop for these examples will be extrapolated to discussion of approaches taken in SSA.</a:t>
            </a:r>
          </a:p>
          <a:p>
            <a:pPr marL="0" indent="0">
              <a:spcBef>
                <a:spcPts val="0"/>
              </a:spcBef>
              <a:spcAft>
                <a:spcPts val="0"/>
              </a:spcAft>
              <a:buNone/>
            </a:pPr>
            <a:endParaRPr lang="en-US" sz="1400" dirty="0"/>
          </a:p>
          <a:p>
            <a:pPr marL="0" indent="0">
              <a:spcBef>
                <a:spcPts val="0"/>
              </a:spcBef>
              <a:spcAft>
                <a:spcPts val="0"/>
              </a:spcAft>
              <a:buNone/>
            </a:pPr>
            <a:r>
              <a:rPr lang="en-US" sz="1400" dirty="0"/>
              <a:t>For Wednesday, we will look at the case of an object sliding or rolling down a ramp, where an observer has measured the time to reach the bottom, with some unknown errors.  This is similar in practice to the task of estimating a space object’s characteristics (size, mass, shape, …)</a:t>
            </a:r>
          </a:p>
          <a:p>
            <a:pPr marL="0" indent="0">
              <a:spcBef>
                <a:spcPts val="0"/>
              </a:spcBef>
              <a:spcAft>
                <a:spcPts val="0"/>
              </a:spcAft>
              <a:buNone/>
            </a:pPr>
            <a:endParaRPr lang="en-US" sz="1400" dirty="0"/>
          </a:p>
          <a:p>
            <a:pPr marL="0" indent="0">
              <a:spcBef>
                <a:spcPts val="0"/>
              </a:spcBef>
              <a:spcAft>
                <a:spcPts val="0"/>
              </a:spcAft>
              <a:buNone/>
            </a:pPr>
            <a:r>
              <a:rPr lang="en-US" sz="1400" dirty="0"/>
              <a:t>We will spend the first ~30 minutes on Wednesday working on the example.  If you attend in person, there is no need to work on this ahead of time.  If you are not able to attend, please work through the exercise before lecture and submit your answers to the discussion topics through </a:t>
            </a:r>
            <a:r>
              <a:rPr lang="en-US" sz="1400" dirty="0" err="1"/>
              <a:t>moodle</a:t>
            </a:r>
            <a:r>
              <a:rPr lang="en-US" sz="1400" dirty="0"/>
              <a:t>.  It is not necessary to completely solve the problem, if working at home, please spend about 30 minutes maximum and summarize your findings.</a:t>
            </a:r>
          </a:p>
          <a:p>
            <a:pPr marL="0" indent="0">
              <a:spcBef>
                <a:spcPts val="0"/>
              </a:spcBef>
              <a:spcAft>
                <a:spcPts val="0"/>
              </a:spcAft>
              <a:buNone/>
            </a:pPr>
            <a:endParaRPr lang="en-US" sz="1400" dirty="0"/>
          </a:p>
          <a:p>
            <a:pPr marL="0" indent="0">
              <a:spcBef>
                <a:spcPts val="0"/>
              </a:spcBef>
              <a:spcAft>
                <a:spcPts val="0"/>
              </a:spcAft>
              <a:buNone/>
            </a:pPr>
            <a:r>
              <a:rPr lang="en-US" sz="1400" dirty="0"/>
              <a:t>MATLAB code is provided to help work through the problem, you may modify or add anything as you like.  Students may work individually or in groups, you may also share information/results as you work through the problem.</a:t>
            </a:r>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Quiz</a:t>
            </a:r>
          </a:p>
        </p:txBody>
      </p:sp>
    </p:spTree>
    <p:extLst>
      <p:ext uri="{BB962C8B-B14F-4D97-AF65-F5344CB8AC3E}">
        <p14:creationId xmlns:p14="http://schemas.microsoft.com/office/powerpoint/2010/main" val="2815384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199" y="681541"/>
            <a:ext cx="8229599" cy="3780420"/>
          </a:xfrm>
        </p:spPr>
        <p:txBody>
          <a:bodyPr/>
          <a:lstStyle/>
          <a:p>
            <a:pPr marL="0" indent="0">
              <a:spcBef>
                <a:spcPts val="0"/>
              </a:spcBef>
              <a:spcAft>
                <a:spcPts val="0"/>
              </a:spcAft>
              <a:buNone/>
            </a:pPr>
            <a:r>
              <a:rPr lang="en-US" sz="1400" dirty="0"/>
              <a:t>In Tuesday’s lab session, we will begin processing images collected from the Falcon telescope.  Our objective will be to perform orbit determination using the batch processing algorithm, as well as attempting to characterize the objects’ size and spin rate (if spinning).  </a:t>
            </a:r>
          </a:p>
          <a:p>
            <a:pPr marL="0" indent="0">
              <a:spcBef>
                <a:spcPts val="0"/>
              </a:spcBef>
              <a:spcAft>
                <a:spcPts val="0"/>
              </a:spcAft>
              <a:buNone/>
            </a:pPr>
            <a:endParaRPr lang="en-US" sz="1400" dirty="0"/>
          </a:p>
          <a:p>
            <a:pPr marL="0" indent="0">
              <a:spcBef>
                <a:spcPts val="0"/>
              </a:spcBef>
              <a:spcAft>
                <a:spcPts val="0"/>
              </a:spcAft>
              <a:buNone/>
            </a:pPr>
            <a:r>
              <a:rPr lang="en-US" sz="1400" dirty="0"/>
              <a:t>We will use a software package called </a:t>
            </a:r>
            <a:r>
              <a:rPr lang="en-US" sz="1400" dirty="0" err="1"/>
              <a:t>AstroImageJ</a:t>
            </a:r>
            <a:r>
              <a:rPr lang="en-US" sz="1400" dirty="0"/>
              <a:t>, available from here: </a:t>
            </a:r>
            <a:r>
              <a:rPr lang="en-US" sz="1200" dirty="0">
                <a:hlinkClick r:id="rId2"/>
              </a:rPr>
              <a:t>https://www.astro.louisville.edu/software/astroimagej/installation_packages/</a:t>
            </a:r>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400" dirty="0"/>
              <a:t>If you are able, please download and unzip the appropriate zip file (windows, mac, </a:t>
            </a:r>
            <a:r>
              <a:rPr lang="en-US" sz="1400" dirty="0" err="1"/>
              <a:t>linux</a:t>
            </a:r>
            <a:r>
              <a:rPr lang="en-US" sz="1400" dirty="0"/>
              <a:t>) ahead of lab session.  You should be able to run AstroImageJ.exe without having to do any other steps, let me know if you have any questions.</a:t>
            </a:r>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Lab Preparation</a:t>
            </a:r>
          </a:p>
        </p:txBody>
      </p:sp>
    </p:spTree>
    <p:extLst>
      <p:ext uri="{BB962C8B-B14F-4D97-AF65-F5344CB8AC3E}">
        <p14:creationId xmlns:p14="http://schemas.microsoft.com/office/powerpoint/2010/main" val="1597800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dirty="0"/>
                  <a:t>Linearization is a technique that comes up often in engineering problems.  Taylor Series expansion is a method that approximates the value of a function using derivatives in the vicinity of a reference point.</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e>
                      </m:d>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𝑓</m:t>
                      </m:r>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𝑥</m:t>
                              </m:r>
                            </m:e>
                            <m:sub>
                              <m:r>
                                <a:rPr lang="en-US" sz="1400" b="0" i="1" smtClean="0">
                                  <a:latin typeface="Cambria Math" panose="02040503050406030204" pitchFamily="18" charset="0"/>
                                  <a:ea typeface="Cambria Math" panose="02040503050406030204" pitchFamily="18" charset="0"/>
                                </a:rPr>
                                <m:t>0</m:t>
                              </m:r>
                            </m:sub>
                          </m:sSub>
                        </m:e>
                      </m:d>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𝑑𝑓</m:t>
                          </m:r>
                        </m:num>
                        <m:den>
                          <m:r>
                            <a:rPr lang="en-US" sz="1400" b="0" i="1" smtClean="0">
                              <a:latin typeface="Cambria Math" panose="02040503050406030204" pitchFamily="18" charset="0"/>
                              <a:ea typeface="Cambria Math" panose="02040503050406030204" pitchFamily="18" charset="0"/>
                            </a:rPr>
                            <m:t>𝑑𝑥</m:t>
                          </m:r>
                        </m:den>
                      </m:f>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f>
                        <m:fPr>
                          <m:ctrlPr>
                            <a:rPr lang="en-US" sz="1400" b="0" i="1" smtClean="0">
                              <a:latin typeface="Cambria Math" panose="02040503050406030204" pitchFamily="18" charset="0"/>
                              <a:ea typeface="Cambria Math" panose="02040503050406030204" pitchFamily="18" charset="0"/>
                            </a:rPr>
                          </m:ctrlPr>
                        </m:fPr>
                        <m:num>
                          <m:r>
                            <a:rPr lang="en-US" sz="1400" b="0" i="1" smtClean="0">
                              <a:latin typeface="Cambria Math" panose="02040503050406030204" pitchFamily="18" charset="0"/>
                              <a:ea typeface="Cambria Math" panose="02040503050406030204" pitchFamily="18" charset="0"/>
                            </a:rPr>
                            <m:t>1</m:t>
                          </m:r>
                        </m:num>
                        <m:den>
                          <m:r>
                            <a:rPr lang="en-US" sz="1400" b="0" i="1" smtClean="0">
                              <a:latin typeface="Cambria Math" panose="02040503050406030204" pitchFamily="18" charset="0"/>
                              <a:ea typeface="Cambria Math" panose="02040503050406030204" pitchFamily="18" charset="0"/>
                            </a:rPr>
                            <m:t>2</m:t>
                          </m:r>
                        </m:den>
                      </m:f>
                      <m:f>
                        <m:fPr>
                          <m:ctrlPr>
                            <a:rPr lang="en-US" sz="1400" b="0" i="1" smtClean="0">
                              <a:latin typeface="Cambria Math" panose="02040503050406030204" pitchFamily="18" charset="0"/>
                              <a:ea typeface="Cambria Math" panose="02040503050406030204" pitchFamily="18" charset="0"/>
                            </a:rPr>
                          </m:ctrlPr>
                        </m:fPr>
                        <m:num>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𝑑</m:t>
                              </m:r>
                            </m:e>
                            <m:sup>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𝑓</m:t>
                          </m:r>
                        </m:num>
                        <m:den>
                          <m:r>
                            <a:rPr lang="en-US" sz="1400" b="0" i="1" smtClean="0">
                              <a:latin typeface="Cambria Math" panose="02040503050406030204" pitchFamily="18" charset="0"/>
                              <a:ea typeface="Cambria Math" panose="02040503050406030204" pitchFamily="18" charset="0"/>
                            </a:rPr>
                            <m:t>𝑑</m:t>
                          </m:r>
                          <m:sSup>
                            <m:sSupPr>
                              <m:ctrlPr>
                                <a:rPr lang="en-US" sz="1400" b="0" i="1" smtClean="0">
                                  <a:latin typeface="Cambria Math" panose="02040503050406030204" pitchFamily="18" charset="0"/>
                                  <a:ea typeface="Cambria Math" panose="02040503050406030204" pitchFamily="18" charset="0"/>
                                </a:rPr>
                              </m:ctrlPr>
                            </m:sSupPr>
                            <m:e>
                              <m:r>
                                <a:rPr lang="en-US" sz="1400" b="0" i="1" smtClean="0">
                                  <a:latin typeface="Cambria Math" panose="02040503050406030204" pitchFamily="18" charset="0"/>
                                  <a:ea typeface="Cambria Math" panose="02040503050406030204" pitchFamily="18" charset="0"/>
                                </a:rPr>
                                <m:t>𝑥</m:t>
                              </m:r>
                            </m:e>
                            <m:sup>
                              <m:r>
                                <a:rPr lang="en-US" sz="1400" b="0" i="1" smtClean="0">
                                  <a:latin typeface="Cambria Math" panose="02040503050406030204" pitchFamily="18" charset="0"/>
                                  <a:ea typeface="Cambria Math" panose="02040503050406030204" pitchFamily="18" charset="0"/>
                                </a:rPr>
                                <m:t>2</m:t>
                              </m:r>
                            </m:sup>
                          </m:sSup>
                        </m:den>
                      </m:f>
                      <m:sSup>
                        <m:sSupPr>
                          <m:ctrlPr>
                            <a:rPr lang="en-US" sz="1400" b="0" i="1" smtClean="0">
                              <a:latin typeface="Cambria Math" panose="02040503050406030204" pitchFamily="18" charset="0"/>
                              <a:ea typeface="Cambria Math" panose="02040503050406030204" pitchFamily="18" charset="0"/>
                            </a:rPr>
                          </m:ctrlPr>
                        </m:sSupPr>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e>
                          </m:d>
                        </m:e>
                        <m:sup>
                          <m:r>
                            <a:rPr lang="en-US" sz="1400" b="0" i="1" smtClean="0">
                              <a:latin typeface="Cambria Math" panose="02040503050406030204" pitchFamily="18" charset="0"/>
                              <a:ea typeface="Cambria Math" panose="02040503050406030204" pitchFamily="18" charset="0"/>
                            </a:rPr>
                            <m:t>2</m:t>
                          </m:r>
                        </m:sup>
                      </m:sSup>
                      <m:r>
                        <a:rPr lang="en-US" sz="1400" b="0" i="1" smtClean="0">
                          <a:latin typeface="Cambria Math" panose="02040503050406030204" pitchFamily="18" charset="0"/>
                          <a:ea typeface="Cambria Math" panose="02040503050406030204" pitchFamily="18" charset="0"/>
                        </a:rPr>
                        <m:t>+…</m:t>
                      </m:r>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𝑥</m:t>
                          </m:r>
                        </m:e>
                        <m:sub>
                          <m:r>
                            <a:rPr lang="en-US" sz="1400" b="0" i="1" smtClean="0">
                              <a:latin typeface="Cambria Math" panose="02040503050406030204" pitchFamily="18" charset="0"/>
                              <a:ea typeface="Cambria Math" panose="02040503050406030204" pitchFamily="18" charset="0"/>
                            </a:rPr>
                            <m:t>0</m:t>
                          </m:r>
                        </m:sub>
                      </m:sSub>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When we linearize problems, we keep only the first derivative and drop higher order terms.  The approximation is only accurate for values “close” to the reference point.</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r="-1012"/>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Taylor Series Expansion</a:t>
            </a:r>
          </a:p>
        </p:txBody>
      </p:sp>
      <p:pic>
        <p:nvPicPr>
          <p:cNvPr id="7" name="Picture 6">
            <a:extLst>
              <a:ext uri="{FF2B5EF4-FFF2-40B4-BE49-F238E27FC236}">
                <a16:creationId xmlns:a16="http://schemas.microsoft.com/office/drawing/2014/main" id="{1F9D8DA9-1175-495B-B362-CA39162B3B5B}"/>
              </a:ext>
            </a:extLst>
          </p:cNvPr>
          <p:cNvPicPr>
            <a:picLocks noChangeAspect="1"/>
          </p:cNvPicPr>
          <p:nvPr/>
        </p:nvPicPr>
        <p:blipFill>
          <a:blip r:embed="rId3"/>
          <a:stretch>
            <a:fillRect/>
          </a:stretch>
        </p:blipFill>
        <p:spPr>
          <a:xfrm>
            <a:off x="5090821" y="1424251"/>
            <a:ext cx="3400739" cy="2294998"/>
          </a:xfrm>
          <a:prstGeom prst="rect">
            <a:avLst/>
          </a:prstGeom>
        </p:spPr>
      </p:pic>
    </p:spTree>
    <p:extLst>
      <p:ext uri="{BB962C8B-B14F-4D97-AF65-F5344CB8AC3E}">
        <p14:creationId xmlns:p14="http://schemas.microsoft.com/office/powerpoint/2010/main" val="321612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Nonlinear Systems</a:t>
                </a:r>
                <a:endParaRPr lang="en-US" sz="1200" dirty="0"/>
              </a:p>
              <a:p>
                <a:pPr marL="0" indent="0">
                  <a:spcBef>
                    <a:spcPts val="0"/>
                  </a:spcBef>
                  <a:spcAft>
                    <a:spcPts val="0"/>
                  </a:spcAft>
                  <a:buNone/>
                </a:pPr>
                <a:r>
                  <a:rPr lang="en-US" sz="1200" dirty="0"/>
                  <a:t>Nonlinear systems can often be linearized using techniques such as Taylor Series expansion.  In this case, we find a reference trajectory, compute the first derivative of the dynamics with respect to the state, and drop the higher order terms.</a:t>
                </a:r>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Define a deviation vector </a:t>
                </a:r>
                <a14:m>
                  <m:oMath xmlns:m="http://schemas.openxmlformats.org/officeDocument/2006/math">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𝒙</m:t>
                        </m:r>
                      </m:e>
                    </m:acc>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sub>
                        <m:r>
                          <a:rPr lang="en-US" sz="1200" b="0" i="1" smtClean="0">
                            <a:latin typeface="Cambria Math" panose="02040503050406030204" pitchFamily="18" charset="0"/>
                          </a:rPr>
                          <m:t>𝑇𝑅𝑈𝐸</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sub>
                        <m:r>
                          <a:rPr lang="en-US" sz="1200" b="0" i="1" smtClean="0">
                            <a:latin typeface="Cambria Math" panose="02040503050406030204" pitchFamily="18" charset="0"/>
                          </a:rPr>
                          <m:t>𝑅𝐸𝐹</m:t>
                        </m:r>
                      </m:sub>
                    </m:sSub>
                  </m:oMath>
                </a14:m>
                <a:r>
                  <a:rPr lang="en-US" sz="1200" dirty="0"/>
                  <a:t>.  At the epoch time, we will estimate the deviation </a:t>
                </a:r>
                <a14:m>
                  <m:oMath xmlns:m="http://schemas.openxmlformats.org/officeDocument/2006/math">
                    <m:sSub>
                      <m:sSubPr>
                        <m:ctrlPr>
                          <a:rPr lang="en-US" sz="120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𝒙</m:t>
                            </m:r>
                          </m:e>
                        </m:acc>
                      </m:e>
                      <m:sub>
                        <m:r>
                          <a:rPr lang="en-US" sz="1200" b="0" i="1" smtClean="0">
                            <a:latin typeface="Cambria Math" panose="02040503050406030204" pitchFamily="18" charset="0"/>
                          </a:rPr>
                          <m:t>0</m:t>
                        </m:r>
                      </m:sub>
                    </m:sSub>
                  </m:oMath>
                </a14:m>
                <a:r>
                  <a:rPr lang="en-US" sz="1200" dirty="0"/>
                  <a:t>, which we can then use to get an estimate of the full state vector:</a:t>
                </a:r>
              </a:p>
              <a:p>
                <a:pPr marL="0" indent="0">
                  <a:spcBef>
                    <a:spcPts val="0"/>
                  </a:spcBef>
                  <a:spcAft>
                    <a:spcPts val="0"/>
                  </a:spcAft>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sub>
                          <m:r>
                            <a:rPr lang="en-US" sz="1200" b="0" i="1" smtClean="0">
                              <a:latin typeface="Cambria Math" panose="02040503050406030204" pitchFamily="18" charset="0"/>
                            </a:rPr>
                            <m:t>0</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sub>
                          <m:r>
                            <a:rPr lang="en-US" sz="1200" i="1">
                              <a:latin typeface="Cambria Math" panose="02040503050406030204" pitchFamily="18" charset="0"/>
                            </a:rPr>
                            <m:t>𝑅𝐸𝐹</m:t>
                          </m:r>
                          <m:r>
                            <a:rPr lang="en-US" sz="1200" b="0" i="1" smtClean="0">
                              <a:latin typeface="Cambria Math" panose="02040503050406030204" pitchFamily="18" charset="0"/>
                            </a:rPr>
                            <m:t>,0</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e>
                        <m:sub>
                          <m:r>
                            <a:rPr lang="en-US" sz="1200" i="1">
                              <a:latin typeface="Cambria Math" panose="02040503050406030204" pitchFamily="18" charset="0"/>
                            </a:rPr>
                            <m:t>0</m:t>
                          </m:r>
                        </m:sub>
                      </m:sSub>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a:p>
                <a:pPr marL="0" indent="0">
                  <a:spcBef>
                    <a:spcPts val="0"/>
                  </a:spcBef>
                  <a:spcAft>
                    <a:spcPts val="0"/>
                  </a:spcAft>
                  <a:buNone/>
                </a:pPr>
                <a:endParaRPr lang="en-US" sz="12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Dynamics Model</a:t>
            </a:r>
          </a:p>
        </p:txBody>
      </p:sp>
      <p:pic>
        <p:nvPicPr>
          <p:cNvPr id="3" name="Picture 2">
            <a:extLst>
              <a:ext uri="{FF2B5EF4-FFF2-40B4-BE49-F238E27FC236}">
                <a16:creationId xmlns:a16="http://schemas.microsoft.com/office/drawing/2014/main" id="{97D23ADA-BEC9-44BA-85E6-83788A1E0C04}"/>
              </a:ext>
            </a:extLst>
          </p:cNvPr>
          <p:cNvPicPr>
            <a:picLocks noChangeAspect="1"/>
          </p:cNvPicPr>
          <p:nvPr/>
        </p:nvPicPr>
        <p:blipFill>
          <a:blip r:embed="rId3"/>
          <a:stretch>
            <a:fillRect/>
          </a:stretch>
        </p:blipFill>
        <p:spPr>
          <a:xfrm>
            <a:off x="457200" y="2049590"/>
            <a:ext cx="3683726" cy="1069720"/>
          </a:xfrm>
          <a:prstGeom prst="rect">
            <a:avLst/>
          </a:prstGeom>
        </p:spPr>
      </p:pic>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776F5BF8-607B-4537-BFA4-220C3ACAFCB4}"/>
                  </a:ext>
                </a:extLst>
              </p:cNvPr>
              <p:cNvSpPr txBox="1">
                <a:spLocks/>
              </p:cNvSpPr>
              <p:nvPr/>
            </p:nvSpPr>
            <p:spPr>
              <a:xfrm>
                <a:off x="4868091" y="665820"/>
                <a:ext cx="42193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b="1" dirty="0"/>
                  <a:t>Linearized System</a:t>
                </a:r>
                <a:endParaRPr lang="en-US" sz="1200" dirty="0"/>
              </a:p>
              <a:p>
                <a:pPr marL="0" indent="0">
                  <a:spcBef>
                    <a:spcPts val="0"/>
                  </a:spcBef>
                  <a:spcAft>
                    <a:spcPts val="0"/>
                  </a:spcAft>
                  <a:buFont typeface="Arial" charset="0"/>
                  <a:buNone/>
                </a:pPr>
                <a:r>
                  <a:rPr lang="en-US" sz="1200" dirty="0"/>
                  <a:t>The Taylor Series can be written out as</a:t>
                </a:r>
              </a:p>
              <a:p>
                <a:pPr marL="0" indent="0">
                  <a:spcBef>
                    <a:spcPts val="0"/>
                  </a:spcBef>
                  <a:spcAft>
                    <a:spcPts val="0"/>
                  </a:spcAft>
                  <a:buFont typeface="Arial" charset="0"/>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acc>
                            <m:accPr>
                              <m:chr m:val="̇"/>
                              <m:ctrlPr>
                                <a:rPr lang="en-US" sz="1200" i="1" smtClean="0">
                                  <a:latin typeface="Cambria Math" panose="02040503050406030204" pitchFamily="18" charset="0"/>
                                </a:rPr>
                              </m:ctrlPr>
                            </m:acc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acc>
                        </m:e>
                        <m:sub>
                          <m:r>
                            <a:rPr lang="en-US" sz="1200" b="0" i="1" smtClean="0">
                              <a:latin typeface="Cambria Math" panose="02040503050406030204" pitchFamily="18" charset="0"/>
                            </a:rPr>
                            <m:t>𝑇𝑅𝑈𝐸</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acc>
                            <m:accPr>
                              <m:chr m:val="̇"/>
                              <m:ctrlPr>
                                <a:rPr lang="en-US" sz="1200" b="0" i="1" smtClean="0">
                                  <a:latin typeface="Cambria Math" panose="02040503050406030204" pitchFamily="18" charset="0"/>
                                </a:rPr>
                              </m:ctrlPr>
                            </m:accPr>
                            <m:e>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𝑿</m:t>
                                  </m:r>
                                </m:e>
                              </m:acc>
                            </m:e>
                          </m:acc>
                        </m:e>
                        <m:sub>
                          <m:r>
                            <a:rPr lang="en-US" sz="1200" b="0" i="1" smtClean="0">
                              <a:latin typeface="Cambria Math" panose="02040503050406030204" pitchFamily="18" charset="0"/>
                            </a:rPr>
                            <m:t>𝑅𝐸𝐹</m:t>
                          </m:r>
                        </m:sub>
                      </m:sSub>
                      <m:r>
                        <a:rPr lang="en-US" sz="1200" b="0" i="1" smtClean="0">
                          <a:latin typeface="Cambria Math" panose="02040503050406030204" pitchFamily="18" charset="0"/>
                        </a:rPr>
                        <m:t>+</m:t>
                      </m:r>
                      <m:d>
                        <m:dPr>
                          <m:begChr m:val="["/>
                          <m:endChr m:val="]"/>
                          <m:ctrlPr>
                            <a:rPr lang="en-US" sz="1200" b="0" i="1" smtClean="0">
                              <a:latin typeface="Cambria Math" panose="02040503050406030204" pitchFamily="18" charset="0"/>
                            </a:rPr>
                          </m:ctrlPr>
                        </m:dPr>
                        <m:e>
                          <m:f>
                            <m:fPr>
                              <m:ctrlPr>
                                <a:rPr lang="en-US" sz="1200" b="0" i="1" smtClean="0">
                                  <a:latin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m:t>
                              </m:r>
                              <m:acc>
                                <m:accPr>
                                  <m:chr m:val="̇"/>
                                  <m:ctrlPr>
                                    <a:rPr lang="en-US" sz="1200" b="0" i="1" smtClean="0">
                                      <a:latin typeface="Cambria Math" panose="02040503050406030204" pitchFamily="18" charset="0"/>
                                      <a:ea typeface="Cambria Math" panose="02040503050406030204" pitchFamily="18" charset="0"/>
                                    </a:rPr>
                                  </m:ctrlPr>
                                </m:accPr>
                                <m:e>
                                  <m:acc>
                                    <m:accPr>
                                      <m:chr m:val="⃑"/>
                                      <m:ctrlPr>
                                        <a:rPr lang="en-US" sz="1200" b="1" i="1" smtClean="0">
                                          <a:latin typeface="Cambria Math" panose="02040503050406030204" pitchFamily="18" charset="0"/>
                                          <a:ea typeface="Cambria Math" panose="02040503050406030204" pitchFamily="18" charset="0"/>
                                        </a:rPr>
                                      </m:ctrlPr>
                                    </m:accPr>
                                    <m:e>
                                      <m:r>
                                        <a:rPr lang="en-US" sz="1200" b="1" i="1" smtClean="0">
                                          <a:latin typeface="Cambria Math" panose="02040503050406030204" pitchFamily="18" charset="0"/>
                                          <a:ea typeface="Cambria Math" panose="02040503050406030204" pitchFamily="18" charset="0"/>
                                        </a:rPr>
                                        <m:t>𝑿</m:t>
                                      </m:r>
                                    </m:e>
                                  </m:acc>
                                </m:e>
                              </m:acc>
                            </m:num>
                            <m:den>
                              <m:r>
                                <a:rPr lang="en-US" sz="1200" b="0" i="1" smtClean="0">
                                  <a:latin typeface="Cambria Math" panose="02040503050406030204" pitchFamily="18" charset="0"/>
                                  <a:ea typeface="Cambria Math" panose="02040503050406030204" pitchFamily="18" charset="0"/>
                                </a:rPr>
                                <m:t>𝜕</m:t>
                              </m:r>
                              <m:acc>
                                <m:accPr>
                                  <m:chr m:val="⃑"/>
                                  <m:ctrlPr>
                                    <a:rPr lang="en-US" sz="1200" b="1" i="1" smtClean="0">
                                      <a:latin typeface="Cambria Math" panose="02040503050406030204" pitchFamily="18" charset="0"/>
                                      <a:ea typeface="Cambria Math" panose="02040503050406030204" pitchFamily="18" charset="0"/>
                                    </a:rPr>
                                  </m:ctrlPr>
                                </m:accPr>
                                <m:e>
                                  <m:r>
                                    <a:rPr lang="en-US" sz="1200" b="1" i="1" smtClean="0">
                                      <a:latin typeface="Cambria Math" panose="02040503050406030204" pitchFamily="18" charset="0"/>
                                      <a:ea typeface="Cambria Math" panose="02040503050406030204" pitchFamily="18" charset="0"/>
                                    </a:rPr>
                                    <m:t>𝑿</m:t>
                                  </m:r>
                                </m:e>
                              </m:acc>
                            </m:den>
                          </m:f>
                        </m:e>
                      </m:d>
                      <m:acc>
                        <m:accPr>
                          <m:chr m:val="⃑"/>
                          <m:ctrlPr>
                            <a:rPr lang="en-US" sz="1200" b="1" i="1" smtClean="0">
                              <a:latin typeface="Cambria Math" panose="02040503050406030204" pitchFamily="18" charset="0"/>
                            </a:rPr>
                          </m:ctrlPr>
                        </m:accPr>
                        <m:e>
                          <m:r>
                            <a:rPr lang="en-US" sz="1200" b="1" i="1" smtClean="0">
                              <a:latin typeface="Cambria Math" panose="02040503050406030204" pitchFamily="18" charset="0"/>
                            </a:rPr>
                            <m:t>𝒙</m:t>
                          </m:r>
                        </m:e>
                      </m:acc>
                      <m:r>
                        <a:rPr lang="en-US" sz="1200" b="0" i="1" smtClean="0">
                          <a:latin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1</m:t>
                          </m:r>
                        </m:num>
                        <m:den>
                          <m:r>
                            <a:rPr lang="en-US" sz="1200" i="1">
                              <a:latin typeface="Cambria Math" panose="02040503050406030204" pitchFamily="18" charset="0"/>
                              <a:ea typeface="Cambria Math" panose="02040503050406030204" pitchFamily="18" charset="0"/>
                            </a:rPr>
                            <m:t>2</m:t>
                          </m:r>
                        </m:den>
                      </m:f>
                      <m:d>
                        <m:dPr>
                          <m:begChr m:val="["/>
                          <m:endChr m:val="]"/>
                          <m:ctrlPr>
                            <a:rPr lang="en-US" sz="1200" i="1">
                              <a:latin typeface="Cambria Math" panose="02040503050406030204" pitchFamily="18" charset="0"/>
                            </a:rPr>
                          </m:ctrlPr>
                        </m:dPr>
                        <m:e>
                          <m:f>
                            <m:fPr>
                              <m:ctrlPr>
                                <a:rPr lang="en-US" sz="1200" i="1">
                                  <a:latin typeface="Cambria Math" panose="02040503050406030204" pitchFamily="18" charset="0"/>
                                </a:rPr>
                              </m:ctrlPr>
                            </m:fPr>
                            <m:num>
                              <m:sSup>
                                <m:sSupPr>
                                  <m:ctrlPr>
                                    <a:rPr lang="en-US" sz="1200" i="1" smtClean="0">
                                      <a:latin typeface="Cambria Math" panose="02040503050406030204" pitchFamily="18" charset="0"/>
                                    </a:rPr>
                                  </m:ctrlPr>
                                </m:sSupPr>
                                <m:e>
                                  <m:r>
                                    <a:rPr lang="en-US" sz="1200" i="1" smtClean="0">
                                      <a:latin typeface="Cambria Math" panose="02040503050406030204" pitchFamily="18" charset="0"/>
                                      <a:ea typeface="Cambria Math" panose="02040503050406030204" pitchFamily="18" charset="0"/>
                                    </a:rPr>
                                    <m:t>𝜕</m:t>
                                  </m:r>
                                </m:e>
                                <m:sup>
                                  <m:r>
                                    <a:rPr lang="en-US" sz="1200" b="0" i="1" smtClean="0">
                                      <a:latin typeface="Cambria Math" panose="02040503050406030204" pitchFamily="18" charset="0"/>
                                    </a:rPr>
                                    <m:t>2</m:t>
                                  </m:r>
                                </m:sup>
                              </m:sSup>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acc>
                            </m:num>
                            <m:den>
                              <m:r>
                                <a:rPr lang="en-US" sz="1200" i="1">
                                  <a:latin typeface="Cambria Math" panose="02040503050406030204" pitchFamily="18" charset="0"/>
                                  <a:ea typeface="Cambria Math" panose="02040503050406030204" pitchFamily="18" charset="0"/>
                                </a:rPr>
                                <m:t>𝜕</m:t>
                              </m:r>
                              <m:sSup>
                                <m:sSupPr>
                                  <m:ctrlPr>
                                    <a:rPr lang="en-US" sz="1200" i="1" smtClean="0">
                                      <a:latin typeface="Cambria Math" panose="02040503050406030204" pitchFamily="18" charset="0"/>
                                      <a:ea typeface="Cambria Math" panose="02040503050406030204" pitchFamily="18" charset="0"/>
                                    </a:rPr>
                                  </m:ctrlPr>
                                </m:sSup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sup>
                                  <m:r>
                                    <a:rPr lang="en-US" sz="1200" b="0" i="1" smtClean="0">
                                      <a:latin typeface="Cambria Math" panose="02040503050406030204" pitchFamily="18" charset="0"/>
                                      <a:ea typeface="Cambria Math" panose="02040503050406030204" pitchFamily="18" charset="0"/>
                                    </a:rPr>
                                    <m:t>2</m:t>
                                  </m:r>
                                </m:sup>
                              </m:sSup>
                            </m:den>
                          </m:f>
                        </m:e>
                      </m:d>
                      <m:sSup>
                        <m:sSupPr>
                          <m:ctrlPr>
                            <a:rPr lang="en-US" sz="1200" i="1" smtClean="0">
                              <a:latin typeface="Cambria Math" panose="02040503050406030204" pitchFamily="18" charset="0"/>
                              <a:ea typeface="Cambria Math" panose="02040503050406030204" pitchFamily="18" charset="0"/>
                            </a:rPr>
                          </m:ctrlPr>
                        </m:sSup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e>
                        <m:sup>
                          <m:r>
                            <a:rPr lang="en-US" sz="1200" b="0" i="1" smtClean="0">
                              <a:latin typeface="Cambria Math" panose="02040503050406030204" pitchFamily="18" charset="0"/>
                              <a:ea typeface="Cambria Math" panose="02040503050406030204" pitchFamily="18" charset="0"/>
                            </a:rPr>
                            <m:t>2</m:t>
                          </m:r>
                        </m:sup>
                      </m:sSup>
                      <m:r>
                        <a:rPr lang="en-US" sz="1200" b="0" i="1" smtClean="0">
                          <a:latin typeface="Cambria Math" panose="02040503050406030204" pitchFamily="18" charset="0"/>
                          <a:ea typeface="Cambria Math" panose="02040503050406030204" pitchFamily="18" charset="0"/>
                        </a:rPr>
                        <m:t>+…</m:t>
                      </m:r>
                    </m:oMath>
                  </m:oMathPara>
                </a14:m>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Font typeface="Arial" charset="0"/>
                  <a:buNone/>
                </a:pPr>
                <a:r>
                  <a:rPr lang="en-US" sz="1200" dirty="0"/>
                  <a:t>Keeping only the linear terms yields</a:t>
                </a:r>
              </a:p>
              <a:p>
                <a:pPr marL="0" indent="0">
                  <a:spcBef>
                    <a:spcPts val="0"/>
                  </a:spcBef>
                  <a:spcAft>
                    <a:spcPts val="0"/>
                  </a:spcAft>
                  <a:buFont typeface="Arial" charset="0"/>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acc>
                        </m:e>
                        <m:sub>
                          <m:r>
                            <a:rPr lang="en-US" sz="1200" i="1">
                              <a:latin typeface="Cambria Math" panose="02040503050406030204" pitchFamily="18" charset="0"/>
                            </a:rPr>
                            <m:t>𝑇𝑅𝑈𝐸</m:t>
                          </m:r>
                        </m:sub>
                      </m:sSub>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acc>
                                <m:accPr>
                                  <m:chr m:val="⃑"/>
                                  <m:ctrlPr>
                                    <a:rPr lang="en-US" sz="1200" b="1" i="1">
                                      <a:latin typeface="Cambria Math" panose="02040503050406030204" pitchFamily="18" charset="0"/>
                                    </a:rPr>
                                  </m:ctrlPr>
                                </m:accPr>
                                <m:e>
                                  <m:r>
                                    <a:rPr lang="en-US" sz="1200" b="1" i="1">
                                      <a:latin typeface="Cambria Math" panose="02040503050406030204" pitchFamily="18" charset="0"/>
                                    </a:rPr>
                                    <m:t>𝑿</m:t>
                                  </m:r>
                                </m:e>
                              </m:acc>
                            </m:e>
                          </m:acc>
                        </m:e>
                        <m:sub>
                          <m:r>
                            <a:rPr lang="en-US" sz="1200" i="1">
                              <a:latin typeface="Cambria Math" panose="02040503050406030204" pitchFamily="18" charset="0"/>
                            </a:rPr>
                            <m:t>𝑅𝐸𝐹</m:t>
                          </m:r>
                        </m:sub>
                      </m:sSub>
                      <m:r>
                        <a:rPr lang="en-US" sz="1200" i="1" smtClean="0">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acc>
                            </m:num>
                            <m:den>
                              <m:r>
                                <a:rPr lang="en-US" sz="1200"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den>
                          </m:f>
                        </m:e>
                      </m:d>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oMath>
                  </m:oMathPara>
                </a14:m>
                <a:endParaRPr lang="en-US" sz="1200" dirty="0"/>
              </a:p>
              <a:p>
                <a:pPr marL="0" indent="0">
                  <a:spcBef>
                    <a:spcPts val="0"/>
                  </a:spcBef>
                  <a:spcAft>
                    <a:spcPts val="0"/>
                  </a:spcAft>
                  <a:buFont typeface="Arial" charset="0"/>
                  <a:buNone/>
                </a:pPr>
                <a:endParaRPr lang="en-US" sz="12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acc>
                            <m:accPr>
                              <m:chr m:val="⃑"/>
                              <m:ctrlPr>
                                <a:rPr lang="en-US" sz="1200" i="1" smtClean="0">
                                  <a:latin typeface="Cambria Math" panose="02040503050406030204" pitchFamily="18" charset="0"/>
                                  <a:ea typeface="Cambria Math" panose="02040503050406030204" pitchFamily="18" charset="0"/>
                                </a:rPr>
                              </m:ctrlPr>
                            </m:accPr>
                            <m:e>
                              <m:r>
                                <a:rPr lang="en-US" sz="1200" b="1" i="1" smtClean="0">
                                  <a:latin typeface="Cambria Math" panose="02040503050406030204" pitchFamily="18" charset="0"/>
                                  <a:ea typeface="Cambria Math" panose="02040503050406030204" pitchFamily="18" charset="0"/>
                                </a:rPr>
                                <m:t>𝒙</m:t>
                              </m:r>
                            </m:e>
                          </m:acc>
                        </m:e>
                      </m:acc>
                      <m:r>
                        <a:rPr lang="en-US" sz="1200" i="1">
                          <a:latin typeface="Cambria Math" panose="02040503050406030204" pitchFamily="18" charset="0"/>
                          <a:ea typeface="Cambria Math" panose="02040503050406030204" pitchFamily="18" charset="0"/>
                        </a:rPr>
                        <m:t>≈</m:t>
                      </m:r>
                      <m:d>
                        <m:dPr>
                          <m:begChr m:val="["/>
                          <m:endChr m:val="]"/>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acc>
                            </m:num>
                            <m:den>
                              <m:r>
                                <a:rPr lang="en-US" sz="1200"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den>
                          </m:f>
                        </m:e>
                      </m:d>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oMath>
                  </m:oMathPara>
                </a14:m>
                <a:endParaRPr lang="en-US" sz="1200" dirty="0"/>
              </a:p>
              <a:p>
                <a:pPr marL="0" indent="0">
                  <a:spcBef>
                    <a:spcPts val="0"/>
                  </a:spcBef>
                  <a:spcAft>
                    <a:spcPts val="0"/>
                  </a:spcAft>
                  <a:buNone/>
                </a:pPr>
                <a:endParaRPr lang="en-US" sz="1200" dirty="0"/>
              </a:p>
              <a:p>
                <a:pPr marL="0" indent="0">
                  <a:spcBef>
                    <a:spcPts val="0"/>
                  </a:spcBef>
                  <a:spcAft>
                    <a:spcPts val="0"/>
                  </a:spcAft>
                  <a:buNone/>
                </a:pPr>
                <a:r>
                  <a:rPr lang="en-US" sz="1200" dirty="0"/>
                  <a:t>Note that this has the same form as our previous expression for linear dynamics</a:t>
                </a: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𝒙</m:t>
                              </m:r>
                            </m:e>
                          </m:acc>
                        </m:e>
                      </m:acc>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𝐴</m:t>
                      </m:r>
                      <m:d>
                        <m:dPr>
                          <m:ctrlPr>
                            <a:rPr lang="en-US" sz="1200" b="0" i="1" smtClean="0">
                              <a:latin typeface="Cambria Math" panose="02040503050406030204" pitchFamily="18" charset="0"/>
                              <a:ea typeface="Cambria Math" panose="02040503050406030204" pitchFamily="18" charset="0"/>
                            </a:rPr>
                          </m:ctrlPr>
                        </m:dPr>
                        <m:e>
                          <m:r>
                            <a:rPr lang="en-US" sz="1200" b="0" i="1" smtClean="0">
                              <a:latin typeface="Cambria Math" panose="02040503050406030204" pitchFamily="18" charset="0"/>
                              <a:ea typeface="Cambria Math" panose="02040503050406030204" pitchFamily="18" charset="0"/>
                            </a:rPr>
                            <m:t>𝑡</m:t>
                          </m:r>
                        </m:e>
                      </m:d>
                      <m:acc>
                        <m:accPr>
                          <m:chr m:val="⃑"/>
                          <m:ctrlPr>
                            <a:rPr lang="en-US" sz="1200" b="1" i="1">
                              <a:latin typeface="Cambria Math" panose="02040503050406030204" pitchFamily="18" charset="0"/>
                            </a:rPr>
                          </m:ctrlPr>
                        </m:accPr>
                        <m:e>
                          <m:r>
                            <a:rPr lang="en-US" sz="1200" b="1" i="1">
                              <a:latin typeface="Cambria Math" panose="02040503050406030204" pitchFamily="18" charset="0"/>
                            </a:rPr>
                            <m:t>𝒙</m:t>
                          </m:r>
                        </m:e>
                      </m:acc>
                      <m:r>
                        <a:rPr lang="en-US" sz="1200" b="1" i="1" smtClean="0">
                          <a:latin typeface="Cambria Math" panose="02040503050406030204" pitchFamily="18" charset="0"/>
                        </a:rPr>
                        <m:t>        </m:t>
                      </m:r>
                      <m:r>
                        <a:rPr lang="en-US" sz="1200" b="0" i="1" smtClean="0">
                          <a:latin typeface="Cambria Math" panose="02040503050406030204" pitchFamily="18" charset="0"/>
                        </a:rPr>
                        <m:t>𝐴</m:t>
                      </m:r>
                      <m:d>
                        <m:dPr>
                          <m:ctrlPr>
                            <a:rPr lang="en-US" sz="1200" i="1" smtClean="0">
                              <a:latin typeface="Cambria Math" panose="02040503050406030204" pitchFamily="18" charset="0"/>
                            </a:rPr>
                          </m:ctrlPr>
                        </m:dPr>
                        <m:e>
                          <m:r>
                            <a:rPr lang="en-US" sz="1200" b="0" i="1" smtClean="0">
                              <a:latin typeface="Cambria Math" panose="02040503050406030204" pitchFamily="18" charset="0"/>
                            </a:rPr>
                            <m:t>𝑡</m:t>
                          </m:r>
                        </m:e>
                      </m:d>
                      <m:r>
                        <a:rPr lang="en-US" sz="1200" b="1" i="1" smtClean="0">
                          <a:latin typeface="Cambria Math" panose="02040503050406030204" pitchFamily="18" charset="0"/>
                        </a:rPr>
                        <m:t>=</m:t>
                      </m:r>
                      <m:d>
                        <m:dPr>
                          <m:begChr m:val="["/>
                          <m:endChr m:val="]"/>
                          <m:ctrlPr>
                            <a:rPr lang="en-US" sz="1200" i="1">
                              <a:latin typeface="Cambria Math" panose="02040503050406030204" pitchFamily="18" charset="0"/>
                            </a:rPr>
                          </m:ctrlPr>
                        </m:dPr>
                        <m:e>
                          <m:f>
                            <m:fPr>
                              <m:ctrlPr>
                                <a:rPr lang="en-US" sz="1200" i="1">
                                  <a:latin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acc>
                                <m:accPr>
                                  <m:chr m:val="̇"/>
                                  <m:ctrlPr>
                                    <a:rPr lang="en-US" sz="1200" i="1">
                                      <a:latin typeface="Cambria Math" panose="02040503050406030204" pitchFamily="18" charset="0"/>
                                      <a:ea typeface="Cambria Math" panose="02040503050406030204" pitchFamily="18" charset="0"/>
                                    </a:rPr>
                                  </m:ctrlPr>
                                </m:accPr>
                                <m:e>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e>
                              </m:acc>
                            </m:num>
                            <m:den>
                              <m:r>
                                <a:rPr lang="en-US" sz="1200" i="1">
                                  <a:latin typeface="Cambria Math" panose="02040503050406030204" pitchFamily="18" charset="0"/>
                                  <a:ea typeface="Cambria Math" panose="02040503050406030204" pitchFamily="18" charset="0"/>
                                </a:rPr>
                                <m:t>𝜕</m:t>
                              </m:r>
                              <m:acc>
                                <m:accPr>
                                  <m:chr m:val="⃑"/>
                                  <m:ctrlPr>
                                    <a:rPr lang="en-US" sz="1200" b="1" i="1">
                                      <a:latin typeface="Cambria Math" panose="02040503050406030204" pitchFamily="18" charset="0"/>
                                      <a:ea typeface="Cambria Math" panose="02040503050406030204" pitchFamily="18" charset="0"/>
                                    </a:rPr>
                                  </m:ctrlPr>
                                </m:accPr>
                                <m:e>
                                  <m:r>
                                    <a:rPr lang="en-US" sz="1200" b="1" i="1">
                                      <a:latin typeface="Cambria Math" panose="02040503050406030204" pitchFamily="18" charset="0"/>
                                      <a:ea typeface="Cambria Math" panose="02040503050406030204" pitchFamily="18" charset="0"/>
                                    </a:rPr>
                                    <m:t>𝑿</m:t>
                                  </m:r>
                                </m:e>
                              </m:acc>
                            </m:den>
                          </m:f>
                        </m:e>
                      </m:d>
                    </m:oMath>
                  </m:oMathPara>
                </a14:m>
                <a:endParaRPr lang="en-US" sz="1200" dirty="0"/>
              </a:p>
            </p:txBody>
          </p:sp>
        </mc:Choice>
        <mc:Fallback xmlns="">
          <p:sp>
            <p:nvSpPr>
              <p:cNvPr id="6" name="Content Placeholder 1">
                <a:extLst>
                  <a:ext uri="{FF2B5EF4-FFF2-40B4-BE49-F238E27FC236}">
                    <a16:creationId xmlns:a16="http://schemas.microsoft.com/office/drawing/2014/main" id="{776F5BF8-607B-4537-BFA4-220C3ACAFCB4}"/>
                  </a:ext>
                </a:extLst>
              </p:cNvPr>
              <p:cNvSpPr txBox="1">
                <a:spLocks noRot="1" noChangeAspect="1" noMove="1" noResize="1" noEditPoints="1" noAdjustHandles="1" noChangeArrowheads="1" noChangeShapeType="1" noTextEdit="1"/>
              </p:cNvSpPr>
              <p:nvPr/>
            </p:nvSpPr>
            <p:spPr>
              <a:xfrm>
                <a:off x="4868091" y="665820"/>
                <a:ext cx="4219304" cy="3780420"/>
              </a:xfrm>
              <a:prstGeom prst="rect">
                <a:avLst/>
              </a:prstGeom>
              <a:blipFill>
                <a:blip r:embed="rId4"/>
                <a:stretch>
                  <a:fillRect l="-434" t="-323"/>
                </a:stretch>
              </a:blipFill>
            </p:spPr>
            <p:txBody>
              <a:bodyPr/>
              <a:lstStyle/>
              <a:p>
                <a:r>
                  <a:rPr lang="en-US">
                    <a:noFill/>
                  </a:rPr>
                  <a:t> </a:t>
                </a:r>
              </a:p>
            </p:txBody>
          </p:sp>
        </mc:Fallback>
      </mc:AlternateContent>
    </p:spTree>
    <p:extLst>
      <p:ext uri="{BB962C8B-B14F-4D97-AF65-F5344CB8AC3E}">
        <p14:creationId xmlns:p14="http://schemas.microsoft.com/office/powerpoint/2010/main" val="287781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dirty="0"/>
              <a:t>We can apply the same concept to linearize the measurement equations.</a:t>
            </a:r>
          </a:p>
          <a:p>
            <a:pPr marL="0" indent="0">
              <a:spcBef>
                <a:spcPts val="0"/>
              </a:spcBef>
              <a:spcAft>
                <a:spcPts val="0"/>
              </a:spcAft>
              <a:buNone/>
            </a:pPr>
            <a:endParaRPr lang="en-US" sz="1400" dirty="0"/>
          </a:p>
          <a:p>
            <a:pPr marL="0" indent="0">
              <a:spcBef>
                <a:spcPts val="0"/>
              </a:spcBef>
              <a:spcAft>
                <a:spcPts val="0"/>
              </a:spcAft>
              <a:buNone/>
            </a:pPr>
            <a:endParaRPr lang="en-US" sz="1400" dirty="0"/>
          </a:p>
          <a:p>
            <a:pPr marL="0" indent="0">
              <a:spcBef>
                <a:spcPts val="0"/>
              </a:spcBef>
              <a:spcAft>
                <a:spcPts val="0"/>
              </a:spcAft>
              <a:buNone/>
            </a:pPr>
            <a:endParaRPr lang="en-US" sz="1400" dirty="0"/>
          </a:p>
        </p:txBody>
      </p:sp>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Measurement Model</a:t>
            </a:r>
          </a:p>
        </p:txBody>
      </p:sp>
      <p:pic>
        <p:nvPicPr>
          <p:cNvPr id="3" name="Picture 2">
            <a:extLst>
              <a:ext uri="{FF2B5EF4-FFF2-40B4-BE49-F238E27FC236}">
                <a16:creationId xmlns:a16="http://schemas.microsoft.com/office/drawing/2014/main" id="{65E61156-15E0-4DFC-BA67-8E41E354420C}"/>
              </a:ext>
            </a:extLst>
          </p:cNvPr>
          <p:cNvPicPr>
            <a:picLocks noChangeAspect="1"/>
          </p:cNvPicPr>
          <p:nvPr/>
        </p:nvPicPr>
        <p:blipFill>
          <a:blip r:embed="rId2"/>
          <a:stretch>
            <a:fillRect/>
          </a:stretch>
        </p:blipFill>
        <p:spPr>
          <a:xfrm>
            <a:off x="505903" y="1977056"/>
            <a:ext cx="4121897" cy="2340944"/>
          </a:xfrm>
          <a:prstGeom prst="rect">
            <a:avLst/>
          </a:prstGeom>
        </p:spPr>
      </p:pic>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C72E3F61-567D-4DF5-BCE8-77C908F9CBAE}"/>
                  </a:ext>
                </a:extLst>
              </p:cNvPr>
              <p:cNvSpPr txBox="1">
                <a:spLocks/>
              </p:cNvSpPr>
              <p:nvPr/>
            </p:nvSpPr>
            <p:spPr>
              <a:xfrm>
                <a:off x="4924696" y="681541"/>
                <a:ext cx="4003404" cy="3780420"/>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600" b="1" dirty="0"/>
                  <a:t>Linearized Measurement Model</a:t>
                </a:r>
              </a:p>
              <a:p>
                <a:pPr marL="0" indent="0" algn="ctr">
                  <a:spcBef>
                    <a:spcPts val="0"/>
                  </a:spcBef>
                  <a:spcAft>
                    <a:spcPts val="0"/>
                  </a:spcAft>
                  <a:buFont typeface="Arial" charset="0"/>
                  <a:buNone/>
                </a:pPr>
                <a:r>
                  <a:rPr lang="en-US" sz="1400" dirty="0"/>
                  <a:t>Assume that the nonlinear measurement equation is </a:t>
                </a:r>
              </a:p>
              <a:p>
                <a:pPr marL="0" indent="0" algn="ctr">
                  <a:spcBef>
                    <a:spcPts val="0"/>
                  </a:spcBef>
                  <a:spcAft>
                    <a:spcPts val="0"/>
                  </a:spcAft>
                  <a:buFont typeface="Arial" charset="0"/>
                  <a:buNone/>
                </a:pPr>
                <a:endParaRPr lang="en-US" sz="1400" i="1" dirty="0">
                  <a:latin typeface="Cambria Math" panose="02040503050406030204" pitchFamily="18" charset="0"/>
                </a:endParaRPr>
              </a:p>
              <a:p>
                <a:pPr marL="0" indent="0" algn="ctr">
                  <a:spcBef>
                    <a:spcPts val="0"/>
                  </a:spcBef>
                  <a:spcAft>
                    <a:spcPts val="0"/>
                  </a:spcAft>
                  <a:buFont typeface="Arial" charset="0"/>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𝒀</m:t>
                              </m:r>
                            </m:e>
                          </m:acc>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m:t>
                      </m:r>
                      <m:r>
                        <a:rPr lang="en-US" sz="1400" b="0" i="1" smtClean="0">
                          <a:latin typeface="Cambria Math" panose="02040503050406030204" pitchFamily="18" charset="0"/>
                        </a:rPr>
                        <m:t>𝐺</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𝑿</m:t>
                                  </m:r>
                                </m:e>
                              </m:acc>
                            </m:e>
                            <m:sub>
                              <m:r>
                                <a:rPr lang="en-US" sz="1400" b="0" i="1" smtClean="0">
                                  <a:latin typeface="Cambria Math" panose="02040503050406030204" pitchFamily="18" charset="0"/>
                                </a:rPr>
                                <m:t>𝑘</m:t>
                              </m:r>
                            </m:sub>
                          </m:sSub>
                        </m:e>
                      </m:d>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ea typeface="Cambria Math" panose="02040503050406030204" pitchFamily="18" charset="0"/>
                                </a:rPr>
                                <m:t>𝜺</m:t>
                              </m:r>
                            </m:e>
                          </m:acc>
                        </m:e>
                        <m:sub>
                          <m:r>
                            <a:rPr lang="en-US" sz="1400" b="0" i="1" smtClean="0">
                              <a:latin typeface="Cambria Math" panose="02040503050406030204" pitchFamily="18" charset="0"/>
                            </a:rPr>
                            <m:t>𝑘</m:t>
                          </m:r>
                        </m:sub>
                      </m:sSub>
                    </m:oMath>
                  </m:oMathPara>
                </a14:m>
                <a:endParaRPr lang="en-US" sz="1400" dirty="0"/>
              </a:p>
              <a:p>
                <a:pPr marL="0" indent="0" algn="ctr">
                  <a:spcBef>
                    <a:spcPts val="0"/>
                  </a:spcBef>
                  <a:spcAft>
                    <a:spcPts val="0"/>
                  </a:spcAft>
                  <a:buFont typeface="Arial" charset="0"/>
                  <a:buNone/>
                </a:pPr>
                <a:endParaRPr lang="en-US" sz="1400" dirty="0"/>
              </a:p>
              <a:p>
                <a:pPr marL="0" indent="0" algn="ctr">
                  <a:spcBef>
                    <a:spcPts val="0"/>
                  </a:spcBef>
                  <a:spcAft>
                    <a:spcPts val="0"/>
                  </a:spcAft>
                  <a:buNone/>
                </a:pP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i="1">
                            <a:latin typeface="Cambria Math" panose="02040503050406030204" pitchFamily="18" charset="0"/>
                          </a:rPr>
                          <m:t>𝑘</m:t>
                        </m:r>
                      </m:sub>
                    </m:sSub>
                    <m:r>
                      <a:rPr lang="en-US" sz="1400" i="1">
                        <a:latin typeface="Cambria Math" panose="02040503050406030204" pitchFamily="18" charset="0"/>
                      </a:rPr>
                      <m:t>=</m:t>
                    </m:r>
                    <m:r>
                      <a:rPr lang="en-US" sz="1400" i="1">
                        <a:latin typeface="Cambria Math" panose="02040503050406030204" pitchFamily="18" charset="0"/>
                      </a:rPr>
                      <m:t>𝐺</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b="0" i="1" smtClean="0">
                                <a:latin typeface="Cambria Math" panose="02040503050406030204" pitchFamily="18" charset="0"/>
                              </a:rPr>
                              <m:t>𝑅𝐸𝐹</m:t>
                            </m:r>
                            <m:r>
                              <a:rPr lang="en-US" sz="1400" b="0" i="1" smtClean="0">
                                <a:latin typeface="Cambria Math" panose="02040503050406030204" pitchFamily="18" charset="0"/>
                              </a:rPr>
                              <m:t>,</m:t>
                            </m:r>
                            <m:r>
                              <a:rPr lang="en-US" sz="1400" b="0" i="1" smtClean="0">
                                <a:latin typeface="Cambria Math" panose="02040503050406030204" pitchFamily="18" charset="0"/>
                              </a:rPr>
                              <m:t>𝑘</m:t>
                            </m:r>
                          </m:sub>
                        </m:sSub>
                      </m:e>
                    </m:d>
                    <m:r>
                      <a:rPr lang="en-US" sz="1400" b="0" i="1" smtClean="0">
                        <a:latin typeface="Cambria Math" panose="02040503050406030204" pitchFamily="18" charset="0"/>
                      </a:rPr>
                      <m:t>+</m:t>
                    </m:r>
                  </m:oMath>
                </a14:m>
                <a:r>
                  <a:rPr lang="en-US" sz="1400" dirty="0"/>
                  <a:t> </a:t>
                </a:r>
                <a14:m>
                  <m:oMath xmlns:m="http://schemas.openxmlformats.org/officeDocument/2006/math">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𝐺</m:t>
                            </m:r>
                          </m:num>
                          <m:den>
                            <m:r>
                              <a:rPr lang="en-US" sz="1400"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den>
                        </m:f>
                      </m:e>
                    </m:d>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smtClean="0">
                        <a:latin typeface="Cambria Math" panose="02040503050406030204" pitchFamily="18" charset="0"/>
                      </a:rPr>
                      <m:t>+…</m:t>
                    </m:r>
                  </m:oMath>
                </a14:m>
                <a:endParaRPr lang="en-US" sz="1400" b="1" dirty="0"/>
              </a:p>
              <a:p>
                <a:pPr marL="0" indent="0" algn="ctr">
                  <a:spcBef>
                    <a:spcPts val="0"/>
                  </a:spcBef>
                  <a:spcAft>
                    <a:spcPts val="0"/>
                  </a:spcAft>
                  <a:buNone/>
                </a:pPr>
                <a:endParaRPr lang="en-US" sz="1400" dirty="0"/>
              </a:p>
              <a:p>
                <a:pPr marL="0" indent="0" algn="ctr">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b="1" i="1" smtClean="0">
                                  <a:latin typeface="Cambria Math" panose="02040503050406030204" pitchFamily="18" charset="0"/>
                                </a:rPr>
                              </m:ctrlPr>
                            </m:accPr>
                            <m:e>
                              <m:r>
                                <a:rPr lang="en-US" sz="1400" b="1" i="1" smtClean="0">
                                  <a:latin typeface="Cambria Math" panose="02040503050406030204" pitchFamily="18" charset="0"/>
                                </a:rPr>
                                <m:t>𝒚</m:t>
                              </m:r>
                            </m:e>
                          </m:acc>
                        </m:e>
                        <m:sub>
                          <m:r>
                            <a:rPr lang="en-US" sz="1400" b="0" i="1" smtClean="0">
                              <a:latin typeface="Cambria Math" panose="02040503050406030204" pitchFamily="18" charset="0"/>
                            </a:rPr>
                            <m:t>𝑘</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𝒀</m:t>
                              </m:r>
                            </m:e>
                          </m:acc>
                        </m:e>
                        <m:sub>
                          <m:r>
                            <a:rPr lang="en-US" sz="1400" i="1">
                              <a:latin typeface="Cambria Math" panose="02040503050406030204" pitchFamily="18" charset="0"/>
                            </a:rPr>
                            <m:t>𝑘</m:t>
                          </m:r>
                        </m:sub>
                      </m:sSub>
                      <m:r>
                        <a:rPr lang="en-US" sz="1400" b="0" i="1" smtClean="0">
                          <a:latin typeface="Cambria Math" panose="02040503050406030204" pitchFamily="18" charset="0"/>
                        </a:rPr>
                        <m:t>−</m:t>
                      </m:r>
                      <m:r>
                        <a:rPr lang="en-US" sz="1400" i="1">
                          <a:latin typeface="Cambria Math" panose="02040503050406030204" pitchFamily="18" charset="0"/>
                        </a:rPr>
                        <m:t>𝐺</m:t>
                      </m:r>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𝑅𝐸𝐹</m:t>
                              </m:r>
                              <m:r>
                                <a:rPr lang="en-US" sz="1400" i="1">
                                  <a:latin typeface="Cambria Math" panose="02040503050406030204" pitchFamily="18" charset="0"/>
                                </a:rPr>
                                <m:t>,</m:t>
                              </m:r>
                              <m:r>
                                <a:rPr lang="en-US" sz="1400" i="1">
                                  <a:latin typeface="Cambria Math" panose="02040503050406030204" pitchFamily="18" charset="0"/>
                                </a:rPr>
                                <m:t>𝑘</m:t>
                              </m:r>
                            </m:sub>
                          </m:sSub>
                        </m:e>
                      </m:d>
                    </m:oMath>
                  </m:oMathPara>
                </a14:m>
                <a:endParaRPr lang="en-US" sz="1400" dirty="0"/>
              </a:p>
              <a:p>
                <a:pPr marL="0" indent="0" algn="ctr">
                  <a:spcBef>
                    <a:spcPts val="0"/>
                  </a:spcBef>
                  <a:spcAft>
                    <a:spcPts val="0"/>
                  </a:spcAft>
                  <a:buNone/>
                </a:pPr>
                <a:endParaRPr lang="en-US" sz="1400" dirty="0"/>
              </a:p>
              <a:p>
                <a:pPr marL="0" indent="0" algn="ctr">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𝒚</m:t>
                              </m:r>
                            </m:e>
                          </m:acc>
                        </m:e>
                        <m:sub>
                          <m:r>
                            <a:rPr lang="en-US" sz="1400" i="1">
                              <a:latin typeface="Cambria Math" panose="02040503050406030204" pitchFamily="18" charset="0"/>
                            </a:rPr>
                            <m:t>𝑘</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e>
                        <m:sub>
                          <m:r>
                            <a:rPr lang="en-US" sz="1400" i="1">
                              <a:latin typeface="Cambria Math" panose="02040503050406030204" pitchFamily="18" charset="0"/>
                            </a:rPr>
                            <m:t>𝑘</m:t>
                          </m:r>
                        </m:sub>
                      </m:sSub>
                      <m:sSub>
                        <m:sSubPr>
                          <m:ctrlPr>
                            <a:rPr lang="en-US" sz="1400" i="1">
                              <a:latin typeface="Cambria Math" panose="02040503050406030204" pitchFamily="18" charset="0"/>
                            </a:rPr>
                          </m:ctrlPr>
                        </m:sSubPr>
                        <m:e>
                          <m:r>
                            <a:rPr lang="en-US" sz="1400" b="0" i="1" smtClean="0">
                              <a:latin typeface="Cambria Math" panose="02040503050406030204" pitchFamily="18" charset="0"/>
                            </a:rPr>
                            <m:t>         </m:t>
                          </m:r>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r>
                        <a:rPr lang="en-US" sz="1400" b="0" i="1" smtClean="0">
                          <a:latin typeface="Cambria Math" panose="02040503050406030204" pitchFamily="18" charset="0"/>
                        </a:rPr>
                        <m:t>=</m:t>
                      </m:r>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𝐺</m:t>
                              </m:r>
                            </m:num>
                            <m:den>
                              <m:r>
                                <a:rPr lang="en-US" sz="1400"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den>
                          </m:f>
                        </m:e>
                      </m:d>
                    </m:oMath>
                  </m:oMathPara>
                </a14:m>
                <a:endParaRPr lang="en-US" sz="1400" dirty="0"/>
              </a:p>
              <a:p>
                <a:pPr marL="0" indent="0" algn="ctr">
                  <a:spcBef>
                    <a:spcPts val="0"/>
                  </a:spcBef>
                  <a:spcAft>
                    <a:spcPts val="0"/>
                  </a:spcAft>
                  <a:buNone/>
                </a:pPr>
                <a:endParaRPr lang="en-US" sz="1400" dirty="0"/>
              </a:p>
            </p:txBody>
          </p:sp>
        </mc:Choice>
        <mc:Fallback xmlns="">
          <p:sp>
            <p:nvSpPr>
              <p:cNvPr id="6" name="Content Placeholder 1">
                <a:extLst>
                  <a:ext uri="{FF2B5EF4-FFF2-40B4-BE49-F238E27FC236}">
                    <a16:creationId xmlns:a16="http://schemas.microsoft.com/office/drawing/2014/main" id="{C72E3F61-567D-4DF5-BCE8-77C908F9CBAE}"/>
                  </a:ext>
                </a:extLst>
              </p:cNvPr>
              <p:cNvSpPr txBox="1">
                <a:spLocks noRot="1" noChangeAspect="1" noMove="1" noResize="1" noEditPoints="1" noAdjustHandles="1" noChangeArrowheads="1" noChangeShapeType="1" noTextEdit="1"/>
              </p:cNvSpPr>
              <p:nvPr/>
            </p:nvSpPr>
            <p:spPr>
              <a:xfrm>
                <a:off x="4924696" y="681541"/>
                <a:ext cx="4003404" cy="3780420"/>
              </a:xfrm>
              <a:prstGeom prst="rect">
                <a:avLst/>
              </a:prstGeom>
              <a:blipFill>
                <a:blip r:embed="rId3"/>
                <a:stretch>
                  <a:fillRect l="-913" t="-484" r="-1370"/>
                </a:stretch>
              </a:blipFill>
            </p:spPr>
            <p:txBody>
              <a:bodyPr/>
              <a:lstStyle/>
              <a:p>
                <a:r>
                  <a:rPr lang="en-US">
                    <a:noFill/>
                  </a:rPr>
                  <a:t> </a:t>
                </a:r>
              </a:p>
            </p:txBody>
          </p:sp>
        </mc:Fallback>
      </mc:AlternateContent>
    </p:spTree>
    <p:extLst>
      <p:ext uri="{BB962C8B-B14F-4D97-AF65-F5344CB8AC3E}">
        <p14:creationId xmlns:p14="http://schemas.microsoft.com/office/powerpoint/2010/main" val="217197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052F6B9-6D27-43BB-B810-138F60EC6DD6}"/>
                  </a:ext>
                </a:extLst>
              </p:cNvPr>
              <p:cNvSpPr>
                <a:spLocks noGrp="1"/>
              </p:cNvSpPr>
              <p:nvPr>
                <p:ph sz="half" idx="1"/>
              </p:nvPr>
            </p:nvSpPr>
            <p:spPr>
              <a:xfrm>
                <a:off x="457200" y="681541"/>
                <a:ext cx="4219304" cy="3780420"/>
              </a:xfrm>
            </p:spPr>
            <p:txBody>
              <a:bodyPr/>
              <a:lstStyle/>
              <a:p>
                <a:pPr marL="0" indent="0">
                  <a:spcBef>
                    <a:spcPts val="0"/>
                  </a:spcBef>
                  <a:spcAft>
                    <a:spcPts val="0"/>
                  </a:spcAft>
                  <a:buNone/>
                </a:pPr>
                <a:r>
                  <a:rPr lang="en-US" sz="1400" b="1" dirty="0"/>
                  <a:t>Standard Form</a:t>
                </a:r>
              </a:p>
              <a:p>
                <a:pPr marL="0" indent="0">
                  <a:spcBef>
                    <a:spcPts val="0"/>
                  </a:spcBef>
                  <a:spcAft>
                    <a:spcPts val="0"/>
                  </a:spcAft>
                  <a:buNone/>
                </a:pPr>
                <a:r>
                  <a:rPr lang="en-US" sz="1400" dirty="0"/>
                  <a:t>By using Taylor Series expansion and keeping only first order terms, we have put the problem back in standard form:</a:t>
                </a:r>
              </a:p>
              <a:p>
                <a:pPr marL="0" indent="0">
                  <a:spcBef>
                    <a:spcPts val="0"/>
                  </a:spcBef>
                  <a:spcAft>
                    <a:spcPts val="0"/>
                  </a:spcAft>
                  <a:buNone/>
                </a:pPr>
                <a:endParaRPr lang="en-US" sz="1400" dirty="0"/>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ea typeface="Cambria Math" panose="02040503050406030204" pitchFamily="18" charset="0"/>
                            </a:rPr>
                          </m:ctrlPr>
                        </m:accPr>
                        <m:e>
                          <m:acc>
                            <m:accPr>
                              <m:chr m:val="⃑"/>
                              <m:ctrlPr>
                                <a:rPr lang="en-US" sz="1400"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𝒙</m:t>
                              </m:r>
                            </m:e>
                          </m:acc>
                        </m:e>
                      </m:acc>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𝐴</m:t>
                      </m:r>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𝑡</m:t>
                          </m:r>
                        </m:e>
                      </m:d>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smtClean="0">
                          <a:latin typeface="Cambria Math" panose="02040503050406030204" pitchFamily="18" charset="0"/>
                        </a:rPr>
                        <m:t>        </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𝒚</m:t>
                              </m:r>
                            </m:e>
                          </m:acc>
                        </m:e>
                        <m:sub>
                          <m:r>
                            <a:rPr lang="en-US" sz="1400" i="1">
                              <a:latin typeface="Cambria Math" panose="02040503050406030204" pitchFamily="18" charset="0"/>
                            </a:rPr>
                            <m:t>𝑘</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r>
                        <a:rPr lang="en-US" sz="1400" b="1" i="1">
                          <a:latin typeface="Cambria Math" panose="02040503050406030204" pitchFamily="18" charset="0"/>
                        </a:rPr>
                        <m:t>+</m:t>
                      </m:r>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𝜺</m:t>
                              </m:r>
                            </m:e>
                          </m:acc>
                        </m:e>
                        <m:sub>
                          <m:r>
                            <a:rPr lang="en-US" sz="1400" i="1">
                              <a:latin typeface="Cambria Math" panose="02040503050406030204" pitchFamily="18" charset="0"/>
                            </a:rPr>
                            <m:t>𝑘</m:t>
                          </m:r>
                        </m:sub>
                      </m:sSub>
                    </m:oMath>
                  </m:oMathPara>
                </a14:m>
                <a:endParaRPr lang="en-US" sz="1400" b="1" i="1" dirty="0">
                  <a:latin typeface="Cambria Math" panose="02040503050406030204" pitchFamily="18" charset="0"/>
                </a:endParaRPr>
              </a:p>
              <a:p>
                <a:pPr marL="0" indent="0">
                  <a:spcBef>
                    <a:spcPts val="0"/>
                  </a:spcBef>
                  <a:spcAft>
                    <a:spcPts val="0"/>
                  </a:spcAft>
                  <a:buNone/>
                </a:pPr>
                <a:endParaRPr lang="en-US" sz="1400" b="1" i="1" dirty="0">
                  <a:latin typeface="Cambria Math" panose="02040503050406030204" pitchFamily="18" charset="0"/>
                </a:endParaRPr>
              </a:p>
              <a:p>
                <a:pPr marL="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1400" i="1">
                          <a:latin typeface="Cambria Math" panose="02040503050406030204" pitchFamily="18" charset="0"/>
                        </a:rPr>
                        <m:t>𝐴</m:t>
                      </m:r>
                      <m:d>
                        <m:dPr>
                          <m:ctrlPr>
                            <a:rPr lang="en-US" sz="1400" i="1">
                              <a:latin typeface="Cambria Math" panose="02040503050406030204" pitchFamily="18" charset="0"/>
                            </a:rPr>
                          </m:ctrlPr>
                        </m:dPr>
                        <m:e>
                          <m:r>
                            <a:rPr lang="en-US" sz="1400" i="1">
                              <a:latin typeface="Cambria Math" panose="02040503050406030204" pitchFamily="18" charset="0"/>
                            </a:rPr>
                            <m:t>𝑡</m:t>
                          </m:r>
                        </m:e>
                      </m:d>
                      <m:r>
                        <a:rPr lang="en-US" sz="1400" b="1" i="1">
                          <a:latin typeface="Cambria Math" panose="02040503050406030204" pitchFamily="18" charset="0"/>
                        </a:rPr>
                        <m:t>=</m:t>
                      </m:r>
                      <m:sSup>
                        <m:sSupPr>
                          <m:ctrlPr>
                            <a:rPr lang="en-US" sz="1400" b="1" i="1" smtClean="0">
                              <a:latin typeface="Cambria Math" panose="02040503050406030204" pitchFamily="18" charset="0"/>
                              <a:ea typeface="Cambria Math" panose="02040503050406030204" pitchFamily="18" charset="0"/>
                            </a:rPr>
                          </m:ctrlPr>
                        </m:sSupPr>
                        <m:e>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acc>
                                    <m:accPr>
                                      <m:chr m:val="̇"/>
                                      <m:ctrlPr>
                                        <a:rPr lang="en-US" sz="1400" i="1">
                                          <a:latin typeface="Cambria Math" panose="02040503050406030204" pitchFamily="18" charset="0"/>
                                          <a:ea typeface="Cambria Math" panose="02040503050406030204" pitchFamily="18" charset="0"/>
                                        </a:rPr>
                                      </m:ctrlPr>
                                    </m:accPr>
                                    <m:e>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e>
                                  </m:acc>
                                </m:num>
                                <m:den>
                                  <m:r>
                                    <a:rPr lang="en-US" sz="1400"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den>
                              </m:f>
                            </m:e>
                          </m:d>
                        </m:e>
                        <m:sup>
                          <m:r>
                            <a:rPr lang="en-US" sz="1400" b="1" i="1" smtClean="0">
                              <a:latin typeface="Cambria Math" panose="02040503050406030204" pitchFamily="18" charset="0"/>
                              <a:ea typeface="Cambria Math" panose="02040503050406030204" pitchFamily="18" charset="0"/>
                            </a:rPr>
                            <m:t>∗</m:t>
                          </m:r>
                        </m:sup>
                      </m:sSup>
                      <m:sSub>
                        <m:sSubPr>
                          <m:ctrlPr>
                            <a:rPr lang="en-US" sz="1400" i="1">
                              <a:latin typeface="Cambria Math" panose="02040503050406030204" pitchFamily="18" charset="0"/>
                            </a:rPr>
                          </m:ctrlPr>
                        </m:sSubPr>
                        <m:e>
                          <m:r>
                            <a:rPr lang="en-US" sz="1400" i="1">
                              <a:latin typeface="Cambria Math" panose="02040503050406030204" pitchFamily="18" charset="0"/>
                            </a:rPr>
                            <m:t>         </m:t>
                          </m:r>
                          <m:acc>
                            <m:accPr>
                              <m:chr m:val="̃"/>
                              <m:ctrlPr>
                                <a:rPr lang="en-US" sz="1400" i="1">
                                  <a:latin typeface="Cambria Math" panose="02040503050406030204" pitchFamily="18" charset="0"/>
                                </a:rPr>
                              </m:ctrlPr>
                            </m:accPr>
                            <m:e>
                              <m:r>
                                <a:rPr lang="en-US" sz="1400" i="1">
                                  <a:latin typeface="Cambria Math" panose="02040503050406030204" pitchFamily="18" charset="0"/>
                                </a:rPr>
                                <m:t>𝐻</m:t>
                              </m:r>
                            </m:e>
                          </m:acc>
                        </m:e>
                        <m:sub>
                          <m:r>
                            <a:rPr lang="en-US" sz="1400" i="1">
                              <a:latin typeface="Cambria Math" panose="02040503050406030204" pitchFamily="18" charset="0"/>
                            </a:rPr>
                            <m:t>𝑘</m:t>
                          </m:r>
                        </m:sub>
                      </m:sSub>
                      <m:r>
                        <a:rPr lang="en-US" sz="1400" i="1">
                          <a:latin typeface="Cambria Math" panose="02040503050406030204" pitchFamily="18" charset="0"/>
                        </a:rPr>
                        <m:t>=</m:t>
                      </m:r>
                      <m:sSup>
                        <m:sSupPr>
                          <m:ctrlPr>
                            <a:rPr lang="en-US" sz="1400" b="1" i="1" smtClean="0">
                              <a:latin typeface="Cambria Math" panose="02040503050406030204" pitchFamily="18" charset="0"/>
                              <a:ea typeface="Cambria Math" panose="02040503050406030204" pitchFamily="18" charset="0"/>
                            </a:rPr>
                          </m:ctrlPr>
                        </m:sSupPr>
                        <m:e>
                          <m:d>
                            <m:dPr>
                              <m:begChr m:val="["/>
                              <m:endChr m:val="]"/>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𝐺</m:t>
                                  </m:r>
                                </m:num>
                                <m:den>
                                  <m:r>
                                    <a:rPr lang="en-US" sz="1400" i="1">
                                      <a:latin typeface="Cambria Math" panose="02040503050406030204" pitchFamily="18" charset="0"/>
                                      <a:ea typeface="Cambria Math" panose="02040503050406030204" pitchFamily="18" charset="0"/>
                                    </a:rPr>
                                    <m:t>𝜕</m:t>
                                  </m:r>
                                  <m:acc>
                                    <m:accPr>
                                      <m:chr m:val="⃑"/>
                                      <m:ctrlPr>
                                        <a:rPr lang="en-US" sz="1400" b="1" i="1">
                                          <a:latin typeface="Cambria Math" panose="02040503050406030204" pitchFamily="18" charset="0"/>
                                          <a:ea typeface="Cambria Math" panose="02040503050406030204" pitchFamily="18" charset="0"/>
                                        </a:rPr>
                                      </m:ctrlPr>
                                    </m:accPr>
                                    <m:e>
                                      <m:r>
                                        <a:rPr lang="en-US" sz="1400" b="1" i="1">
                                          <a:latin typeface="Cambria Math" panose="02040503050406030204" pitchFamily="18" charset="0"/>
                                          <a:ea typeface="Cambria Math" panose="02040503050406030204" pitchFamily="18" charset="0"/>
                                        </a:rPr>
                                        <m:t>𝑿</m:t>
                                      </m:r>
                                    </m:e>
                                  </m:acc>
                                </m:den>
                              </m:f>
                            </m:e>
                          </m:d>
                        </m:e>
                        <m:sup>
                          <m:r>
                            <a:rPr lang="en-US" sz="1400" b="1" i="1" smtClean="0">
                              <a:latin typeface="Cambria Math" panose="02040503050406030204" pitchFamily="18" charset="0"/>
                              <a:ea typeface="Cambria Math" panose="02040503050406030204" pitchFamily="18" charset="0"/>
                            </a:rPr>
                            <m:t>∗</m:t>
                          </m:r>
                        </m:sup>
                      </m:sSup>
                    </m:oMath>
                  </m:oMathPara>
                </a14:m>
                <a:endParaRPr lang="en-US" sz="1400" dirty="0"/>
              </a:p>
              <a:p>
                <a:pPr marL="0" indent="0">
                  <a:spcBef>
                    <a:spcPts val="0"/>
                  </a:spcBef>
                  <a:spcAft>
                    <a:spcPts val="0"/>
                  </a:spcAft>
                  <a:buNone/>
                </a:pPr>
                <a:endParaRPr lang="en-US" sz="1400" dirty="0"/>
              </a:p>
              <a:p>
                <a:pPr marL="0" indent="0">
                  <a:spcBef>
                    <a:spcPts val="0"/>
                  </a:spcBef>
                  <a:spcAft>
                    <a:spcPts val="0"/>
                  </a:spcAft>
                  <a:buNone/>
                </a:pPr>
                <a:r>
                  <a:rPr lang="en-US" sz="1400" dirty="0"/>
                  <a:t>where the []* indicates the partial derivative is evaluated at the reference trajectory value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𝑅𝐸𝐹</m:t>
                        </m:r>
                      </m:sub>
                    </m:sSub>
                  </m:oMath>
                </a14:m>
                <a:r>
                  <a:rPr lang="en-US" sz="1400" dirty="0"/>
                  <a:t>.  </a:t>
                </a:r>
              </a:p>
              <a:p>
                <a:pPr marL="0" indent="0">
                  <a:spcBef>
                    <a:spcPts val="0"/>
                  </a:spcBef>
                  <a:spcAft>
                    <a:spcPts val="0"/>
                  </a:spcAft>
                  <a:buNone/>
                </a:pPr>
                <a:endParaRPr lang="en-US" sz="1400" dirty="0"/>
              </a:p>
            </p:txBody>
          </p:sp>
        </mc:Choice>
        <mc:Fallback xmlns="">
          <p:sp>
            <p:nvSpPr>
              <p:cNvPr id="2" name="Content Placeholder 1">
                <a:extLst>
                  <a:ext uri="{FF2B5EF4-FFF2-40B4-BE49-F238E27FC236}">
                    <a16:creationId xmlns:a16="http://schemas.microsoft.com/office/drawing/2014/main" id="{1052F6B9-6D27-43BB-B810-138F60EC6DD6}"/>
                  </a:ext>
                </a:extLst>
              </p:cNvPr>
              <p:cNvSpPr>
                <a:spLocks noGrp="1" noRot="1" noChangeAspect="1" noMove="1" noResize="1" noEditPoints="1" noAdjustHandles="1" noChangeArrowheads="1" noChangeShapeType="1" noTextEdit="1"/>
              </p:cNvSpPr>
              <p:nvPr>
                <p:ph sz="half" idx="1"/>
              </p:nvPr>
            </p:nvSpPr>
            <p:spPr>
              <a:xfrm>
                <a:off x="457200" y="681541"/>
                <a:ext cx="4219304" cy="3780420"/>
              </a:xfrm>
              <a:blipFill>
                <a:blip r:embed="rId2"/>
                <a:stretch>
                  <a:fillRect l="-434" t="-323" r="-289"/>
                </a:stretch>
              </a:blipFill>
            </p:spPr>
            <p:txBody>
              <a:bodyPr/>
              <a:lstStyle/>
              <a:p>
                <a:r>
                  <a:rPr lang="en-US">
                    <a:noFill/>
                  </a:rPr>
                  <a:t> </a:t>
                </a:r>
              </a:p>
            </p:txBody>
          </p:sp>
        </mc:Fallback>
      </mc:AlternateContent>
      <p:sp>
        <p:nvSpPr>
          <p:cNvPr id="5" name="Title 19">
            <a:extLst>
              <a:ext uri="{FF2B5EF4-FFF2-40B4-BE49-F238E27FC236}">
                <a16:creationId xmlns:a16="http://schemas.microsoft.com/office/drawing/2014/main" id="{1CAD6F2D-91F3-4B2E-A5CD-94FEC91B6B6B}"/>
              </a:ext>
            </a:extLst>
          </p:cNvPr>
          <p:cNvSpPr>
            <a:spLocks noGrp="1"/>
          </p:cNvSpPr>
          <p:nvPr>
            <p:ph type="title"/>
          </p:nvPr>
        </p:nvSpPr>
        <p:spPr>
          <a:xfrm>
            <a:off x="457200" y="71754"/>
            <a:ext cx="8229600" cy="594066"/>
          </a:xfrm>
        </p:spPr>
        <p:txBody>
          <a:bodyPr/>
          <a:lstStyle/>
          <a:p>
            <a:r>
              <a:rPr lang="en-US" dirty="0">
                <a:latin typeface="Arial" panose="020B0604020202020204" pitchFamily="34" charset="0"/>
                <a:cs typeface="Arial" panose="020B0604020202020204" pitchFamily="34" charset="0"/>
              </a:rPr>
              <a:t>Linearized Orbit Determination Model</a:t>
            </a:r>
          </a:p>
        </p:txBody>
      </p:sp>
      <p:pic>
        <p:nvPicPr>
          <p:cNvPr id="7" name="Picture 6">
            <a:extLst>
              <a:ext uri="{FF2B5EF4-FFF2-40B4-BE49-F238E27FC236}">
                <a16:creationId xmlns:a16="http://schemas.microsoft.com/office/drawing/2014/main" id="{47F01E93-E457-4B2D-AF6B-E1331D7A357E}"/>
              </a:ext>
            </a:extLst>
          </p:cNvPr>
          <p:cNvPicPr>
            <a:picLocks noChangeAspect="1"/>
          </p:cNvPicPr>
          <p:nvPr/>
        </p:nvPicPr>
        <p:blipFill>
          <a:blip r:embed="rId3"/>
          <a:stretch>
            <a:fillRect/>
          </a:stretch>
        </p:blipFill>
        <p:spPr>
          <a:xfrm>
            <a:off x="5003074" y="1331496"/>
            <a:ext cx="3683726" cy="1069720"/>
          </a:xfrm>
          <a:prstGeom prst="rect">
            <a:avLst/>
          </a:prstGeom>
        </p:spPr>
      </p:pic>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98FDD468-4F3A-4806-8BC6-9693EBB16033}"/>
                  </a:ext>
                </a:extLst>
              </p:cNvPr>
              <p:cNvSpPr txBox="1">
                <a:spLocks/>
              </p:cNvSpPr>
              <p:nvPr/>
            </p:nvSpPr>
            <p:spPr>
              <a:xfrm>
                <a:off x="4852851" y="2952205"/>
                <a:ext cx="4219304" cy="1616435"/>
              </a:xfrm>
              <a:prstGeom prst="rect">
                <a:avLst/>
              </a:prstGeom>
            </p:spPr>
            <p:txBody>
              <a:bodyPr/>
              <a:lstStyle>
                <a:lvl1pPr marL="342900" indent="-342900" algn="l" rtl="0" eaLnBrk="1" fontAlgn="base" hangingPunct="1">
                  <a:spcBef>
                    <a:spcPct val="20000"/>
                  </a:spcBef>
                  <a:spcAft>
                    <a:spcPct val="0"/>
                  </a:spcAft>
                  <a:buFont typeface="Arial" charset="0"/>
                  <a:buChar char="•"/>
                  <a:defRPr sz="2000" kern="1200">
                    <a:solidFill>
                      <a:schemeClr val="tx1"/>
                    </a:solidFill>
                    <a:latin typeface="Sommet" pitchFamily="50" charset="0"/>
                    <a:ea typeface="ＭＳ Ｐゴシック" charset="0"/>
                    <a:cs typeface="+mn-cs"/>
                  </a:defRPr>
                </a:lvl1pPr>
                <a:lvl2pPr marL="742950" indent="-285750" algn="l" rtl="0" eaLnBrk="1" fontAlgn="base" hangingPunct="1">
                  <a:spcBef>
                    <a:spcPct val="20000"/>
                  </a:spcBef>
                  <a:spcAft>
                    <a:spcPct val="0"/>
                  </a:spcAft>
                  <a:buFont typeface="Arial" charset="0"/>
                  <a:buChar char="–"/>
                  <a:defRPr sz="1800" kern="1200">
                    <a:solidFill>
                      <a:schemeClr val="tx1"/>
                    </a:solidFill>
                    <a:latin typeface="Sommet" pitchFamily="50" charset="0"/>
                    <a:ea typeface="ＭＳ Ｐゴシック" charset="0"/>
                    <a:cs typeface="+mn-cs"/>
                  </a:defRPr>
                </a:lvl2pPr>
                <a:lvl3pPr marL="1143000" indent="-228600" algn="l" rtl="0" eaLnBrk="1" fontAlgn="base" hangingPunct="1">
                  <a:spcBef>
                    <a:spcPct val="20000"/>
                  </a:spcBef>
                  <a:spcAft>
                    <a:spcPct val="0"/>
                  </a:spcAft>
                  <a:buFont typeface="Arial" charset="0"/>
                  <a:buChar char="•"/>
                  <a:defRPr sz="1600" kern="1200">
                    <a:solidFill>
                      <a:schemeClr val="tx1"/>
                    </a:solidFill>
                    <a:latin typeface="Sommet" pitchFamily="50" charset="0"/>
                    <a:ea typeface="ＭＳ Ｐゴシック" charset="0"/>
                    <a:cs typeface="+mn-cs"/>
                  </a:defRPr>
                </a:lvl3pPr>
                <a:lvl4pPr marL="16002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4pPr>
                <a:lvl5pPr marL="2057400" indent="-228600" algn="l" rtl="0" eaLnBrk="1" fontAlgn="base" hangingPunct="1">
                  <a:spcBef>
                    <a:spcPct val="20000"/>
                  </a:spcBef>
                  <a:spcAft>
                    <a:spcPct val="0"/>
                  </a:spcAft>
                  <a:buFont typeface="Arial" charset="0"/>
                  <a:buChar char="»"/>
                  <a:defRPr sz="1400" kern="1200">
                    <a:solidFill>
                      <a:schemeClr val="tx1"/>
                    </a:solidFill>
                    <a:latin typeface="Sommet" pitchFamily="50" charset="0"/>
                    <a:ea typeface="ＭＳ Ｐゴシック" charset="0"/>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spcBef>
                    <a:spcPts val="0"/>
                  </a:spcBef>
                  <a:spcAft>
                    <a:spcPts val="0"/>
                  </a:spcAft>
                  <a:buFont typeface="Arial" charset="0"/>
                  <a:buNone/>
                </a:pPr>
                <a:r>
                  <a:rPr lang="en-US" sz="1400" dirty="0"/>
                  <a:t>We can compute the minimum variance least squares estimate just like before, with the note that the solution we obtain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𝒙</m:t>
                            </m:r>
                          </m:e>
                        </m:acc>
                      </m:e>
                      <m:sub>
                        <m:r>
                          <a:rPr lang="en-US" sz="1400" i="1">
                            <a:latin typeface="Cambria Math" panose="02040503050406030204" pitchFamily="18" charset="0"/>
                          </a:rPr>
                          <m:t>0</m:t>
                        </m:r>
                      </m:sub>
                    </m:sSub>
                  </m:oMath>
                </a14:m>
                <a:r>
                  <a:rPr lang="en-US" sz="1400" dirty="0"/>
                  <a:t> is a deviation vector that must be added to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𝑅𝐸𝐹</m:t>
                        </m:r>
                        <m:r>
                          <a:rPr lang="en-US" sz="1400" i="1">
                            <a:latin typeface="Cambria Math" panose="02040503050406030204" pitchFamily="18" charset="0"/>
                          </a:rPr>
                          <m:t>,0</m:t>
                        </m:r>
                      </m:sub>
                    </m:sSub>
                  </m:oMath>
                </a14:m>
                <a:r>
                  <a:rPr lang="en-US" sz="1400" dirty="0"/>
                  <a:t> to get the full estimated state </a:t>
                </a:r>
                <a14:m>
                  <m:oMath xmlns:m="http://schemas.openxmlformats.org/officeDocument/2006/math">
                    <m:sSub>
                      <m:sSubPr>
                        <m:ctrlPr>
                          <a:rPr lang="en-US" sz="1400" i="1">
                            <a:latin typeface="Cambria Math" panose="02040503050406030204" pitchFamily="18" charset="0"/>
                          </a:rPr>
                        </m:ctrlPr>
                      </m:sSubPr>
                      <m:e>
                        <m:acc>
                          <m:accPr>
                            <m:chr m:val="̂"/>
                            <m:ctrlPr>
                              <a:rPr lang="en-US" sz="1400" b="1" i="1">
                                <a:latin typeface="Cambria Math" panose="02040503050406030204" pitchFamily="18" charset="0"/>
                              </a:rPr>
                            </m:ctrlPr>
                          </m:accPr>
                          <m:e>
                            <m:r>
                              <a:rPr lang="en-US" sz="1400" b="1" i="1">
                                <a:latin typeface="Cambria Math" panose="02040503050406030204" pitchFamily="18" charset="0"/>
                              </a:rPr>
                              <m:t>𝑿</m:t>
                            </m:r>
                          </m:e>
                        </m:acc>
                      </m:e>
                      <m:sub>
                        <m:r>
                          <a:rPr lang="en-US" sz="1400" i="1">
                            <a:latin typeface="Cambria Math" panose="02040503050406030204" pitchFamily="18" charset="0"/>
                          </a:rPr>
                          <m:t>0</m:t>
                        </m:r>
                      </m:sub>
                    </m:sSub>
                  </m:oMath>
                </a14:m>
                <a:r>
                  <a:rPr lang="en-US" sz="1400" dirty="0"/>
                  <a:t>.  The batch algorithm itself must be iterated to converge on a solution (usually fewer than 5 iterations).</a:t>
                </a:r>
              </a:p>
              <a:p>
                <a:pPr marL="0" indent="0">
                  <a:spcBef>
                    <a:spcPts val="0"/>
                  </a:spcBef>
                  <a:spcAft>
                    <a:spcPts val="0"/>
                  </a:spcAft>
                  <a:buFont typeface="Arial" charset="0"/>
                  <a:buNone/>
                </a:pPr>
                <a:endParaRPr lang="en-US" sz="1400" dirty="0"/>
              </a:p>
              <a:p>
                <a:pPr marL="0" indent="0">
                  <a:spcBef>
                    <a:spcPts val="0"/>
                  </a:spcBef>
                  <a:spcAft>
                    <a:spcPts val="0"/>
                  </a:spcAft>
                  <a:buFont typeface="Arial" charset="0"/>
                  <a:buNone/>
                </a:pPr>
                <a:endParaRPr lang="en-US" sz="1400" dirty="0"/>
              </a:p>
              <a:p>
                <a:pPr marL="0" indent="0">
                  <a:spcBef>
                    <a:spcPts val="0"/>
                  </a:spcBef>
                  <a:spcAft>
                    <a:spcPts val="0"/>
                  </a:spcAft>
                  <a:buFont typeface="Arial" charset="0"/>
                  <a:buNone/>
                </a:pPr>
                <a:endParaRPr lang="en-US" sz="1400" dirty="0"/>
              </a:p>
              <a:p>
                <a:pPr marL="0" indent="0">
                  <a:spcBef>
                    <a:spcPts val="0"/>
                  </a:spcBef>
                  <a:spcAft>
                    <a:spcPts val="0"/>
                  </a:spcAft>
                  <a:buFont typeface="Arial" charset="0"/>
                  <a:buNone/>
                </a:pPr>
                <a:endParaRPr lang="en-US" sz="1400" dirty="0"/>
              </a:p>
            </p:txBody>
          </p:sp>
        </mc:Choice>
        <mc:Fallback xmlns="">
          <p:sp>
            <p:nvSpPr>
              <p:cNvPr id="8" name="Content Placeholder 1">
                <a:extLst>
                  <a:ext uri="{FF2B5EF4-FFF2-40B4-BE49-F238E27FC236}">
                    <a16:creationId xmlns:a16="http://schemas.microsoft.com/office/drawing/2014/main" id="{98FDD468-4F3A-4806-8BC6-9693EBB16033}"/>
                  </a:ext>
                </a:extLst>
              </p:cNvPr>
              <p:cNvSpPr txBox="1">
                <a:spLocks noRot="1" noChangeAspect="1" noMove="1" noResize="1" noEditPoints="1" noAdjustHandles="1" noChangeArrowheads="1" noChangeShapeType="1" noTextEdit="1"/>
              </p:cNvSpPr>
              <p:nvPr/>
            </p:nvSpPr>
            <p:spPr>
              <a:xfrm>
                <a:off x="4852851" y="2952205"/>
                <a:ext cx="4219304" cy="1616435"/>
              </a:xfrm>
              <a:prstGeom prst="rect">
                <a:avLst/>
              </a:prstGeom>
              <a:blipFill>
                <a:blip r:embed="rId4"/>
                <a:stretch>
                  <a:fillRect l="-434" t="-377" r="-1012"/>
                </a:stretch>
              </a:blipFill>
            </p:spPr>
            <p:txBody>
              <a:bodyPr/>
              <a:lstStyle/>
              <a:p>
                <a:r>
                  <a:rPr lang="en-US">
                    <a:noFill/>
                  </a:rPr>
                  <a:t> </a:t>
                </a:r>
              </a:p>
            </p:txBody>
          </p:sp>
        </mc:Fallback>
      </mc:AlternateContent>
    </p:spTree>
    <p:extLst>
      <p:ext uri="{BB962C8B-B14F-4D97-AF65-F5344CB8AC3E}">
        <p14:creationId xmlns:p14="http://schemas.microsoft.com/office/powerpoint/2010/main" val="4059844941"/>
      </p:ext>
    </p:extLst>
  </p:cSld>
  <p:clrMapOvr>
    <a:masterClrMapping/>
  </p:clrMapOvr>
</p:sld>
</file>

<file path=ppt/theme/theme1.xml><?xml version="1.0" encoding="utf-8"?>
<a:theme xmlns:a="http://schemas.openxmlformats.org/drawingml/2006/main" name="OSA2018">
  <a:themeElements>
    <a:clrScheme name="Custom 1">
      <a:dk1>
        <a:srgbClr val="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ommet"/>
        <a:ea typeface=""/>
        <a:cs typeface=""/>
      </a:majorFont>
      <a:minorFont>
        <a:latin typeface="Somme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kumimoji="0" sz="1150" b="1" i="0" u="none" strike="noStrike" kern="1200" cap="none" spc="0" normalizeH="0" baseline="0" noProof="0" dirty="0" smtClean="0">
            <a:ln>
              <a:noFill/>
            </a:ln>
            <a:solidFill>
              <a:schemeClr val="tx1"/>
            </a:solidFill>
            <a:effectLst/>
            <a:uLnTx/>
            <a:uFillTx/>
            <a:latin typeface="Sommet bold"/>
            <a:ea typeface="+mn-ea"/>
            <a:cs typeface="+mn-cs"/>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F3DC8704D9B74EB1E1A86E7D373873" ma:contentTypeVersion="12" ma:contentTypeDescription="Create a new document." ma:contentTypeScope="" ma:versionID="ba335e963ade81c284eef86de8209550">
  <xsd:schema xmlns:xsd="http://www.w3.org/2001/XMLSchema" xmlns:xs="http://www.w3.org/2001/XMLSchema" xmlns:p="http://schemas.microsoft.com/office/2006/metadata/properties" xmlns:ns2="48cad013-f20a-4aff-ad08-e0e9d428d2ec" xmlns:ns3="7ac7a306-2c5d-442c-b07f-274b92b248c5" targetNamespace="http://schemas.microsoft.com/office/2006/metadata/properties" ma:root="true" ma:fieldsID="1748f91db581f9bba3415c39c898e880" ns2:_="" ns3:_="">
    <xsd:import namespace="48cad013-f20a-4aff-ad08-e0e9d428d2ec"/>
    <xsd:import namespace="7ac7a306-2c5d-442c-b07f-274b92b248c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Studied"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cad013-f20a-4aff-ad08-e0e9d428d2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Studied" ma:index="12" nillable="true" ma:displayName="Studied" ma:default="0" ma:description="Yes if paper is already studied, no if not " ma:format="Dropdown" ma:internalName="Studied">
      <xsd:simpleType>
        <xsd:restriction base="dms:Boolea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0d2f2e1c-c095-4710-afda-8e7acdb03340" ma:termSetId="09814cd3-568e-fe90-9814-8d621ff8fb84" ma:anchorId="fba54fb3-c3e1-fe81-a776-ca4b69148c4d" ma:open="true" ma:isKeyword="false">
      <xsd:complexType>
        <xsd:sequence>
          <xsd:element ref="pc:Terms" minOccurs="0" maxOccurs="1"/>
        </xsd:sequence>
      </xsd:complex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c7a306-2c5d-442c-b07f-274b92b248c5"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87e58f53-00ab-4d70-a794-87192c219684}" ma:internalName="TaxCatchAll" ma:showField="CatchAllData" ma:web="7ac7a306-2c5d-442c-b07f-274b92b248c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7ac7a306-2c5d-442c-b07f-274b92b248c5" xsi:nil="true"/>
    <lcf76f155ced4ddcb4097134ff3c332f xmlns="48cad013-f20a-4aff-ad08-e0e9d428d2ec">
      <Terms xmlns="http://schemas.microsoft.com/office/infopath/2007/PartnerControls"/>
    </lcf76f155ced4ddcb4097134ff3c332f>
    <Studied xmlns="48cad013-f20a-4aff-ad08-e0e9d428d2ec">false</Studie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B104CC-6B7D-420B-A79E-9804054F30A3}"/>
</file>

<file path=customXml/itemProps2.xml><?xml version="1.0" encoding="utf-8"?>
<ds:datastoreItem xmlns:ds="http://schemas.openxmlformats.org/officeDocument/2006/customXml" ds:itemID="{D130D839-96C1-4403-A3E6-AF667B2CD10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4C5C2EB-559B-47B5-B7E1-C0683BC641B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124016</TotalTime>
  <Words>5952</Words>
  <Application>Microsoft Office PowerPoint</Application>
  <PresentationFormat>On-screen Show (16:9)</PresentationFormat>
  <Paragraphs>704</Paragraphs>
  <Slides>52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Cambria Math</vt:lpstr>
      <vt:lpstr>Sommet</vt:lpstr>
      <vt:lpstr>Sommet bold</vt:lpstr>
      <vt:lpstr>OSA2018</vt:lpstr>
      <vt:lpstr>PowerPoint Presentation</vt:lpstr>
      <vt:lpstr>Learning Objectives</vt:lpstr>
      <vt:lpstr>Course Schedule</vt:lpstr>
      <vt:lpstr>Orbit Determination</vt:lpstr>
      <vt:lpstr>Orbit Determination Problem</vt:lpstr>
      <vt:lpstr>Taylor Series Expansion</vt:lpstr>
      <vt:lpstr>Dynamics Model</vt:lpstr>
      <vt:lpstr>Measurement Model</vt:lpstr>
      <vt:lpstr>Linearized Orbit Determination Model</vt:lpstr>
      <vt:lpstr>Least Squares Solution</vt:lpstr>
      <vt:lpstr>Batch Processing Algorithm (Nonlinear OD)</vt:lpstr>
      <vt:lpstr>Batch OD Example</vt:lpstr>
      <vt:lpstr>Batch OD Results – 3D Measurements</vt:lpstr>
      <vt:lpstr>Batch OD Results – 3D Measurements</vt:lpstr>
      <vt:lpstr>Batch OD Results – 2D Measurements</vt:lpstr>
      <vt:lpstr>Batch OD Results – 2D Measurements</vt:lpstr>
      <vt:lpstr>Orbit Determination Batch Summary</vt:lpstr>
      <vt:lpstr>Batch vs Sequential Estimation</vt:lpstr>
      <vt:lpstr>Batch vs Sequential</vt:lpstr>
      <vt:lpstr>Sequential Estimation</vt:lpstr>
      <vt:lpstr>Sequential Estimation</vt:lpstr>
      <vt:lpstr>Nomenclature</vt:lpstr>
      <vt:lpstr>Conventional Kalman Filter</vt:lpstr>
      <vt:lpstr>Linear Motion Model</vt:lpstr>
      <vt:lpstr>Kalman Filter</vt:lpstr>
      <vt:lpstr>Kalman Filter Predictor</vt:lpstr>
      <vt:lpstr>Kalman Filter Corrector</vt:lpstr>
      <vt:lpstr>Quantifying Trust – Kalman Gain</vt:lpstr>
      <vt:lpstr>Quantifying Trust – Kalman Gain</vt:lpstr>
      <vt:lpstr>Multivariate Gaussian Distribution</vt:lpstr>
      <vt:lpstr>Correlation of Position and Velocity</vt:lpstr>
      <vt:lpstr>Kalman Filter Corrector Summary</vt:lpstr>
      <vt:lpstr>Linear Example Results</vt:lpstr>
      <vt:lpstr>Orbit Model</vt:lpstr>
      <vt:lpstr>Orbit Determination Problem</vt:lpstr>
      <vt:lpstr>Dynamics Model</vt:lpstr>
      <vt:lpstr>Measurement Model</vt:lpstr>
      <vt:lpstr>Measurement Model</vt:lpstr>
      <vt:lpstr>Linearized Orbit Determination Model</vt:lpstr>
      <vt:lpstr>Batch vs CKF</vt:lpstr>
      <vt:lpstr>CKF Algorithm Issues</vt:lpstr>
      <vt:lpstr>Process Noise</vt:lpstr>
      <vt:lpstr>Process Noise</vt:lpstr>
      <vt:lpstr>CKF Algorithm Issues</vt:lpstr>
      <vt:lpstr>CKF Algorithm (Nonlinear OD)</vt:lpstr>
      <vt:lpstr>Extended Kalman Filter</vt:lpstr>
      <vt:lpstr>Extended Kalman Filter</vt:lpstr>
      <vt:lpstr>CKF vs EKF</vt:lpstr>
      <vt:lpstr>EKF Algorithm (Nonlinear OD)</vt:lpstr>
      <vt:lpstr>Summary</vt:lpstr>
      <vt:lpstr>Quiz</vt:lpstr>
      <vt:lpstr>Lab Preparation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 Steinacker</dc:creator>
  <cp:lastModifiedBy>Linh Ngo</cp:lastModifiedBy>
  <cp:revision>772</cp:revision>
  <dcterms:modified xsi:type="dcterms:W3CDTF">2023-05-29T19:44:27Z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0x0101003AF3DC8704D9B74EB1E1A86E7D373873</vt:lpwstr>
  </property>
</Properties>
</file>