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Summary of </a:t>
            </a:r>
            <a:br>
              <a:rPr lang="en-US" dirty="0"/>
            </a:br>
            <a:r>
              <a:rPr lang="en-US" dirty="0"/>
              <a:t>Superstore</a:t>
            </a:r>
            <a:br>
              <a:rPr lang="en-US" dirty="0"/>
            </a:br>
            <a:r>
              <a:rPr lang="en-US" dirty="0"/>
              <a:t>data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keshav kumar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A634-AF3E-5354-EFB5-D53CD776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32037"/>
          </a:xfrm>
        </p:spPr>
        <p:txBody>
          <a:bodyPr/>
          <a:lstStyle/>
          <a:p>
            <a:r>
              <a:rPr lang="en-US" dirty="0"/>
              <a:t>Final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A32A97-09DA-B266-C6D3-DDDDF776D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200"/>
            <a:ext cx="10058400" cy="4282440"/>
          </a:xfrm>
        </p:spPr>
      </p:pic>
    </p:spTree>
    <p:extLst>
      <p:ext uri="{BB962C8B-B14F-4D97-AF65-F5344CB8AC3E}">
        <p14:creationId xmlns:p14="http://schemas.microsoft.com/office/powerpoint/2010/main" val="321957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5A41-1CC7-4E71-D2C2-9ECD0E5F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293B-E5B7-9A4E-50EF-F37197CF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reveals that the </a:t>
            </a:r>
            <a:r>
              <a:rPr lang="en-US" b="1" dirty="0"/>
              <a:t>Technology</a:t>
            </a:r>
            <a:r>
              <a:rPr lang="en-US" dirty="0"/>
              <a:t> category is the most profitable, contributing over </a:t>
            </a:r>
            <a:r>
              <a:rPr lang="en-US" b="1" dirty="0"/>
              <a:t>50%</a:t>
            </a:r>
            <a:r>
              <a:rPr lang="en-US" dirty="0"/>
              <a:t> of total profit, followed by </a:t>
            </a:r>
            <a:r>
              <a:rPr lang="en-US" b="1" dirty="0"/>
              <a:t>Office Supplies</a:t>
            </a:r>
            <a:r>
              <a:rPr lang="en-US" dirty="0"/>
              <a:t> at 43%. </a:t>
            </a:r>
            <a:r>
              <a:rPr lang="en-US" b="1" dirty="0"/>
              <a:t>Furniture</a:t>
            </a:r>
            <a:r>
              <a:rPr lang="en-US" dirty="0"/>
              <a:t> lags behind with just 6%, suggesting low margins or high costs. Among shipping modes, </a:t>
            </a:r>
            <a:r>
              <a:rPr lang="en-US" b="1" dirty="0"/>
              <a:t>Standard Class</a:t>
            </a:r>
            <a:r>
              <a:rPr lang="en-US" dirty="0"/>
              <a:t> generates the highest sales and profit, indicating customer preference and operational efficiency. </a:t>
            </a:r>
            <a:r>
              <a:rPr lang="en-US" b="1" dirty="0"/>
              <a:t>Same Day</a:t>
            </a:r>
            <a:r>
              <a:rPr lang="en-US" dirty="0"/>
              <a:t> shipping contributes the least, likely due to high costs. The business should focus on </a:t>
            </a:r>
            <a:r>
              <a:rPr lang="en-US" b="1" dirty="0"/>
              <a:t>promoting high-margin categories</a:t>
            </a:r>
            <a:r>
              <a:rPr lang="en-US" dirty="0"/>
              <a:t> like Technology and </a:t>
            </a:r>
            <a:r>
              <a:rPr lang="en-US" b="1" dirty="0"/>
              <a:t>optimizing shipping strategies</a:t>
            </a:r>
            <a:r>
              <a:rPr lang="en-US" dirty="0"/>
              <a:t>, especially by prioritizing Standard Class. </a:t>
            </a:r>
            <a:r>
              <a:rPr lang="en-US" b="1" dirty="0"/>
              <a:t>Improving or re-evaluating</a:t>
            </a:r>
            <a:r>
              <a:rPr lang="en-US" dirty="0"/>
              <a:t> low-performing segments could significantly boost overall profitability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7659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/>
              <a:t>With growing demands and cut-throat competitions in the market, a Superstore Giant is seeking your knowledge in understanding what works best for them. They would like to understand which products, regions, categories and customer segments they should target or avoid.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" y="5225240"/>
            <a:ext cx="10985731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Create visualizations that convey a compelling story.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235D-9A68-5235-2FFD-819769A8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161957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Metadata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8302-8A2E-5136-C08A-1C29274C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0879"/>
            <a:ext cx="10058400" cy="3908213"/>
          </a:xfrm>
        </p:spPr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Row ID =&gt; Unique ID for each row.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Order ID =&gt; Unique Order ID for each Customer.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Order Date =&gt; Order Date of the product.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Ship Date =&gt; Shipping Date of the Product.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Ship Mode=&gt; Shipping Mode specified by the Customer.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Customer ID =&gt; Unique ID to identify each Customer.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Customer Name =&gt; Name of the Customer.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Segment =&gt; The segment where the Customer belongs.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Country =&gt; Country of residence of the Customer.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City =&gt; City of residence of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of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the Customer.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State =&gt; State of residence of the Customer.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Postal Code =&gt; Postal Code of every Customer.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3080-833F-7DA8-0AF8-5D9EDA2D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Metadata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99BD-B767-3075-A8DF-917779B5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Region =&gt; Region where the Customer belong.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Product ID =&gt; Unique ID of the Product.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Category =&gt; Category of the product ordered.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Sub-Category =&gt; Sub-Category of the product ordered.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Product Name =&gt; Name of the Product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Sales =&gt; Sales of the Product.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Quantity =&gt; Quantity of the Product.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Discount =&gt; Discount provided.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Profit =&gt; Profit/Loss incurred.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AFBF-B701-E409-F3C9-8F129B77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Analysis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B63161-E6AB-55EA-927E-1ACF409A6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0883"/>
            <a:ext cx="3726503" cy="37112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6AD97-0B98-F267-1681-15583075624D}"/>
              </a:ext>
            </a:extLst>
          </p:cNvPr>
          <p:cNvSpPr txBox="1"/>
          <p:nvPr/>
        </p:nvSpPr>
        <p:spPr>
          <a:xfrm>
            <a:off x="4823782" y="1997839"/>
            <a:ext cx="66062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Regional Performance Gap:</a:t>
            </a:r>
            <a:r>
              <a:rPr lang="en-US" dirty="0"/>
              <a:t> There is a noticeable, though not drastic, difference in average sales among the regions.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Targeted Strategy Needed:</a:t>
            </a:r>
            <a:r>
              <a:rPr lang="en-US" dirty="0"/>
              <a:t> The Central region might need focused strategies (e.g., marketing campaigns, pricing strategies, product adjustments) to improve sales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Leverage High Performers:</a:t>
            </a:r>
            <a:r>
              <a:rPr lang="en-US" dirty="0"/>
              <a:t> Best practices from the South and East regions could be analyzed and implemented in West and Central.</a:t>
            </a:r>
          </a:p>
        </p:txBody>
      </p:sp>
    </p:spTree>
    <p:extLst>
      <p:ext uri="{BB962C8B-B14F-4D97-AF65-F5344CB8AC3E}">
        <p14:creationId xmlns:p14="http://schemas.microsoft.com/office/powerpoint/2010/main" val="25815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20C8-FF7B-678F-4F93-57DE6D45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C8C5E-A83F-5552-554E-2F501919A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6913"/>
            <a:ext cx="4541914" cy="37188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ED0414-E52E-300F-F0F1-600DC336249F}"/>
              </a:ext>
            </a:extLst>
          </p:cNvPr>
          <p:cNvSpPr txBox="1"/>
          <p:nvPr/>
        </p:nvSpPr>
        <p:spPr>
          <a:xfrm>
            <a:off x="5740400" y="1443841"/>
            <a:ext cx="645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Insights:</a:t>
            </a:r>
          </a:p>
          <a:p>
            <a:pPr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2015 Dip:</a:t>
            </a:r>
            <a:r>
              <a:rPr lang="en-US" dirty="0"/>
              <a:t> Both sales and profit experienced their </a:t>
            </a:r>
            <a:r>
              <a:rPr lang="en-US" b="1" dirty="0"/>
              <a:t>lowest average</a:t>
            </a:r>
            <a:r>
              <a:rPr lang="en-US" dirty="0"/>
              <a:t> in 2015, suggesting a business challenge that year.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Strong Recovery in 2016: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Both metrics increased, indicating a possible </a:t>
            </a:r>
            <a:r>
              <a:rPr lang="en-US" b="1" dirty="0"/>
              <a:t>strategic correction</a:t>
            </a:r>
            <a:r>
              <a:rPr lang="en-US" dirty="0"/>
              <a:t> or </a:t>
            </a:r>
            <a:r>
              <a:rPr lang="en-US" b="1" dirty="0"/>
              <a:t>market recovery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2017 Decline: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minor dip again, which may require </a:t>
            </a:r>
            <a:r>
              <a:rPr lang="en-US" b="1" dirty="0"/>
              <a:t>investigation</a:t>
            </a:r>
            <a:r>
              <a:rPr lang="en-US" dirty="0"/>
              <a:t> into market trends or company-specific issues.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Trend Consistency: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Sales and profit are closely aligned in movement, meaning </a:t>
            </a:r>
            <a:r>
              <a:rPr lang="en-US" b="1" dirty="0"/>
              <a:t>profitability is proportionate to sales performance</a:t>
            </a:r>
            <a:r>
              <a:rPr lang="en-US" dirty="0"/>
              <a:t> over time.</a:t>
            </a:r>
          </a:p>
        </p:txBody>
      </p:sp>
    </p:spTree>
    <p:extLst>
      <p:ext uri="{BB962C8B-B14F-4D97-AF65-F5344CB8AC3E}">
        <p14:creationId xmlns:p14="http://schemas.microsoft.com/office/powerpoint/2010/main" val="270931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3F59-3693-4105-A21B-9709515E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26FB8-39C5-F5B3-61F8-C33236452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6440"/>
            <a:ext cx="5283200" cy="411021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CAFF45-B2A0-2911-CA82-88F7F89D57E0}"/>
              </a:ext>
            </a:extLst>
          </p:cNvPr>
          <p:cNvSpPr txBox="1"/>
          <p:nvPr/>
        </p:nvSpPr>
        <p:spPr>
          <a:xfrm>
            <a:off x="6502400" y="1305342"/>
            <a:ext cx="560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Insights:</a:t>
            </a:r>
          </a:p>
          <a:p>
            <a:pPr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Positive Correlation: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There’s a visible </a:t>
            </a:r>
            <a:r>
              <a:rPr lang="en-US" b="1" dirty="0"/>
              <a:t>positive trend</a:t>
            </a:r>
            <a:r>
              <a:rPr lang="en-US" dirty="0"/>
              <a:t>: As </a:t>
            </a:r>
            <a:r>
              <a:rPr lang="en-US" b="1" dirty="0"/>
              <a:t>sales increase</a:t>
            </a:r>
            <a:r>
              <a:rPr lang="en-US" dirty="0"/>
              <a:t>, </a:t>
            </a:r>
            <a:r>
              <a:rPr lang="en-US" b="1" dirty="0"/>
              <a:t>profits tend to rise</a:t>
            </a:r>
            <a:r>
              <a:rPr lang="en-US" dirty="0"/>
              <a:t> for many data points across all segments.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However, the relationship is </a:t>
            </a:r>
            <a:r>
              <a:rPr lang="en-US" b="1" dirty="0"/>
              <a:t>not perfectly linear</a:t>
            </a:r>
            <a:r>
              <a:rPr lang="en-US" dirty="0"/>
              <a:t>—some high-sales points still result in low or even negative profits.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Profit Outliers: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few </a:t>
            </a:r>
            <a:r>
              <a:rPr lang="en-US" b="1" dirty="0"/>
              <a:t>Consumer</a:t>
            </a:r>
            <a:r>
              <a:rPr lang="en-US" dirty="0"/>
              <a:t> and </a:t>
            </a:r>
            <a:r>
              <a:rPr lang="en-US" b="1" dirty="0"/>
              <a:t>Corporate</a:t>
            </a:r>
            <a:r>
              <a:rPr lang="en-US" dirty="0"/>
              <a:t> segment orders yield very </a:t>
            </a:r>
            <a:r>
              <a:rPr lang="en-US" b="1" dirty="0"/>
              <a:t>high profits</a:t>
            </a:r>
            <a:r>
              <a:rPr lang="en-US" dirty="0"/>
              <a:t> (&gt;5K).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few data points, especially from the </a:t>
            </a:r>
            <a:r>
              <a:rPr lang="en-US" b="1" dirty="0"/>
              <a:t>Consumer</a:t>
            </a:r>
            <a:r>
              <a:rPr lang="en-US" dirty="0"/>
              <a:t> and </a:t>
            </a:r>
            <a:r>
              <a:rPr lang="en-US" b="1" dirty="0"/>
              <a:t>Home Office</a:t>
            </a:r>
            <a:r>
              <a:rPr lang="en-US" dirty="0"/>
              <a:t> segments, show </a:t>
            </a:r>
            <a:r>
              <a:rPr lang="en-US" b="1" dirty="0"/>
              <a:t>high losses</a:t>
            </a:r>
            <a:r>
              <a:rPr lang="en-US" dirty="0"/>
              <a:t> (&lt; -5K), despite significant sales.</a:t>
            </a:r>
          </a:p>
        </p:txBody>
      </p:sp>
    </p:spTree>
    <p:extLst>
      <p:ext uri="{BB962C8B-B14F-4D97-AF65-F5344CB8AC3E}">
        <p14:creationId xmlns:p14="http://schemas.microsoft.com/office/powerpoint/2010/main" val="407917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C581-50C2-BA53-3592-0884A461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424226"/>
            <a:ext cx="10058400" cy="1450757"/>
          </a:xfrm>
        </p:spPr>
        <p:txBody>
          <a:bodyPr/>
          <a:lstStyle/>
          <a:p>
            <a:r>
              <a:rPr lang="en-US" dirty="0"/>
              <a:t>Visualization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EE0DA-363A-CD43-0388-DB72B43A0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1952659"/>
            <a:ext cx="3630586" cy="21723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86BDF-BD1F-1400-2CF8-F7A49DE52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4218339"/>
            <a:ext cx="3630586" cy="21723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09A117-8240-4495-AF94-2F079F041F84}"/>
              </a:ext>
            </a:extLst>
          </p:cNvPr>
          <p:cNvSpPr txBox="1"/>
          <p:nvPr/>
        </p:nvSpPr>
        <p:spPr>
          <a:xfrm>
            <a:off x="3976026" y="2169498"/>
            <a:ext cx="75250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is the key driver of profitability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leverage it for promotions, loyalty programs, and market expansion.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🧐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Furniture requires attention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either optimize or minimize investment.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A balanced strategy can be adopted where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Supplies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 as a stable middle ground for consistent profits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growth efforts on 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its dominant profit contribution.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opportunities to grow Office Supplies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bundling or expanding offerings.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Audit the Furniture 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address its weak performance — possibly phase out underperforming items or refresh the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604761B-2855-B788-6D35-AC3CB2CDB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832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564A-BA9D-2779-BA8B-9E96FED0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50406-768F-259B-EDAB-2EA1874C7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6158"/>
            <a:ext cx="4490720" cy="44443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D5815-898D-4A4A-C205-DCB873A6E964}"/>
              </a:ext>
            </a:extLst>
          </p:cNvPr>
          <p:cNvSpPr txBox="1"/>
          <p:nvPr/>
        </p:nvSpPr>
        <p:spPr>
          <a:xfrm>
            <a:off x="5689600" y="1964958"/>
            <a:ext cx="6502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 prioritizing Standard 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the default shipping mode—it delivers the highest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the cost structure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First Class and Same Day modes—can profitability be improved?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 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an efficient alternative for mid-tier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limiting or restructuring Same Day delivery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unless there's a specific strategic reason to keep</a:t>
            </a:r>
          </a:p>
        </p:txBody>
      </p:sp>
    </p:spTree>
    <p:extLst>
      <p:ext uri="{BB962C8B-B14F-4D97-AF65-F5344CB8AC3E}">
        <p14:creationId xmlns:p14="http://schemas.microsoft.com/office/powerpoint/2010/main" val="26384477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{EDEA024E-E8EC-4EB9-9B37-A67FEA6C3584}tf56160789_win32</Template>
  <TotalTime>48</TotalTime>
  <Words>788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Inter</vt:lpstr>
      <vt:lpstr>Custom</vt:lpstr>
      <vt:lpstr>Summary of  Superstore data</vt:lpstr>
      <vt:lpstr>With growing demands and cut-throat competitions in the market, a Superstore Giant is seeking your knowledge in understanding what works best for them. They would like to understand which products, regions, categories and customer segments they should target or avoid.</vt:lpstr>
      <vt:lpstr>   Metadata </vt:lpstr>
      <vt:lpstr>Metadata</vt:lpstr>
      <vt:lpstr>Visualization Analysis </vt:lpstr>
      <vt:lpstr>Visualization Analysis </vt:lpstr>
      <vt:lpstr>Visualization Analysis </vt:lpstr>
      <vt:lpstr>Visualization Analysis </vt:lpstr>
      <vt:lpstr>Visualization Analysis </vt:lpstr>
      <vt:lpstr>Final Dashboard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keshav kumar</dc:creator>
  <cp:lastModifiedBy>keshav kumar</cp:lastModifiedBy>
  <cp:revision>1</cp:revision>
  <dcterms:created xsi:type="dcterms:W3CDTF">2025-05-27T16:28:01Z</dcterms:created>
  <dcterms:modified xsi:type="dcterms:W3CDTF">2025-05-27T17:16:19Z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