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2AF6D4-3EB2-4DCA-A711-A0E7BC556A0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29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58EC4-6672-4777-B8BB-9BEF0D68BF66}"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AF6D4-3EB2-4DCA-A711-A0E7BC556A08}" type="slidenum">
              <a:rPr lang="en-US" smtClean="0"/>
              <a:t>‹#›</a:t>
            </a:fld>
            <a:endParaRPr lang="en-US"/>
          </a:p>
        </p:txBody>
      </p:sp>
    </p:spTree>
    <p:extLst>
      <p:ext uri="{BB962C8B-B14F-4D97-AF65-F5344CB8AC3E}">
        <p14:creationId xmlns:p14="http://schemas.microsoft.com/office/powerpoint/2010/main" val="3671078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AF6D4-3EB2-4DCA-A711-A0E7BC556A0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1596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AF6D4-3EB2-4DCA-A711-A0E7BC556A0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3926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AF6D4-3EB2-4DCA-A711-A0E7BC556A08}" type="slidenum">
              <a:rPr lang="en-US" smtClean="0"/>
              <a:t>‹#›</a:t>
            </a:fld>
            <a:endParaRPr lang="en-US"/>
          </a:p>
        </p:txBody>
      </p:sp>
    </p:spTree>
    <p:extLst>
      <p:ext uri="{BB962C8B-B14F-4D97-AF65-F5344CB8AC3E}">
        <p14:creationId xmlns:p14="http://schemas.microsoft.com/office/powerpoint/2010/main" val="348330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AF6D4-3EB2-4DCA-A711-A0E7BC556A0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0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AF6D4-3EB2-4DCA-A711-A0E7BC556A0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274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AF6D4-3EB2-4DCA-A711-A0E7BC556A0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8633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AF6D4-3EB2-4DCA-A711-A0E7BC556A0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94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AF6D4-3EB2-4DCA-A711-A0E7BC556A08}" type="slidenum">
              <a:rPr lang="en-US" smtClean="0"/>
              <a:t>‹#›</a:t>
            </a:fld>
            <a:endParaRPr lang="en-US"/>
          </a:p>
        </p:txBody>
      </p:sp>
    </p:spTree>
    <p:extLst>
      <p:ext uri="{BB962C8B-B14F-4D97-AF65-F5344CB8AC3E}">
        <p14:creationId xmlns:p14="http://schemas.microsoft.com/office/powerpoint/2010/main" val="280552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458EC4-6672-4777-B8BB-9BEF0D68BF66}"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AF6D4-3EB2-4DCA-A711-A0E7BC556A0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117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458EC4-6672-4777-B8BB-9BEF0D68BF66}"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AF6D4-3EB2-4DCA-A711-A0E7BC556A08}" type="slidenum">
              <a:rPr lang="en-US" smtClean="0"/>
              <a:t>‹#›</a:t>
            </a:fld>
            <a:endParaRPr lang="en-US"/>
          </a:p>
        </p:txBody>
      </p:sp>
    </p:spTree>
    <p:extLst>
      <p:ext uri="{BB962C8B-B14F-4D97-AF65-F5344CB8AC3E}">
        <p14:creationId xmlns:p14="http://schemas.microsoft.com/office/powerpoint/2010/main" val="313730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458EC4-6672-4777-B8BB-9BEF0D68BF66}" type="datetimeFigureOut">
              <a:rPr lang="en-US" smtClean="0"/>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AF6D4-3EB2-4DCA-A711-A0E7BC556A0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633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458EC4-6672-4777-B8BB-9BEF0D68BF66}" type="datetimeFigureOut">
              <a:rPr lang="en-US" smtClean="0"/>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AF6D4-3EB2-4DCA-A711-A0E7BC556A0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08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58EC4-6672-4777-B8BB-9BEF0D68BF66}" type="datetimeFigureOut">
              <a:rPr lang="en-US" smtClean="0"/>
              <a:t>5/30/2025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AF6D4-3EB2-4DCA-A711-A0E7BC556A08}" type="slidenum">
              <a:rPr lang="en-US" smtClean="0"/>
              <a:t>‹#›</a:t>
            </a:fld>
            <a:endParaRPr lang="en-US"/>
          </a:p>
        </p:txBody>
      </p:sp>
    </p:spTree>
    <p:extLst>
      <p:ext uri="{BB962C8B-B14F-4D97-AF65-F5344CB8AC3E}">
        <p14:creationId xmlns:p14="http://schemas.microsoft.com/office/powerpoint/2010/main" val="308623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58EC4-6672-4777-B8BB-9BEF0D68BF66}"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AF6D4-3EB2-4DCA-A711-A0E7BC556A0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8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58EC4-6672-4777-B8BB-9BEF0D68BF66}"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AF6D4-3EB2-4DCA-A711-A0E7BC556A08}" type="slidenum">
              <a:rPr lang="en-US" smtClean="0"/>
              <a:t>‹#›</a:t>
            </a:fld>
            <a:endParaRPr lang="en-US"/>
          </a:p>
        </p:txBody>
      </p:sp>
    </p:spTree>
    <p:extLst>
      <p:ext uri="{BB962C8B-B14F-4D97-AF65-F5344CB8AC3E}">
        <p14:creationId xmlns:p14="http://schemas.microsoft.com/office/powerpoint/2010/main" val="1584306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458EC4-6672-4777-B8BB-9BEF0D68BF66}" type="datetimeFigureOut">
              <a:rPr lang="en-US" smtClean="0"/>
              <a:t>5/30/2025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2AF6D4-3EB2-4DCA-A711-A0E7BC556A08}" type="slidenum">
              <a:rPr lang="en-US" smtClean="0"/>
              <a:t>‹#›</a:t>
            </a:fld>
            <a:endParaRPr lang="en-US"/>
          </a:p>
        </p:txBody>
      </p:sp>
    </p:spTree>
    <p:extLst>
      <p:ext uri="{BB962C8B-B14F-4D97-AF65-F5344CB8AC3E}">
        <p14:creationId xmlns:p14="http://schemas.microsoft.com/office/powerpoint/2010/main" val="3404456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138A-5B4E-B25C-2296-10070600C7F5}"/>
              </a:ext>
            </a:extLst>
          </p:cNvPr>
          <p:cNvSpPr>
            <a:spLocks noGrp="1"/>
          </p:cNvSpPr>
          <p:nvPr>
            <p:ph type="ctrTitle"/>
          </p:nvPr>
        </p:nvSpPr>
        <p:spPr/>
        <p:txBody>
          <a:bodyPr/>
          <a:lstStyle/>
          <a:p>
            <a:r>
              <a:rPr lang="en-US" dirty="0"/>
              <a:t>Adidas US Business Stakeholders </a:t>
            </a:r>
          </a:p>
        </p:txBody>
      </p:sp>
      <p:sp>
        <p:nvSpPr>
          <p:cNvPr id="3" name="Subtitle 2">
            <a:extLst>
              <a:ext uri="{FF2B5EF4-FFF2-40B4-BE49-F238E27FC236}">
                <a16:creationId xmlns:a16="http://schemas.microsoft.com/office/drawing/2014/main" id="{EAC47046-2C98-CBB1-4122-55609085AB27}"/>
              </a:ext>
            </a:extLst>
          </p:cNvPr>
          <p:cNvSpPr>
            <a:spLocks noGrp="1"/>
          </p:cNvSpPr>
          <p:nvPr>
            <p:ph type="subTitle" idx="1"/>
          </p:nvPr>
        </p:nvSpPr>
        <p:spPr/>
        <p:txBody>
          <a:bodyPr>
            <a:normAutofit fontScale="92500" lnSpcReduction="20000"/>
          </a:bodyPr>
          <a:lstStyle/>
          <a:p>
            <a:r>
              <a:rPr lang="en-US" dirty="0"/>
              <a:t>Sales &amp; Financial Performance Overview (January 2020 - December 2021)</a:t>
            </a:r>
          </a:p>
          <a:p>
            <a:endParaRPr lang="en-US" dirty="0"/>
          </a:p>
          <a:p>
            <a:r>
              <a:rPr lang="en-US" dirty="0"/>
              <a:t>BY keshav kumar</a:t>
            </a:r>
          </a:p>
        </p:txBody>
      </p:sp>
    </p:spTree>
    <p:extLst>
      <p:ext uri="{BB962C8B-B14F-4D97-AF65-F5344CB8AC3E}">
        <p14:creationId xmlns:p14="http://schemas.microsoft.com/office/powerpoint/2010/main" val="63339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94D2C-0F29-670E-32A2-1A852E06A40E}"/>
              </a:ext>
            </a:extLst>
          </p:cNvPr>
          <p:cNvSpPr>
            <a:spLocks noGrp="1"/>
          </p:cNvSpPr>
          <p:nvPr>
            <p:ph type="title"/>
          </p:nvPr>
        </p:nvSpPr>
        <p:spPr>
          <a:xfrm>
            <a:off x="838200" y="365125"/>
            <a:ext cx="10515600" cy="821991"/>
          </a:xfrm>
        </p:spPr>
        <p:txBody>
          <a:bodyPr/>
          <a:lstStyle/>
          <a:p>
            <a:r>
              <a:rPr lang="en-US" dirty="0"/>
              <a:t>About Dataset</a:t>
            </a:r>
          </a:p>
        </p:txBody>
      </p:sp>
      <p:sp>
        <p:nvSpPr>
          <p:cNvPr id="3" name="Content Placeholder 2">
            <a:extLst>
              <a:ext uri="{FF2B5EF4-FFF2-40B4-BE49-F238E27FC236}">
                <a16:creationId xmlns:a16="http://schemas.microsoft.com/office/drawing/2014/main" id="{3871801D-47EF-0DE4-B685-224038DCEBF9}"/>
              </a:ext>
            </a:extLst>
          </p:cNvPr>
          <p:cNvSpPr>
            <a:spLocks noGrp="1"/>
          </p:cNvSpPr>
          <p:nvPr>
            <p:ph idx="1"/>
          </p:nvPr>
        </p:nvSpPr>
        <p:spPr>
          <a:xfrm>
            <a:off x="838200" y="1315453"/>
            <a:ext cx="10822758" cy="5000506"/>
          </a:xfrm>
        </p:spPr>
        <p:txBody>
          <a:bodyPr>
            <a:normAutofit fontScale="92500"/>
          </a:bodyPr>
          <a:lstStyle/>
          <a:p>
            <a:pPr algn="l" fontAlgn="base">
              <a:spcAft>
                <a:spcPts val="1200"/>
              </a:spcAft>
              <a:buNone/>
            </a:pPr>
            <a:r>
              <a:rPr lang="en-US" b="0" i="0" dirty="0">
                <a:solidFill>
                  <a:srgbClr val="3C4043"/>
                </a:solidFill>
                <a:effectLst/>
                <a:latin typeface="Inter"/>
              </a:rPr>
              <a:t>An Adidas sales dataset is a collection of data that includes information on the sales of Adidas products. This type of dataset may include details such as the number of units sold, the total sales revenue, the location of the sales, the type of product sold, and any other relevant information.</a:t>
            </a:r>
          </a:p>
          <a:p>
            <a:pPr algn="l" fontAlgn="base">
              <a:spcAft>
                <a:spcPts val="1200"/>
              </a:spcAft>
              <a:buNone/>
            </a:pPr>
            <a:r>
              <a:rPr lang="en-US" b="0" i="0" dirty="0">
                <a:solidFill>
                  <a:srgbClr val="3C4043"/>
                </a:solidFill>
                <a:effectLst/>
                <a:latin typeface="Inter"/>
              </a:rPr>
              <a:t>Adidas sales data can be useful for a variety of purposes, such as analyzing sales trends, identifying successful products or marketing campaigns, and developing strategies for future sales. It can also be used to compare Adidas sales to those of competitors, or to analyze the effectiveness of different marketing or sales channels.</a:t>
            </a:r>
          </a:p>
          <a:p>
            <a:pPr algn="l" fontAlgn="base">
              <a:spcAft>
                <a:spcPts val="1200"/>
              </a:spcAft>
            </a:pPr>
            <a:r>
              <a:rPr lang="en-US" b="0" i="0" dirty="0">
                <a:solidFill>
                  <a:srgbClr val="3C4043"/>
                </a:solidFill>
                <a:effectLst/>
                <a:latin typeface="Inter"/>
              </a:rPr>
              <a:t>There are a variety of sources that could potentially provide an Adidas sales dataset, including Adidas itself, market research firms, government agencies, or other organizations that track sales data. The specific data points included in an Adidas sales dataset may vary depending on the source and the purpose for which it is being used.</a:t>
            </a:r>
          </a:p>
        </p:txBody>
      </p:sp>
    </p:spTree>
    <p:extLst>
      <p:ext uri="{BB962C8B-B14F-4D97-AF65-F5344CB8AC3E}">
        <p14:creationId xmlns:p14="http://schemas.microsoft.com/office/powerpoint/2010/main" val="157529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35C8-D334-F7D0-A44C-FBA0DF4D534B}"/>
              </a:ext>
            </a:extLst>
          </p:cNvPr>
          <p:cNvSpPr>
            <a:spLocks noGrp="1"/>
          </p:cNvSpPr>
          <p:nvPr>
            <p:ph type="title"/>
          </p:nvPr>
        </p:nvSpPr>
        <p:spPr/>
        <p:txBody>
          <a:bodyPr/>
          <a:lstStyle/>
          <a:p>
            <a:r>
              <a:rPr lang="en-US" dirty="0"/>
              <a:t>Key Metrics Overview</a:t>
            </a:r>
          </a:p>
        </p:txBody>
      </p:sp>
      <p:pic>
        <p:nvPicPr>
          <p:cNvPr id="7" name="Content Placeholder 6">
            <a:extLst>
              <a:ext uri="{FF2B5EF4-FFF2-40B4-BE49-F238E27FC236}">
                <a16:creationId xmlns:a16="http://schemas.microsoft.com/office/drawing/2014/main" id="{99162EA4-5B1E-A514-28FA-032DA6D580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555423"/>
            <a:ext cx="2008695" cy="4298622"/>
          </a:xfrm>
        </p:spPr>
      </p:pic>
      <p:sp>
        <p:nvSpPr>
          <p:cNvPr id="10" name="TextBox 9">
            <a:extLst>
              <a:ext uri="{FF2B5EF4-FFF2-40B4-BE49-F238E27FC236}">
                <a16:creationId xmlns:a16="http://schemas.microsoft.com/office/drawing/2014/main" id="{876C6828-7506-CB34-E6C8-9B1B90A2788A}"/>
              </a:ext>
            </a:extLst>
          </p:cNvPr>
          <p:cNvSpPr txBox="1"/>
          <p:nvPr/>
        </p:nvSpPr>
        <p:spPr>
          <a:xfrm>
            <a:off x="3018934" y="2520108"/>
            <a:ext cx="6113282"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 Sales by Region:</a:t>
            </a:r>
            <a:r>
              <a:rPr kumimoji="0" lang="en-US" altLang="en-US" sz="1800" b="0" i="0" u="none" strike="noStrike" cap="none" normalizeH="0" baseline="0" dirty="0">
                <a:ln>
                  <a:noFill/>
                </a:ln>
                <a:solidFill>
                  <a:schemeClr val="tx1"/>
                </a:solidFill>
                <a:effectLst/>
                <a:latin typeface="Arial" panose="020B0604020202020204" pitchFamily="34" charset="0"/>
              </a:rPr>
              <a:t> $237.13M (West leads)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Units Sold:</a:t>
            </a:r>
            <a:r>
              <a:rPr kumimoji="0" lang="en-US" altLang="en-US" sz="1800" b="0" i="0" u="none" strike="noStrike" cap="none" normalizeH="0" baseline="0" dirty="0">
                <a:ln>
                  <a:noFill/>
                </a:ln>
                <a:solidFill>
                  <a:schemeClr val="tx1"/>
                </a:solidFill>
                <a:effectLst/>
                <a:latin typeface="Arial" panose="020B0604020202020204" pitchFamily="34" charset="0"/>
              </a:rPr>
              <a:t> 607,808 units (West region)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 Operating Profit:</a:t>
            </a:r>
            <a:r>
              <a:rPr kumimoji="0" lang="en-US" altLang="en-US" sz="1800" b="0" i="0" u="none" strike="noStrike" cap="none" normalizeH="0" baseline="0" dirty="0">
                <a:ln>
                  <a:noFill/>
                </a:ln>
                <a:solidFill>
                  <a:schemeClr val="tx1"/>
                </a:solidFill>
                <a:effectLst/>
                <a:latin typeface="Arial" panose="020B0604020202020204" pitchFamily="34" charset="0"/>
              </a:rPr>
              <a:t> $293.55M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Average Price per Unit:</a:t>
            </a:r>
            <a:r>
              <a:rPr kumimoji="0" lang="en-US" altLang="en-US" sz="1800" b="0" i="0" u="none" strike="noStrike" cap="none" normalizeH="0" baseline="0" dirty="0">
                <a:ln>
                  <a:noFill/>
                </a:ln>
                <a:solidFill>
                  <a:schemeClr val="tx1"/>
                </a:solidFill>
                <a:effectLst/>
                <a:latin typeface="Arial" panose="020B0604020202020204" pitchFamily="34" charset="0"/>
              </a:rPr>
              <a:t> $386.61K</a:t>
            </a:r>
          </a:p>
        </p:txBody>
      </p:sp>
    </p:spTree>
    <p:extLst>
      <p:ext uri="{BB962C8B-B14F-4D97-AF65-F5344CB8AC3E}">
        <p14:creationId xmlns:p14="http://schemas.microsoft.com/office/powerpoint/2010/main" val="341075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8EAE5-46E4-34EA-CDCA-3B9934CCC48C}"/>
              </a:ext>
            </a:extLst>
          </p:cNvPr>
          <p:cNvSpPr>
            <a:spLocks noGrp="1"/>
          </p:cNvSpPr>
          <p:nvPr>
            <p:ph type="title"/>
          </p:nvPr>
        </p:nvSpPr>
        <p:spPr/>
        <p:txBody>
          <a:bodyPr/>
          <a:lstStyle/>
          <a:p>
            <a:r>
              <a:rPr lang="en-US" dirty="0"/>
              <a:t>Sales Trend Analysis</a:t>
            </a:r>
          </a:p>
        </p:txBody>
      </p:sp>
      <p:pic>
        <p:nvPicPr>
          <p:cNvPr id="7" name="Content Placeholder 6">
            <a:extLst>
              <a:ext uri="{FF2B5EF4-FFF2-40B4-BE49-F238E27FC236}">
                <a16:creationId xmlns:a16="http://schemas.microsoft.com/office/drawing/2014/main" id="{FAC49EE4-B39E-CFE2-F7DC-3E39BB50C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375555"/>
            <a:ext cx="3988325" cy="3676452"/>
          </a:xfrm>
        </p:spPr>
      </p:pic>
      <p:sp>
        <p:nvSpPr>
          <p:cNvPr id="9" name="TextBox 8">
            <a:extLst>
              <a:ext uri="{FF2B5EF4-FFF2-40B4-BE49-F238E27FC236}">
                <a16:creationId xmlns:a16="http://schemas.microsoft.com/office/drawing/2014/main" id="{799F5495-E7D2-8426-2146-B1C860ACF618}"/>
              </a:ext>
            </a:extLst>
          </p:cNvPr>
          <p:cNvSpPr txBox="1"/>
          <p:nvPr/>
        </p:nvSpPr>
        <p:spPr>
          <a:xfrm>
            <a:off x="4996205" y="2969691"/>
            <a:ext cx="6061435" cy="923330"/>
          </a:xfrm>
          <a:prstGeom prst="rect">
            <a:avLst/>
          </a:prstGeom>
          <a:noFill/>
        </p:spPr>
        <p:txBody>
          <a:bodyPr wrap="square">
            <a:spAutoFit/>
          </a:bodyPr>
          <a:lstStyle/>
          <a:p>
            <a:pPr>
              <a:buNone/>
            </a:pPr>
            <a:r>
              <a:rPr lang="en-US" b="1" dirty="0"/>
              <a:t>Average Total Sales by Year &amp; Quarter</a:t>
            </a:r>
            <a:r>
              <a:rPr lang="en-US" dirty="0"/>
              <a:t>:</a:t>
            </a:r>
          </a:p>
          <a:p>
            <a:pPr>
              <a:buFont typeface="Arial" panose="020B0604020202020204" pitchFamily="34" charset="0"/>
              <a:buChar char="•"/>
            </a:pPr>
            <a:r>
              <a:rPr lang="en-US" dirty="0"/>
              <a:t>Sales peaked in 2020 and declined in 2021.</a:t>
            </a:r>
          </a:p>
          <a:p>
            <a:pPr>
              <a:buFont typeface="Arial" panose="020B0604020202020204" pitchFamily="34" charset="0"/>
              <a:buChar char="•"/>
            </a:pPr>
            <a:r>
              <a:rPr lang="en-US" dirty="0"/>
              <a:t>Some recovery observed in late 2021.</a:t>
            </a:r>
          </a:p>
        </p:txBody>
      </p:sp>
    </p:spTree>
    <p:extLst>
      <p:ext uri="{BB962C8B-B14F-4D97-AF65-F5344CB8AC3E}">
        <p14:creationId xmlns:p14="http://schemas.microsoft.com/office/powerpoint/2010/main" val="202837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6C4A-B305-9329-C534-7512A48F103A}"/>
              </a:ext>
            </a:extLst>
          </p:cNvPr>
          <p:cNvSpPr>
            <a:spLocks noGrp="1"/>
          </p:cNvSpPr>
          <p:nvPr>
            <p:ph type="title"/>
          </p:nvPr>
        </p:nvSpPr>
        <p:spPr/>
        <p:txBody>
          <a:bodyPr/>
          <a:lstStyle/>
          <a:p>
            <a:r>
              <a:rPr lang="en-US" dirty="0"/>
              <a:t>Product Performance</a:t>
            </a:r>
          </a:p>
        </p:txBody>
      </p:sp>
      <p:pic>
        <p:nvPicPr>
          <p:cNvPr id="5" name="Content Placeholder 4">
            <a:extLst>
              <a:ext uri="{FF2B5EF4-FFF2-40B4-BE49-F238E27FC236}">
                <a16:creationId xmlns:a16="http://schemas.microsoft.com/office/drawing/2014/main" id="{3B7CE055-B9CB-3489-3595-96F60241D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2285999"/>
            <a:ext cx="5342019" cy="4077094"/>
          </a:xfrm>
        </p:spPr>
      </p:pic>
      <p:sp>
        <p:nvSpPr>
          <p:cNvPr id="7" name="TextBox 6">
            <a:extLst>
              <a:ext uri="{FF2B5EF4-FFF2-40B4-BE49-F238E27FC236}">
                <a16:creationId xmlns:a16="http://schemas.microsoft.com/office/drawing/2014/main" id="{C4ACE494-357C-A248-ACAE-79998CC28C43}"/>
              </a:ext>
            </a:extLst>
          </p:cNvPr>
          <p:cNvSpPr txBox="1"/>
          <p:nvPr/>
        </p:nvSpPr>
        <p:spPr>
          <a:xfrm>
            <a:off x="6304547" y="2140349"/>
            <a:ext cx="5727031" cy="2585323"/>
          </a:xfrm>
          <a:prstGeom prst="rect">
            <a:avLst/>
          </a:prstGeom>
          <a:noFill/>
        </p:spPr>
        <p:txBody>
          <a:bodyPr wrap="square">
            <a:spAutoFit/>
          </a:bodyPr>
          <a:lstStyle/>
          <a:p>
            <a:pPr>
              <a:buNone/>
            </a:pPr>
            <a:r>
              <a:rPr lang="en-US" b="1" dirty="0"/>
              <a:t>Total Sales by Product Category</a:t>
            </a:r>
            <a:endParaRPr lang="en-US" dirty="0"/>
          </a:p>
          <a:p>
            <a:pPr>
              <a:buFont typeface="Arial" panose="020B0604020202020204" pitchFamily="34" charset="0"/>
              <a:buChar char="•"/>
            </a:pPr>
            <a:r>
              <a:rPr lang="en-US" b="1" dirty="0"/>
              <a:t>Top-Selling Product:</a:t>
            </a:r>
            <a:r>
              <a:rPr lang="en-US" dirty="0"/>
              <a:t> Men’s Street Footwear ($183.77M – 23.15%)</a:t>
            </a:r>
          </a:p>
          <a:p>
            <a:pPr>
              <a:buFont typeface="Arial" panose="020B0604020202020204" pitchFamily="34" charset="0"/>
              <a:buChar char="•"/>
            </a:pPr>
            <a:r>
              <a:rPr lang="en-US" b="1" dirty="0"/>
              <a:t>Other Key Categories:</a:t>
            </a:r>
            <a:endParaRPr lang="en-US" dirty="0"/>
          </a:p>
          <a:p>
            <a:pPr marL="742950" lvl="1" indent="-285750">
              <a:buFont typeface="Arial" panose="020B0604020202020204" pitchFamily="34" charset="0"/>
              <a:buChar char="•"/>
            </a:pPr>
            <a:r>
              <a:rPr lang="en-US" dirty="0"/>
              <a:t>Women’s Apparel: $159.37M (20.08%)</a:t>
            </a:r>
          </a:p>
          <a:p>
            <a:pPr marL="742950" lvl="1" indent="-285750">
              <a:buFont typeface="Arial" panose="020B0604020202020204" pitchFamily="34" charset="0"/>
              <a:buChar char="•"/>
            </a:pPr>
            <a:r>
              <a:rPr lang="en-US" dirty="0"/>
              <a:t>Men’s Athletic Footwear: $134.68M (16.97%)</a:t>
            </a:r>
          </a:p>
          <a:p>
            <a:pPr marL="742950" lvl="1" indent="-285750">
              <a:buFont typeface="Arial" panose="020B0604020202020204" pitchFamily="34" charset="0"/>
              <a:buChar char="•"/>
            </a:pPr>
            <a:r>
              <a:rPr lang="en-US" dirty="0"/>
              <a:t>Women’s Street Footwear: $113.1M (14.25%)</a:t>
            </a:r>
          </a:p>
          <a:p>
            <a:pPr marL="742950" lvl="1" indent="-285750">
              <a:buFont typeface="Arial" panose="020B0604020202020204" pitchFamily="34" charset="0"/>
              <a:buChar char="•"/>
            </a:pPr>
            <a:r>
              <a:rPr lang="en-US" dirty="0"/>
              <a:t>Men’s Apparel: $109.24M (13.76%)</a:t>
            </a:r>
          </a:p>
          <a:p>
            <a:pPr marL="742950" lvl="1" indent="-285750">
              <a:buFont typeface="Arial" panose="020B0604020202020204" pitchFamily="34" charset="0"/>
              <a:buChar char="•"/>
            </a:pPr>
            <a:r>
              <a:rPr lang="en-US" dirty="0"/>
              <a:t>Women’s Athletic Footwear: $93.63M (11.79%)</a:t>
            </a:r>
          </a:p>
        </p:txBody>
      </p:sp>
    </p:spTree>
    <p:extLst>
      <p:ext uri="{BB962C8B-B14F-4D97-AF65-F5344CB8AC3E}">
        <p14:creationId xmlns:p14="http://schemas.microsoft.com/office/powerpoint/2010/main" val="277595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D966-6B57-A8D6-8D88-804B065D2E83}"/>
              </a:ext>
            </a:extLst>
          </p:cNvPr>
          <p:cNvSpPr>
            <a:spLocks noGrp="1"/>
          </p:cNvSpPr>
          <p:nvPr>
            <p:ph type="title"/>
          </p:nvPr>
        </p:nvSpPr>
        <p:spPr/>
        <p:txBody>
          <a:bodyPr/>
          <a:lstStyle/>
          <a:p>
            <a:r>
              <a:rPr lang="en-US" dirty="0"/>
              <a:t>Operating Profit by State</a:t>
            </a:r>
          </a:p>
        </p:txBody>
      </p:sp>
      <p:sp>
        <p:nvSpPr>
          <p:cNvPr id="4" name="Rectangle 1">
            <a:extLst>
              <a:ext uri="{FF2B5EF4-FFF2-40B4-BE49-F238E27FC236}">
                <a16:creationId xmlns:a16="http://schemas.microsoft.com/office/drawing/2014/main" id="{EC03F67E-E7C3-50D1-8BC0-EABA4232C68E}"/>
              </a:ext>
            </a:extLst>
          </p:cNvPr>
          <p:cNvSpPr>
            <a:spLocks noGrp="1" noChangeArrowheads="1"/>
          </p:cNvSpPr>
          <p:nvPr>
            <p:ph idx="1"/>
          </p:nvPr>
        </p:nvSpPr>
        <p:spPr bwMode="auto">
          <a:xfrm>
            <a:off x="6946230" y="2985632"/>
            <a:ext cx="486075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Top Performing States: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South Dakota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Vermont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North Dakota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Montana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Consistent profit spread across many states, supporting nationwide demand.</a:t>
            </a:r>
          </a:p>
        </p:txBody>
      </p:sp>
      <p:pic>
        <p:nvPicPr>
          <p:cNvPr id="6" name="Picture 5">
            <a:extLst>
              <a:ext uri="{FF2B5EF4-FFF2-40B4-BE49-F238E27FC236}">
                <a16:creationId xmlns:a16="http://schemas.microsoft.com/office/drawing/2014/main" id="{7F80A061-94BC-CAF1-60AB-44EA584F0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5" y="2130458"/>
            <a:ext cx="6342916" cy="4232635"/>
          </a:xfrm>
          <a:prstGeom prst="rect">
            <a:avLst/>
          </a:prstGeom>
        </p:spPr>
      </p:pic>
    </p:spTree>
    <p:extLst>
      <p:ext uri="{BB962C8B-B14F-4D97-AF65-F5344CB8AC3E}">
        <p14:creationId xmlns:p14="http://schemas.microsoft.com/office/powerpoint/2010/main" val="338378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7C4E-9B08-1767-F92E-6C8E1FD615EA}"/>
              </a:ext>
            </a:extLst>
          </p:cNvPr>
          <p:cNvSpPr>
            <a:spLocks noGrp="1"/>
          </p:cNvSpPr>
          <p:nvPr>
            <p:ph type="title"/>
          </p:nvPr>
        </p:nvSpPr>
        <p:spPr/>
        <p:txBody>
          <a:bodyPr/>
          <a:lstStyle/>
          <a:p>
            <a:r>
              <a:rPr lang="en-US" dirty="0"/>
              <a:t>Strategic Insights</a:t>
            </a:r>
          </a:p>
        </p:txBody>
      </p:sp>
      <p:sp>
        <p:nvSpPr>
          <p:cNvPr id="4" name="Rectangle 1">
            <a:extLst>
              <a:ext uri="{FF2B5EF4-FFF2-40B4-BE49-F238E27FC236}">
                <a16:creationId xmlns:a16="http://schemas.microsoft.com/office/drawing/2014/main" id="{0A335D14-D643-BD46-A364-FA0D25C437E0}"/>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 marketing and inventory on </a:t>
            </a:r>
            <a:r>
              <a:rPr kumimoji="0" lang="en-US" altLang="en-US" sz="1800" b="1" i="0" u="none" strike="noStrike" cap="none" normalizeH="0" baseline="0" dirty="0">
                <a:ln>
                  <a:noFill/>
                </a:ln>
                <a:solidFill>
                  <a:schemeClr val="tx1"/>
                </a:solidFill>
                <a:effectLst/>
                <a:latin typeface="Arial" panose="020B0604020202020204" pitchFamily="34" charset="0"/>
              </a:rPr>
              <a:t>West region</a:t>
            </a:r>
            <a:r>
              <a:rPr kumimoji="0" lang="en-US" altLang="en-US" sz="1800" b="0" i="0" u="none" strike="noStrike" cap="none" normalizeH="0" baseline="0" dirty="0">
                <a:ln>
                  <a:noFill/>
                </a:ln>
                <a:solidFill>
                  <a:schemeClr val="tx1"/>
                </a:solidFill>
                <a:effectLst/>
                <a:latin typeface="Arial" panose="020B0604020202020204" pitchFamily="34" charset="0"/>
              </a:rPr>
              <a:t> due to high sales and units 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Men’s Street Footwear</a:t>
            </a:r>
            <a:r>
              <a:rPr kumimoji="0" lang="en-US" altLang="en-US" sz="1800" b="0" i="0" u="none" strike="noStrike" cap="none" normalizeH="0" baseline="0" dirty="0">
                <a:ln>
                  <a:noFill/>
                </a:ln>
                <a:solidFill>
                  <a:schemeClr val="tx1"/>
                </a:solidFill>
                <a:effectLst/>
                <a:latin typeface="Arial" panose="020B0604020202020204" pitchFamily="34" charset="0"/>
              </a:rPr>
              <a:t> is the top-selling product—strategize promotions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Maintain strong relations with top-performing retailers.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states with lower average operating profits for improvement opportunities.</a:t>
            </a:r>
          </a:p>
        </p:txBody>
      </p:sp>
    </p:spTree>
    <p:extLst>
      <p:ext uri="{BB962C8B-B14F-4D97-AF65-F5344CB8AC3E}">
        <p14:creationId xmlns:p14="http://schemas.microsoft.com/office/powerpoint/2010/main" val="212478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3B04-ED5B-84B9-B4F7-3C101795DB29}"/>
              </a:ext>
            </a:extLst>
          </p:cNvPr>
          <p:cNvSpPr>
            <a:spLocks noGrp="1"/>
          </p:cNvSpPr>
          <p:nvPr>
            <p:ph type="title"/>
          </p:nvPr>
        </p:nvSpPr>
        <p:spPr/>
        <p:txBody>
          <a:bodyPr/>
          <a:lstStyle/>
          <a:p>
            <a:r>
              <a:rPr lang="en-US" dirty="0"/>
              <a:t>Recommendations</a:t>
            </a:r>
          </a:p>
        </p:txBody>
      </p:sp>
      <p:sp>
        <p:nvSpPr>
          <p:cNvPr id="4" name="Rectangle 1">
            <a:extLst>
              <a:ext uri="{FF2B5EF4-FFF2-40B4-BE49-F238E27FC236}">
                <a16:creationId xmlns:a16="http://schemas.microsoft.com/office/drawing/2014/main" id="{B07A25CE-0709-CA2A-234A-F586A0E2F53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Expand high-performing product lines in top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Investigate causes for sales dip in 2021 and address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Leverage top states to pilot new products or marketing campaigns.</a:t>
            </a:r>
          </a:p>
        </p:txBody>
      </p:sp>
    </p:spTree>
    <p:extLst>
      <p:ext uri="{BB962C8B-B14F-4D97-AF65-F5344CB8AC3E}">
        <p14:creationId xmlns:p14="http://schemas.microsoft.com/office/powerpoint/2010/main" val="12773900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TotalTime>
  <Words>427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Inter</vt:lpstr>
      <vt:lpstr>Organic</vt:lpstr>
      <vt:lpstr>Adidas US Business Stakeholders </vt:lpstr>
      <vt:lpstr>About Dataset</vt:lpstr>
      <vt:lpstr>Key Metrics Overview</vt:lpstr>
      <vt:lpstr>Sales Trend Analysis</vt:lpstr>
      <vt:lpstr>Product Performance</vt:lpstr>
      <vt:lpstr>Operating Profit by State</vt:lpstr>
      <vt:lpstr>Strategic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keshav kumar</dc:creator>
  <cp:lastModifiedBy>keshav kumar</cp:lastModifiedBy>
  <cp:revision>1</cp:revision>
  <dcterms:created xsi:type="dcterms:W3CDTF">2025-05-30T18:16:35Z</dcterms:created>
  <dcterms:modified xsi:type="dcterms:W3CDTF">2025-05-30T18:18:28Z</dcterms:modified>
</cp:coreProperties>
</file>