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93679" autoAdjust="0"/>
  </p:normalViewPr>
  <p:slideViewPr>
    <p:cSldViewPr snapToGrid="0">
      <p:cViewPr varScale="1">
        <p:scale>
          <a:sx n="80" d="100"/>
          <a:sy n="80" d="100"/>
        </p:scale>
        <p:origin x="78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F8AC98-68CF-45CD-B710-E4286539F9DD}" type="datetimeFigureOut">
              <a:rPr lang="en-US" smtClean="0"/>
              <a:t>5/12/2024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DA91EB-9461-48BA-86EC-1C7B3A261275}" type="slidenum">
              <a:rPr lang="en-US" smtClean="0"/>
              <a:t>‹#›</a:t>
            </a:fld>
            <a:endParaRPr lang="en-US"/>
          </a:p>
        </p:txBody>
      </p:sp>
    </p:spTree>
    <p:extLst>
      <p:ext uri="{BB962C8B-B14F-4D97-AF65-F5344CB8AC3E}">
        <p14:creationId xmlns:p14="http://schemas.microsoft.com/office/powerpoint/2010/main" val="1609881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DA91EB-9461-48BA-86EC-1C7B3A261275}" type="slidenum">
              <a:rPr lang="en-US" smtClean="0"/>
              <a:t>12</a:t>
            </a:fld>
            <a:endParaRPr lang="en-US"/>
          </a:p>
        </p:txBody>
      </p:sp>
    </p:spTree>
    <p:extLst>
      <p:ext uri="{BB962C8B-B14F-4D97-AF65-F5344CB8AC3E}">
        <p14:creationId xmlns:p14="http://schemas.microsoft.com/office/powerpoint/2010/main" val="22917469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334A06B-48FD-40FA-98AA-2266B2D35DDD}" type="datetimeFigureOut">
              <a:rPr lang="en-US" smtClean="0"/>
              <a:t>5/12/2024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951AD5-541E-4804-AE00-27AEB6DC06E3}" type="slidenum">
              <a:rPr lang="en-US" smtClean="0"/>
              <a:t>‹#›</a:t>
            </a:fld>
            <a:endParaRPr lang="en-US"/>
          </a:p>
        </p:txBody>
      </p:sp>
    </p:spTree>
    <p:extLst>
      <p:ext uri="{BB962C8B-B14F-4D97-AF65-F5344CB8AC3E}">
        <p14:creationId xmlns:p14="http://schemas.microsoft.com/office/powerpoint/2010/main" val="166881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34A06B-48FD-40FA-98AA-2266B2D35DDD}" type="datetimeFigureOut">
              <a:rPr lang="en-US" smtClean="0"/>
              <a:t>5/12/2024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951AD5-541E-4804-AE00-27AEB6DC06E3}" type="slidenum">
              <a:rPr lang="en-US" smtClean="0"/>
              <a:t>‹#›</a:t>
            </a:fld>
            <a:endParaRPr lang="en-US"/>
          </a:p>
        </p:txBody>
      </p:sp>
    </p:spTree>
    <p:extLst>
      <p:ext uri="{BB962C8B-B14F-4D97-AF65-F5344CB8AC3E}">
        <p14:creationId xmlns:p14="http://schemas.microsoft.com/office/powerpoint/2010/main" val="648195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34A06B-48FD-40FA-98AA-2266B2D35DDD}" type="datetimeFigureOut">
              <a:rPr lang="en-US" smtClean="0"/>
              <a:t>5/12/2024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951AD5-541E-4804-AE00-27AEB6DC06E3}"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277438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34A06B-48FD-40FA-98AA-2266B2D35DDD}" type="datetimeFigureOut">
              <a:rPr lang="en-US" smtClean="0"/>
              <a:t>5/12/2024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951AD5-541E-4804-AE00-27AEB6DC06E3}" type="slidenum">
              <a:rPr lang="en-US" smtClean="0"/>
              <a:t>‹#›</a:t>
            </a:fld>
            <a:endParaRPr lang="en-US"/>
          </a:p>
        </p:txBody>
      </p:sp>
    </p:spTree>
    <p:extLst>
      <p:ext uri="{BB962C8B-B14F-4D97-AF65-F5344CB8AC3E}">
        <p14:creationId xmlns:p14="http://schemas.microsoft.com/office/powerpoint/2010/main" val="10647797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34A06B-48FD-40FA-98AA-2266B2D35DDD}" type="datetimeFigureOut">
              <a:rPr lang="en-US" smtClean="0"/>
              <a:t>5/12/2024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951AD5-541E-4804-AE00-27AEB6DC06E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571881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34A06B-48FD-40FA-98AA-2266B2D35DDD}" type="datetimeFigureOut">
              <a:rPr lang="en-US" smtClean="0"/>
              <a:t>5/12/2024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951AD5-541E-4804-AE00-27AEB6DC06E3}" type="slidenum">
              <a:rPr lang="en-US" smtClean="0"/>
              <a:t>‹#›</a:t>
            </a:fld>
            <a:endParaRPr lang="en-US"/>
          </a:p>
        </p:txBody>
      </p:sp>
    </p:spTree>
    <p:extLst>
      <p:ext uri="{BB962C8B-B14F-4D97-AF65-F5344CB8AC3E}">
        <p14:creationId xmlns:p14="http://schemas.microsoft.com/office/powerpoint/2010/main" val="35739968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34A06B-48FD-40FA-98AA-2266B2D35DDD}" type="datetimeFigureOut">
              <a:rPr lang="en-US" smtClean="0"/>
              <a:t>5/12/2024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951AD5-541E-4804-AE00-27AEB6DC06E3}" type="slidenum">
              <a:rPr lang="en-US" smtClean="0"/>
              <a:t>‹#›</a:t>
            </a:fld>
            <a:endParaRPr lang="en-US"/>
          </a:p>
        </p:txBody>
      </p:sp>
    </p:spTree>
    <p:extLst>
      <p:ext uri="{BB962C8B-B14F-4D97-AF65-F5344CB8AC3E}">
        <p14:creationId xmlns:p14="http://schemas.microsoft.com/office/powerpoint/2010/main" val="41885521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34A06B-48FD-40FA-98AA-2266B2D35DDD}" type="datetimeFigureOut">
              <a:rPr lang="en-US" smtClean="0"/>
              <a:t>5/12/2024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951AD5-541E-4804-AE00-27AEB6DC06E3}" type="slidenum">
              <a:rPr lang="en-US" smtClean="0"/>
              <a:t>‹#›</a:t>
            </a:fld>
            <a:endParaRPr lang="en-US"/>
          </a:p>
        </p:txBody>
      </p:sp>
    </p:spTree>
    <p:extLst>
      <p:ext uri="{BB962C8B-B14F-4D97-AF65-F5344CB8AC3E}">
        <p14:creationId xmlns:p14="http://schemas.microsoft.com/office/powerpoint/2010/main" val="1392006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34A06B-48FD-40FA-98AA-2266B2D35DDD}" type="datetimeFigureOut">
              <a:rPr lang="en-US" smtClean="0"/>
              <a:t>5/12/2024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951AD5-541E-4804-AE00-27AEB6DC06E3}" type="slidenum">
              <a:rPr lang="en-US" smtClean="0"/>
              <a:t>‹#›</a:t>
            </a:fld>
            <a:endParaRPr lang="en-US"/>
          </a:p>
        </p:txBody>
      </p:sp>
    </p:spTree>
    <p:extLst>
      <p:ext uri="{BB962C8B-B14F-4D97-AF65-F5344CB8AC3E}">
        <p14:creationId xmlns:p14="http://schemas.microsoft.com/office/powerpoint/2010/main" val="3978945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34A06B-48FD-40FA-98AA-2266B2D35DDD}" type="datetimeFigureOut">
              <a:rPr lang="en-US" smtClean="0"/>
              <a:t>5/12/2024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951AD5-541E-4804-AE00-27AEB6DC06E3}" type="slidenum">
              <a:rPr lang="en-US" smtClean="0"/>
              <a:t>‹#›</a:t>
            </a:fld>
            <a:endParaRPr lang="en-US"/>
          </a:p>
        </p:txBody>
      </p:sp>
    </p:spTree>
    <p:extLst>
      <p:ext uri="{BB962C8B-B14F-4D97-AF65-F5344CB8AC3E}">
        <p14:creationId xmlns:p14="http://schemas.microsoft.com/office/powerpoint/2010/main" val="2277703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34A06B-48FD-40FA-98AA-2266B2D35DDD}" type="datetimeFigureOut">
              <a:rPr lang="en-US" smtClean="0"/>
              <a:t>5/12/2024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951AD5-541E-4804-AE00-27AEB6DC06E3}" type="slidenum">
              <a:rPr lang="en-US" smtClean="0"/>
              <a:t>‹#›</a:t>
            </a:fld>
            <a:endParaRPr lang="en-US"/>
          </a:p>
        </p:txBody>
      </p:sp>
    </p:spTree>
    <p:extLst>
      <p:ext uri="{BB962C8B-B14F-4D97-AF65-F5344CB8AC3E}">
        <p14:creationId xmlns:p14="http://schemas.microsoft.com/office/powerpoint/2010/main" val="3790313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34A06B-48FD-40FA-98AA-2266B2D35DDD}" type="datetimeFigureOut">
              <a:rPr lang="en-US" smtClean="0"/>
              <a:t>5/12/2024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951AD5-541E-4804-AE00-27AEB6DC06E3}" type="slidenum">
              <a:rPr lang="en-US" smtClean="0"/>
              <a:t>‹#›</a:t>
            </a:fld>
            <a:endParaRPr lang="en-US"/>
          </a:p>
        </p:txBody>
      </p:sp>
    </p:spTree>
    <p:extLst>
      <p:ext uri="{BB962C8B-B14F-4D97-AF65-F5344CB8AC3E}">
        <p14:creationId xmlns:p14="http://schemas.microsoft.com/office/powerpoint/2010/main" val="3767150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34A06B-48FD-40FA-98AA-2266B2D35DDD}" type="datetimeFigureOut">
              <a:rPr lang="en-US" smtClean="0"/>
              <a:t>5/12/2024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951AD5-541E-4804-AE00-27AEB6DC06E3}" type="slidenum">
              <a:rPr lang="en-US" smtClean="0"/>
              <a:t>‹#›</a:t>
            </a:fld>
            <a:endParaRPr lang="en-US"/>
          </a:p>
        </p:txBody>
      </p:sp>
    </p:spTree>
    <p:extLst>
      <p:ext uri="{BB962C8B-B14F-4D97-AF65-F5344CB8AC3E}">
        <p14:creationId xmlns:p14="http://schemas.microsoft.com/office/powerpoint/2010/main" val="2028181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34A06B-48FD-40FA-98AA-2266B2D35DDD}" type="datetimeFigureOut">
              <a:rPr lang="en-US" smtClean="0"/>
              <a:t>5/12/2024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951AD5-541E-4804-AE00-27AEB6DC06E3}" type="slidenum">
              <a:rPr lang="en-US" smtClean="0"/>
              <a:t>‹#›</a:t>
            </a:fld>
            <a:endParaRPr lang="en-US"/>
          </a:p>
        </p:txBody>
      </p:sp>
    </p:spTree>
    <p:extLst>
      <p:ext uri="{BB962C8B-B14F-4D97-AF65-F5344CB8AC3E}">
        <p14:creationId xmlns:p14="http://schemas.microsoft.com/office/powerpoint/2010/main" val="1397012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4A06B-48FD-40FA-98AA-2266B2D35DDD}" type="datetimeFigureOut">
              <a:rPr lang="en-US" smtClean="0"/>
              <a:t>5/12/2024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951AD5-541E-4804-AE00-27AEB6DC06E3}" type="slidenum">
              <a:rPr lang="en-US" smtClean="0"/>
              <a:t>‹#›</a:t>
            </a:fld>
            <a:endParaRPr lang="en-US"/>
          </a:p>
        </p:txBody>
      </p:sp>
    </p:spTree>
    <p:extLst>
      <p:ext uri="{BB962C8B-B14F-4D97-AF65-F5344CB8AC3E}">
        <p14:creationId xmlns:p14="http://schemas.microsoft.com/office/powerpoint/2010/main" val="3291289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34A06B-48FD-40FA-98AA-2266B2D35DDD}" type="datetimeFigureOut">
              <a:rPr lang="en-US" smtClean="0"/>
              <a:t>5/12/2024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951AD5-541E-4804-AE00-27AEB6DC06E3}" type="slidenum">
              <a:rPr lang="en-US" smtClean="0"/>
              <a:t>‹#›</a:t>
            </a:fld>
            <a:endParaRPr lang="en-US"/>
          </a:p>
        </p:txBody>
      </p:sp>
    </p:spTree>
    <p:extLst>
      <p:ext uri="{BB962C8B-B14F-4D97-AF65-F5344CB8AC3E}">
        <p14:creationId xmlns:p14="http://schemas.microsoft.com/office/powerpoint/2010/main" val="3878633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334A06B-48FD-40FA-98AA-2266B2D35DDD}" type="datetimeFigureOut">
              <a:rPr lang="en-US" smtClean="0"/>
              <a:t>5/12/2024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B951AD5-541E-4804-AE00-27AEB6DC06E3}" type="slidenum">
              <a:rPr lang="en-US" smtClean="0"/>
              <a:t>‹#›</a:t>
            </a:fld>
            <a:endParaRPr lang="en-US"/>
          </a:p>
        </p:txBody>
      </p:sp>
    </p:spTree>
    <p:extLst>
      <p:ext uri="{BB962C8B-B14F-4D97-AF65-F5344CB8AC3E}">
        <p14:creationId xmlns:p14="http://schemas.microsoft.com/office/powerpoint/2010/main" val="1970583137"/>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 id="2147483821" r:id="rId12"/>
    <p:sldLayoutId id="2147483822" r:id="rId13"/>
    <p:sldLayoutId id="2147483823" r:id="rId14"/>
    <p:sldLayoutId id="2147483824" r:id="rId15"/>
    <p:sldLayoutId id="214748382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2EBEC-6E3C-6E40-E8D8-7137C9C2DF68}"/>
              </a:ext>
            </a:extLst>
          </p:cNvPr>
          <p:cNvSpPr>
            <a:spLocks noGrp="1"/>
          </p:cNvSpPr>
          <p:nvPr>
            <p:ph type="ctrTitle"/>
          </p:nvPr>
        </p:nvSpPr>
        <p:spPr/>
        <p:txBody>
          <a:bodyPr>
            <a:normAutofit fontScale="90000"/>
          </a:bodyPr>
          <a:lstStyle/>
          <a:p>
            <a:r>
              <a:rPr lang="en-US" dirty="0">
                <a:solidFill>
                  <a:schemeClr val="accent1">
                    <a:lumMod val="50000"/>
                  </a:schemeClr>
                </a:solidFill>
              </a:rPr>
              <a:t>Capstone Project:</a:t>
            </a:r>
            <a:br>
              <a:rPr lang="en-US" dirty="0"/>
            </a:br>
            <a:r>
              <a:rPr lang="en-US" sz="4900" dirty="0"/>
              <a:t>Analytical CRM Development for a Bank</a:t>
            </a:r>
          </a:p>
        </p:txBody>
      </p:sp>
      <p:sp>
        <p:nvSpPr>
          <p:cNvPr id="3" name="Subtitle 2">
            <a:extLst>
              <a:ext uri="{FF2B5EF4-FFF2-40B4-BE49-F238E27FC236}">
                <a16:creationId xmlns:a16="http://schemas.microsoft.com/office/drawing/2014/main" id="{9046500B-1F9C-767A-7BF7-CB5796C1D282}"/>
              </a:ext>
            </a:extLst>
          </p:cNvPr>
          <p:cNvSpPr>
            <a:spLocks noGrp="1"/>
          </p:cNvSpPr>
          <p:nvPr>
            <p:ph type="subTitle" idx="1"/>
          </p:nvPr>
        </p:nvSpPr>
        <p:spPr>
          <a:xfrm>
            <a:off x="1154955" y="4777379"/>
            <a:ext cx="8825658" cy="1270995"/>
          </a:xfrm>
        </p:spPr>
        <p:txBody>
          <a:bodyPr>
            <a:normAutofit/>
          </a:bodyPr>
          <a:lstStyle/>
          <a:p>
            <a:r>
              <a:rPr lang="en-US" dirty="0"/>
              <a:t>By </a:t>
            </a:r>
          </a:p>
          <a:p>
            <a:r>
              <a:rPr lang="en-US" dirty="0"/>
              <a:t>Keshav Kumar</a:t>
            </a:r>
          </a:p>
          <a:p>
            <a:r>
              <a:rPr lang="en-US" dirty="0"/>
              <a:t>22/04/2024</a:t>
            </a:r>
          </a:p>
        </p:txBody>
      </p:sp>
    </p:spTree>
    <p:extLst>
      <p:ext uri="{BB962C8B-B14F-4D97-AF65-F5344CB8AC3E}">
        <p14:creationId xmlns:p14="http://schemas.microsoft.com/office/powerpoint/2010/main" val="1349309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26610-2DA6-682D-9FF2-DB6C414EEA19}"/>
              </a:ext>
            </a:extLst>
          </p:cNvPr>
          <p:cNvSpPr>
            <a:spLocks noGrp="1"/>
          </p:cNvSpPr>
          <p:nvPr>
            <p:ph type="title"/>
          </p:nvPr>
        </p:nvSpPr>
        <p:spPr>
          <a:xfrm>
            <a:off x="646111" y="0"/>
            <a:ext cx="9404723" cy="723900"/>
          </a:xfrm>
        </p:spPr>
        <p:txBody>
          <a:bodyPr/>
          <a:lstStyle/>
          <a:p>
            <a:pPr algn="ctr"/>
            <a:r>
              <a:rPr lang="en-US" dirty="0">
                <a:solidFill>
                  <a:schemeClr val="accent1">
                    <a:lumMod val="50000"/>
                  </a:schemeClr>
                </a:solidFill>
              </a:rPr>
              <a:t>Objective Questions Analysis </a:t>
            </a:r>
            <a:endParaRPr lang="en-US" dirty="0"/>
          </a:p>
        </p:txBody>
      </p:sp>
      <p:sp>
        <p:nvSpPr>
          <p:cNvPr id="3" name="Content Placeholder 2">
            <a:extLst>
              <a:ext uri="{FF2B5EF4-FFF2-40B4-BE49-F238E27FC236}">
                <a16:creationId xmlns:a16="http://schemas.microsoft.com/office/drawing/2014/main" id="{16459937-2AF5-62CE-2F6D-4F106EB04D71}"/>
              </a:ext>
            </a:extLst>
          </p:cNvPr>
          <p:cNvSpPr>
            <a:spLocks noGrp="1"/>
          </p:cNvSpPr>
          <p:nvPr>
            <p:ph idx="1"/>
          </p:nvPr>
        </p:nvSpPr>
        <p:spPr>
          <a:xfrm>
            <a:off x="0" y="647700"/>
            <a:ext cx="11982450" cy="6210300"/>
          </a:xfrm>
        </p:spPr>
        <p:txBody>
          <a:bodyPr>
            <a:normAutofit fontScale="92500" lnSpcReduction="20000"/>
          </a:bodyPr>
          <a:lstStyle/>
          <a:p>
            <a:pPr marL="0" indent="0">
              <a:buNone/>
            </a:pPr>
            <a:endParaRPr lang="en-US" dirty="0"/>
          </a:p>
          <a:p>
            <a:pPr>
              <a:buFont typeface="Wingdings" panose="05000000000000000000" pitchFamily="2" charset="2"/>
              <a:buChar char="q"/>
            </a:pPr>
            <a:r>
              <a:rPr lang="en-US" dirty="0"/>
              <a:t>The majority of customer who has exited</a:t>
            </a:r>
          </a:p>
          <a:p>
            <a:pPr marL="0" indent="0">
              <a:buNone/>
            </a:pPr>
            <a:r>
              <a:rPr lang="en-US" dirty="0"/>
              <a:t>     have used only one product of the </a:t>
            </a:r>
          </a:p>
          <a:p>
            <a:pPr marL="0" indent="0">
              <a:buNone/>
            </a:pPr>
            <a:r>
              <a:rPr lang="en-US" dirty="0"/>
              <a:t>      bank.</a:t>
            </a:r>
          </a:p>
          <a:p>
            <a:pPr>
              <a:buFont typeface="Wingdings" panose="05000000000000000000" pitchFamily="2" charset="2"/>
              <a:buChar char="q"/>
            </a:pPr>
            <a:r>
              <a:rPr lang="en-US" dirty="0"/>
              <a:t>The number of exited customer is less</a:t>
            </a:r>
          </a:p>
          <a:p>
            <a:pPr marL="0" indent="0">
              <a:buNone/>
            </a:pPr>
            <a:r>
              <a:rPr lang="en-US" dirty="0"/>
              <a:t>     who have used more no of the bank </a:t>
            </a:r>
          </a:p>
          <a:p>
            <a:pPr marL="0" indent="0">
              <a:buNone/>
            </a:pPr>
            <a:r>
              <a:rPr lang="en-US" dirty="0"/>
              <a:t>     products.</a:t>
            </a:r>
          </a:p>
          <a:p>
            <a:pPr marL="0" indent="0">
              <a:buNone/>
            </a:pPr>
            <a:endParaRPr lang="en-US" dirty="0"/>
          </a:p>
          <a:p>
            <a:pPr marL="0" indent="0">
              <a:buNone/>
            </a:pPr>
            <a:endParaRPr lang="en-US" b="1" dirty="0">
              <a:solidFill>
                <a:srgbClr val="7030A0"/>
              </a:solidFill>
            </a:endParaRPr>
          </a:p>
          <a:p>
            <a:pPr marL="0" indent="0">
              <a:buNone/>
            </a:pPr>
            <a:endParaRPr lang="en-US" sz="1800" b="1" u="none" strike="noStrike" dirty="0">
              <a:solidFill>
                <a:srgbClr val="7030A0"/>
              </a:solidFill>
              <a:effectLst/>
              <a:latin typeface="Arial" panose="020B0604020202020204" pitchFamily="34" charset="0"/>
              <a:ea typeface="Arial" panose="020B0604020202020204" pitchFamily="34" charset="0"/>
              <a:cs typeface="Arial" panose="020B0604020202020204" pitchFamily="34" charset="0"/>
            </a:endParaRPr>
          </a:p>
          <a:p>
            <a:pPr marL="0" indent="0">
              <a:buNone/>
            </a:pPr>
            <a:endParaRPr lang="en-US" dirty="0"/>
          </a:p>
          <a:p>
            <a:pPr marL="457200" marR="0">
              <a:lnSpc>
                <a:spcPct val="115000"/>
              </a:lnSpc>
              <a:spcBef>
                <a:spcPts val="1500"/>
              </a:spcBef>
              <a:spcAft>
                <a:spcPts val="0"/>
              </a:spcAft>
              <a:buFont typeface="Wingdings" panose="05000000000000000000" pitchFamily="2" charset="2"/>
              <a:buChar char="q"/>
            </a:pPr>
            <a:r>
              <a:rPr lang="en-GB" sz="1800" dirty="0">
                <a:effectLst/>
                <a:latin typeface="Lato" panose="020F0502020204030203" pitchFamily="34" charset="0"/>
                <a:ea typeface="Lato" panose="020F0502020204030203" pitchFamily="34" charset="0"/>
                <a:cs typeface="Lato" panose="020F0502020204030203" pitchFamily="34" charset="0"/>
              </a:rPr>
              <a:t>The sum of account balance of exited customers </a:t>
            </a:r>
          </a:p>
          <a:p>
            <a:pPr marL="114300" marR="0" indent="0">
              <a:lnSpc>
                <a:spcPct val="115000"/>
              </a:lnSpc>
              <a:spcBef>
                <a:spcPts val="1500"/>
              </a:spcBef>
              <a:spcAft>
                <a:spcPts val="0"/>
              </a:spcAft>
              <a:buNone/>
            </a:pPr>
            <a:r>
              <a:rPr lang="en-GB" sz="1800" dirty="0">
                <a:effectLst/>
                <a:latin typeface="Lato" panose="020F0502020204030203" pitchFamily="34" charset="0"/>
                <a:ea typeface="Lato" panose="020F0502020204030203" pitchFamily="34" charset="0"/>
                <a:cs typeface="Lato" panose="020F0502020204030203" pitchFamily="34" charset="0"/>
              </a:rPr>
              <a:t>     using one number of products is 501037710.20.</a:t>
            </a:r>
            <a:endParaRPr lang="en-US" sz="1800" dirty="0">
              <a:effectLst/>
              <a:latin typeface="Arial" panose="020B0604020202020204" pitchFamily="34" charset="0"/>
              <a:ea typeface="Arial" panose="020B0604020202020204" pitchFamily="34" charset="0"/>
            </a:endParaRPr>
          </a:p>
          <a:p>
            <a:pPr marL="457200" marR="0">
              <a:lnSpc>
                <a:spcPct val="115000"/>
              </a:lnSpc>
              <a:spcBef>
                <a:spcPts val="1500"/>
              </a:spcBef>
              <a:spcAft>
                <a:spcPts val="0"/>
              </a:spcAft>
              <a:buFont typeface="Wingdings" panose="05000000000000000000" pitchFamily="2" charset="2"/>
              <a:buChar char="q"/>
            </a:pPr>
            <a:r>
              <a:rPr lang="en-GB" sz="1800" dirty="0">
                <a:effectLst/>
                <a:latin typeface="Lato" panose="020F0502020204030203" pitchFamily="34" charset="0"/>
                <a:ea typeface="Lato" panose="020F0502020204030203" pitchFamily="34" charset="0"/>
                <a:cs typeface="Lato" panose="020F0502020204030203" pitchFamily="34" charset="0"/>
              </a:rPr>
              <a:t>The sum of account balance of exited customers</a:t>
            </a:r>
          </a:p>
          <a:p>
            <a:pPr marL="114300" marR="0" indent="0">
              <a:lnSpc>
                <a:spcPct val="115000"/>
              </a:lnSpc>
              <a:spcBef>
                <a:spcPts val="1500"/>
              </a:spcBef>
              <a:spcAft>
                <a:spcPts val="0"/>
              </a:spcAft>
              <a:buNone/>
            </a:pPr>
            <a:r>
              <a:rPr lang="en-GB" sz="1800" dirty="0">
                <a:effectLst/>
                <a:latin typeface="Lato" panose="020F0502020204030203" pitchFamily="34" charset="0"/>
                <a:ea typeface="Lato" panose="020F0502020204030203" pitchFamily="34" charset="0"/>
                <a:cs typeface="Lato" panose="020F0502020204030203" pitchFamily="34" charset="0"/>
              </a:rPr>
              <a:t>      using 2 number of products is 238125279.28 </a:t>
            </a:r>
          </a:p>
          <a:p>
            <a:pPr marL="114300" marR="0" indent="0">
              <a:lnSpc>
                <a:spcPct val="115000"/>
              </a:lnSpc>
              <a:spcBef>
                <a:spcPts val="1500"/>
              </a:spcBef>
              <a:spcAft>
                <a:spcPts val="0"/>
              </a:spcAft>
              <a:buNone/>
            </a:pPr>
            <a:r>
              <a:rPr lang="en-GB" sz="1800" dirty="0">
                <a:latin typeface="Lato" panose="020F0502020204030203" pitchFamily="34" charset="0"/>
                <a:ea typeface="Lato" panose="020F0502020204030203" pitchFamily="34" charset="0"/>
                <a:cs typeface="Lato" panose="020F0502020204030203" pitchFamily="34" charset="0"/>
              </a:rPr>
              <a:t>      and so on.</a:t>
            </a:r>
            <a:endParaRPr lang="en-US" sz="1800" dirty="0">
              <a:effectLst/>
              <a:latin typeface="Arial" panose="020B0604020202020204" pitchFamily="34" charset="0"/>
              <a:ea typeface="Arial" panose="020B0604020202020204" pitchFamily="34" charset="0"/>
            </a:endParaRPr>
          </a:p>
        </p:txBody>
      </p:sp>
      <p:pic>
        <p:nvPicPr>
          <p:cNvPr id="4" name="Picture 3">
            <a:extLst>
              <a:ext uri="{FF2B5EF4-FFF2-40B4-BE49-F238E27FC236}">
                <a16:creationId xmlns:a16="http://schemas.microsoft.com/office/drawing/2014/main" id="{109DE174-AC23-CFB4-4FA1-4185AB63E1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8288" y="894833"/>
            <a:ext cx="6424162" cy="2760345"/>
          </a:xfrm>
          <a:prstGeom prst="rect">
            <a:avLst/>
          </a:prstGeom>
        </p:spPr>
      </p:pic>
      <p:pic>
        <p:nvPicPr>
          <p:cNvPr id="5" name="Picture 4">
            <a:extLst>
              <a:ext uri="{FF2B5EF4-FFF2-40B4-BE49-F238E27FC236}">
                <a16:creationId xmlns:a16="http://schemas.microsoft.com/office/drawing/2014/main" id="{AFB6C674-A4D4-F053-30AD-28EFE8ABF9A4}"/>
              </a:ext>
            </a:extLst>
          </p:cNvPr>
          <p:cNvPicPr>
            <a:picLocks noChangeAspect="1"/>
          </p:cNvPicPr>
          <p:nvPr/>
        </p:nvPicPr>
        <p:blipFill>
          <a:blip r:embed="rId3"/>
          <a:stretch>
            <a:fillRect/>
          </a:stretch>
        </p:blipFill>
        <p:spPr>
          <a:xfrm>
            <a:off x="5572125" y="4167623"/>
            <a:ext cx="6424162" cy="2690377"/>
          </a:xfrm>
          <a:prstGeom prst="rect">
            <a:avLst/>
          </a:prstGeom>
        </p:spPr>
      </p:pic>
    </p:spTree>
    <p:extLst>
      <p:ext uri="{BB962C8B-B14F-4D97-AF65-F5344CB8AC3E}">
        <p14:creationId xmlns:p14="http://schemas.microsoft.com/office/powerpoint/2010/main" val="73413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60F64-C835-4229-AB09-4DCB05C663DD}"/>
              </a:ext>
            </a:extLst>
          </p:cNvPr>
          <p:cNvSpPr>
            <a:spLocks noGrp="1"/>
          </p:cNvSpPr>
          <p:nvPr>
            <p:ph type="title"/>
          </p:nvPr>
        </p:nvSpPr>
        <p:spPr>
          <a:xfrm>
            <a:off x="646111" y="0"/>
            <a:ext cx="9404723" cy="800100"/>
          </a:xfrm>
        </p:spPr>
        <p:txBody>
          <a:bodyPr/>
          <a:lstStyle/>
          <a:p>
            <a:pPr algn="ctr"/>
            <a:r>
              <a:rPr lang="en-US" dirty="0">
                <a:solidFill>
                  <a:schemeClr val="accent1">
                    <a:lumMod val="50000"/>
                  </a:schemeClr>
                </a:solidFill>
              </a:rPr>
              <a:t>Objective Questions Analysis</a:t>
            </a:r>
            <a:endParaRPr lang="en-US" dirty="0"/>
          </a:p>
        </p:txBody>
      </p:sp>
      <p:sp>
        <p:nvSpPr>
          <p:cNvPr id="3" name="Content Placeholder 2">
            <a:extLst>
              <a:ext uri="{FF2B5EF4-FFF2-40B4-BE49-F238E27FC236}">
                <a16:creationId xmlns:a16="http://schemas.microsoft.com/office/drawing/2014/main" id="{3B7E6EFD-BBF6-DBF8-844C-38DF5F73EE3D}"/>
              </a:ext>
            </a:extLst>
          </p:cNvPr>
          <p:cNvSpPr>
            <a:spLocks noGrp="1"/>
          </p:cNvSpPr>
          <p:nvPr>
            <p:ph idx="1"/>
          </p:nvPr>
        </p:nvSpPr>
        <p:spPr>
          <a:xfrm>
            <a:off x="154305" y="609600"/>
            <a:ext cx="11951969" cy="6134100"/>
          </a:xfrm>
        </p:spPr>
        <p:txBody>
          <a:bodyPr/>
          <a:lstStyle/>
          <a:p>
            <a:pPr marL="0" indent="0">
              <a:buNone/>
            </a:pPr>
            <a:endParaRPr lang="en-US" b="1" dirty="0">
              <a:solidFill>
                <a:srgbClr val="7030A0"/>
              </a:solidFill>
            </a:endParaRPr>
          </a:p>
          <a:p>
            <a:pPr>
              <a:buFont typeface="Wingdings" panose="05000000000000000000" pitchFamily="2" charset="2"/>
              <a:buChar char="q"/>
            </a:pPr>
            <a:endParaRPr lang="en-US" dirty="0"/>
          </a:p>
          <a:p>
            <a:pPr>
              <a:buFont typeface="Wingdings" panose="05000000000000000000" pitchFamily="2" charset="2"/>
              <a:buChar char="q"/>
            </a:pPr>
            <a:r>
              <a:rPr lang="en-US" dirty="0"/>
              <a:t>The average tenure of the customer who has exited</a:t>
            </a:r>
          </a:p>
          <a:p>
            <a:pPr marL="0" indent="0">
              <a:buNone/>
            </a:pPr>
            <a:r>
              <a:rPr lang="en-US" dirty="0"/>
              <a:t>    in age group 30 to 50 is 4.9.</a:t>
            </a:r>
          </a:p>
          <a:p>
            <a:pPr>
              <a:buFont typeface="Wingdings" panose="05000000000000000000" pitchFamily="2" charset="2"/>
              <a:buChar char="q"/>
            </a:pPr>
            <a:r>
              <a:rPr lang="en-US" dirty="0"/>
              <a:t>The average tenure of the customer who has exited </a:t>
            </a:r>
          </a:p>
          <a:p>
            <a:pPr marL="0" indent="0">
              <a:buNone/>
            </a:pPr>
            <a:r>
              <a:rPr lang="en-US" dirty="0"/>
              <a:t>     in age group 18 to 30 is 4.8.</a:t>
            </a:r>
          </a:p>
          <a:p>
            <a:pPr>
              <a:buFont typeface="Wingdings" panose="05000000000000000000" pitchFamily="2" charset="2"/>
              <a:buChar char="q"/>
            </a:pPr>
            <a:r>
              <a:rPr lang="en-US" dirty="0"/>
              <a:t>The average tenure of the customer who has exited </a:t>
            </a:r>
          </a:p>
          <a:p>
            <a:pPr marL="0" indent="0">
              <a:buNone/>
            </a:pPr>
            <a:r>
              <a:rPr lang="en-US" dirty="0"/>
              <a:t>      in age group 50 + is 4.8.</a:t>
            </a:r>
          </a:p>
          <a:p>
            <a:pPr>
              <a:buFont typeface="Wingdings" panose="05000000000000000000" pitchFamily="2" charset="2"/>
              <a:buChar char="q"/>
            </a:pPr>
            <a:r>
              <a:rPr lang="en-US" dirty="0"/>
              <a:t>Over all their average tenure is constant, that is 4.8.</a:t>
            </a:r>
          </a:p>
          <a:p>
            <a:pPr>
              <a:buFont typeface="Wingdings" panose="05000000000000000000" pitchFamily="2" charset="2"/>
              <a:buChar char="q"/>
            </a:pPr>
            <a:endParaRPr lang="en-US" dirty="0"/>
          </a:p>
        </p:txBody>
      </p:sp>
      <p:pic>
        <p:nvPicPr>
          <p:cNvPr id="4" name="Picture 3">
            <a:extLst>
              <a:ext uri="{FF2B5EF4-FFF2-40B4-BE49-F238E27FC236}">
                <a16:creationId xmlns:a16="http://schemas.microsoft.com/office/drawing/2014/main" id="{C35371B0-6A7C-B5E5-D82B-EEE236AC4D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7475" y="1504949"/>
            <a:ext cx="5570219" cy="4600576"/>
          </a:xfrm>
          <a:prstGeom prst="rect">
            <a:avLst/>
          </a:prstGeom>
        </p:spPr>
      </p:pic>
    </p:spTree>
    <p:extLst>
      <p:ext uri="{BB962C8B-B14F-4D97-AF65-F5344CB8AC3E}">
        <p14:creationId xmlns:p14="http://schemas.microsoft.com/office/powerpoint/2010/main" val="1855410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B2F78-B799-6EBC-93C5-1A522725B2A7}"/>
              </a:ext>
            </a:extLst>
          </p:cNvPr>
          <p:cNvSpPr>
            <a:spLocks noGrp="1"/>
          </p:cNvSpPr>
          <p:nvPr>
            <p:ph type="title"/>
          </p:nvPr>
        </p:nvSpPr>
        <p:spPr>
          <a:xfrm>
            <a:off x="646111" y="1"/>
            <a:ext cx="9404723" cy="771524"/>
          </a:xfrm>
        </p:spPr>
        <p:txBody>
          <a:bodyPr/>
          <a:lstStyle/>
          <a:p>
            <a:pPr algn="ctr"/>
            <a:r>
              <a:rPr lang="en-US" dirty="0">
                <a:solidFill>
                  <a:schemeClr val="accent1">
                    <a:lumMod val="50000"/>
                  </a:schemeClr>
                </a:solidFill>
              </a:rPr>
              <a:t>Subjective Questions Analysis </a:t>
            </a:r>
            <a:endParaRPr lang="en-US" dirty="0"/>
          </a:p>
        </p:txBody>
      </p:sp>
      <p:sp>
        <p:nvSpPr>
          <p:cNvPr id="3" name="Content Placeholder 2">
            <a:extLst>
              <a:ext uri="{FF2B5EF4-FFF2-40B4-BE49-F238E27FC236}">
                <a16:creationId xmlns:a16="http://schemas.microsoft.com/office/drawing/2014/main" id="{581665D3-43E9-E7C4-D1F7-B7E2B20BCBD7}"/>
              </a:ext>
            </a:extLst>
          </p:cNvPr>
          <p:cNvSpPr>
            <a:spLocks noGrp="1"/>
          </p:cNvSpPr>
          <p:nvPr>
            <p:ph idx="1"/>
          </p:nvPr>
        </p:nvSpPr>
        <p:spPr>
          <a:xfrm>
            <a:off x="123825" y="771525"/>
            <a:ext cx="11849099" cy="5934075"/>
          </a:xfrm>
        </p:spPr>
        <p:txBody>
          <a:bodyPr>
            <a:normAutofit lnSpcReduction="10000"/>
          </a:bodyPr>
          <a:lstStyle/>
          <a:p>
            <a:pPr marL="0" indent="0">
              <a:buNone/>
            </a:pPr>
            <a:endParaRPr lang="en-US" sz="1800" u="none" strike="noStrike" dirty="0">
              <a:solidFill>
                <a:srgbClr val="7030A0"/>
              </a:solidFill>
              <a:effectLst/>
              <a:latin typeface="Arial" panose="020B0604020202020204" pitchFamily="34" charset="0"/>
              <a:ea typeface="Arial" panose="020B0604020202020204" pitchFamily="34" charset="0"/>
              <a:cs typeface="Arial" panose="020B0604020202020204" pitchFamily="34" charset="0"/>
            </a:endParaRPr>
          </a:p>
          <a:p>
            <a:endParaRPr lang="en-GB" sz="1800" b="1" dirty="0">
              <a:solidFill>
                <a:schemeClr val="accent1">
                  <a:lumMod val="50000"/>
                </a:schemeClr>
              </a:solidFill>
              <a:effectLst/>
              <a:latin typeface="Arial" panose="020B0604020202020204" pitchFamily="34" charset="0"/>
              <a:ea typeface="Arial" panose="020B0604020202020204" pitchFamily="34" charset="0"/>
            </a:endParaRPr>
          </a:p>
          <a:p>
            <a:r>
              <a:rPr lang="en-GB" sz="1800" b="1" dirty="0">
                <a:solidFill>
                  <a:schemeClr val="accent1">
                    <a:lumMod val="50000"/>
                  </a:schemeClr>
                </a:solidFill>
                <a:effectLst/>
                <a:latin typeface="Arial" panose="020B0604020202020204" pitchFamily="34" charset="0"/>
                <a:ea typeface="Arial" panose="020B0604020202020204" pitchFamily="34" charset="0"/>
              </a:rPr>
              <a:t>Customer Behaviour Analysis</a:t>
            </a:r>
            <a:r>
              <a:rPr lang="en-GB" sz="1800" dirty="0">
                <a:solidFill>
                  <a:schemeClr val="accent1">
                    <a:lumMod val="50000"/>
                  </a:schemeClr>
                </a:solidFill>
                <a:effectLst/>
                <a:latin typeface="Arial" panose="020B0604020202020204" pitchFamily="34" charset="0"/>
                <a:ea typeface="Arial" panose="020B0604020202020204" pitchFamily="34" charset="0"/>
              </a:rPr>
              <a:t>:</a:t>
            </a:r>
          </a:p>
          <a:p>
            <a:pPr>
              <a:buFont typeface="Wingdings" panose="05000000000000000000" pitchFamily="2" charset="2"/>
              <a:buChar char="q"/>
            </a:pPr>
            <a:r>
              <a:rPr lang="en-GB" sz="1800"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T</a:t>
            </a:r>
            <a:r>
              <a:rPr lang="en-US" sz="1800" dirty="0">
                <a:latin typeface="Arial" panose="020B0604020202020204" pitchFamily="34" charset="0"/>
                <a:ea typeface="Arial" panose="020B0604020202020204" pitchFamily="34" charset="0"/>
              </a:rPr>
              <a:t>he 4 years tenure customers have 5.75% of </a:t>
            </a:r>
          </a:p>
          <a:p>
            <a:pPr marL="0" indent="0">
              <a:buNone/>
            </a:pPr>
            <a:r>
              <a:rPr lang="en-US" sz="1800" dirty="0">
                <a:latin typeface="Arial" panose="020B0604020202020204" pitchFamily="34" charset="0"/>
                <a:ea typeface="Arial" panose="020B0604020202020204" pitchFamily="34" charset="0"/>
              </a:rPr>
              <a:t>      e</a:t>
            </a:r>
            <a:r>
              <a:rPr lang="en-US" sz="1800" dirty="0">
                <a:effectLst/>
                <a:latin typeface="Arial" panose="020B0604020202020204" pitchFamily="34" charset="0"/>
                <a:ea typeface="Arial" panose="020B0604020202020204" pitchFamily="34" charset="0"/>
              </a:rPr>
              <a:t>xit rate.</a:t>
            </a:r>
          </a:p>
          <a:p>
            <a:pPr>
              <a:buFont typeface="Wingdings" panose="05000000000000000000" pitchFamily="2" charset="2"/>
              <a:buChar char="q"/>
            </a:pPr>
            <a:r>
              <a:rPr lang="en-US" sz="1800" dirty="0">
                <a:latin typeface="Arial" panose="020B0604020202020204" pitchFamily="34" charset="0"/>
                <a:ea typeface="Arial" panose="020B0604020202020204" pitchFamily="34" charset="0"/>
              </a:rPr>
              <a:t>The 5 years tenure customers have 5.5% of</a:t>
            </a:r>
          </a:p>
          <a:p>
            <a:pPr marL="0" indent="0">
              <a:buNone/>
            </a:pPr>
            <a:r>
              <a:rPr lang="en-US" sz="1800" dirty="0">
                <a:effectLst/>
                <a:latin typeface="Arial" panose="020B0604020202020204" pitchFamily="34" charset="0"/>
                <a:ea typeface="Arial" panose="020B0604020202020204" pitchFamily="34" charset="0"/>
              </a:rPr>
              <a:t>      exit rate.</a:t>
            </a:r>
          </a:p>
          <a:p>
            <a:pPr>
              <a:buFont typeface="Wingdings" panose="05000000000000000000" pitchFamily="2" charset="2"/>
              <a:buChar char="q"/>
            </a:pPr>
            <a:r>
              <a:rPr lang="en-US" sz="1800" dirty="0">
                <a:latin typeface="Arial" panose="020B0604020202020204" pitchFamily="34" charset="0"/>
                <a:ea typeface="Arial" panose="020B0604020202020204" pitchFamily="34" charset="0"/>
              </a:rPr>
              <a:t>The 6 years tenure customers have 4.18% of</a:t>
            </a:r>
          </a:p>
          <a:p>
            <a:pPr marL="0" indent="0">
              <a:buNone/>
            </a:pPr>
            <a:r>
              <a:rPr lang="en-US" sz="1800" dirty="0">
                <a:latin typeface="Arial" panose="020B0604020202020204" pitchFamily="34" charset="0"/>
                <a:ea typeface="Arial" panose="020B0604020202020204" pitchFamily="34" charset="0"/>
              </a:rPr>
              <a:t>      exit rate.</a:t>
            </a:r>
          </a:p>
          <a:p>
            <a:pPr>
              <a:buFont typeface="Wingdings" panose="05000000000000000000" pitchFamily="2" charset="2"/>
              <a:buChar char="q"/>
            </a:pPr>
            <a:r>
              <a:rPr lang="en-US" sz="1800" dirty="0">
                <a:effectLst/>
                <a:latin typeface="Arial" panose="020B0604020202020204" pitchFamily="34" charset="0"/>
                <a:ea typeface="Arial" panose="020B0604020202020204" pitchFamily="34" charset="0"/>
              </a:rPr>
              <a:t>The 3 </a:t>
            </a:r>
            <a:r>
              <a:rPr lang="en-US" sz="1800" dirty="0">
                <a:latin typeface="Arial" panose="020B0604020202020204" pitchFamily="34" charset="0"/>
                <a:ea typeface="Arial" panose="020B0604020202020204" pitchFamily="34" charset="0"/>
              </a:rPr>
              <a:t>years tenure customers have 2.76% of</a:t>
            </a:r>
          </a:p>
          <a:p>
            <a:pPr marL="0" indent="0">
              <a:buNone/>
            </a:pPr>
            <a:r>
              <a:rPr lang="en-US" sz="1800" dirty="0">
                <a:latin typeface="Arial" panose="020B0604020202020204" pitchFamily="34" charset="0"/>
                <a:ea typeface="Arial" panose="020B0604020202020204" pitchFamily="34" charset="0"/>
              </a:rPr>
              <a:t>      e</a:t>
            </a:r>
            <a:r>
              <a:rPr lang="en-US" sz="1800" dirty="0">
                <a:effectLst/>
                <a:latin typeface="Arial" panose="020B0604020202020204" pitchFamily="34" charset="0"/>
                <a:ea typeface="Arial" panose="020B0604020202020204" pitchFamily="34" charset="0"/>
              </a:rPr>
              <a:t>xit</a:t>
            </a:r>
            <a:r>
              <a:rPr lang="en-US" sz="1800" dirty="0">
                <a:latin typeface="Arial" panose="020B0604020202020204" pitchFamily="34" charset="0"/>
                <a:ea typeface="Arial" panose="020B0604020202020204" pitchFamily="34" charset="0"/>
              </a:rPr>
              <a:t> rate.</a:t>
            </a:r>
            <a:endParaRPr lang="en-US" sz="1800" dirty="0">
              <a:effectLst/>
              <a:latin typeface="Arial" panose="020B0604020202020204" pitchFamily="34" charset="0"/>
              <a:ea typeface="Arial" panose="020B0604020202020204" pitchFamily="34" charset="0"/>
            </a:endParaRPr>
          </a:p>
          <a:p>
            <a:pPr>
              <a:buFont typeface="Wingdings" panose="05000000000000000000" pitchFamily="2" charset="2"/>
              <a:buChar char="q"/>
            </a:pPr>
            <a:r>
              <a:rPr lang="en-US" sz="1800" dirty="0">
                <a:effectLst/>
                <a:latin typeface="Arial" panose="020B0604020202020204" pitchFamily="34" charset="0"/>
                <a:ea typeface="Arial" panose="020B0604020202020204" pitchFamily="34" charset="0"/>
              </a:rPr>
              <a:t>The 7 years tenure customers have 2.18% of </a:t>
            </a:r>
          </a:p>
          <a:p>
            <a:pPr marL="0" indent="0">
              <a:buNone/>
            </a:pPr>
            <a:r>
              <a:rPr lang="en-US" sz="1800" dirty="0">
                <a:latin typeface="Arial" panose="020B0604020202020204" pitchFamily="34" charset="0"/>
                <a:ea typeface="Arial" panose="020B0604020202020204" pitchFamily="34" charset="0"/>
              </a:rPr>
              <a:t>      exit rate.</a:t>
            </a:r>
          </a:p>
          <a:p>
            <a:pPr>
              <a:buFont typeface="Wingdings" panose="05000000000000000000" pitchFamily="2" charset="2"/>
              <a:buChar char="q"/>
            </a:pPr>
            <a:r>
              <a:rPr lang="en-US" sz="1800" dirty="0">
                <a:effectLst/>
                <a:latin typeface="Arial" panose="020B0604020202020204" pitchFamily="34" charset="0"/>
                <a:ea typeface="Arial" panose="020B0604020202020204" pitchFamily="34" charset="0"/>
              </a:rPr>
              <a:t>Means the oldest customers has more </a:t>
            </a:r>
          </a:p>
          <a:p>
            <a:pPr marL="0" indent="0">
              <a:buNone/>
            </a:pPr>
            <a:r>
              <a:rPr lang="en-US" sz="1800" dirty="0">
                <a:latin typeface="Arial" panose="020B0604020202020204" pitchFamily="34" charset="0"/>
                <a:ea typeface="Arial" panose="020B0604020202020204" pitchFamily="34" charset="0"/>
              </a:rPr>
              <a:t>    b</a:t>
            </a:r>
            <a:r>
              <a:rPr lang="en-US" sz="1800" dirty="0">
                <a:effectLst/>
                <a:latin typeface="Arial" panose="020B0604020202020204" pitchFamily="34" charset="0"/>
                <a:ea typeface="Arial" panose="020B0604020202020204" pitchFamily="34" charset="0"/>
              </a:rPr>
              <a:t>elief on bank .</a:t>
            </a:r>
          </a:p>
          <a:p>
            <a:endParaRPr lang="en-GB" sz="1800" dirty="0">
              <a:effectLst/>
              <a:latin typeface="Arial" panose="020B0604020202020204" pitchFamily="34" charset="0"/>
              <a:ea typeface="Arial" panose="020B0604020202020204" pitchFamily="34" charset="0"/>
            </a:endParaRPr>
          </a:p>
        </p:txBody>
      </p:sp>
      <p:pic>
        <p:nvPicPr>
          <p:cNvPr id="6" name="Picture 5">
            <a:extLst>
              <a:ext uri="{FF2B5EF4-FFF2-40B4-BE49-F238E27FC236}">
                <a16:creationId xmlns:a16="http://schemas.microsoft.com/office/drawing/2014/main" id="{4D123C1C-598B-DF71-C212-031C90F32101}"/>
              </a:ext>
            </a:extLst>
          </p:cNvPr>
          <p:cNvPicPr>
            <a:picLocks noChangeAspect="1"/>
          </p:cNvPicPr>
          <p:nvPr/>
        </p:nvPicPr>
        <p:blipFill>
          <a:blip r:embed="rId3"/>
          <a:stretch>
            <a:fillRect/>
          </a:stretch>
        </p:blipFill>
        <p:spPr>
          <a:xfrm>
            <a:off x="5248274" y="1590675"/>
            <a:ext cx="6724649" cy="4991099"/>
          </a:xfrm>
          <a:prstGeom prst="rect">
            <a:avLst/>
          </a:prstGeom>
        </p:spPr>
      </p:pic>
    </p:spTree>
    <p:extLst>
      <p:ext uri="{BB962C8B-B14F-4D97-AF65-F5344CB8AC3E}">
        <p14:creationId xmlns:p14="http://schemas.microsoft.com/office/powerpoint/2010/main" val="835657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63C02-5B31-24A3-C792-C29D8662897E}"/>
              </a:ext>
            </a:extLst>
          </p:cNvPr>
          <p:cNvSpPr>
            <a:spLocks noGrp="1"/>
          </p:cNvSpPr>
          <p:nvPr>
            <p:ph type="title"/>
          </p:nvPr>
        </p:nvSpPr>
        <p:spPr>
          <a:xfrm>
            <a:off x="808036" y="85726"/>
            <a:ext cx="9404723" cy="742950"/>
          </a:xfrm>
        </p:spPr>
        <p:txBody>
          <a:bodyPr/>
          <a:lstStyle/>
          <a:p>
            <a:pPr algn="ctr"/>
            <a:r>
              <a:rPr lang="en-US" dirty="0">
                <a:solidFill>
                  <a:schemeClr val="accent1">
                    <a:lumMod val="50000"/>
                  </a:schemeClr>
                </a:solidFill>
              </a:rPr>
              <a:t>Subjective Questions Analysis </a:t>
            </a:r>
            <a:endParaRPr lang="en-US" dirty="0"/>
          </a:p>
        </p:txBody>
      </p:sp>
      <p:sp>
        <p:nvSpPr>
          <p:cNvPr id="3" name="Content Placeholder 2">
            <a:extLst>
              <a:ext uri="{FF2B5EF4-FFF2-40B4-BE49-F238E27FC236}">
                <a16:creationId xmlns:a16="http://schemas.microsoft.com/office/drawing/2014/main" id="{D4A8027B-D2CE-D704-7CF8-B5083520DC00}"/>
              </a:ext>
            </a:extLst>
          </p:cNvPr>
          <p:cNvSpPr>
            <a:spLocks noGrp="1"/>
          </p:cNvSpPr>
          <p:nvPr>
            <p:ph idx="1"/>
          </p:nvPr>
        </p:nvSpPr>
        <p:spPr>
          <a:xfrm>
            <a:off x="338137" y="828676"/>
            <a:ext cx="11515725" cy="5746095"/>
          </a:xfrm>
        </p:spPr>
        <p:txBody>
          <a:bodyPr>
            <a:normAutofit/>
          </a:bodyPr>
          <a:lstStyle/>
          <a:p>
            <a:pPr marL="0" indent="0">
              <a:buNone/>
            </a:pPr>
            <a:endParaRPr lang="en-GB" dirty="0">
              <a:solidFill>
                <a:srgbClr val="7030A0"/>
              </a:solidFill>
              <a:latin typeface="Arial" panose="020B0604020202020204" pitchFamily="34" charset="0"/>
              <a:ea typeface="Arial" panose="020B0604020202020204" pitchFamily="34" charset="0"/>
            </a:endParaRPr>
          </a:p>
          <a:p>
            <a:r>
              <a:rPr lang="en-GB" sz="1800" b="1" dirty="0">
                <a:solidFill>
                  <a:schemeClr val="accent1">
                    <a:lumMod val="50000"/>
                  </a:schemeClr>
                </a:solidFill>
                <a:effectLst/>
                <a:latin typeface="Arial" panose="020B0604020202020204" pitchFamily="34" charset="0"/>
                <a:ea typeface="Arial" panose="020B0604020202020204" pitchFamily="34" charset="0"/>
              </a:rPr>
              <a:t>Product Affinity Study:</a:t>
            </a:r>
          </a:p>
          <a:p>
            <a:pPr>
              <a:buFont typeface="Wingdings" panose="05000000000000000000" pitchFamily="2" charset="2"/>
              <a:buChar char="q"/>
            </a:pPr>
            <a:r>
              <a:rPr lang="en-US" dirty="0"/>
              <a:t>The customers using 1 number of </a:t>
            </a:r>
          </a:p>
          <a:p>
            <a:pPr marL="0" indent="0">
              <a:buNone/>
            </a:pPr>
            <a:r>
              <a:rPr lang="en-US" dirty="0"/>
              <a:t>     product as well as using credit card</a:t>
            </a:r>
          </a:p>
          <a:p>
            <a:pPr marL="0" indent="0">
              <a:buNone/>
            </a:pPr>
            <a:r>
              <a:rPr lang="en-US" dirty="0"/>
              <a:t>     is double than that of not using </a:t>
            </a:r>
          </a:p>
          <a:p>
            <a:pPr marL="0" indent="0">
              <a:buNone/>
            </a:pPr>
            <a:r>
              <a:rPr lang="en-US" dirty="0"/>
              <a:t>     credit card.</a:t>
            </a:r>
          </a:p>
          <a:p>
            <a:pPr>
              <a:buFont typeface="Wingdings" panose="05000000000000000000" pitchFamily="2" charset="2"/>
              <a:buChar char="q"/>
            </a:pPr>
            <a:r>
              <a:rPr lang="en-US" dirty="0"/>
              <a:t>The customers using 2 numbers of </a:t>
            </a:r>
          </a:p>
          <a:p>
            <a:pPr marL="0" indent="0">
              <a:buNone/>
            </a:pPr>
            <a:r>
              <a:rPr lang="en-US" dirty="0"/>
              <a:t>     product as well as using credit card</a:t>
            </a:r>
          </a:p>
          <a:p>
            <a:pPr marL="0" indent="0">
              <a:buNone/>
            </a:pPr>
            <a:r>
              <a:rPr lang="en-US" dirty="0"/>
              <a:t>     is more then double than that of not </a:t>
            </a:r>
          </a:p>
          <a:p>
            <a:pPr marL="0" indent="0">
              <a:buNone/>
            </a:pPr>
            <a:r>
              <a:rPr lang="en-US" dirty="0"/>
              <a:t>     using credit card.</a:t>
            </a:r>
          </a:p>
          <a:p>
            <a:pPr>
              <a:buFont typeface="Wingdings" panose="05000000000000000000" pitchFamily="2" charset="2"/>
              <a:buChar char="q"/>
            </a:pPr>
            <a:r>
              <a:rPr lang="en-US" dirty="0"/>
              <a:t>The customers using 4 number of </a:t>
            </a:r>
          </a:p>
          <a:p>
            <a:pPr marL="0" indent="0">
              <a:buNone/>
            </a:pPr>
            <a:r>
              <a:rPr lang="en-US" dirty="0"/>
              <a:t>     product is very less.</a:t>
            </a:r>
          </a:p>
          <a:p>
            <a:pPr>
              <a:buFont typeface="Wingdings" panose="05000000000000000000" pitchFamily="2" charset="2"/>
              <a:buChar char="q"/>
            </a:pPr>
            <a:r>
              <a:rPr lang="en-US" dirty="0"/>
              <a:t>We have to promote the numbers </a:t>
            </a:r>
          </a:p>
          <a:p>
            <a:pPr marL="0" indent="0">
              <a:buNone/>
            </a:pPr>
            <a:r>
              <a:rPr lang="en-US" dirty="0"/>
              <a:t>    of products and credits cards in bank.</a:t>
            </a:r>
          </a:p>
        </p:txBody>
      </p:sp>
      <p:pic>
        <p:nvPicPr>
          <p:cNvPr id="4" name="Picture 3">
            <a:extLst>
              <a:ext uri="{FF2B5EF4-FFF2-40B4-BE49-F238E27FC236}">
                <a16:creationId xmlns:a16="http://schemas.microsoft.com/office/drawing/2014/main" id="{1C546FCA-54E8-1832-848E-2BFB61BB69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2417" y="1240770"/>
            <a:ext cx="6647815" cy="5160029"/>
          </a:xfrm>
          <a:prstGeom prst="rect">
            <a:avLst/>
          </a:prstGeom>
        </p:spPr>
      </p:pic>
    </p:spTree>
    <p:extLst>
      <p:ext uri="{BB962C8B-B14F-4D97-AF65-F5344CB8AC3E}">
        <p14:creationId xmlns:p14="http://schemas.microsoft.com/office/powerpoint/2010/main" val="4201213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F6739-B3CD-A301-F898-131787E24F60}"/>
              </a:ext>
            </a:extLst>
          </p:cNvPr>
          <p:cNvSpPr>
            <a:spLocks noGrp="1"/>
          </p:cNvSpPr>
          <p:nvPr>
            <p:ph type="title"/>
          </p:nvPr>
        </p:nvSpPr>
        <p:spPr>
          <a:xfrm>
            <a:off x="646111" y="1"/>
            <a:ext cx="9404723" cy="733424"/>
          </a:xfrm>
        </p:spPr>
        <p:txBody>
          <a:bodyPr/>
          <a:lstStyle/>
          <a:p>
            <a:pPr algn="ctr"/>
            <a:r>
              <a:rPr lang="en-US" dirty="0">
                <a:solidFill>
                  <a:schemeClr val="accent1">
                    <a:lumMod val="50000"/>
                  </a:schemeClr>
                </a:solidFill>
              </a:rPr>
              <a:t>Subjective Questions Analysis </a:t>
            </a:r>
          </a:p>
        </p:txBody>
      </p:sp>
      <p:sp>
        <p:nvSpPr>
          <p:cNvPr id="3" name="Content Placeholder 2">
            <a:extLst>
              <a:ext uri="{FF2B5EF4-FFF2-40B4-BE49-F238E27FC236}">
                <a16:creationId xmlns:a16="http://schemas.microsoft.com/office/drawing/2014/main" id="{121173A6-3183-F51C-6AD7-26846743B09C}"/>
              </a:ext>
            </a:extLst>
          </p:cNvPr>
          <p:cNvSpPr>
            <a:spLocks noGrp="1"/>
          </p:cNvSpPr>
          <p:nvPr>
            <p:ph idx="1"/>
          </p:nvPr>
        </p:nvSpPr>
        <p:spPr>
          <a:xfrm>
            <a:off x="161926" y="733425"/>
            <a:ext cx="11801474" cy="6000749"/>
          </a:xfrm>
        </p:spPr>
        <p:txBody>
          <a:bodyPr>
            <a:normAutofit lnSpcReduction="10000"/>
          </a:bodyPr>
          <a:lstStyle/>
          <a:p>
            <a:pPr marL="0" indent="0">
              <a:buNone/>
            </a:pPr>
            <a:endParaRPr lang="en-US" b="1" dirty="0">
              <a:solidFill>
                <a:schemeClr val="accent1">
                  <a:lumMod val="50000"/>
                </a:schemeClr>
              </a:solidFill>
            </a:endParaRPr>
          </a:p>
          <a:p>
            <a:r>
              <a:rPr lang="en-US" b="1" dirty="0">
                <a:solidFill>
                  <a:schemeClr val="accent1">
                    <a:lumMod val="50000"/>
                  </a:schemeClr>
                </a:solidFill>
              </a:rPr>
              <a:t>Geographic Market Trends: </a:t>
            </a:r>
          </a:p>
          <a:p>
            <a:pPr>
              <a:buFont typeface="Wingdings" panose="05000000000000000000" pitchFamily="2" charset="2"/>
              <a:buChar char="q"/>
            </a:pPr>
            <a:r>
              <a:rPr lang="en-US" dirty="0"/>
              <a:t>France has the highest number of</a:t>
            </a:r>
          </a:p>
          <a:p>
            <a:pPr marL="0" indent="0">
              <a:buNone/>
            </a:pPr>
            <a:r>
              <a:rPr lang="en-US" dirty="0"/>
              <a:t>     customers along with the highest </a:t>
            </a:r>
          </a:p>
          <a:p>
            <a:pPr marL="0" indent="0">
              <a:buNone/>
            </a:pPr>
            <a:r>
              <a:rPr lang="en-US" dirty="0"/>
              <a:t>     number of active members.</a:t>
            </a:r>
          </a:p>
          <a:p>
            <a:pPr>
              <a:buFont typeface="Wingdings" panose="05000000000000000000" pitchFamily="2" charset="2"/>
              <a:buChar char="q"/>
            </a:pPr>
            <a:r>
              <a:rPr lang="en-US" dirty="0"/>
              <a:t>Germany has the lowest number of </a:t>
            </a:r>
          </a:p>
          <a:p>
            <a:pPr marL="0" indent="0">
              <a:buNone/>
            </a:pPr>
            <a:r>
              <a:rPr lang="en-US" dirty="0"/>
              <a:t>     customers and the lowest number </a:t>
            </a:r>
          </a:p>
          <a:p>
            <a:pPr marL="0" indent="0">
              <a:buNone/>
            </a:pPr>
            <a:r>
              <a:rPr lang="en-US" dirty="0"/>
              <a:t>     of active members.</a:t>
            </a:r>
          </a:p>
          <a:p>
            <a:pPr>
              <a:buFont typeface="Wingdings" panose="05000000000000000000" pitchFamily="2" charset="2"/>
              <a:buChar char="q"/>
            </a:pPr>
            <a:r>
              <a:rPr lang="en-US" dirty="0"/>
              <a:t>In the sum of balance France </a:t>
            </a:r>
          </a:p>
          <a:p>
            <a:pPr marL="0" indent="0">
              <a:buNone/>
            </a:pPr>
            <a:r>
              <a:rPr lang="en-US" dirty="0"/>
              <a:t>     stands at first, Germany stands at</a:t>
            </a:r>
          </a:p>
          <a:p>
            <a:pPr marL="0" indent="0">
              <a:buNone/>
            </a:pPr>
            <a:r>
              <a:rPr lang="en-US" dirty="0"/>
              <a:t>     second and Spain stands at third</a:t>
            </a:r>
          </a:p>
          <a:p>
            <a:pPr marL="0" indent="0">
              <a:buNone/>
            </a:pPr>
            <a:r>
              <a:rPr lang="en-US" dirty="0"/>
              <a:t>     position.</a:t>
            </a:r>
          </a:p>
          <a:p>
            <a:pPr marL="0" indent="0">
              <a:buNone/>
            </a:pPr>
            <a:endParaRPr lang="en-US" dirty="0"/>
          </a:p>
          <a:p>
            <a:pPr marL="0" indent="0">
              <a:buNone/>
            </a:pPr>
            <a:endParaRPr lang="en-US" dirty="0"/>
          </a:p>
          <a:p>
            <a:pPr>
              <a:buFont typeface="Wingdings" panose="05000000000000000000" pitchFamily="2" charset="2"/>
              <a:buChar char="q"/>
            </a:pPr>
            <a:r>
              <a:rPr lang="en-US" sz="1800" dirty="0">
                <a:effectLst/>
                <a:latin typeface="Arial" panose="020B0604020202020204" pitchFamily="34" charset="0"/>
                <a:ea typeface="Arial" panose="020B0604020202020204" pitchFamily="34" charset="0"/>
              </a:rPr>
              <a:t>As per the number of customers France stands at first, Spain stands at second and Germany stands at third position.</a:t>
            </a:r>
          </a:p>
          <a:p>
            <a:pPr marL="0" indent="0">
              <a:buNone/>
            </a:pPr>
            <a:endParaRPr lang="en-US" dirty="0"/>
          </a:p>
        </p:txBody>
      </p:sp>
      <p:pic>
        <p:nvPicPr>
          <p:cNvPr id="4" name="Picture 3">
            <a:extLst>
              <a:ext uri="{FF2B5EF4-FFF2-40B4-BE49-F238E27FC236}">
                <a16:creationId xmlns:a16="http://schemas.microsoft.com/office/drawing/2014/main" id="{2EE5B919-5969-CA85-04BD-905E7788D39E}"/>
              </a:ext>
            </a:extLst>
          </p:cNvPr>
          <p:cNvPicPr>
            <a:picLocks noChangeAspect="1"/>
          </p:cNvPicPr>
          <p:nvPr/>
        </p:nvPicPr>
        <p:blipFill>
          <a:blip r:embed="rId2"/>
          <a:stretch>
            <a:fillRect/>
          </a:stretch>
        </p:blipFill>
        <p:spPr>
          <a:xfrm>
            <a:off x="5124451" y="1228725"/>
            <a:ext cx="7067549" cy="4724399"/>
          </a:xfrm>
          <a:prstGeom prst="rect">
            <a:avLst/>
          </a:prstGeom>
        </p:spPr>
      </p:pic>
    </p:spTree>
    <p:extLst>
      <p:ext uri="{BB962C8B-B14F-4D97-AF65-F5344CB8AC3E}">
        <p14:creationId xmlns:p14="http://schemas.microsoft.com/office/powerpoint/2010/main" val="2679365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DA087-474E-A2F6-8CBA-4FE1CF74A725}"/>
              </a:ext>
            </a:extLst>
          </p:cNvPr>
          <p:cNvSpPr>
            <a:spLocks noGrp="1"/>
          </p:cNvSpPr>
          <p:nvPr>
            <p:ph type="title"/>
          </p:nvPr>
        </p:nvSpPr>
        <p:spPr>
          <a:xfrm>
            <a:off x="646111" y="1"/>
            <a:ext cx="9404723" cy="762000"/>
          </a:xfrm>
        </p:spPr>
        <p:txBody>
          <a:bodyPr/>
          <a:lstStyle/>
          <a:p>
            <a:pPr algn="ctr"/>
            <a:r>
              <a:rPr lang="en-US" dirty="0">
                <a:solidFill>
                  <a:schemeClr val="accent1">
                    <a:lumMod val="50000"/>
                  </a:schemeClr>
                </a:solidFill>
              </a:rPr>
              <a:t>Subjective Questions Analysis </a:t>
            </a:r>
          </a:p>
        </p:txBody>
      </p:sp>
      <p:sp>
        <p:nvSpPr>
          <p:cNvPr id="3" name="Content Placeholder 2">
            <a:extLst>
              <a:ext uri="{FF2B5EF4-FFF2-40B4-BE49-F238E27FC236}">
                <a16:creationId xmlns:a16="http://schemas.microsoft.com/office/drawing/2014/main" id="{4F870C01-BF04-0605-34FE-0AF81731B7EB}"/>
              </a:ext>
            </a:extLst>
          </p:cNvPr>
          <p:cNvSpPr>
            <a:spLocks noGrp="1"/>
          </p:cNvSpPr>
          <p:nvPr>
            <p:ph idx="1"/>
          </p:nvPr>
        </p:nvSpPr>
        <p:spPr>
          <a:xfrm>
            <a:off x="114300" y="762001"/>
            <a:ext cx="11915775" cy="5972173"/>
          </a:xfrm>
        </p:spPr>
        <p:txBody>
          <a:bodyPr/>
          <a:lstStyle/>
          <a:p>
            <a:pPr marL="0" indent="0">
              <a:buNone/>
            </a:pPr>
            <a:endParaRPr lang="en-GB" sz="1800" b="1" dirty="0">
              <a:solidFill>
                <a:schemeClr val="accent1">
                  <a:lumMod val="50000"/>
                </a:schemeClr>
              </a:solidFill>
              <a:effectLst/>
              <a:latin typeface="Arial" panose="020B0604020202020204" pitchFamily="34" charset="0"/>
              <a:ea typeface="Arial" panose="020B0604020202020204" pitchFamily="34" charset="0"/>
            </a:endParaRPr>
          </a:p>
          <a:p>
            <a:r>
              <a:rPr lang="en-GB" sz="1800" b="1" dirty="0">
                <a:solidFill>
                  <a:schemeClr val="accent1">
                    <a:lumMod val="50000"/>
                  </a:schemeClr>
                </a:solidFill>
                <a:effectLst/>
                <a:latin typeface="Arial" panose="020B0604020202020204" pitchFamily="34" charset="0"/>
                <a:ea typeface="Arial" panose="020B0604020202020204" pitchFamily="34" charset="0"/>
              </a:rPr>
              <a:t>Customer Tenure Value Forecast: </a:t>
            </a:r>
          </a:p>
          <a:p>
            <a:pPr>
              <a:buFont typeface="Wingdings" panose="05000000000000000000" pitchFamily="2" charset="2"/>
              <a:buChar char="q"/>
            </a:pPr>
            <a:r>
              <a:rPr lang="en-US" sz="1800" dirty="0">
                <a:effectLst/>
                <a:latin typeface="Arial" panose="020B0604020202020204" pitchFamily="34" charset="0"/>
                <a:ea typeface="Arial" panose="020B0604020202020204" pitchFamily="34" charset="0"/>
              </a:rPr>
              <a:t>The number of customers exited in year</a:t>
            </a:r>
          </a:p>
          <a:p>
            <a:pPr marL="0" indent="0">
              <a:buNone/>
            </a:pPr>
            <a:r>
              <a:rPr lang="en-US" sz="1800" dirty="0">
                <a:latin typeface="Arial" panose="020B0604020202020204" pitchFamily="34" charset="0"/>
                <a:ea typeface="Arial" panose="020B0604020202020204" pitchFamily="34" charset="0"/>
              </a:rPr>
              <a:t>      2019 is 382 in which 135 was active </a:t>
            </a:r>
          </a:p>
          <a:p>
            <a:pPr marL="0" indent="0">
              <a:buNone/>
            </a:pPr>
            <a:r>
              <a:rPr lang="en-US" sz="1800" dirty="0">
                <a:effectLst/>
                <a:latin typeface="Arial" panose="020B0604020202020204" pitchFamily="34" charset="0"/>
                <a:ea typeface="Arial" panose="020B0604020202020204" pitchFamily="34" charset="0"/>
              </a:rPr>
              <a:t>     members,</a:t>
            </a:r>
            <a:r>
              <a:rPr lang="en-US" sz="1800" dirty="0">
                <a:latin typeface="Arial" panose="020B0604020202020204" pitchFamily="34" charset="0"/>
                <a:ea typeface="Arial" panose="020B0604020202020204" pitchFamily="34" charset="0"/>
              </a:rPr>
              <a:t> they had 4 years of tenure.</a:t>
            </a:r>
          </a:p>
          <a:p>
            <a:pPr>
              <a:buFont typeface="Wingdings" panose="05000000000000000000" pitchFamily="2" charset="2"/>
              <a:buChar char="q"/>
            </a:pPr>
            <a:r>
              <a:rPr lang="en-US" sz="1800" dirty="0">
                <a:effectLst/>
                <a:latin typeface="Arial" panose="020B0604020202020204" pitchFamily="34" charset="0"/>
                <a:ea typeface="Arial" panose="020B0604020202020204" pitchFamily="34" charset="0"/>
              </a:rPr>
              <a:t>The number of customers exited in year </a:t>
            </a:r>
          </a:p>
          <a:p>
            <a:pPr marL="0" indent="0">
              <a:buNone/>
            </a:pPr>
            <a:r>
              <a:rPr lang="en-US" sz="1800" dirty="0">
                <a:latin typeface="Arial" panose="020B0604020202020204" pitchFamily="34" charset="0"/>
                <a:ea typeface="Arial" panose="020B0604020202020204" pitchFamily="34" charset="0"/>
              </a:rPr>
              <a:t>     2019 is 276 in which 103 was active </a:t>
            </a:r>
          </a:p>
          <a:p>
            <a:pPr marL="0" indent="0">
              <a:buNone/>
            </a:pPr>
            <a:r>
              <a:rPr lang="en-US" sz="1800" dirty="0">
                <a:latin typeface="Arial" panose="020B0604020202020204" pitchFamily="34" charset="0"/>
                <a:ea typeface="Arial" panose="020B0604020202020204" pitchFamily="34" charset="0"/>
              </a:rPr>
              <a:t>      m</a:t>
            </a:r>
            <a:r>
              <a:rPr lang="en-US" sz="1800" dirty="0">
                <a:effectLst/>
                <a:latin typeface="Arial" panose="020B0604020202020204" pitchFamily="34" charset="0"/>
                <a:ea typeface="Arial" panose="020B0604020202020204" pitchFamily="34" charset="0"/>
              </a:rPr>
              <a:t>embers the</a:t>
            </a:r>
            <a:r>
              <a:rPr lang="en-US" sz="1800" dirty="0">
                <a:latin typeface="Arial" panose="020B0604020202020204" pitchFamily="34" charset="0"/>
                <a:ea typeface="Arial" panose="020B0604020202020204" pitchFamily="34" charset="0"/>
              </a:rPr>
              <a:t>y had 3 years of tenure.</a:t>
            </a:r>
          </a:p>
          <a:p>
            <a:pPr>
              <a:buFont typeface="Wingdings" panose="05000000000000000000" pitchFamily="2" charset="2"/>
              <a:buChar char="q"/>
            </a:pPr>
            <a:r>
              <a:rPr lang="en-US" sz="1800" dirty="0">
                <a:effectLst/>
                <a:latin typeface="Arial" panose="020B0604020202020204" pitchFamily="34" charset="0"/>
                <a:ea typeface="Arial" panose="020B0604020202020204" pitchFamily="34" charset="0"/>
              </a:rPr>
              <a:t>The number of customers exited in year</a:t>
            </a:r>
          </a:p>
          <a:p>
            <a:pPr marL="0" indent="0">
              <a:buNone/>
            </a:pPr>
            <a:r>
              <a:rPr lang="en-US" sz="1800" dirty="0">
                <a:latin typeface="Arial" panose="020B0604020202020204" pitchFamily="34" charset="0"/>
                <a:ea typeface="Arial" panose="020B0604020202020204" pitchFamily="34" charset="0"/>
              </a:rPr>
              <a:t>     2016 and tenure 6, 7 years is less. </a:t>
            </a:r>
          </a:p>
          <a:p>
            <a:pPr>
              <a:buFont typeface="Wingdings" panose="05000000000000000000" pitchFamily="2" charset="2"/>
              <a:buChar char="q"/>
            </a:pPr>
            <a:r>
              <a:rPr lang="en-US" sz="1800" dirty="0">
                <a:effectLst/>
                <a:latin typeface="Arial" panose="020B0604020202020204" pitchFamily="34" charset="0"/>
                <a:ea typeface="Arial" panose="020B0604020202020204" pitchFamily="34" charset="0"/>
              </a:rPr>
              <a:t>Overall we can say that the exit  number of </a:t>
            </a:r>
          </a:p>
          <a:p>
            <a:pPr marL="0" indent="0">
              <a:buNone/>
            </a:pPr>
            <a:r>
              <a:rPr lang="en-US" sz="1800" dirty="0">
                <a:latin typeface="Arial" panose="020B0604020202020204" pitchFamily="34" charset="0"/>
                <a:ea typeface="Arial" panose="020B0604020202020204" pitchFamily="34" charset="0"/>
              </a:rPr>
              <a:t>      higher tenure customer is less and active</a:t>
            </a:r>
          </a:p>
          <a:p>
            <a:pPr marL="0" indent="0">
              <a:buNone/>
            </a:pPr>
            <a:r>
              <a:rPr lang="en-US" sz="1800" dirty="0">
                <a:latin typeface="Arial" panose="020B0604020202020204" pitchFamily="34" charset="0"/>
                <a:ea typeface="Arial" panose="020B0604020202020204" pitchFamily="34" charset="0"/>
              </a:rPr>
              <a:t>      m</a:t>
            </a:r>
            <a:r>
              <a:rPr lang="en-US" sz="1800" dirty="0">
                <a:effectLst/>
                <a:latin typeface="Arial" panose="020B0604020202020204" pitchFamily="34" charset="0"/>
                <a:ea typeface="Arial" panose="020B0604020202020204" pitchFamily="34" charset="0"/>
              </a:rPr>
              <a:t>e</a:t>
            </a:r>
            <a:r>
              <a:rPr lang="en-US" sz="1800" dirty="0">
                <a:latin typeface="Arial" panose="020B0604020202020204" pitchFamily="34" charset="0"/>
                <a:ea typeface="Arial" panose="020B0604020202020204" pitchFamily="34" charset="0"/>
              </a:rPr>
              <a:t>mbers in them is minimal.</a:t>
            </a:r>
            <a:endParaRPr lang="en-US" sz="1800" dirty="0">
              <a:effectLst/>
              <a:latin typeface="Arial" panose="020B0604020202020204" pitchFamily="34" charset="0"/>
              <a:ea typeface="Arial" panose="020B0604020202020204" pitchFamily="34" charset="0"/>
            </a:endParaRPr>
          </a:p>
        </p:txBody>
      </p:sp>
      <p:pic>
        <p:nvPicPr>
          <p:cNvPr id="5" name="Picture 4">
            <a:extLst>
              <a:ext uri="{FF2B5EF4-FFF2-40B4-BE49-F238E27FC236}">
                <a16:creationId xmlns:a16="http://schemas.microsoft.com/office/drawing/2014/main" id="{8EFCBE29-BFC3-B1E1-489C-6C6DDFCFE440}"/>
              </a:ext>
            </a:extLst>
          </p:cNvPr>
          <p:cNvPicPr>
            <a:picLocks noChangeAspect="1"/>
          </p:cNvPicPr>
          <p:nvPr/>
        </p:nvPicPr>
        <p:blipFill>
          <a:blip r:embed="rId2"/>
          <a:stretch>
            <a:fillRect/>
          </a:stretch>
        </p:blipFill>
        <p:spPr>
          <a:xfrm>
            <a:off x="4905376" y="1371600"/>
            <a:ext cx="7124700" cy="5164533"/>
          </a:xfrm>
          <a:prstGeom prst="rect">
            <a:avLst/>
          </a:prstGeom>
        </p:spPr>
      </p:pic>
    </p:spTree>
    <p:extLst>
      <p:ext uri="{BB962C8B-B14F-4D97-AF65-F5344CB8AC3E}">
        <p14:creationId xmlns:p14="http://schemas.microsoft.com/office/powerpoint/2010/main" val="42530229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4151D-2704-3D71-D3C3-1E36704E9050}"/>
              </a:ext>
            </a:extLst>
          </p:cNvPr>
          <p:cNvSpPr>
            <a:spLocks noGrp="1"/>
          </p:cNvSpPr>
          <p:nvPr>
            <p:ph type="title"/>
          </p:nvPr>
        </p:nvSpPr>
        <p:spPr>
          <a:xfrm>
            <a:off x="646111" y="0"/>
            <a:ext cx="9404723" cy="762000"/>
          </a:xfrm>
        </p:spPr>
        <p:txBody>
          <a:bodyPr/>
          <a:lstStyle/>
          <a:p>
            <a:pPr algn="ctr"/>
            <a:r>
              <a:rPr lang="en-US" dirty="0">
                <a:solidFill>
                  <a:schemeClr val="accent1">
                    <a:lumMod val="50000"/>
                  </a:schemeClr>
                </a:solidFill>
              </a:rPr>
              <a:t>Subjective Questions Analysis</a:t>
            </a:r>
          </a:p>
        </p:txBody>
      </p:sp>
      <p:sp>
        <p:nvSpPr>
          <p:cNvPr id="3" name="Content Placeholder 2">
            <a:extLst>
              <a:ext uri="{FF2B5EF4-FFF2-40B4-BE49-F238E27FC236}">
                <a16:creationId xmlns:a16="http://schemas.microsoft.com/office/drawing/2014/main" id="{75913FCA-889A-0A32-1604-783ABF7009F2}"/>
              </a:ext>
            </a:extLst>
          </p:cNvPr>
          <p:cNvSpPr>
            <a:spLocks noGrp="1"/>
          </p:cNvSpPr>
          <p:nvPr>
            <p:ph idx="1"/>
          </p:nvPr>
        </p:nvSpPr>
        <p:spPr>
          <a:xfrm>
            <a:off x="95250" y="762000"/>
            <a:ext cx="11963400" cy="5953126"/>
          </a:xfrm>
        </p:spPr>
        <p:txBody>
          <a:bodyPr/>
          <a:lstStyle/>
          <a:p>
            <a:pPr marL="0" indent="0">
              <a:buNone/>
            </a:pPr>
            <a:endParaRPr lang="en-GB" sz="1800" b="1" dirty="0">
              <a:solidFill>
                <a:schemeClr val="accent1">
                  <a:lumMod val="50000"/>
                </a:schemeClr>
              </a:solidFill>
              <a:effectLst/>
              <a:latin typeface="Arial" panose="020B0604020202020204" pitchFamily="34" charset="0"/>
              <a:ea typeface="Arial" panose="020B0604020202020204" pitchFamily="34" charset="0"/>
            </a:endParaRPr>
          </a:p>
          <a:p>
            <a:r>
              <a:rPr lang="en-GB" sz="1800" b="1" dirty="0">
                <a:solidFill>
                  <a:schemeClr val="accent1">
                    <a:lumMod val="50000"/>
                  </a:schemeClr>
                </a:solidFill>
                <a:effectLst/>
                <a:latin typeface="Arial" panose="020B0604020202020204" pitchFamily="34" charset="0"/>
                <a:ea typeface="Arial" panose="020B0604020202020204" pitchFamily="34" charset="0"/>
              </a:rPr>
              <a:t>Customer Exit Reasons Exploration</a:t>
            </a:r>
            <a:r>
              <a:rPr lang="en-US" sz="1800" b="1" dirty="0">
                <a:solidFill>
                  <a:schemeClr val="accent1">
                    <a:lumMod val="50000"/>
                  </a:schemeClr>
                </a:solidFill>
                <a:effectLst/>
                <a:latin typeface="Arial" panose="020B0604020202020204" pitchFamily="34" charset="0"/>
                <a:ea typeface="Arial" panose="020B0604020202020204" pitchFamily="34" charset="0"/>
              </a:rPr>
              <a:t>:</a:t>
            </a:r>
          </a:p>
          <a:p>
            <a:pPr>
              <a:buFont typeface="Wingdings" panose="05000000000000000000" pitchFamily="2" charset="2"/>
              <a:buChar char="q"/>
            </a:pPr>
            <a:r>
              <a:rPr lang="en-US" dirty="0"/>
              <a:t>The highest number of customer who</a:t>
            </a:r>
          </a:p>
          <a:p>
            <a:pPr marL="0" indent="0">
              <a:buNone/>
            </a:pPr>
            <a:r>
              <a:rPr lang="en-US" dirty="0"/>
              <a:t>    exited the bank was not the active </a:t>
            </a:r>
          </a:p>
          <a:p>
            <a:pPr marL="0" indent="0">
              <a:buNone/>
            </a:pPr>
            <a:r>
              <a:rPr lang="en-US" dirty="0"/>
              <a:t>    members.</a:t>
            </a:r>
          </a:p>
          <a:p>
            <a:pPr>
              <a:buFont typeface="Wingdings" panose="05000000000000000000" pitchFamily="2" charset="2"/>
              <a:buChar char="q"/>
            </a:pPr>
            <a:r>
              <a:rPr lang="en-US" dirty="0"/>
              <a:t>The tenure of the highest number of </a:t>
            </a:r>
          </a:p>
          <a:p>
            <a:pPr marL="0" indent="0">
              <a:buNone/>
            </a:pPr>
            <a:r>
              <a:rPr lang="en-US" dirty="0"/>
              <a:t>    exited customers are 4 and 5years.</a:t>
            </a:r>
          </a:p>
          <a:p>
            <a:pPr>
              <a:buFont typeface="Wingdings" panose="05000000000000000000" pitchFamily="2" charset="2"/>
              <a:buChar char="q"/>
            </a:pPr>
            <a:r>
              <a:rPr lang="en-US" dirty="0"/>
              <a:t>The highest number of exited </a:t>
            </a:r>
          </a:p>
          <a:p>
            <a:pPr marL="0" indent="0">
              <a:buNone/>
            </a:pPr>
            <a:r>
              <a:rPr lang="en-US" dirty="0"/>
              <a:t>     customers are involving in only one</a:t>
            </a:r>
          </a:p>
          <a:p>
            <a:pPr marL="0" indent="0">
              <a:buNone/>
            </a:pPr>
            <a:r>
              <a:rPr lang="en-US" dirty="0"/>
              <a:t>     type of bank product.</a:t>
            </a:r>
          </a:p>
        </p:txBody>
      </p:sp>
      <p:pic>
        <p:nvPicPr>
          <p:cNvPr id="5" name="Picture 4">
            <a:extLst>
              <a:ext uri="{FF2B5EF4-FFF2-40B4-BE49-F238E27FC236}">
                <a16:creationId xmlns:a16="http://schemas.microsoft.com/office/drawing/2014/main" id="{7119C362-10C1-97D5-7506-755A64BF4D41}"/>
              </a:ext>
            </a:extLst>
          </p:cNvPr>
          <p:cNvPicPr>
            <a:picLocks noChangeAspect="1"/>
          </p:cNvPicPr>
          <p:nvPr/>
        </p:nvPicPr>
        <p:blipFill>
          <a:blip r:embed="rId2"/>
          <a:stretch>
            <a:fillRect/>
          </a:stretch>
        </p:blipFill>
        <p:spPr>
          <a:xfrm>
            <a:off x="5124450" y="1457326"/>
            <a:ext cx="6934200" cy="5257800"/>
          </a:xfrm>
          <a:prstGeom prst="rect">
            <a:avLst/>
          </a:prstGeom>
        </p:spPr>
      </p:pic>
    </p:spTree>
    <p:extLst>
      <p:ext uri="{BB962C8B-B14F-4D97-AF65-F5344CB8AC3E}">
        <p14:creationId xmlns:p14="http://schemas.microsoft.com/office/powerpoint/2010/main" val="2621819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625A6-E7A7-7BDA-3269-148E7C2B66B5}"/>
              </a:ext>
            </a:extLst>
          </p:cNvPr>
          <p:cNvSpPr>
            <a:spLocks noGrp="1"/>
          </p:cNvSpPr>
          <p:nvPr>
            <p:ph type="title"/>
          </p:nvPr>
        </p:nvSpPr>
        <p:spPr>
          <a:xfrm>
            <a:off x="646111" y="304800"/>
            <a:ext cx="9404723" cy="1066800"/>
          </a:xfrm>
        </p:spPr>
        <p:txBody>
          <a:bodyPr/>
          <a:lstStyle/>
          <a:p>
            <a:pPr algn="ctr"/>
            <a:r>
              <a:rPr lang="en-US" dirty="0">
                <a:solidFill>
                  <a:schemeClr val="accent1">
                    <a:lumMod val="50000"/>
                  </a:schemeClr>
                </a:solidFill>
              </a:rPr>
              <a:t>Final Dashboard </a:t>
            </a:r>
          </a:p>
        </p:txBody>
      </p:sp>
      <p:pic>
        <p:nvPicPr>
          <p:cNvPr id="5" name="Content Placeholder 4">
            <a:extLst>
              <a:ext uri="{FF2B5EF4-FFF2-40B4-BE49-F238E27FC236}">
                <a16:creationId xmlns:a16="http://schemas.microsoft.com/office/drawing/2014/main" id="{B0C9E894-1E57-019C-6A6B-808901D06B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123" y="981076"/>
            <a:ext cx="12031202" cy="5705474"/>
          </a:xfrm>
        </p:spPr>
      </p:pic>
    </p:spTree>
    <p:extLst>
      <p:ext uri="{BB962C8B-B14F-4D97-AF65-F5344CB8AC3E}">
        <p14:creationId xmlns:p14="http://schemas.microsoft.com/office/powerpoint/2010/main" val="14811801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A9FC5-7E67-E612-FC17-3AF07FEF186B}"/>
              </a:ext>
            </a:extLst>
          </p:cNvPr>
          <p:cNvSpPr>
            <a:spLocks noGrp="1"/>
          </p:cNvSpPr>
          <p:nvPr>
            <p:ph type="title"/>
          </p:nvPr>
        </p:nvSpPr>
        <p:spPr>
          <a:xfrm>
            <a:off x="646111" y="238126"/>
            <a:ext cx="9404723" cy="1028700"/>
          </a:xfrm>
        </p:spPr>
        <p:txBody>
          <a:bodyPr/>
          <a:lstStyle/>
          <a:p>
            <a:pPr algn="ctr"/>
            <a:r>
              <a:rPr lang="en-US" dirty="0">
                <a:solidFill>
                  <a:schemeClr val="accent1">
                    <a:lumMod val="50000"/>
                  </a:schemeClr>
                </a:solidFill>
              </a:rPr>
              <a:t>Conclusion </a:t>
            </a:r>
          </a:p>
        </p:txBody>
      </p:sp>
      <p:sp>
        <p:nvSpPr>
          <p:cNvPr id="3" name="Content Placeholder 2">
            <a:extLst>
              <a:ext uri="{FF2B5EF4-FFF2-40B4-BE49-F238E27FC236}">
                <a16:creationId xmlns:a16="http://schemas.microsoft.com/office/drawing/2014/main" id="{5438A528-1B91-52F2-2904-67AE69CDFE78}"/>
              </a:ext>
            </a:extLst>
          </p:cNvPr>
          <p:cNvSpPr>
            <a:spLocks noGrp="1"/>
          </p:cNvSpPr>
          <p:nvPr>
            <p:ph idx="1"/>
          </p:nvPr>
        </p:nvSpPr>
        <p:spPr>
          <a:xfrm>
            <a:off x="133350" y="1362076"/>
            <a:ext cx="11953875" cy="5381624"/>
          </a:xfrm>
        </p:spPr>
        <p:txBody>
          <a:bodyPr/>
          <a:lstStyle/>
          <a:p>
            <a:r>
              <a:rPr lang="en-US" dirty="0"/>
              <a:t>It's evident that customer tenure, product engagement, and active membership are key factors influencing churn rates in the bank. Customers with shorter tenures and those using fewer bank products are more likely to churn, highlighting the importance of nurturing long-term relationships and promoting additional products. Additionally, the data indicates variations in churn rates across different customer segments and countries, suggesting the need for tailored retention strategies. By focusing on enhancing customer engagement, offering personalized services, and leveraging data analytics for targeted campaigns, the bank can effectively reduce churn and improve customer retention.</a:t>
            </a:r>
          </a:p>
        </p:txBody>
      </p:sp>
    </p:spTree>
    <p:extLst>
      <p:ext uri="{BB962C8B-B14F-4D97-AF65-F5344CB8AC3E}">
        <p14:creationId xmlns:p14="http://schemas.microsoft.com/office/powerpoint/2010/main" val="4206917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E83B6-4684-ADA3-1D1A-3BEA2C79A094}"/>
              </a:ext>
            </a:extLst>
          </p:cNvPr>
          <p:cNvSpPr>
            <a:spLocks noGrp="1"/>
          </p:cNvSpPr>
          <p:nvPr>
            <p:ph type="title"/>
          </p:nvPr>
        </p:nvSpPr>
        <p:spPr>
          <a:xfrm>
            <a:off x="646111" y="452717"/>
            <a:ext cx="10279064" cy="6014757"/>
          </a:xfrm>
        </p:spPr>
        <p:txBody>
          <a:bodyPr/>
          <a:lstStyle/>
          <a:p>
            <a:pPr algn="ctr"/>
            <a:r>
              <a:rPr lang="en-US" b="1" dirty="0">
                <a:solidFill>
                  <a:schemeClr val="accent1">
                    <a:lumMod val="50000"/>
                  </a:schemeClr>
                </a:solidFill>
              </a:rPr>
              <a:t>.</a:t>
            </a:r>
          </a:p>
        </p:txBody>
      </p:sp>
      <p:pic>
        <p:nvPicPr>
          <p:cNvPr id="3" name="Picture 2">
            <a:extLst>
              <a:ext uri="{FF2B5EF4-FFF2-40B4-BE49-F238E27FC236}">
                <a16:creationId xmlns:a16="http://schemas.microsoft.com/office/drawing/2014/main" id="{845A6C9F-696F-1417-2F71-26E6BDBECB10}"/>
              </a:ext>
            </a:extLst>
          </p:cNvPr>
          <p:cNvPicPr>
            <a:picLocks noChangeAspect="1"/>
          </p:cNvPicPr>
          <p:nvPr/>
        </p:nvPicPr>
        <p:blipFill>
          <a:blip r:embed="rId2"/>
          <a:stretch>
            <a:fillRect/>
          </a:stretch>
        </p:blipFill>
        <p:spPr>
          <a:xfrm>
            <a:off x="2657476" y="895351"/>
            <a:ext cx="7172324" cy="4962524"/>
          </a:xfrm>
          <a:prstGeom prst="rect">
            <a:avLst/>
          </a:prstGeom>
        </p:spPr>
      </p:pic>
    </p:spTree>
    <p:extLst>
      <p:ext uri="{BB962C8B-B14F-4D97-AF65-F5344CB8AC3E}">
        <p14:creationId xmlns:p14="http://schemas.microsoft.com/office/powerpoint/2010/main" val="2163038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6A045-BD9A-AB9A-C35C-7521F66940F0}"/>
              </a:ext>
            </a:extLst>
          </p:cNvPr>
          <p:cNvSpPr>
            <a:spLocks noGrp="1"/>
          </p:cNvSpPr>
          <p:nvPr>
            <p:ph type="title"/>
          </p:nvPr>
        </p:nvSpPr>
        <p:spPr/>
        <p:txBody>
          <a:bodyPr>
            <a:normAutofit fontScale="90000"/>
          </a:bodyPr>
          <a:lstStyle/>
          <a:p>
            <a:pPr algn="ctr"/>
            <a:r>
              <a:rPr lang="en-US" sz="4800" dirty="0">
                <a:solidFill>
                  <a:schemeClr val="accent1">
                    <a:lumMod val="50000"/>
                  </a:schemeClr>
                </a:solidFill>
              </a:rPr>
              <a:t>Problem Statement</a:t>
            </a:r>
            <a:br>
              <a:rPr lang="en-US" dirty="0"/>
            </a:br>
            <a:endParaRPr lang="en-US" dirty="0"/>
          </a:p>
        </p:txBody>
      </p:sp>
      <p:sp>
        <p:nvSpPr>
          <p:cNvPr id="3" name="Content Placeholder 2">
            <a:extLst>
              <a:ext uri="{FF2B5EF4-FFF2-40B4-BE49-F238E27FC236}">
                <a16:creationId xmlns:a16="http://schemas.microsoft.com/office/drawing/2014/main" id="{A542BE46-3D3A-4C66-15FD-6A8ABF718056}"/>
              </a:ext>
            </a:extLst>
          </p:cNvPr>
          <p:cNvSpPr>
            <a:spLocks noGrp="1"/>
          </p:cNvSpPr>
          <p:nvPr>
            <p:ph idx="1"/>
          </p:nvPr>
        </p:nvSpPr>
        <p:spPr>
          <a:xfrm>
            <a:off x="-1" y="1438275"/>
            <a:ext cx="12191999" cy="5417973"/>
          </a:xfrm>
        </p:spPr>
        <p:txBody>
          <a:bodyPr>
            <a:normAutofit/>
          </a:bodyPr>
          <a:lstStyle/>
          <a:p>
            <a:r>
              <a:rPr lang="en-US" sz="2400" dirty="0"/>
              <a:t>I am an analytical CRM (Customer Relationship Management) specialist hired by a bank to extract meaningful insights from various customer-related datasets. The bank aims to reduce customer churn, improve service delivery, and enhance customer satisfaction. They have provided you with datasets including customer demographics, transaction details, customer exit information, and active customer profiles.</a:t>
            </a:r>
          </a:p>
          <a:p>
            <a:endParaRPr lang="en-US" sz="2400" dirty="0"/>
          </a:p>
        </p:txBody>
      </p:sp>
      <p:pic>
        <p:nvPicPr>
          <p:cNvPr id="5" name="Picture 4">
            <a:extLst>
              <a:ext uri="{FF2B5EF4-FFF2-40B4-BE49-F238E27FC236}">
                <a16:creationId xmlns:a16="http://schemas.microsoft.com/office/drawing/2014/main" id="{9AA8FF5F-3B10-2C40-0961-D5DDF20519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90950"/>
            <a:ext cx="12192000" cy="3065298"/>
          </a:xfrm>
          <a:prstGeom prst="rect">
            <a:avLst/>
          </a:prstGeom>
        </p:spPr>
      </p:pic>
    </p:spTree>
    <p:extLst>
      <p:ext uri="{BB962C8B-B14F-4D97-AF65-F5344CB8AC3E}">
        <p14:creationId xmlns:p14="http://schemas.microsoft.com/office/powerpoint/2010/main" val="3207049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405A9-D490-9B8C-C05F-D48A7FB67DCB}"/>
              </a:ext>
            </a:extLst>
          </p:cNvPr>
          <p:cNvSpPr>
            <a:spLocks noGrp="1"/>
          </p:cNvSpPr>
          <p:nvPr>
            <p:ph type="title"/>
          </p:nvPr>
        </p:nvSpPr>
        <p:spPr/>
        <p:txBody>
          <a:bodyPr>
            <a:normAutofit/>
          </a:bodyPr>
          <a:lstStyle/>
          <a:p>
            <a:pPr algn="ctr"/>
            <a:r>
              <a:rPr lang="en-US" dirty="0">
                <a:solidFill>
                  <a:schemeClr val="accent1">
                    <a:lumMod val="50000"/>
                  </a:schemeClr>
                </a:solidFill>
              </a:rPr>
              <a:t>Data Description</a:t>
            </a:r>
            <a:br>
              <a:rPr lang="en-US" dirty="0"/>
            </a:br>
            <a:endParaRPr lang="en-US" dirty="0"/>
          </a:p>
        </p:txBody>
      </p:sp>
      <p:sp>
        <p:nvSpPr>
          <p:cNvPr id="3" name="Content Placeholder 2">
            <a:extLst>
              <a:ext uri="{FF2B5EF4-FFF2-40B4-BE49-F238E27FC236}">
                <a16:creationId xmlns:a16="http://schemas.microsoft.com/office/drawing/2014/main" id="{05C4D3C7-B417-B74A-1A87-0A79A7B35EBF}"/>
              </a:ext>
            </a:extLst>
          </p:cNvPr>
          <p:cNvSpPr>
            <a:spLocks noGrp="1"/>
          </p:cNvSpPr>
          <p:nvPr>
            <p:ph idx="1"/>
          </p:nvPr>
        </p:nvSpPr>
        <p:spPr>
          <a:xfrm>
            <a:off x="0" y="1476376"/>
            <a:ext cx="12077700" cy="5246688"/>
          </a:xfrm>
        </p:spPr>
        <p:txBody>
          <a:bodyPr>
            <a:normAutofit lnSpcReduction="10000"/>
          </a:bodyPr>
          <a:lstStyle/>
          <a:p>
            <a:pPr>
              <a:buFont typeface="Wingdings" panose="05000000000000000000" pitchFamily="2" charset="2"/>
              <a:buChar char="q"/>
            </a:pPr>
            <a:r>
              <a:rPr lang="en-US" sz="2400" dirty="0" err="1">
                <a:solidFill>
                  <a:schemeClr val="accent1">
                    <a:lumMod val="50000"/>
                  </a:schemeClr>
                </a:solidFill>
              </a:rPr>
              <a:t>RowNumber</a:t>
            </a:r>
            <a:r>
              <a:rPr lang="en-US" sz="2400" dirty="0">
                <a:solidFill>
                  <a:schemeClr val="accent1">
                    <a:lumMod val="50000"/>
                  </a:schemeClr>
                </a:solidFill>
              </a:rPr>
              <a:t>: </a:t>
            </a:r>
            <a:r>
              <a:rPr lang="en-US" sz="2400" dirty="0"/>
              <a:t>The row number in the dataset, likely used for reference or indexing.</a:t>
            </a:r>
          </a:p>
          <a:p>
            <a:pPr>
              <a:buFont typeface="Wingdings" panose="05000000000000000000" pitchFamily="2" charset="2"/>
              <a:buChar char="q"/>
            </a:pPr>
            <a:r>
              <a:rPr lang="en-US" sz="2400" dirty="0" err="1">
                <a:solidFill>
                  <a:schemeClr val="accent1">
                    <a:lumMod val="50000"/>
                  </a:schemeClr>
                </a:solidFill>
              </a:rPr>
              <a:t>CustomerId</a:t>
            </a:r>
            <a:r>
              <a:rPr lang="en-US" sz="2400" dirty="0">
                <a:solidFill>
                  <a:schemeClr val="accent1">
                    <a:lumMod val="50000"/>
                  </a:schemeClr>
                </a:solidFill>
              </a:rPr>
              <a:t>: </a:t>
            </a:r>
            <a:r>
              <a:rPr lang="en-US" sz="2400" dirty="0"/>
              <a:t>A unique identifier for each customer.</a:t>
            </a:r>
          </a:p>
          <a:p>
            <a:pPr>
              <a:buFont typeface="Wingdings" panose="05000000000000000000" pitchFamily="2" charset="2"/>
              <a:buChar char="q"/>
            </a:pPr>
            <a:r>
              <a:rPr lang="en-US" sz="2400" dirty="0" err="1">
                <a:solidFill>
                  <a:schemeClr val="accent1">
                    <a:lumMod val="50000"/>
                  </a:schemeClr>
                </a:solidFill>
              </a:rPr>
              <a:t>CreditScore</a:t>
            </a:r>
            <a:r>
              <a:rPr lang="en-US" sz="2400" dirty="0">
                <a:solidFill>
                  <a:schemeClr val="accent1">
                    <a:lumMod val="50000"/>
                  </a:schemeClr>
                </a:solidFill>
              </a:rPr>
              <a:t>: </a:t>
            </a:r>
            <a:r>
              <a:rPr lang="en-US" sz="2400" dirty="0"/>
              <a:t>A numerical representation of the customer's creditworthiness.</a:t>
            </a:r>
          </a:p>
          <a:p>
            <a:pPr>
              <a:buFont typeface="Wingdings" panose="05000000000000000000" pitchFamily="2" charset="2"/>
              <a:buChar char="q"/>
            </a:pPr>
            <a:r>
              <a:rPr lang="en-US" sz="2400" dirty="0" err="1">
                <a:solidFill>
                  <a:schemeClr val="accent1">
                    <a:lumMod val="50000"/>
                  </a:schemeClr>
                </a:solidFill>
              </a:rPr>
              <a:t>GeographyID</a:t>
            </a:r>
            <a:r>
              <a:rPr lang="en-US" sz="2400" dirty="0">
                <a:solidFill>
                  <a:schemeClr val="accent1">
                    <a:lumMod val="50000"/>
                  </a:schemeClr>
                </a:solidFill>
              </a:rPr>
              <a:t>: </a:t>
            </a:r>
            <a:r>
              <a:rPr lang="en-US" sz="2400" dirty="0"/>
              <a:t>A numerical identifier that likely corresponds to a geographical location, such as a country or region.</a:t>
            </a:r>
          </a:p>
          <a:p>
            <a:pPr>
              <a:buFont typeface="Wingdings" panose="05000000000000000000" pitchFamily="2" charset="2"/>
              <a:buChar char="q"/>
            </a:pPr>
            <a:r>
              <a:rPr lang="en-US" sz="2400" dirty="0" err="1">
                <a:solidFill>
                  <a:schemeClr val="accent1">
                    <a:lumMod val="50000"/>
                  </a:schemeClr>
                </a:solidFill>
              </a:rPr>
              <a:t>GenderID</a:t>
            </a:r>
            <a:r>
              <a:rPr lang="en-US" sz="2400" dirty="0">
                <a:solidFill>
                  <a:schemeClr val="accent1">
                    <a:lumMod val="50000"/>
                  </a:schemeClr>
                </a:solidFill>
              </a:rPr>
              <a:t>: </a:t>
            </a:r>
            <a:r>
              <a:rPr lang="en-US" sz="2400" dirty="0"/>
              <a:t>A numerical identifier for the customer's gender, where for example, '1' could represent male and '2' could represent female.</a:t>
            </a:r>
          </a:p>
          <a:p>
            <a:pPr>
              <a:buFont typeface="Wingdings" panose="05000000000000000000" pitchFamily="2" charset="2"/>
              <a:buChar char="q"/>
            </a:pPr>
            <a:r>
              <a:rPr lang="en-US" sz="2400" dirty="0">
                <a:solidFill>
                  <a:schemeClr val="accent1">
                    <a:lumMod val="50000"/>
                  </a:schemeClr>
                </a:solidFill>
              </a:rPr>
              <a:t>Age: </a:t>
            </a:r>
            <a:r>
              <a:rPr lang="en-US" sz="2400" dirty="0"/>
              <a:t>The age of the customer.</a:t>
            </a:r>
          </a:p>
          <a:p>
            <a:pPr>
              <a:buFont typeface="Wingdings" panose="05000000000000000000" pitchFamily="2" charset="2"/>
              <a:buChar char="q"/>
            </a:pPr>
            <a:r>
              <a:rPr lang="en-US" sz="2400" dirty="0">
                <a:solidFill>
                  <a:schemeClr val="accent1">
                    <a:lumMod val="50000"/>
                  </a:schemeClr>
                </a:solidFill>
              </a:rPr>
              <a:t>Tenure: </a:t>
            </a:r>
            <a:r>
              <a:rPr lang="en-US" sz="2400" dirty="0"/>
              <a:t>The number of years the customer has been with the bank.</a:t>
            </a:r>
          </a:p>
          <a:p>
            <a:pPr>
              <a:buFont typeface="Wingdings" panose="05000000000000000000" pitchFamily="2" charset="2"/>
              <a:buChar char="q"/>
            </a:pPr>
            <a:r>
              <a:rPr lang="en-US" sz="2400" dirty="0">
                <a:solidFill>
                  <a:schemeClr val="accent1">
                    <a:lumMod val="50000"/>
                  </a:schemeClr>
                </a:solidFill>
              </a:rPr>
              <a:t>Balance: </a:t>
            </a:r>
            <a:r>
              <a:rPr lang="en-US" sz="2400" dirty="0"/>
              <a:t>Current balance in the customer's account.</a:t>
            </a:r>
          </a:p>
          <a:p>
            <a:pPr>
              <a:buFont typeface="Wingdings" panose="05000000000000000000" pitchFamily="2" charset="2"/>
              <a:buChar char="q"/>
            </a:pPr>
            <a:r>
              <a:rPr lang="en-US" sz="2400" dirty="0" err="1">
                <a:solidFill>
                  <a:schemeClr val="accent1">
                    <a:lumMod val="50000"/>
                  </a:schemeClr>
                </a:solidFill>
              </a:rPr>
              <a:t>NumOfProducts</a:t>
            </a:r>
            <a:r>
              <a:rPr lang="en-US" sz="2400" dirty="0">
                <a:solidFill>
                  <a:schemeClr val="accent1">
                    <a:lumMod val="50000"/>
                  </a:schemeClr>
                </a:solidFill>
              </a:rPr>
              <a:t>: </a:t>
            </a:r>
            <a:r>
              <a:rPr lang="en-US" sz="2400" dirty="0"/>
              <a:t>refers to the number of products that a customer has purchased through the bank. </a:t>
            </a:r>
          </a:p>
          <a:p>
            <a:pPr>
              <a:buFont typeface="Wingdings" panose="05000000000000000000" pitchFamily="2" charset="2"/>
              <a:buChar char="q"/>
            </a:pPr>
            <a:endParaRPr lang="en-US" sz="2400" dirty="0"/>
          </a:p>
        </p:txBody>
      </p:sp>
    </p:spTree>
    <p:extLst>
      <p:ext uri="{BB962C8B-B14F-4D97-AF65-F5344CB8AC3E}">
        <p14:creationId xmlns:p14="http://schemas.microsoft.com/office/powerpoint/2010/main" val="3813900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4C714-953E-907C-DE3E-F2BC6CC9C5DD}"/>
              </a:ext>
            </a:extLst>
          </p:cNvPr>
          <p:cNvSpPr>
            <a:spLocks noGrp="1"/>
          </p:cNvSpPr>
          <p:nvPr>
            <p:ph type="title"/>
          </p:nvPr>
        </p:nvSpPr>
        <p:spPr/>
        <p:txBody>
          <a:bodyPr/>
          <a:lstStyle/>
          <a:p>
            <a:pPr algn="ctr"/>
            <a:r>
              <a:rPr lang="en-US" dirty="0">
                <a:solidFill>
                  <a:schemeClr val="accent1">
                    <a:lumMod val="50000"/>
                  </a:schemeClr>
                </a:solidFill>
              </a:rPr>
              <a:t>Data Description</a:t>
            </a:r>
          </a:p>
        </p:txBody>
      </p:sp>
      <p:sp>
        <p:nvSpPr>
          <p:cNvPr id="3" name="Content Placeholder 2">
            <a:extLst>
              <a:ext uri="{FF2B5EF4-FFF2-40B4-BE49-F238E27FC236}">
                <a16:creationId xmlns:a16="http://schemas.microsoft.com/office/drawing/2014/main" id="{A4968677-3B0A-4516-CD4D-56D85A6E51D0}"/>
              </a:ext>
            </a:extLst>
          </p:cNvPr>
          <p:cNvSpPr>
            <a:spLocks noGrp="1"/>
          </p:cNvSpPr>
          <p:nvPr>
            <p:ph idx="1"/>
          </p:nvPr>
        </p:nvSpPr>
        <p:spPr>
          <a:xfrm>
            <a:off x="-1" y="1533525"/>
            <a:ext cx="12068175" cy="5324475"/>
          </a:xfrm>
        </p:spPr>
        <p:txBody>
          <a:bodyPr>
            <a:noAutofit/>
          </a:bodyPr>
          <a:lstStyle/>
          <a:p>
            <a:pPr>
              <a:buFont typeface="Wingdings" panose="05000000000000000000" pitchFamily="2" charset="2"/>
              <a:buChar char="q"/>
            </a:pPr>
            <a:r>
              <a:rPr lang="en-US" sz="2400" dirty="0" err="1">
                <a:solidFill>
                  <a:schemeClr val="accent1">
                    <a:lumMod val="50000"/>
                  </a:schemeClr>
                </a:solidFill>
              </a:rPr>
              <a:t>HasCrCard</a:t>
            </a:r>
            <a:r>
              <a:rPr lang="en-US" sz="2400" dirty="0">
                <a:solidFill>
                  <a:schemeClr val="accent1">
                    <a:lumMod val="50000"/>
                  </a:schemeClr>
                </a:solidFill>
              </a:rPr>
              <a:t>: </a:t>
            </a:r>
            <a:r>
              <a:rPr lang="en-US" sz="2400" dirty="0"/>
              <a:t>denotes whether or not a customer has a credit card. This column is also relevant, since people with a credit card are less likely to leave the bank.</a:t>
            </a:r>
          </a:p>
          <a:p>
            <a:pPr marL="0" indent="0">
              <a:buNone/>
            </a:pPr>
            <a:r>
              <a:rPr lang="en-US" sz="2400" dirty="0"/>
              <a:t>   where 1 represents credit card holder and 0 represents non credit card holder</a:t>
            </a:r>
          </a:p>
          <a:p>
            <a:pPr>
              <a:buFont typeface="Wingdings" panose="05000000000000000000" pitchFamily="2" charset="2"/>
              <a:buChar char="q"/>
            </a:pPr>
            <a:r>
              <a:rPr lang="en-US" sz="2400" dirty="0" err="1">
                <a:solidFill>
                  <a:schemeClr val="accent1">
                    <a:lumMod val="50000"/>
                  </a:schemeClr>
                </a:solidFill>
              </a:rPr>
              <a:t>IsActiveMember</a:t>
            </a:r>
            <a:r>
              <a:rPr lang="en-US" sz="2400" dirty="0">
                <a:solidFill>
                  <a:schemeClr val="accent1">
                    <a:lumMod val="50000"/>
                  </a:schemeClr>
                </a:solidFill>
              </a:rPr>
              <a:t>: </a:t>
            </a:r>
            <a:r>
              <a:rPr lang="en-US" sz="2400" dirty="0"/>
              <a:t>active customers are less likely to leave the bank (as per the criteria defined by the bank for identifying the activeness).</a:t>
            </a:r>
          </a:p>
          <a:p>
            <a:pPr marL="0" indent="0">
              <a:buNone/>
            </a:pPr>
            <a:r>
              <a:rPr lang="en-US" sz="2400" dirty="0"/>
              <a:t>  where 1 represents Active Member and  0 represents Inactive Member</a:t>
            </a:r>
          </a:p>
          <a:p>
            <a:pPr>
              <a:buFont typeface="Wingdings" panose="05000000000000000000" pitchFamily="2" charset="2"/>
              <a:buChar char="q"/>
            </a:pPr>
            <a:r>
              <a:rPr lang="en-US" sz="2400" dirty="0">
                <a:solidFill>
                  <a:schemeClr val="accent1">
                    <a:lumMod val="50000"/>
                  </a:schemeClr>
                </a:solidFill>
              </a:rPr>
              <a:t>Estimated Salary: </a:t>
            </a:r>
            <a:r>
              <a:rPr lang="en-US" sz="2400" dirty="0"/>
              <a:t>as with balance, people with lower salaries are more likely to leave the bank compared to those with higher salaries.</a:t>
            </a:r>
          </a:p>
          <a:p>
            <a:pPr>
              <a:buFont typeface="Wingdings" panose="05000000000000000000" pitchFamily="2" charset="2"/>
              <a:buChar char="q"/>
            </a:pPr>
            <a:r>
              <a:rPr lang="en-US" sz="2400" dirty="0">
                <a:solidFill>
                  <a:schemeClr val="accent1">
                    <a:lumMod val="50000"/>
                  </a:schemeClr>
                </a:solidFill>
              </a:rPr>
              <a:t>Exited: </a:t>
            </a:r>
            <a:r>
              <a:rPr lang="en-US" sz="2400" dirty="0"/>
              <a:t>whether or not the customer left the bank.</a:t>
            </a:r>
          </a:p>
          <a:p>
            <a:pPr marL="0" indent="0">
              <a:buNone/>
            </a:pPr>
            <a:r>
              <a:rPr lang="en-US" sz="2400" dirty="0"/>
              <a:t>   where 0 represents Retain and 1 represents Exit</a:t>
            </a:r>
          </a:p>
          <a:p>
            <a:pPr>
              <a:buFont typeface="Wingdings" panose="05000000000000000000" pitchFamily="2" charset="2"/>
              <a:buChar char="q"/>
            </a:pPr>
            <a:r>
              <a:rPr lang="en-US" sz="2400" dirty="0">
                <a:solidFill>
                  <a:schemeClr val="accent1">
                    <a:lumMod val="50000"/>
                  </a:schemeClr>
                </a:solidFill>
              </a:rPr>
              <a:t>Bank DOJ: </a:t>
            </a:r>
            <a:r>
              <a:rPr lang="en-US" sz="2400" dirty="0"/>
              <a:t>date when the Customer associated/joined with the bank.</a:t>
            </a:r>
          </a:p>
        </p:txBody>
      </p:sp>
    </p:spTree>
    <p:extLst>
      <p:ext uri="{BB962C8B-B14F-4D97-AF65-F5344CB8AC3E}">
        <p14:creationId xmlns:p14="http://schemas.microsoft.com/office/powerpoint/2010/main" val="2748428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A04B1-46DD-258C-728E-A3BB563544A2}"/>
              </a:ext>
            </a:extLst>
          </p:cNvPr>
          <p:cNvSpPr>
            <a:spLocks noGrp="1"/>
          </p:cNvSpPr>
          <p:nvPr>
            <p:ph type="title"/>
          </p:nvPr>
        </p:nvSpPr>
        <p:spPr>
          <a:xfrm>
            <a:off x="677334" y="161925"/>
            <a:ext cx="10657416" cy="1768475"/>
          </a:xfrm>
        </p:spPr>
        <p:txBody>
          <a:bodyPr/>
          <a:lstStyle/>
          <a:p>
            <a:pPr algn="ctr"/>
            <a:r>
              <a:rPr lang="en-US" dirty="0">
                <a:solidFill>
                  <a:schemeClr val="accent1">
                    <a:lumMod val="50000"/>
                  </a:schemeClr>
                </a:solidFill>
              </a:rPr>
              <a:t>Methodology</a:t>
            </a:r>
            <a:r>
              <a:rPr lang="en-US" dirty="0"/>
              <a:t> </a:t>
            </a:r>
          </a:p>
        </p:txBody>
      </p:sp>
      <p:sp>
        <p:nvSpPr>
          <p:cNvPr id="3" name="Content Placeholder 2">
            <a:extLst>
              <a:ext uri="{FF2B5EF4-FFF2-40B4-BE49-F238E27FC236}">
                <a16:creationId xmlns:a16="http://schemas.microsoft.com/office/drawing/2014/main" id="{884699EB-C24C-1F2C-4B7F-D320610B2B25}"/>
              </a:ext>
            </a:extLst>
          </p:cNvPr>
          <p:cNvSpPr>
            <a:spLocks noGrp="1"/>
          </p:cNvSpPr>
          <p:nvPr>
            <p:ph idx="1"/>
          </p:nvPr>
        </p:nvSpPr>
        <p:spPr>
          <a:xfrm>
            <a:off x="76199" y="1690688"/>
            <a:ext cx="12030075" cy="5091111"/>
          </a:xfrm>
        </p:spPr>
        <p:txBody>
          <a:bodyPr>
            <a:normAutofit lnSpcReduction="10000"/>
          </a:bodyPr>
          <a:lstStyle/>
          <a:p>
            <a:pPr>
              <a:buFont typeface="Wingdings" panose="05000000000000000000" pitchFamily="2" charset="2"/>
              <a:buChar char="q"/>
            </a:pPr>
            <a:r>
              <a:rPr lang="en-US" sz="2400" b="1" dirty="0">
                <a:solidFill>
                  <a:schemeClr val="accent1">
                    <a:lumMod val="50000"/>
                  </a:schemeClr>
                </a:solidFill>
              </a:rPr>
              <a:t>Data Consolidation and Preprocessing with Excel:</a:t>
            </a:r>
            <a:r>
              <a:rPr lang="en-US" sz="2400" dirty="0">
                <a:solidFill>
                  <a:schemeClr val="accent1">
                    <a:lumMod val="50000"/>
                  </a:schemeClr>
                </a:solidFill>
              </a:rPr>
              <a:t> </a:t>
            </a:r>
            <a:r>
              <a:rPr lang="en-US" sz="2400" dirty="0"/>
              <a:t>Consolidated seven spreadsheets into one by copying data from each sheet into a new sheet. Merged </a:t>
            </a:r>
            <a:r>
              <a:rPr lang="en-US" sz="2400" dirty="0" err="1"/>
              <a:t>customerinfo</a:t>
            </a:r>
            <a:r>
              <a:rPr lang="en-US" sz="2400" dirty="0"/>
              <a:t> and </a:t>
            </a:r>
            <a:r>
              <a:rPr lang="en-US" sz="2400" dirty="0" err="1"/>
              <a:t>bank_churn</a:t>
            </a:r>
            <a:r>
              <a:rPr lang="en-US" sz="2400" dirty="0"/>
              <a:t> datasets using </a:t>
            </a:r>
            <a:r>
              <a:rPr lang="en-US" sz="2400" dirty="0" err="1"/>
              <a:t>customerid</a:t>
            </a:r>
            <a:r>
              <a:rPr lang="en-US" sz="2400" dirty="0"/>
              <a:t> as the key. Resulting dataset named </a:t>
            </a:r>
            <a:r>
              <a:rPr lang="en-US" sz="2400" dirty="0" err="1"/>
              <a:t>main_spreadsheet_data</a:t>
            </a:r>
            <a:r>
              <a:rPr lang="en-US" sz="2400" dirty="0"/>
              <a:t>, saved for further use.</a:t>
            </a:r>
          </a:p>
          <a:p>
            <a:pPr>
              <a:buFont typeface="Wingdings" panose="05000000000000000000" pitchFamily="2" charset="2"/>
              <a:buChar char="q"/>
            </a:pPr>
            <a:r>
              <a:rPr lang="en-US" sz="2400" b="1" dirty="0">
                <a:solidFill>
                  <a:schemeClr val="accent1">
                    <a:lumMod val="50000"/>
                  </a:schemeClr>
                </a:solidFill>
              </a:rPr>
              <a:t>Data Storage and Manipulation with SQL</a:t>
            </a:r>
            <a:r>
              <a:rPr lang="en-US" sz="2400" dirty="0">
                <a:solidFill>
                  <a:schemeClr val="accent1">
                    <a:lumMod val="50000"/>
                  </a:schemeClr>
                </a:solidFill>
              </a:rPr>
              <a:t>: </a:t>
            </a:r>
            <a:r>
              <a:rPr lang="en-US" sz="2400" dirty="0"/>
              <a:t>Converted date format from dd/mm/</a:t>
            </a:r>
            <a:r>
              <a:rPr lang="en-US" sz="2400" dirty="0" err="1"/>
              <a:t>yy</a:t>
            </a:r>
            <a:r>
              <a:rPr lang="en-US" sz="2400" dirty="0"/>
              <a:t> to </a:t>
            </a:r>
            <a:r>
              <a:rPr lang="en-US" sz="2400" dirty="0" err="1"/>
              <a:t>yy</a:t>
            </a:r>
            <a:r>
              <a:rPr lang="en-US" sz="2400" dirty="0"/>
              <a:t>/mm/dd for compatibility with SQL Workbench. Saved spreadsheet as CSV file with comma delimiter. Uploaded data to SQL Workbench into '</a:t>
            </a:r>
            <a:r>
              <a:rPr lang="en-US" sz="2400" dirty="0" err="1"/>
              <a:t>sqlproject</a:t>
            </a:r>
            <a:r>
              <a:rPr lang="en-US" sz="2400" dirty="0"/>
              <a:t>' database for analysis.</a:t>
            </a:r>
            <a:endParaRPr lang="en-US" sz="2400" b="1" dirty="0"/>
          </a:p>
          <a:p>
            <a:pPr>
              <a:buFont typeface="Wingdings" panose="05000000000000000000" pitchFamily="2" charset="2"/>
              <a:buChar char="q"/>
            </a:pPr>
            <a:r>
              <a:rPr lang="en-US" sz="2400" b="1" dirty="0">
                <a:solidFill>
                  <a:schemeClr val="accent1">
                    <a:lumMod val="50000"/>
                  </a:schemeClr>
                </a:solidFill>
              </a:rPr>
              <a:t>Data Analysis and Visualization with Power BI: </a:t>
            </a:r>
            <a:r>
              <a:rPr lang="en-US" sz="2400" dirty="0"/>
              <a:t>Created a Power BI dashboard for analyzing customer churn, using various KPIs and graphs. Visualizations include churn rate trends, customer retention metrics, and demographic breakdowns.</a:t>
            </a:r>
          </a:p>
          <a:p>
            <a:pPr>
              <a:buFont typeface="Wingdings" panose="05000000000000000000" pitchFamily="2" charset="2"/>
              <a:buChar char="q"/>
            </a:pPr>
            <a:r>
              <a:rPr lang="en-US" sz="2400" b="1" dirty="0">
                <a:solidFill>
                  <a:schemeClr val="accent1">
                    <a:lumMod val="50000"/>
                  </a:schemeClr>
                </a:solidFill>
              </a:rPr>
              <a:t>Objectives to Achieve with the Analysis: </a:t>
            </a:r>
            <a:r>
              <a:rPr lang="en-US" sz="2400" dirty="0"/>
              <a:t>Determine the key factors contributing to customer churn. </a:t>
            </a:r>
            <a:endParaRPr lang="en-US" sz="2400" b="1" dirty="0"/>
          </a:p>
        </p:txBody>
      </p:sp>
    </p:spTree>
    <p:extLst>
      <p:ext uri="{BB962C8B-B14F-4D97-AF65-F5344CB8AC3E}">
        <p14:creationId xmlns:p14="http://schemas.microsoft.com/office/powerpoint/2010/main" val="2103688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7B4CF-E4FB-2E45-0C1C-92BBEAC47103}"/>
              </a:ext>
            </a:extLst>
          </p:cNvPr>
          <p:cNvSpPr>
            <a:spLocks noGrp="1"/>
          </p:cNvSpPr>
          <p:nvPr>
            <p:ph type="title"/>
          </p:nvPr>
        </p:nvSpPr>
        <p:spPr>
          <a:xfrm>
            <a:off x="677334" y="0"/>
            <a:ext cx="8596668" cy="1028700"/>
          </a:xfrm>
        </p:spPr>
        <p:txBody>
          <a:bodyPr/>
          <a:lstStyle/>
          <a:p>
            <a:pPr algn="ctr"/>
            <a:r>
              <a:rPr lang="en-US" dirty="0">
                <a:solidFill>
                  <a:schemeClr val="accent1">
                    <a:lumMod val="50000"/>
                  </a:schemeClr>
                </a:solidFill>
              </a:rPr>
              <a:t>Objective Questions Analysis</a:t>
            </a:r>
          </a:p>
        </p:txBody>
      </p:sp>
      <p:sp>
        <p:nvSpPr>
          <p:cNvPr id="3" name="Content Placeholder 2">
            <a:extLst>
              <a:ext uri="{FF2B5EF4-FFF2-40B4-BE49-F238E27FC236}">
                <a16:creationId xmlns:a16="http://schemas.microsoft.com/office/drawing/2014/main" id="{EDC07292-7206-6591-AB76-769C41591047}"/>
              </a:ext>
            </a:extLst>
          </p:cNvPr>
          <p:cNvSpPr>
            <a:spLocks noGrp="1"/>
          </p:cNvSpPr>
          <p:nvPr>
            <p:ph idx="1"/>
          </p:nvPr>
        </p:nvSpPr>
        <p:spPr>
          <a:xfrm>
            <a:off x="238125" y="809625"/>
            <a:ext cx="11687175" cy="6048375"/>
          </a:xfrm>
        </p:spPr>
        <p:txBody>
          <a:bodyPr/>
          <a:lstStyle/>
          <a:p>
            <a:pPr marL="0" indent="0">
              <a:buNone/>
            </a:pPr>
            <a:endParaRPr lang="en-US" dirty="0"/>
          </a:p>
          <a:p>
            <a:pPr>
              <a:buFont typeface="Wingdings" panose="05000000000000000000" pitchFamily="2" charset="2"/>
              <a:buChar char="q"/>
            </a:pPr>
            <a:r>
              <a:rPr lang="en-US" dirty="0"/>
              <a:t>France has the highest account balance among all 3 regions</a:t>
            </a:r>
          </a:p>
          <a:p>
            <a:pPr>
              <a:buFont typeface="Wingdings" panose="05000000000000000000" pitchFamily="2" charset="2"/>
              <a:buChar char="q"/>
            </a:pPr>
            <a:r>
              <a:rPr lang="en-US" dirty="0"/>
              <a:t>Spain has the lowest account balance among all 3 regions.</a:t>
            </a:r>
          </a:p>
          <a:p>
            <a:pPr marL="0" indent="0">
              <a:buNone/>
            </a:pPr>
            <a:endParaRPr lang="en-US" dirty="0"/>
          </a:p>
          <a:p>
            <a:pPr marL="0" indent="0">
              <a:buNone/>
            </a:pPr>
            <a:endParaRPr lang="en-US" sz="1800" b="1" dirty="0">
              <a:solidFill>
                <a:srgbClr val="7030A0"/>
              </a:solidFill>
              <a:effectLst/>
              <a:latin typeface="Lato" panose="020F0502020204030203" pitchFamily="34" charset="0"/>
              <a:ea typeface="Lato" panose="020F0502020204030203" pitchFamily="34" charset="0"/>
              <a:cs typeface="Lato" panose="020F0502020204030203" pitchFamily="34" charset="0"/>
            </a:endParaRPr>
          </a:p>
          <a:p>
            <a:pPr marL="0" indent="0">
              <a:buNone/>
            </a:pPr>
            <a:endParaRPr lang="en-US" sz="1800" b="1" dirty="0">
              <a:solidFill>
                <a:srgbClr val="7030A0"/>
              </a:solidFill>
              <a:effectLst/>
              <a:latin typeface="Lato" panose="020F0502020204030203" pitchFamily="34" charset="0"/>
              <a:ea typeface="Lato" panose="020F0502020204030203" pitchFamily="34" charset="0"/>
              <a:cs typeface="Lato" panose="020F0502020204030203" pitchFamily="34" charset="0"/>
            </a:endParaRPr>
          </a:p>
          <a:p>
            <a:pPr marL="0" indent="0">
              <a:buNone/>
            </a:pPr>
            <a:endParaRPr lang="en-US" dirty="0"/>
          </a:p>
          <a:p>
            <a:pPr>
              <a:buFont typeface="Wingdings" panose="05000000000000000000" pitchFamily="2" charset="2"/>
              <a:buChar char="q"/>
            </a:pPr>
            <a:r>
              <a:rPr lang="en-US" dirty="0"/>
              <a:t>In the last quarter of the year </a:t>
            </a:r>
          </a:p>
          <a:p>
            <a:pPr marL="0" indent="0">
              <a:buNone/>
            </a:pPr>
            <a:r>
              <a:rPr lang="en-US" dirty="0"/>
              <a:t>Macdonald has the highest estimated </a:t>
            </a:r>
          </a:p>
          <a:p>
            <a:pPr marL="0" indent="0">
              <a:buNone/>
            </a:pPr>
            <a:r>
              <a:rPr lang="en-US" dirty="0"/>
              <a:t>Salary.</a:t>
            </a:r>
          </a:p>
          <a:p>
            <a:pPr>
              <a:buFont typeface="Wingdings" panose="05000000000000000000" pitchFamily="2" charset="2"/>
              <a:buChar char="q"/>
            </a:pPr>
            <a:r>
              <a:rPr lang="en-US" dirty="0"/>
              <a:t>Burke, </a:t>
            </a:r>
            <a:r>
              <a:rPr lang="en-US" dirty="0" err="1"/>
              <a:t>Ch’ang</a:t>
            </a:r>
            <a:r>
              <a:rPr lang="en-US" dirty="0"/>
              <a:t>, </a:t>
            </a:r>
            <a:r>
              <a:rPr lang="en-US" dirty="0" err="1"/>
              <a:t>Despeissis</a:t>
            </a:r>
            <a:r>
              <a:rPr lang="en-US" dirty="0"/>
              <a:t> and Ting are </a:t>
            </a:r>
          </a:p>
          <a:p>
            <a:pPr marL="0" indent="0">
              <a:buNone/>
            </a:pPr>
            <a:r>
              <a:rPr lang="en-US" dirty="0"/>
              <a:t>The top other four. </a:t>
            </a:r>
          </a:p>
        </p:txBody>
      </p:sp>
      <p:pic>
        <p:nvPicPr>
          <p:cNvPr id="9" name="Picture 8">
            <a:extLst>
              <a:ext uri="{FF2B5EF4-FFF2-40B4-BE49-F238E27FC236}">
                <a16:creationId xmlns:a16="http://schemas.microsoft.com/office/drawing/2014/main" id="{8789C6BB-95CC-C73A-81D2-4B87848AC4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1325" y="1017172"/>
            <a:ext cx="3933975" cy="1950785"/>
          </a:xfrm>
          <a:prstGeom prst="rect">
            <a:avLst/>
          </a:prstGeom>
        </p:spPr>
      </p:pic>
      <p:pic>
        <p:nvPicPr>
          <p:cNvPr id="10" name="Picture 9">
            <a:extLst>
              <a:ext uri="{FF2B5EF4-FFF2-40B4-BE49-F238E27FC236}">
                <a16:creationId xmlns:a16="http://schemas.microsoft.com/office/drawing/2014/main" id="{E9F76E0E-B872-AC4C-5810-8BE700B550DB}"/>
              </a:ext>
            </a:extLst>
          </p:cNvPr>
          <p:cNvPicPr>
            <a:picLocks noChangeAspect="1"/>
          </p:cNvPicPr>
          <p:nvPr/>
        </p:nvPicPr>
        <p:blipFill>
          <a:blip r:embed="rId3"/>
          <a:stretch>
            <a:fillRect/>
          </a:stretch>
        </p:blipFill>
        <p:spPr>
          <a:xfrm>
            <a:off x="5362575" y="3733800"/>
            <a:ext cx="6696075" cy="2849075"/>
          </a:xfrm>
          <a:prstGeom prst="rect">
            <a:avLst/>
          </a:prstGeom>
        </p:spPr>
      </p:pic>
    </p:spTree>
    <p:extLst>
      <p:ext uri="{BB962C8B-B14F-4D97-AF65-F5344CB8AC3E}">
        <p14:creationId xmlns:p14="http://schemas.microsoft.com/office/powerpoint/2010/main" val="2045096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8042A-949B-B6F3-31D1-9E235E407DDC}"/>
              </a:ext>
            </a:extLst>
          </p:cNvPr>
          <p:cNvSpPr>
            <a:spLocks noGrp="1"/>
          </p:cNvSpPr>
          <p:nvPr>
            <p:ph type="title"/>
          </p:nvPr>
        </p:nvSpPr>
        <p:spPr>
          <a:xfrm>
            <a:off x="646111" y="66675"/>
            <a:ext cx="9404723" cy="695325"/>
          </a:xfrm>
        </p:spPr>
        <p:txBody>
          <a:bodyPr/>
          <a:lstStyle/>
          <a:p>
            <a:pPr algn="ctr"/>
            <a:r>
              <a:rPr lang="en-US" dirty="0">
                <a:solidFill>
                  <a:schemeClr val="accent1">
                    <a:lumMod val="50000"/>
                  </a:schemeClr>
                </a:solidFill>
              </a:rPr>
              <a:t>Objective Questions Analysis</a:t>
            </a:r>
            <a:endParaRPr lang="en-US" dirty="0"/>
          </a:p>
        </p:txBody>
      </p:sp>
      <p:sp>
        <p:nvSpPr>
          <p:cNvPr id="3" name="Content Placeholder 2">
            <a:extLst>
              <a:ext uri="{FF2B5EF4-FFF2-40B4-BE49-F238E27FC236}">
                <a16:creationId xmlns:a16="http://schemas.microsoft.com/office/drawing/2014/main" id="{D98103C3-E6B9-19AC-5027-B7DB4AC601B8}"/>
              </a:ext>
            </a:extLst>
          </p:cNvPr>
          <p:cNvSpPr>
            <a:spLocks noGrp="1"/>
          </p:cNvSpPr>
          <p:nvPr>
            <p:ph idx="1"/>
          </p:nvPr>
        </p:nvSpPr>
        <p:spPr>
          <a:xfrm>
            <a:off x="66675" y="762000"/>
            <a:ext cx="12058649" cy="6029325"/>
          </a:xfrm>
        </p:spPr>
        <p:txBody>
          <a:bodyPr>
            <a:normAutofit lnSpcReduction="10000"/>
          </a:bodyPr>
          <a:lstStyle/>
          <a:p>
            <a:pPr marL="0" indent="0">
              <a:buNone/>
            </a:pPr>
            <a:r>
              <a:rPr lang="en-GB" sz="1800" b="1" dirty="0">
                <a:solidFill>
                  <a:srgbClr val="7030A0"/>
                </a:solidFill>
                <a:effectLst/>
                <a:latin typeface="Lato" panose="020F0502020204030203" pitchFamily="34" charset="0"/>
                <a:ea typeface="Lato" panose="020F0502020204030203" pitchFamily="34" charset="0"/>
                <a:cs typeface="Lato" panose="020F0502020204030203" pitchFamily="34" charset="0"/>
              </a:rPr>
              <a:t> </a:t>
            </a:r>
            <a:endParaRPr lang="en-US" dirty="0"/>
          </a:p>
          <a:p>
            <a:pPr>
              <a:buFont typeface="Wingdings" panose="05000000000000000000" pitchFamily="2" charset="2"/>
              <a:buChar char="q"/>
            </a:pPr>
            <a:r>
              <a:rPr lang="en-US" dirty="0"/>
              <a:t>The average Credit score of the </a:t>
            </a:r>
          </a:p>
          <a:p>
            <a:pPr marL="0" indent="0">
              <a:buNone/>
            </a:pPr>
            <a:r>
              <a:rPr lang="en-US" dirty="0"/>
              <a:t>     customer who has exited is 645.35.</a:t>
            </a:r>
          </a:p>
          <a:p>
            <a:pPr>
              <a:buFont typeface="Wingdings" panose="05000000000000000000" pitchFamily="2" charset="2"/>
              <a:buChar char="q"/>
            </a:pPr>
            <a:r>
              <a:rPr lang="en-US" dirty="0"/>
              <a:t> The average credit score of the </a:t>
            </a:r>
          </a:p>
          <a:p>
            <a:pPr marL="0" indent="0">
              <a:buNone/>
            </a:pPr>
            <a:r>
              <a:rPr lang="en-US" dirty="0"/>
              <a:t>      customer who has retained in the</a:t>
            </a:r>
          </a:p>
          <a:p>
            <a:pPr marL="0" indent="0">
              <a:buNone/>
            </a:pPr>
            <a:r>
              <a:rPr lang="en-US" dirty="0"/>
              <a:t>      Bank is 651.85.</a:t>
            </a:r>
          </a:p>
          <a:p>
            <a:pPr marL="0" indent="0">
              <a:buNone/>
            </a:pPr>
            <a:endParaRPr lang="en-US" dirty="0"/>
          </a:p>
          <a:p>
            <a:pPr marL="0" indent="0">
              <a:buNone/>
            </a:pPr>
            <a:endParaRPr lang="en-US" dirty="0"/>
          </a:p>
          <a:p>
            <a:pPr marL="0" indent="0">
              <a:buNone/>
            </a:pPr>
            <a:endParaRPr lang="en-US" sz="1800" b="1" u="none" strike="noStrike" dirty="0">
              <a:solidFill>
                <a:srgbClr val="7030A0"/>
              </a:solidFill>
              <a:effectLst/>
              <a:latin typeface="Arial" panose="020B0604020202020204" pitchFamily="34" charset="0"/>
              <a:ea typeface="Arial" panose="020B0604020202020204" pitchFamily="34" charset="0"/>
              <a:cs typeface="Arial" panose="020B0604020202020204" pitchFamily="34" charset="0"/>
            </a:endParaRPr>
          </a:p>
          <a:p>
            <a:pPr marL="0" indent="0">
              <a:buNone/>
            </a:pPr>
            <a:endParaRPr lang="en-US" dirty="0"/>
          </a:p>
          <a:p>
            <a:pPr marR="0">
              <a:lnSpc>
                <a:spcPct val="115000"/>
              </a:lnSpc>
              <a:spcBef>
                <a:spcPts val="1000"/>
              </a:spcBef>
              <a:spcAft>
                <a:spcPts val="0"/>
              </a:spcAft>
              <a:buFont typeface="Wingdings" panose="05000000000000000000" pitchFamily="2" charset="2"/>
              <a:buChar char="q"/>
            </a:pPr>
            <a:r>
              <a:rPr lang="en-GB" sz="1800" dirty="0">
                <a:effectLst/>
                <a:latin typeface="Lato" panose="020F0502020204030203" pitchFamily="34" charset="0"/>
                <a:ea typeface="Lato" panose="020F0502020204030203" pitchFamily="34" charset="0"/>
                <a:cs typeface="Lato" panose="020F0502020204030203" pitchFamily="34" charset="0"/>
              </a:rPr>
              <a:t>Churn rate= (Lost customer)/Total customer at the beginning of the period</a:t>
            </a:r>
            <a:endParaRPr lang="en-US" sz="1800" dirty="0">
              <a:effectLst/>
              <a:latin typeface="Arial" panose="020B0604020202020204" pitchFamily="34" charset="0"/>
              <a:ea typeface="Arial" panose="020B0604020202020204" pitchFamily="34" charset="0"/>
            </a:endParaRPr>
          </a:p>
          <a:p>
            <a:pPr marR="0">
              <a:lnSpc>
                <a:spcPct val="115000"/>
              </a:lnSpc>
              <a:spcBef>
                <a:spcPts val="1000"/>
              </a:spcBef>
              <a:spcAft>
                <a:spcPts val="0"/>
              </a:spcAft>
              <a:buFont typeface="Wingdings" panose="05000000000000000000" pitchFamily="2" charset="2"/>
              <a:buChar char="q"/>
            </a:pPr>
            <a:r>
              <a:rPr lang="en-GB" sz="1800" dirty="0">
                <a:effectLst/>
                <a:latin typeface="Lato" panose="020F0502020204030203" pitchFamily="34" charset="0"/>
                <a:ea typeface="Lato" panose="020F0502020204030203" pitchFamily="34" charset="0"/>
                <a:cs typeface="Lato" panose="020F0502020204030203" pitchFamily="34" charset="0"/>
              </a:rPr>
              <a:t>In the most recent year 2019 churn rate of male (1) = (31/250)*100</a:t>
            </a:r>
            <a:endParaRPr lang="en-US" sz="1800" dirty="0">
              <a:effectLst/>
              <a:latin typeface="Arial" panose="020B0604020202020204" pitchFamily="34" charset="0"/>
              <a:ea typeface="Arial" panose="020B0604020202020204" pitchFamily="34" charset="0"/>
            </a:endParaRPr>
          </a:p>
          <a:p>
            <a:pPr marL="0" marR="0" indent="0">
              <a:lnSpc>
                <a:spcPct val="115000"/>
              </a:lnSpc>
              <a:spcBef>
                <a:spcPts val="1000"/>
              </a:spcBef>
              <a:spcAft>
                <a:spcPts val="0"/>
              </a:spcAft>
              <a:buNone/>
            </a:pPr>
            <a:r>
              <a:rPr lang="en-GB" sz="1800" dirty="0">
                <a:effectLst/>
                <a:latin typeface="Lato" panose="020F0502020204030203" pitchFamily="34" charset="0"/>
                <a:ea typeface="Lato" panose="020F0502020204030203" pitchFamily="34" charset="0"/>
                <a:cs typeface="Lato" panose="020F0502020204030203" pitchFamily="34" charset="0"/>
              </a:rPr>
              <a:t>                                                                                 = 12.4 %</a:t>
            </a:r>
            <a:endParaRPr lang="en-US" sz="1800" dirty="0">
              <a:effectLst/>
              <a:latin typeface="Arial" panose="020B0604020202020204" pitchFamily="34" charset="0"/>
              <a:ea typeface="Arial" panose="020B0604020202020204" pitchFamily="34" charset="0"/>
            </a:endParaRPr>
          </a:p>
          <a:p>
            <a:pPr marR="0">
              <a:lnSpc>
                <a:spcPct val="115000"/>
              </a:lnSpc>
              <a:spcBef>
                <a:spcPts val="1000"/>
              </a:spcBef>
              <a:spcAft>
                <a:spcPts val="0"/>
              </a:spcAft>
              <a:buFont typeface="Wingdings" panose="05000000000000000000" pitchFamily="2" charset="2"/>
              <a:buChar char="q"/>
            </a:pPr>
            <a:r>
              <a:rPr lang="en-GB" sz="1800" dirty="0">
                <a:effectLst/>
                <a:latin typeface="Lato" panose="020F0502020204030203" pitchFamily="34" charset="0"/>
                <a:ea typeface="Lato" panose="020F0502020204030203" pitchFamily="34" charset="0"/>
                <a:cs typeface="Lato" panose="020F0502020204030203" pitchFamily="34" charset="0"/>
              </a:rPr>
              <a:t>In the most recent year 2019 churn rate of female (2) = (61/220)*100                                                                                                            = 27.7 %</a:t>
            </a:r>
            <a:endParaRPr lang="en-US" sz="1800" dirty="0">
              <a:effectLst/>
              <a:latin typeface="Arial" panose="020B0604020202020204" pitchFamily="34" charset="0"/>
              <a:ea typeface="Arial" panose="020B0604020202020204" pitchFamily="34" charset="0"/>
            </a:endParaRPr>
          </a:p>
          <a:p>
            <a:pPr marL="0" indent="0">
              <a:buNone/>
            </a:pPr>
            <a:endParaRPr lang="en-US" dirty="0"/>
          </a:p>
        </p:txBody>
      </p:sp>
      <p:pic>
        <p:nvPicPr>
          <p:cNvPr id="9" name="Picture 8">
            <a:extLst>
              <a:ext uri="{FF2B5EF4-FFF2-40B4-BE49-F238E27FC236}">
                <a16:creationId xmlns:a16="http://schemas.microsoft.com/office/drawing/2014/main" id="{EB888B97-F07F-EBE3-3206-710B05C029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0600" y="1047750"/>
            <a:ext cx="7238999" cy="2790825"/>
          </a:xfrm>
          <a:prstGeom prst="rect">
            <a:avLst/>
          </a:prstGeom>
        </p:spPr>
      </p:pic>
      <p:pic>
        <p:nvPicPr>
          <p:cNvPr id="10" name="Picture 9">
            <a:extLst>
              <a:ext uri="{FF2B5EF4-FFF2-40B4-BE49-F238E27FC236}">
                <a16:creationId xmlns:a16="http://schemas.microsoft.com/office/drawing/2014/main" id="{3851772C-6047-AF34-31CC-B87A467F9EC5}"/>
              </a:ext>
            </a:extLst>
          </p:cNvPr>
          <p:cNvPicPr>
            <a:picLocks noChangeAspect="1"/>
          </p:cNvPicPr>
          <p:nvPr/>
        </p:nvPicPr>
        <p:blipFill>
          <a:blip r:embed="rId3"/>
          <a:stretch>
            <a:fillRect/>
          </a:stretch>
        </p:blipFill>
        <p:spPr>
          <a:xfrm>
            <a:off x="7981949" y="4124325"/>
            <a:ext cx="4057649" cy="2632582"/>
          </a:xfrm>
          <a:prstGeom prst="rect">
            <a:avLst/>
          </a:prstGeom>
        </p:spPr>
      </p:pic>
    </p:spTree>
    <p:extLst>
      <p:ext uri="{BB962C8B-B14F-4D97-AF65-F5344CB8AC3E}">
        <p14:creationId xmlns:p14="http://schemas.microsoft.com/office/powerpoint/2010/main" val="3432145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28DE9-9178-9DF4-F218-DFA92171EFFD}"/>
              </a:ext>
            </a:extLst>
          </p:cNvPr>
          <p:cNvSpPr>
            <a:spLocks noGrp="1"/>
          </p:cNvSpPr>
          <p:nvPr>
            <p:ph type="title"/>
          </p:nvPr>
        </p:nvSpPr>
        <p:spPr>
          <a:xfrm>
            <a:off x="677334" y="66676"/>
            <a:ext cx="8596668" cy="819149"/>
          </a:xfrm>
        </p:spPr>
        <p:txBody>
          <a:bodyPr/>
          <a:lstStyle/>
          <a:p>
            <a:pPr algn="ctr"/>
            <a:r>
              <a:rPr lang="en-US" dirty="0">
                <a:solidFill>
                  <a:schemeClr val="accent1">
                    <a:lumMod val="50000"/>
                  </a:schemeClr>
                </a:solidFill>
              </a:rPr>
              <a:t>Objective Questions Analysis</a:t>
            </a:r>
          </a:p>
        </p:txBody>
      </p:sp>
      <p:sp>
        <p:nvSpPr>
          <p:cNvPr id="3" name="Content Placeholder 2">
            <a:extLst>
              <a:ext uri="{FF2B5EF4-FFF2-40B4-BE49-F238E27FC236}">
                <a16:creationId xmlns:a16="http://schemas.microsoft.com/office/drawing/2014/main" id="{414CB8BC-7EF8-A4B6-5C71-CB945B02196F}"/>
              </a:ext>
            </a:extLst>
          </p:cNvPr>
          <p:cNvSpPr>
            <a:spLocks noGrp="1"/>
          </p:cNvSpPr>
          <p:nvPr>
            <p:ph idx="1"/>
          </p:nvPr>
        </p:nvSpPr>
        <p:spPr>
          <a:xfrm>
            <a:off x="0" y="790575"/>
            <a:ext cx="12115800" cy="6000749"/>
          </a:xfrm>
        </p:spPr>
        <p:txBody>
          <a:bodyPr/>
          <a:lstStyle/>
          <a:p>
            <a:pPr marL="0" indent="0">
              <a:buNone/>
            </a:pPr>
            <a:r>
              <a:rPr lang="en-GB" sz="1800" b="1" dirty="0">
                <a:solidFill>
                  <a:srgbClr val="7030A0"/>
                </a:solidFill>
                <a:effectLst/>
                <a:latin typeface="Lato" panose="020F0502020204030203" pitchFamily="34" charset="0"/>
                <a:ea typeface="Lato" panose="020F0502020204030203" pitchFamily="34" charset="0"/>
                <a:cs typeface="Lato" panose="020F0502020204030203" pitchFamily="34" charset="0"/>
              </a:rPr>
              <a:t> </a:t>
            </a:r>
            <a:endParaRPr lang="en-US" b="1" dirty="0">
              <a:solidFill>
                <a:srgbClr val="7030A0"/>
              </a:solidFill>
            </a:endParaRPr>
          </a:p>
          <a:p>
            <a:pPr marL="0" indent="0">
              <a:buNone/>
            </a:pPr>
            <a:endParaRPr lang="en-US" dirty="0"/>
          </a:p>
          <a:p>
            <a:pPr>
              <a:buFont typeface="Wingdings" panose="05000000000000000000" pitchFamily="2" charset="2"/>
              <a:buChar char="q"/>
            </a:pPr>
            <a:r>
              <a:rPr lang="en-US" dirty="0"/>
              <a:t>Female has higher average of estimated salary amount</a:t>
            </a:r>
          </a:p>
          <a:p>
            <a:pPr marL="0" indent="0">
              <a:buNone/>
            </a:pPr>
            <a:r>
              <a:rPr lang="en-US" dirty="0"/>
              <a:t>     that is 100.6K approx. </a:t>
            </a:r>
          </a:p>
          <a:p>
            <a:pPr>
              <a:buFont typeface="Wingdings" panose="05000000000000000000" pitchFamily="2" charset="2"/>
              <a:buChar char="q"/>
            </a:pPr>
            <a:r>
              <a:rPr lang="en-US" dirty="0"/>
              <a:t>The number of active members is 2k approx.</a:t>
            </a:r>
          </a:p>
          <a:p>
            <a:pPr>
              <a:buFont typeface="Wingdings" panose="05000000000000000000" pitchFamily="2" charset="2"/>
              <a:buChar char="q"/>
            </a:pPr>
            <a:endParaRPr lang="en-US" dirty="0"/>
          </a:p>
          <a:p>
            <a:pPr>
              <a:buFont typeface="Wingdings" panose="05000000000000000000" pitchFamily="2" charset="2"/>
              <a:buChar char="q"/>
            </a:pPr>
            <a:r>
              <a:rPr lang="en-US" dirty="0"/>
              <a:t>Male has lower average of estimated salary amount that </a:t>
            </a:r>
          </a:p>
          <a:p>
            <a:pPr marL="0" indent="0">
              <a:buNone/>
            </a:pPr>
            <a:r>
              <a:rPr lang="en-US" dirty="0"/>
              <a:t>     is 99.66k approx.</a:t>
            </a:r>
          </a:p>
          <a:p>
            <a:pPr>
              <a:buFont typeface="Wingdings" panose="05000000000000000000" pitchFamily="2" charset="2"/>
              <a:buChar char="q"/>
            </a:pPr>
            <a:r>
              <a:rPr lang="en-US" dirty="0"/>
              <a:t>The number of active members is 3k approx.  </a:t>
            </a:r>
          </a:p>
          <a:p>
            <a:pPr>
              <a:buFont typeface="Wingdings" panose="05000000000000000000" pitchFamily="2" charset="2"/>
              <a:buChar char="q"/>
            </a:pPr>
            <a:r>
              <a:rPr lang="en-US" dirty="0"/>
              <a:t>Male are more active member than female.</a:t>
            </a:r>
          </a:p>
          <a:p>
            <a:endParaRPr lang="en-US" dirty="0"/>
          </a:p>
        </p:txBody>
      </p:sp>
      <p:pic>
        <p:nvPicPr>
          <p:cNvPr id="7" name="Picture 6">
            <a:extLst>
              <a:ext uri="{FF2B5EF4-FFF2-40B4-BE49-F238E27FC236}">
                <a16:creationId xmlns:a16="http://schemas.microsoft.com/office/drawing/2014/main" id="{70F74A8F-4E04-02A7-4E57-20A7D263A7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7975" y="1470551"/>
            <a:ext cx="5332219" cy="4596874"/>
          </a:xfrm>
          <a:prstGeom prst="rect">
            <a:avLst/>
          </a:prstGeom>
        </p:spPr>
      </p:pic>
    </p:spTree>
    <p:extLst>
      <p:ext uri="{BB962C8B-B14F-4D97-AF65-F5344CB8AC3E}">
        <p14:creationId xmlns:p14="http://schemas.microsoft.com/office/powerpoint/2010/main" val="504902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DABFB-E719-3044-84D5-4DC737658F9E}"/>
              </a:ext>
            </a:extLst>
          </p:cNvPr>
          <p:cNvSpPr>
            <a:spLocks noGrp="1"/>
          </p:cNvSpPr>
          <p:nvPr>
            <p:ph type="title"/>
          </p:nvPr>
        </p:nvSpPr>
        <p:spPr>
          <a:xfrm>
            <a:off x="677334" y="0"/>
            <a:ext cx="8596668" cy="752475"/>
          </a:xfrm>
        </p:spPr>
        <p:txBody>
          <a:bodyPr/>
          <a:lstStyle/>
          <a:p>
            <a:pPr algn="ctr"/>
            <a:r>
              <a:rPr lang="en-US" dirty="0">
                <a:solidFill>
                  <a:schemeClr val="accent1">
                    <a:lumMod val="50000"/>
                  </a:schemeClr>
                </a:solidFill>
              </a:rPr>
              <a:t>Objective Questions Analysis</a:t>
            </a:r>
          </a:p>
        </p:txBody>
      </p:sp>
      <p:sp>
        <p:nvSpPr>
          <p:cNvPr id="7" name="Content Placeholder 6">
            <a:extLst>
              <a:ext uri="{FF2B5EF4-FFF2-40B4-BE49-F238E27FC236}">
                <a16:creationId xmlns:a16="http://schemas.microsoft.com/office/drawing/2014/main" id="{817BA845-F448-2906-B0B1-0D4C104816DC}"/>
              </a:ext>
            </a:extLst>
          </p:cNvPr>
          <p:cNvSpPr>
            <a:spLocks noGrp="1"/>
          </p:cNvSpPr>
          <p:nvPr>
            <p:ph idx="1"/>
          </p:nvPr>
        </p:nvSpPr>
        <p:spPr>
          <a:xfrm>
            <a:off x="152399" y="609601"/>
            <a:ext cx="11967591" cy="6105526"/>
          </a:xfrm>
        </p:spPr>
        <p:txBody>
          <a:bodyPr>
            <a:normAutofit/>
          </a:bodyPr>
          <a:lstStyle/>
          <a:p>
            <a:pPr marL="0" indent="0">
              <a:buNone/>
            </a:pPr>
            <a:r>
              <a:rPr lang="en-GB" sz="1800" b="1" dirty="0">
                <a:solidFill>
                  <a:srgbClr val="7030A0"/>
                </a:solidFill>
                <a:effectLst/>
                <a:latin typeface="Lato" panose="020F0502020204030203" pitchFamily="34" charset="0"/>
                <a:ea typeface="Lato" panose="020F0502020204030203" pitchFamily="34" charset="0"/>
                <a:cs typeface="Lato" panose="020F0502020204030203" pitchFamily="34" charset="0"/>
              </a:rPr>
              <a:t> </a:t>
            </a:r>
            <a:endParaRPr lang="en-GB" dirty="0">
              <a:latin typeface="Lato" panose="020F0502020204030203" pitchFamily="34" charset="0"/>
              <a:ea typeface="Lato" panose="020F0502020204030203" pitchFamily="34" charset="0"/>
              <a:cs typeface="Lato" panose="020F0502020204030203" pitchFamily="34" charset="0"/>
            </a:endParaRPr>
          </a:p>
          <a:p>
            <a:pPr>
              <a:buFont typeface="Wingdings" panose="05000000000000000000" pitchFamily="2" charset="2"/>
              <a:buChar char="q"/>
            </a:pPr>
            <a:r>
              <a:rPr lang="en-GB" sz="1800" dirty="0">
                <a:latin typeface="Lato" panose="020F0502020204030203" pitchFamily="34" charset="0"/>
                <a:ea typeface="Lato" panose="020F0502020204030203" pitchFamily="34" charset="0"/>
                <a:cs typeface="Lato" panose="020F0502020204030203" pitchFamily="34" charset="0"/>
              </a:rPr>
              <a:t>The g</a:t>
            </a:r>
            <a:r>
              <a:rPr lang="en-GB" sz="1800" dirty="0">
                <a:effectLst/>
                <a:latin typeface="Lato" panose="020F0502020204030203" pitchFamily="34" charset="0"/>
                <a:ea typeface="Lato" panose="020F0502020204030203" pitchFamily="34" charset="0"/>
                <a:cs typeface="Lato" panose="020F0502020204030203" pitchFamily="34" charset="0"/>
              </a:rPr>
              <a:t>eographic region has the highest number of active customers with a</a:t>
            </a:r>
          </a:p>
          <a:p>
            <a:pPr marL="0" indent="0">
              <a:buNone/>
            </a:pPr>
            <a:r>
              <a:rPr lang="en-GB" sz="1800" dirty="0">
                <a:latin typeface="Lato" panose="020F0502020204030203" pitchFamily="34" charset="0"/>
                <a:ea typeface="Lato" panose="020F0502020204030203" pitchFamily="34" charset="0"/>
                <a:cs typeface="Lato" panose="020F0502020204030203" pitchFamily="34" charset="0"/>
              </a:rPr>
              <a:t>     </a:t>
            </a:r>
            <a:r>
              <a:rPr lang="en-GB" sz="1800" dirty="0">
                <a:effectLst/>
                <a:latin typeface="Lato" panose="020F0502020204030203" pitchFamily="34" charset="0"/>
                <a:ea typeface="Lato" panose="020F0502020204030203" pitchFamily="34" charset="0"/>
                <a:cs typeface="Lato" panose="020F0502020204030203" pitchFamily="34" charset="0"/>
              </a:rPr>
              <a:t> tenure greater than 5 years is France 797.</a:t>
            </a:r>
          </a:p>
          <a:p>
            <a:pPr marL="457200" marR="0">
              <a:lnSpc>
                <a:spcPct val="115000"/>
              </a:lnSpc>
              <a:spcBef>
                <a:spcPts val="1500"/>
              </a:spcBef>
              <a:spcAft>
                <a:spcPts val="0"/>
              </a:spcAft>
              <a:buFont typeface="Wingdings" panose="05000000000000000000" pitchFamily="2" charset="2"/>
              <a:buChar char="q"/>
            </a:pPr>
            <a:r>
              <a:rPr lang="en-GB" sz="1800" dirty="0">
                <a:effectLst/>
                <a:latin typeface="Lato" panose="020F0502020204030203" pitchFamily="34" charset="0"/>
                <a:ea typeface="Lato" panose="020F0502020204030203" pitchFamily="34" charset="0"/>
                <a:cs typeface="Lato" panose="020F0502020204030203" pitchFamily="34" charset="0"/>
              </a:rPr>
              <a:t>The poor credit score customer has the highest exit rate and the number </a:t>
            </a:r>
          </a:p>
          <a:p>
            <a:pPr marL="114300" marR="0" indent="0">
              <a:lnSpc>
                <a:spcPct val="115000"/>
              </a:lnSpc>
              <a:spcBef>
                <a:spcPts val="1500"/>
              </a:spcBef>
              <a:spcAft>
                <a:spcPts val="0"/>
              </a:spcAft>
              <a:buNone/>
            </a:pPr>
            <a:r>
              <a:rPr lang="en-GB" sz="1800" dirty="0">
                <a:effectLst/>
                <a:latin typeface="Lato" panose="020F0502020204030203" pitchFamily="34" charset="0"/>
                <a:ea typeface="Lato" panose="020F0502020204030203" pitchFamily="34" charset="0"/>
                <a:cs typeface="Lato" panose="020F0502020204030203" pitchFamily="34" charset="0"/>
              </a:rPr>
              <a:t>     of such customer is 660 out of 3034.</a:t>
            </a:r>
          </a:p>
          <a:p>
            <a:pPr marL="114300" marR="0" indent="0">
              <a:lnSpc>
                <a:spcPct val="115000"/>
              </a:lnSpc>
              <a:spcBef>
                <a:spcPts val="1500"/>
              </a:spcBef>
              <a:spcAft>
                <a:spcPts val="0"/>
              </a:spcAft>
              <a:buNone/>
            </a:pPr>
            <a:endParaRPr lang="en-GB" sz="1800" dirty="0">
              <a:latin typeface="Lato" panose="020F0502020204030203" pitchFamily="34" charset="0"/>
              <a:ea typeface="Lato" panose="020F0502020204030203" pitchFamily="34" charset="0"/>
              <a:cs typeface="Lato" panose="020F0502020204030203" pitchFamily="34" charset="0"/>
            </a:endParaRPr>
          </a:p>
          <a:p>
            <a:pPr marL="114300" indent="0">
              <a:lnSpc>
                <a:spcPct val="115000"/>
              </a:lnSpc>
              <a:spcBef>
                <a:spcPts val="1500"/>
              </a:spcBef>
              <a:buNone/>
            </a:pPr>
            <a:endParaRPr lang="en-GB" sz="1800" dirty="0">
              <a:effectLst/>
              <a:latin typeface="Lato" panose="020F0502020204030203" pitchFamily="34" charset="0"/>
              <a:ea typeface="Lato" panose="020F0502020204030203" pitchFamily="34" charset="0"/>
              <a:cs typeface="Lato" panose="020F0502020204030203" pitchFamily="34" charset="0"/>
            </a:endParaRPr>
          </a:p>
          <a:p>
            <a:pPr marL="400050" marR="0" indent="-285750">
              <a:lnSpc>
                <a:spcPct val="115000"/>
              </a:lnSpc>
              <a:spcBef>
                <a:spcPts val="1500"/>
              </a:spcBef>
              <a:spcAft>
                <a:spcPts val="0"/>
              </a:spcAft>
              <a:buFont typeface="Wingdings" panose="05000000000000000000" pitchFamily="2" charset="2"/>
              <a:buChar char="q"/>
            </a:pPr>
            <a:r>
              <a:rPr lang="en-GB" sz="1800" dirty="0">
                <a:latin typeface="Lato" panose="020F0502020204030203" pitchFamily="34" charset="0"/>
                <a:ea typeface="Lato" panose="020F0502020204030203" pitchFamily="34" charset="0"/>
                <a:cs typeface="Lato" panose="020F0502020204030203" pitchFamily="34" charset="0"/>
              </a:rPr>
              <a:t>The no of customer has credit card and exited is 441.</a:t>
            </a:r>
            <a:endParaRPr lang="en-GB" sz="1800" dirty="0">
              <a:effectLst/>
              <a:latin typeface="Lato" panose="020F0502020204030203" pitchFamily="34" charset="0"/>
              <a:ea typeface="Lato" panose="020F0502020204030203" pitchFamily="34" charset="0"/>
              <a:cs typeface="Lato" panose="020F0502020204030203" pitchFamily="34" charset="0"/>
            </a:endParaRPr>
          </a:p>
          <a:p>
            <a:pPr marL="400050" marR="0" indent="-285750">
              <a:lnSpc>
                <a:spcPct val="115000"/>
              </a:lnSpc>
              <a:spcBef>
                <a:spcPts val="1500"/>
              </a:spcBef>
              <a:spcAft>
                <a:spcPts val="0"/>
              </a:spcAft>
              <a:buFont typeface="Wingdings" panose="05000000000000000000" pitchFamily="2" charset="2"/>
              <a:buChar char="q"/>
            </a:pPr>
            <a:r>
              <a:rPr lang="en-GB" sz="1800" dirty="0">
                <a:latin typeface="Lato" panose="020F0502020204030203" pitchFamily="34" charset="0"/>
                <a:ea typeface="Lato" panose="020F0502020204030203" pitchFamily="34" charset="0"/>
                <a:cs typeface="Lato" panose="020F0502020204030203" pitchFamily="34" charset="0"/>
              </a:rPr>
              <a:t>The no of customer has not credit card and exited is 195.</a:t>
            </a:r>
          </a:p>
          <a:p>
            <a:pPr marL="400050" marR="0" indent="-285750">
              <a:lnSpc>
                <a:spcPct val="115000"/>
              </a:lnSpc>
              <a:spcBef>
                <a:spcPts val="1500"/>
              </a:spcBef>
              <a:spcAft>
                <a:spcPts val="0"/>
              </a:spcAft>
              <a:buFont typeface="Wingdings" panose="05000000000000000000" pitchFamily="2" charset="2"/>
              <a:buChar char="q"/>
            </a:pPr>
            <a:r>
              <a:rPr lang="en-GB" sz="1800" dirty="0">
                <a:effectLst/>
                <a:latin typeface="Lato" panose="020F0502020204030203" pitchFamily="34" charset="0"/>
                <a:ea typeface="Lato" panose="020F0502020204030203" pitchFamily="34" charset="0"/>
                <a:cs typeface="Lato" panose="020F0502020204030203" pitchFamily="34" charset="0"/>
              </a:rPr>
              <a:t>Means the number of exited customer is more in credit card</a:t>
            </a:r>
          </a:p>
          <a:p>
            <a:pPr marL="114300" marR="0" indent="0">
              <a:lnSpc>
                <a:spcPct val="115000"/>
              </a:lnSpc>
              <a:spcBef>
                <a:spcPts val="1500"/>
              </a:spcBef>
              <a:spcAft>
                <a:spcPts val="0"/>
              </a:spcAft>
              <a:buNone/>
            </a:pPr>
            <a:r>
              <a:rPr lang="en-GB" sz="1800" dirty="0">
                <a:latin typeface="Lato" panose="020F0502020204030203" pitchFamily="34" charset="0"/>
                <a:ea typeface="Lato" panose="020F0502020204030203" pitchFamily="34" charset="0"/>
                <a:cs typeface="Lato" panose="020F0502020204030203" pitchFamily="34" charset="0"/>
              </a:rPr>
              <a:t>     holder one.</a:t>
            </a:r>
            <a:endParaRPr lang="en-US" sz="1800" dirty="0">
              <a:effectLst/>
              <a:latin typeface="Arial" panose="020B0604020202020204" pitchFamily="34" charset="0"/>
              <a:ea typeface="Arial" panose="020B0604020202020204" pitchFamily="34" charset="0"/>
            </a:endParaRPr>
          </a:p>
          <a:p>
            <a:pPr marL="0" indent="0">
              <a:buNone/>
            </a:pPr>
            <a:endParaRPr lang="en-GB" sz="1800" dirty="0">
              <a:effectLst/>
              <a:latin typeface="Lato" panose="020F0502020204030203" pitchFamily="34" charset="0"/>
              <a:ea typeface="Lato" panose="020F0502020204030203" pitchFamily="34" charset="0"/>
              <a:cs typeface="Lato" panose="020F0502020204030203" pitchFamily="34" charset="0"/>
            </a:endParaRPr>
          </a:p>
          <a:p>
            <a:pPr marL="0" indent="0">
              <a:buNone/>
            </a:pPr>
            <a:endParaRPr lang="en-US" dirty="0"/>
          </a:p>
        </p:txBody>
      </p:sp>
      <p:pic>
        <p:nvPicPr>
          <p:cNvPr id="9" name="Picture 8">
            <a:extLst>
              <a:ext uri="{FF2B5EF4-FFF2-40B4-BE49-F238E27FC236}">
                <a16:creationId xmlns:a16="http://schemas.microsoft.com/office/drawing/2014/main" id="{3408B895-116E-926A-7159-D29CB8A468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4316" y="950073"/>
            <a:ext cx="2848084" cy="2478927"/>
          </a:xfrm>
          <a:prstGeom prst="rect">
            <a:avLst/>
          </a:prstGeom>
        </p:spPr>
      </p:pic>
      <p:pic>
        <p:nvPicPr>
          <p:cNvPr id="12" name="Picture 11">
            <a:extLst>
              <a:ext uri="{FF2B5EF4-FFF2-40B4-BE49-F238E27FC236}">
                <a16:creationId xmlns:a16="http://schemas.microsoft.com/office/drawing/2014/main" id="{45ED27AF-4C82-7A32-B35F-FBA0814885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3725" y="3917542"/>
            <a:ext cx="5176266" cy="2699567"/>
          </a:xfrm>
          <a:prstGeom prst="rect">
            <a:avLst/>
          </a:prstGeom>
        </p:spPr>
      </p:pic>
    </p:spTree>
    <p:extLst>
      <p:ext uri="{BB962C8B-B14F-4D97-AF65-F5344CB8AC3E}">
        <p14:creationId xmlns:p14="http://schemas.microsoft.com/office/powerpoint/2010/main" val="342316806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Capstone Project newton</Template>
  <TotalTime>7</TotalTime>
  <Words>1480</Words>
  <Application>Microsoft Office PowerPoint</Application>
  <PresentationFormat>Widescreen</PresentationFormat>
  <Paragraphs>185</Paragraphs>
  <Slides>19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Lato</vt:lpstr>
      <vt:lpstr>Trebuchet MS</vt:lpstr>
      <vt:lpstr>Wingdings</vt:lpstr>
      <vt:lpstr>Wingdings 3</vt:lpstr>
      <vt:lpstr>Facet</vt:lpstr>
      <vt:lpstr>Capstone Project: Analytical CRM Development for a Bank</vt:lpstr>
      <vt:lpstr>Problem Statement </vt:lpstr>
      <vt:lpstr>Data Description </vt:lpstr>
      <vt:lpstr>Data Description</vt:lpstr>
      <vt:lpstr>Methodology </vt:lpstr>
      <vt:lpstr>Objective Questions Analysis</vt:lpstr>
      <vt:lpstr>Objective Questions Analysis</vt:lpstr>
      <vt:lpstr>Objective Questions Analysis</vt:lpstr>
      <vt:lpstr>Objective Questions Analysis</vt:lpstr>
      <vt:lpstr>Objective Questions Analysis </vt:lpstr>
      <vt:lpstr>Objective Questions Analysis</vt:lpstr>
      <vt:lpstr>Subjective Questions Analysis </vt:lpstr>
      <vt:lpstr>Subjective Questions Analysis </vt:lpstr>
      <vt:lpstr>Subjective Questions Analysis </vt:lpstr>
      <vt:lpstr>Subjective Questions Analysis </vt:lpstr>
      <vt:lpstr>Subjective Questions Analysis</vt:lpstr>
      <vt:lpstr>Final Dashboard </vt:lpstr>
      <vt:lpstr>Conclusion </vt:lpstr>
      <vt:lpst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Analytical CRM Development for a Bank</dc:title>
  <dc:creator>keshav kumar</dc:creator>
  <cp:lastModifiedBy>keshav kumar</cp:lastModifiedBy>
  <cp:revision>5</cp:revision>
  <dcterms:created xsi:type="dcterms:W3CDTF">2024-05-12T08:32:53Z</dcterms:created>
  <dcterms:modified xsi:type="dcterms:W3CDTF">2024-05-12T08:40:48Z</dcterms:modified>
</cp:coreProperties>
</file>