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3" r:id="rId5"/>
    <p:sldId id="281" r:id="rId6"/>
    <p:sldId id="284" r:id="rId7"/>
    <p:sldId id="282" r:id="rId8"/>
    <p:sldId id="283" r:id="rId9"/>
    <p:sldId id="285" r:id="rId10"/>
    <p:sldId id="286" r:id="rId11"/>
    <p:sldId id="292" r:id="rId12"/>
    <p:sldId id="287" r:id="rId13"/>
    <p:sldId id="288" r:id="rId14"/>
    <p:sldId id="289" r:id="rId15"/>
    <p:sldId id="290" r:id="rId16"/>
    <p:sldId id="269" r:id="rId17"/>
    <p:sldId id="271" r:id="rId18"/>
    <p:sldId id="29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kumar" initials="kk" lastIdx="2" clrIdx="0">
    <p:extLst>
      <p:ext uri="{19B8F6BF-5375-455C-9EA6-DF929625EA0E}">
        <p15:presenceInfo xmlns:p15="http://schemas.microsoft.com/office/powerpoint/2012/main" userId="08ba70d1af1e18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58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48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ACC1-2AC2-4051-A67A-A70FF825F0A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73AAA9-185D-4CD4-AF28-19F10E26C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4C40E-B607-DBD4-69C2-E2612F59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1" y="2160589"/>
            <a:ext cx="4184032" cy="3880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D013C-E691-7009-91BA-E62718FB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Project on Zomato newer restaurants suggestions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DA3A5-E5BA-9B8F-F8E2-71F9C8753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By  Keshav kumar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AA02C8-DF0F-C8CB-E0B8-B9ED50AC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6FF33"/>
                </a:solidFill>
              </a:rPr>
              <a:t>Newton school 1</a:t>
            </a:r>
            <a:r>
              <a:rPr lang="en-US" baseline="30000" dirty="0">
                <a:solidFill>
                  <a:srgbClr val="66FF33"/>
                </a:solidFill>
              </a:rPr>
              <a:t>st</a:t>
            </a:r>
            <a:r>
              <a:rPr lang="en-US" dirty="0">
                <a:solidFill>
                  <a:srgbClr val="66FF33"/>
                </a:solidFill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123918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AF91-B451-4D85-0E50-293ED5A3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2FB3-7C87-4E3E-01BE-1636713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153"/>
            <a:ext cx="8596668" cy="430220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Suitable Cities in the suggested countries are found based  on their rating which are less than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4.5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easy to attract customers in that region.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Recommended cities in Australia are suggest </a:t>
            </a:r>
            <a:r>
              <a:rPr lang="en-US" sz="18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Plam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cove, Tanunda, </a:t>
            </a:r>
            <a:r>
              <a:rPr lang="en-US" sz="18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phillip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island and Beechworth.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Recommended cities in Canada are Consort, Chatham- Kent and Yorkton.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Recommended city in Philippines </a:t>
            </a:r>
            <a:r>
              <a:rPr lang="en-US" dirty="0">
                <a:solidFill>
                  <a:schemeClr val="tx1"/>
                </a:solidFill>
                <a:latin typeface="Noto Sans Symbols"/>
              </a:rPr>
              <a:t> is Santa Rosa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Noto Sans Symbols"/>
              </a:rPr>
              <a:t>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Noto Sans Symbols"/>
              </a:rPr>
              <a:t>Recommended city in South America  is Randburg.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The other countries in the analysis each feature unique cities, which suggests that further analysis may not be necessary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168-9C43-343E-835D-06858CB0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1E86-8D2D-8CEF-0357-DAB2DC98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353"/>
            <a:ext cx="11165042" cy="53519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Biggest competitors from the suggested cities and</a:t>
            </a:r>
          </a:p>
          <a:p>
            <a:pPr marL="0" indent="0">
              <a:buNone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countries are identified by competitors analysis.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Here except Lake House Restaurant all cities have </a:t>
            </a:r>
          </a:p>
          <a:p>
            <a:pPr marL="0" indent="0">
              <a:buNone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      Lesser average cost of expenditure.</a:t>
            </a: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      </a:t>
            </a: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F3F3F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F3F3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Here from Philippines Santa Rosa city has lower average rating as well as lesser expenditure.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Similarly comp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titors in other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     countries are found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8DF35-F489-92E6-845A-964396DB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1" y="1453995"/>
            <a:ext cx="5692587" cy="2329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4A5A7-DA60-AC8C-9F7A-37C587E1E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27" y="4927601"/>
            <a:ext cx="7613040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7BFED-B47F-C6CE-7F4A-B7D8F6F78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27" y="4704414"/>
            <a:ext cx="7613040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249F-9DB1-1300-4913-04980907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08F3-A8D2-4B08-34B3-9DF0E560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The selection of cuisines influences restaurant ratings, even when the expenditure remains constant. This indicates that the choice of cuisine plays a significant role in determining customer satisfaction and overall ratings.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Modern Australian, Australian, Mediterranean, Seafood, Pizza, Bar Food are the famous cuisines in Australia.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Italian, Mediterranean, Pizza are the famous Cuisines in Canada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American, Steak, Bakery, Italian are the famous Cuisines in Singapore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Seafood, Juices, Desserts are the top cuisines in Sri Lanka.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Refer: Cuisine Analysis sheet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28D-8A75-46CB-8799-62791C46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0C65-891C-DD33-5A53-30E7D448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Restaurants that offer table booking services enjoy a 23.8% higher rating compared to those that do not provide this option.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Restaurants that offer online delivery services tend to have a 19.6% higher rating, but currently, many of them are not providing delivery services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Consequently, there isn't a significant disparity in ratings between restaurants that offer delivery and those that don't.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Conclude that offering table booking services contributes to customer satisfaction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EEB9-A1C1-3055-B376-778E2FF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FBFC-BDC7-EDE7-2096-7AEFCDB2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4706"/>
            <a:ext cx="8941795" cy="5513293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Reveals that a significant majority of restaurants fall within the low-price range, while a minimal fraction operates in the high-price segment, indicating a market skew towards affordability.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B53EB-C7F5-B33F-31B8-A81AA3CF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64" y="2665506"/>
            <a:ext cx="516680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D265-369D-1752-4951-AFB2ADAA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90C226"/>
                </a:solidFill>
                <a:effectLst/>
                <a:latin typeface="Trebuchet MS" panose="020B0603020202020204" pitchFamily="34" charset="0"/>
              </a:rPr>
              <a:t>Strategic Recommendations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6C6-C7A4-A5FE-0B8D-9CAAA782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Implement Online Table Booking: Offer online table booking services to enhance convenience and attract more customers.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Maintain Medium Food Costs: Keeping food prices moderate can broaden market appeal and increase market size.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Tailor Cuisine Selection: Feature popular cuisines relevant to the location to maximize customer attraction and satisfaction.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2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016A-699D-C0B7-223C-29C80397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576"/>
            <a:ext cx="8596668" cy="6275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7FEBA4-A676-CDA4-630C-61C3648A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735106"/>
            <a:ext cx="12102353" cy="6122894"/>
          </a:xfrm>
        </p:spPr>
      </p:pic>
    </p:spTree>
    <p:extLst>
      <p:ext uri="{BB962C8B-B14F-4D97-AF65-F5344CB8AC3E}">
        <p14:creationId xmlns:p14="http://schemas.microsoft.com/office/powerpoint/2010/main" val="217956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B7B2B-FF9F-D31E-B86A-B9F507C59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75359"/>
            <a:ext cx="12084424" cy="37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D1E0-5B04-7682-AB69-C1FBB49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A836-5B0B-AC91-0376-153A748D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459"/>
            <a:ext cx="8986620" cy="536985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In conclusion, our analysis has pinpointed several key factors for successful restaurant expansion, focusing on countries with lower competition, cost-effectiveness, preference for online table booking, and careful selection of cuisines.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I suggest Australia, Canada, Philippines and South Africa for opening new restaurants.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By strategically selecting these countries, we can maximize our chances of success and minimize risks.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E7814-C182-5249-3042-81873043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1171014"/>
            <a:ext cx="8525435" cy="45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6E4-8F8F-B052-F789-C5ADB2B4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192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66FF33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5FE3-9E87-B715-D51C-F698F42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576"/>
            <a:ext cx="9506572" cy="522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Problem Statement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212529"/>
                </a:solidFill>
                <a:latin typeface="-apple-system"/>
              </a:rPr>
              <a:t>I am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 hired as a consultant data analyst by Zomato where the team is looking for expansion and opening more restaurants. 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My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 task is to develop strategies/suggestions for opening newer restaurants.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7515-5B3E-D3B9-66A0-D5263AC3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" y="3429000"/>
            <a:ext cx="9332259" cy="32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0D19-8DE7-359C-24EB-5FF906ED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8259"/>
            <a:ext cx="10820400" cy="1039906"/>
          </a:xfrm>
        </p:spPr>
        <p:txBody>
          <a:bodyPr>
            <a:norm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b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Data Overview 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30E4-F755-DFFD-2341-F977E389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62" y="1775011"/>
            <a:ext cx="10654055" cy="4473391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Restaurant ID: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Unique identifier for each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Restaurant Name: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name of the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Country Code: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Country code of the location where the restaurant is situated.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City:        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city where the restaurant is located.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Address: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specific address of the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Locality: 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locality or neighborhood where the restaurant is situated.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Locality Verbose: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Detailed information about the locality.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Longitude: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geographical longitude coordinate of the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Latitude: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geographical latitude coordinate of the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Cuisines: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type of cuisine offered by the restaurant.</a:t>
            </a:r>
          </a:p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Currency: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currency used for transactions in the restaurant.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2079-A6AB-4A4C-47C6-BEDF2CA9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42682"/>
          </a:xfrm>
        </p:spPr>
        <p:txBody>
          <a:bodyPr/>
          <a:lstStyle/>
          <a:p>
            <a:pPr algn="ctr"/>
            <a:r>
              <a:rPr lang="en-US" sz="360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D909-2534-FBA0-97B7-836CF88A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0541"/>
            <a:ext cx="9112125" cy="4400821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Has_Table_booking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Indicates whether the restaurant has a table booking option   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                   (Yes/No).                                   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   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Has_Online_delivery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Indicates whether the restaurant offers online delivery </a:t>
            </a:r>
            <a:endParaRPr lang="en-US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(Yes/No).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Is_delivering_now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Indicates whether the restaurant is currently delivering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                                          (Yes/No).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Switch_to_order_menu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Indicates whether users can switch to the order menu </a:t>
            </a:r>
            <a:endParaRPr lang="en-US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(Yes/No).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Price_range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    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 numeric value indicating the price range category of the              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Votes:                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number of votes or ratings/(feedback) received by the    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restaurant.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Average_Cost_for_two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average cost for two people dining at the restaurant.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Rating:                     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overall rating of the restaurant is based on user reviews.</a:t>
            </a:r>
          </a:p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Datekey_opening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date when the restaurant was opened.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1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3A76-31D6-F328-AF82-483BB19E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BF97-CFE5-03FF-C318-B93F723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087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Data Cleaning: Utilized functions like LEFT() to extract year from date.</a:t>
            </a:r>
            <a:endParaRPr lang="en-US" sz="20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Data enrichment: Enhanced the dataset with additional variables like VLOOKUP to cross reference country.</a:t>
            </a:r>
            <a:endParaRPr lang="en-US" sz="20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Descriptive Analysis: Employed Pivot Tables for key metrics and identifying the competitor restaurants and top cuisines.</a:t>
            </a:r>
            <a:endParaRPr lang="en-US" sz="20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Competitor Analysis: Identifying the competitors in the suggested areas.</a:t>
            </a:r>
            <a:endParaRPr lang="en-US" sz="20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Visualisation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: Created dynamic charts and dashboard for data representation, enabling interactive data exploration</a:t>
            </a:r>
            <a:endParaRPr lang="en-US" sz="20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0815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CA0-3393-1BDB-D643-A0B53BA0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0660"/>
            <a:ext cx="8596668" cy="1165412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Analysis of Objective Questions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31B6-CD4D-3D79-8D36-43DBCFA3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78406"/>
            <a:ext cx="11120219" cy="565408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Global restaurant distribution shows strategic expansion,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reflecting diverse markets chosen for growth opportunities.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India have more number of restaurant and Canada have less.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comparing no of restaurants with each year able to find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the growth of competitive risks year wise 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939A6A-EBC8-AA3C-27BB-05842BE99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35148"/>
              </p:ext>
            </p:extLst>
          </p:nvPr>
        </p:nvGraphicFramePr>
        <p:xfrm>
          <a:off x="7173119" y="1078406"/>
          <a:ext cx="4445000" cy="3592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9534743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90980729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374451815"/>
                    </a:ext>
                  </a:extLst>
                </a:gridCol>
              </a:tblGrid>
              <a:tr h="4029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Country Code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Country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of Restaurant opened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1845539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India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8651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1331067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Australia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2607841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Brazil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08581885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Canada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2008976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Indonesia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8092967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 Zealand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750615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Philippines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4440168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Qatar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5778973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Singapore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1835120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18210964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Sri Lanka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44380205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Turkey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5603334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United Arab Emirates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6093352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United Kingdom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43406250"/>
                  </a:ext>
                </a:extLst>
              </a:tr>
              <a:tr h="40296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United States of America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5510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E508B-72A9-8695-6E96-A3F8083F3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40091"/>
              </p:ext>
            </p:extLst>
          </p:nvPr>
        </p:nvGraphicFramePr>
        <p:xfrm>
          <a:off x="854869" y="4532146"/>
          <a:ext cx="2964096" cy="2263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925">
                  <a:extLst>
                    <a:ext uri="{9D8B030D-6E8A-4147-A177-3AD203B41FA5}">
                      <a16:colId xmlns:a16="http://schemas.microsoft.com/office/drawing/2014/main" val="2072327316"/>
                    </a:ext>
                  </a:extLst>
                </a:gridCol>
                <a:gridCol w="1766171">
                  <a:extLst>
                    <a:ext uri="{9D8B030D-6E8A-4147-A177-3AD203B41FA5}">
                      <a16:colId xmlns:a16="http://schemas.microsoft.com/office/drawing/2014/main" val="2876421933"/>
                    </a:ext>
                  </a:extLst>
                </a:gridCol>
              </a:tblGrid>
              <a:tr h="418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years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of restaurant open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9810851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8172548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22949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8570777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3507366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2292253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4005539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6957248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0492254"/>
                  </a:ext>
                </a:extLst>
              </a:tr>
              <a:tr h="204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1094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648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7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4AF5-3317-E0E4-3F84-3D663D5E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Analysis of Objective Questions Contd.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59BB-5AF0-6F2E-D10D-591FB0DC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0001"/>
            <a:ext cx="11147114" cy="55880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From the comparison,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found that costlier restaurants are less in India.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There are 388 restaurants in India in price range of 4.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     M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eans number of cheaper restaurants are more in India.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3F3F3F"/>
              </a:solidFill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able to identify the feedback rate of the customers.</a:t>
            </a:r>
            <a:endParaRPr lang="en-US" dirty="0">
              <a:solidFill>
                <a:srgbClr val="90C226"/>
              </a:solidFill>
              <a:latin typeface="Noto Sans Symbols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0C226"/>
                </a:solidFill>
                <a:latin typeface="Noto Sans Symbols"/>
              </a:rPr>
              <a:t>     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In this Indonesia have high average no of votes 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means no of customers rating the restaurants is high.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Singapore have very less average no of votes.</a:t>
            </a:r>
            <a:endParaRPr lang="en-US" sz="1800" b="0" i="0" u="none" strike="noStrike" dirty="0">
              <a:solidFill>
                <a:srgbClr val="90C226"/>
              </a:solidFill>
              <a:effectLst/>
              <a:latin typeface="Noto Sans Symbol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AF71F-29DB-2B6F-3DE6-45D4A51C2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88" y="1270000"/>
            <a:ext cx="3845859" cy="222623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3FA654-DA8B-1430-8D24-B3A6762A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54557"/>
              </p:ext>
            </p:extLst>
          </p:nvPr>
        </p:nvGraphicFramePr>
        <p:xfrm>
          <a:off x="6472517" y="3687482"/>
          <a:ext cx="4132730" cy="3134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6990">
                  <a:extLst>
                    <a:ext uri="{9D8B030D-6E8A-4147-A177-3AD203B41FA5}">
                      <a16:colId xmlns:a16="http://schemas.microsoft.com/office/drawing/2014/main" val="2943606321"/>
                    </a:ext>
                  </a:extLst>
                </a:gridCol>
                <a:gridCol w="1285740">
                  <a:extLst>
                    <a:ext uri="{9D8B030D-6E8A-4147-A177-3AD203B41FA5}">
                      <a16:colId xmlns:a16="http://schemas.microsoft.com/office/drawing/2014/main" val="2810175563"/>
                    </a:ext>
                  </a:extLst>
                </a:gridCol>
              </a:tblGrid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Row Labels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Average of Votes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961105622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Australia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111.4166667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2143701692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Brazil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19.61666667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1860847334"/>
                  </a:ext>
                </a:extLst>
              </a:tr>
              <a:tr h="10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Canada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1602440893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India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137.212552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3496959427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Indonesia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772.0952381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3516105839"/>
                  </a:ext>
                </a:extLst>
              </a:tr>
              <a:tr h="10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New Zealand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243.025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3422742376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Philippines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407.4090909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3923933583"/>
                  </a:ext>
                </a:extLst>
              </a:tr>
              <a:tr h="10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Qatar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163.8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667533433"/>
                  </a:ext>
                </a:extLst>
              </a:tr>
              <a:tr h="10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Singapore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31.9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468003851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South Africa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315.1666667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3975294184"/>
                  </a:ext>
                </a:extLst>
              </a:tr>
              <a:tr h="10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Sri Lanka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146.45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2024652010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Turkey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431.4705882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1381201706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United Arab Emirates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493.5166667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3736049628"/>
                  </a:ext>
                </a:extLst>
              </a:tr>
              <a:tr h="10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United Kingdom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205.4875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2047728712"/>
                  </a:ext>
                </a:extLst>
              </a:tr>
              <a:tr h="22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United States of America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428.2211982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121" marR="55121" marT="0" marB="0" anchor="b"/>
                </a:tc>
                <a:extLst>
                  <a:ext uri="{0D108BD9-81ED-4DB2-BD59-A6C34878D82A}">
                    <a16:rowId xmlns:a16="http://schemas.microsoft.com/office/drawing/2014/main" val="173683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0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FC78-B1E5-7ED1-4820-50C1579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D822-252C-7B08-5222-16B9D26E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989"/>
            <a:ext cx="11380194" cy="544157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 have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filter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countries with lesser number of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restaurants for easy to comparison.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less dense of restaurants and lower rating are found.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Philippines have lesser number of cities and higher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average rating.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 on the above conditions countries like Canada,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Australia, Singapore and Sri Lanka have lesser competition.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FE1E4-22E6-9D12-6CCA-4C78AE819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28" y="1153608"/>
            <a:ext cx="5638799" cy="299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91CD-7317-3B73-5975-67F5BAF09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1" y="4150661"/>
            <a:ext cx="5253317" cy="26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767-C4EA-35C5-6F8C-9286AF5F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90C226"/>
                </a:solidFill>
                <a:effectLst/>
                <a:latin typeface="Times New Roman" panose="02020603050405020304" pitchFamily="18" charset="0"/>
              </a:rPr>
              <a:t>Insights from Subjective Questions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AABE-E549-6D69-5FC8-8E0CEC48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34237"/>
            <a:ext cx="11353301" cy="571341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the figure ratings for the suggested countries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are shown.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Philippines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has higher rating indicates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restaurants in that country are generally meeting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customer satisfaction and possibly intense competition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among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five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countries.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the figure Australia have Lesser expenditure and Sri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Lanka have higher expenditure</a:t>
            </a:r>
            <a:r>
              <a:rPr lang="en-US" dirty="0">
                <a:solidFill>
                  <a:srgbClr val="000000"/>
                </a:solidFill>
                <a:latin typeface="Noto Sans Symbols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C65D71-E9EF-4E53-DF41-38808AB1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80" y="1234236"/>
            <a:ext cx="5449408" cy="2889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1A0F2B-5004-BDCD-125E-A90EECC05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11" y="3968471"/>
            <a:ext cx="5044877" cy="28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8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1305</Words>
  <Application>Microsoft Office PowerPoint</Application>
  <PresentationFormat>Widescreen</PresentationFormat>
  <Paragraphs>244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Lato</vt:lpstr>
      <vt:lpstr>Noto Sans Symbols</vt:lpstr>
      <vt:lpstr>Times New Roman</vt:lpstr>
      <vt:lpstr>Trebuchet MS</vt:lpstr>
      <vt:lpstr>Wingdings</vt:lpstr>
      <vt:lpstr>Wingdings 3</vt:lpstr>
      <vt:lpstr>Facet</vt:lpstr>
      <vt:lpstr>A Project on Zomato newer restaurants suggestions</vt:lpstr>
      <vt:lpstr>Introduction </vt:lpstr>
      <vt:lpstr> Data Overview </vt:lpstr>
      <vt:lpstr>Data Overview</vt:lpstr>
      <vt:lpstr>Methodology</vt:lpstr>
      <vt:lpstr>Analysis of Objective Questions  </vt:lpstr>
      <vt:lpstr>Analysis of Objective Questions Contd.</vt:lpstr>
      <vt:lpstr>Insights from Subjective Questions</vt:lpstr>
      <vt:lpstr>Insights from Subjective Questions</vt:lpstr>
      <vt:lpstr>Insights from Subjective Questions  </vt:lpstr>
      <vt:lpstr>Insights from Subjective Questions</vt:lpstr>
      <vt:lpstr>Insights from Subjective Questions</vt:lpstr>
      <vt:lpstr>Insights from Subjective Questions</vt:lpstr>
      <vt:lpstr>Insights from Subjective Questions  </vt:lpstr>
      <vt:lpstr>Strategic Recommendations</vt:lpstr>
      <vt:lpstr>Final Dashboard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kumar</dc:creator>
  <cp:lastModifiedBy>keshav kumar</cp:lastModifiedBy>
  <cp:revision>27</cp:revision>
  <dcterms:created xsi:type="dcterms:W3CDTF">2024-01-17T13:48:19Z</dcterms:created>
  <dcterms:modified xsi:type="dcterms:W3CDTF">2024-05-18T01:21:55Z</dcterms:modified>
</cp:coreProperties>
</file>