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sldIdLst>
    <p:sldId id="257" r:id="rId2"/>
    <p:sldId id="258" r:id="rId3"/>
    <p:sldId id="259" r:id="rId4"/>
    <p:sldId id="260" r:id="rId5"/>
    <p:sldId id="261" r:id="rId6"/>
    <p:sldId id="264" r:id="rId7"/>
    <p:sldId id="274" r:id="rId8"/>
    <p:sldId id="275" r:id="rId9"/>
    <p:sldId id="276" r:id="rId10"/>
    <p:sldId id="265" r:id="rId11"/>
    <p:sldId id="278" r:id="rId12"/>
    <p:sldId id="279" r:id="rId13"/>
    <p:sldId id="266" r:id="rId14"/>
    <p:sldId id="280" r:id="rId15"/>
    <p:sldId id="282" r:id="rId16"/>
    <p:sldId id="283" r:id="rId17"/>
    <p:sldId id="268" r:id="rId18"/>
    <p:sldId id="269" r:id="rId19"/>
    <p:sldId id="270" r:id="rId20"/>
    <p:sldId id="271" r:id="rId21"/>
    <p:sldId id="272" r:id="rId22"/>
    <p:sldId id="27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88875" autoAdjust="0"/>
  </p:normalViewPr>
  <p:slideViewPr>
    <p:cSldViewPr snapToGrid="0">
      <p:cViewPr varScale="1">
        <p:scale>
          <a:sx n="76" d="100"/>
          <a:sy n="76" d="100"/>
        </p:scale>
        <p:origin x="94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9604FD-F067-41D6-938E-05D4ED10DDEE}"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B5C3A9-FDE3-429A-A5AD-74865118A8C7}"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1403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E99604FD-F067-41D6-938E-05D4ED10DDEE}" type="datetimeFigureOut">
              <a:rPr lang="en-US" smtClean="0"/>
              <a:t>4/16/2024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B5C3A9-FDE3-429A-A5AD-74865118A8C7}" type="slidenum">
              <a:rPr lang="en-US" smtClean="0"/>
              <a:t>‹#›</a:t>
            </a:fld>
            <a:endParaRPr lang="en-US"/>
          </a:p>
        </p:txBody>
      </p:sp>
    </p:spTree>
    <p:extLst>
      <p:ext uri="{BB962C8B-B14F-4D97-AF65-F5344CB8AC3E}">
        <p14:creationId xmlns:p14="http://schemas.microsoft.com/office/powerpoint/2010/main" val="2703246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9604FD-F067-41D6-938E-05D4ED10DDEE}"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B5C3A9-FDE3-429A-A5AD-74865118A8C7}" type="slidenum">
              <a:rPr lang="en-US" smtClean="0"/>
              <a:t>‹#›</a:t>
            </a:fld>
            <a:endParaRPr lang="en-US"/>
          </a:p>
        </p:txBody>
      </p:sp>
    </p:spTree>
    <p:extLst>
      <p:ext uri="{BB962C8B-B14F-4D97-AF65-F5344CB8AC3E}">
        <p14:creationId xmlns:p14="http://schemas.microsoft.com/office/powerpoint/2010/main" val="781987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9604FD-F067-41D6-938E-05D4ED10DDEE}"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B5C3A9-FDE3-429A-A5AD-74865118A8C7}"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7548170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9604FD-F067-41D6-938E-05D4ED10DDEE}"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B5C3A9-FDE3-429A-A5AD-74865118A8C7}" type="slidenum">
              <a:rPr lang="en-US" smtClean="0"/>
              <a:t>‹#›</a:t>
            </a:fld>
            <a:endParaRPr lang="en-US"/>
          </a:p>
        </p:txBody>
      </p:sp>
    </p:spTree>
    <p:extLst>
      <p:ext uri="{BB962C8B-B14F-4D97-AF65-F5344CB8AC3E}">
        <p14:creationId xmlns:p14="http://schemas.microsoft.com/office/powerpoint/2010/main" val="6743907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9604FD-F067-41D6-938E-05D4ED10DDEE}"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B5C3A9-FDE3-429A-A5AD-74865118A8C7}"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491380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9604FD-F067-41D6-938E-05D4ED10DDEE}"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B5C3A9-FDE3-429A-A5AD-74865118A8C7}" type="slidenum">
              <a:rPr lang="en-US" smtClean="0"/>
              <a:t>‹#›</a:t>
            </a:fld>
            <a:endParaRPr lang="en-US"/>
          </a:p>
        </p:txBody>
      </p:sp>
    </p:spTree>
    <p:extLst>
      <p:ext uri="{BB962C8B-B14F-4D97-AF65-F5344CB8AC3E}">
        <p14:creationId xmlns:p14="http://schemas.microsoft.com/office/powerpoint/2010/main" val="2890790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9604FD-F067-41D6-938E-05D4ED10DDEE}"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B5C3A9-FDE3-429A-A5AD-74865118A8C7}" type="slidenum">
              <a:rPr lang="en-US" smtClean="0"/>
              <a:t>‹#›</a:t>
            </a:fld>
            <a:endParaRPr lang="en-US"/>
          </a:p>
        </p:txBody>
      </p:sp>
    </p:spTree>
    <p:extLst>
      <p:ext uri="{BB962C8B-B14F-4D97-AF65-F5344CB8AC3E}">
        <p14:creationId xmlns:p14="http://schemas.microsoft.com/office/powerpoint/2010/main" val="36540470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9604FD-F067-41D6-938E-05D4ED10DDEE}"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B5C3A9-FDE3-429A-A5AD-74865118A8C7}" type="slidenum">
              <a:rPr lang="en-US" smtClean="0"/>
              <a:t>‹#›</a:t>
            </a:fld>
            <a:endParaRPr lang="en-US"/>
          </a:p>
        </p:txBody>
      </p:sp>
    </p:spTree>
    <p:extLst>
      <p:ext uri="{BB962C8B-B14F-4D97-AF65-F5344CB8AC3E}">
        <p14:creationId xmlns:p14="http://schemas.microsoft.com/office/powerpoint/2010/main" val="596261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9604FD-F067-41D6-938E-05D4ED10DDEE}"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B5C3A9-FDE3-429A-A5AD-74865118A8C7}" type="slidenum">
              <a:rPr lang="en-US" smtClean="0"/>
              <a:t>‹#›</a:t>
            </a:fld>
            <a:endParaRPr lang="en-US"/>
          </a:p>
        </p:txBody>
      </p:sp>
    </p:spTree>
    <p:extLst>
      <p:ext uri="{BB962C8B-B14F-4D97-AF65-F5344CB8AC3E}">
        <p14:creationId xmlns:p14="http://schemas.microsoft.com/office/powerpoint/2010/main" val="2350430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9604FD-F067-41D6-938E-05D4ED10DDEE}"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B5C3A9-FDE3-429A-A5AD-74865118A8C7}" type="slidenum">
              <a:rPr lang="en-US" smtClean="0"/>
              <a:t>‹#›</a:t>
            </a:fld>
            <a:endParaRPr lang="en-US"/>
          </a:p>
        </p:txBody>
      </p:sp>
    </p:spTree>
    <p:extLst>
      <p:ext uri="{BB962C8B-B14F-4D97-AF65-F5344CB8AC3E}">
        <p14:creationId xmlns:p14="http://schemas.microsoft.com/office/powerpoint/2010/main" val="1840622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9604FD-F067-41D6-938E-05D4ED10DDEE}"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B5C3A9-FDE3-429A-A5AD-74865118A8C7}" type="slidenum">
              <a:rPr lang="en-US" smtClean="0"/>
              <a:t>‹#›</a:t>
            </a:fld>
            <a:endParaRPr lang="en-US"/>
          </a:p>
        </p:txBody>
      </p:sp>
    </p:spTree>
    <p:extLst>
      <p:ext uri="{BB962C8B-B14F-4D97-AF65-F5344CB8AC3E}">
        <p14:creationId xmlns:p14="http://schemas.microsoft.com/office/powerpoint/2010/main" val="2788321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9604FD-F067-41D6-938E-05D4ED10DDEE}" type="datetimeFigureOut">
              <a:rPr lang="en-US" smtClean="0"/>
              <a:t>4/16/2024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B5C3A9-FDE3-429A-A5AD-74865118A8C7}" type="slidenum">
              <a:rPr lang="en-US" smtClean="0"/>
              <a:t>‹#›</a:t>
            </a:fld>
            <a:endParaRPr lang="en-US"/>
          </a:p>
        </p:txBody>
      </p:sp>
    </p:spTree>
    <p:extLst>
      <p:ext uri="{BB962C8B-B14F-4D97-AF65-F5344CB8AC3E}">
        <p14:creationId xmlns:p14="http://schemas.microsoft.com/office/powerpoint/2010/main" val="3017129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9604FD-F067-41D6-938E-05D4ED10DDEE}" type="datetimeFigureOut">
              <a:rPr lang="en-US" smtClean="0"/>
              <a:t>4/16/2024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B5C3A9-FDE3-429A-A5AD-74865118A8C7}" type="slidenum">
              <a:rPr lang="en-US" smtClean="0"/>
              <a:t>‹#›</a:t>
            </a:fld>
            <a:endParaRPr lang="en-US"/>
          </a:p>
        </p:txBody>
      </p:sp>
    </p:spTree>
    <p:extLst>
      <p:ext uri="{BB962C8B-B14F-4D97-AF65-F5344CB8AC3E}">
        <p14:creationId xmlns:p14="http://schemas.microsoft.com/office/powerpoint/2010/main" val="222029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9604FD-F067-41D6-938E-05D4ED10DDEE}" type="datetimeFigureOut">
              <a:rPr lang="en-US" smtClean="0"/>
              <a:t>4/16/2024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B5C3A9-FDE3-429A-A5AD-74865118A8C7}" type="slidenum">
              <a:rPr lang="en-US" smtClean="0"/>
              <a:t>‹#›</a:t>
            </a:fld>
            <a:endParaRPr lang="en-US"/>
          </a:p>
        </p:txBody>
      </p:sp>
    </p:spTree>
    <p:extLst>
      <p:ext uri="{BB962C8B-B14F-4D97-AF65-F5344CB8AC3E}">
        <p14:creationId xmlns:p14="http://schemas.microsoft.com/office/powerpoint/2010/main" val="2997655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9604FD-F067-41D6-938E-05D4ED10DDEE}"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B5C3A9-FDE3-429A-A5AD-74865118A8C7}" type="slidenum">
              <a:rPr lang="en-US" smtClean="0"/>
              <a:t>‹#›</a:t>
            </a:fld>
            <a:endParaRPr lang="en-US"/>
          </a:p>
        </p:txBody>
      </p:sp>
    </p:spTree>
    <p:extLst>
      <p:ext uri="{BB962C8B-B14F-4D97-AF65-F5344CB8AC3E}">
        <p14:creationId xmlns:p14="http://schemas.microsoft.com/office/powerpoint/2010/main" val="3294896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9604FD-F067-41D6-938E-05D4ED10DDEE}"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B5C3A9-FDE3-429A-A5AD-74865118A8C7}" type="slidenum">
              <a:rPr lang="en-US" smtClean="0"/>
              <a:t>‹#›</a:t>
            </a:fld>
            <a:endParaRPr lang="en-US"/>
          </a:p>
        </p:txBody>
      </p:sp>
    </p:spTree>
    <p:extLst>
      <p:ext uri="{BB962C8B-B14F-4D97-AF65-F5344CB8AC3E}">
        <p14:creationId xmlns:p14="http://schemas.microsoft.com/office/powerpoint/2010/main" val="2546971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E99604FD-F067-41D6-938E-05D4ED10DDEE}" type="datetimeFigureOut">
              <a:rPr lang="en-US" smtClean="0"/>
              <a:t>4/16/2024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E9B5C3A9-FDE3-429A-A5AD-74865118A8C7}" type="slidenum">
              <a:rPr lang="en-US" smtClean="0"/>
              <a:t>‹#›</a:t>
            </a:fld>
            <a:endParaRPr lang="en-US"/>
          </a:p>
        </p:txBody>
      </p:sp>
    </p:spTree>
    <p:extLst>
      <p:ext uri="{BB962C8B-B14F-4D97-AF65-F5344CB8AC3E}">
        <p14:creationId xmlns:p14="http://schemas.microsoft.com/office/powerpoint/2010/main" val="1583000133"/>
      </p:ext>
    </p:extLst>
  </p:cSld>
  <p:clrMap bg1="dk1" tx1="lt1" bg2="dk2" tx2="lt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 id="2147483972" r:id="rId12"/>
    <p:sldLayoutId id="2147483973" r:id="rId13"/>
    <p:sldLayoutId id="2147483974" r:id="rId14"/>
    <p:sldLayoutId id="2147483975" r:id="rId15"/>
    <p:sldLayoutId id="2147483976" r:id="rId16"/>
    <p:sldLayoutId id="21474839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mailto:keshav7295@gmail.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AA41D-7696-0979-8C1B-6CEFD68ACAF9}"/>
              </a:ext>
            </a:extLst>
          </p:cNvPr>
          <p:cNvSpPr>
            <a:spLocks noGrp="1"/>
          </p:cNvSpPr>
          <p:nvPr>
            <p:ph type="title"/>
          </p:nvPr>
        </p:nvSpPr>
        <p:spPr/>
        <p:txBody>
          <a:bodyPr>
            <a:normAutofit/>
          </a:bodyPr>
          <a:lstStyle/>
          <a:p>
            <a:r>
              <a:rPr lang="en-US" sz="2400" dirty="0"/>
              <a:t>Columbia Asia hospital project </a:t>
            </a:r>
          </a:p>
        </p:txBody>
      </p:sp>
      <p:pic>
        <p:nvPicPr>
          <p:cNvPr id="5" name="Picture Placeholder 4">
            <a:extLst>
              <a:ext uri="{FF2B5EF4-FFF2-40B4-BE49-F238E27FC236}">
                <a16:creationId xmlns:a16="http://schemas.microsoft.com/office/drawing/2014/main" id="{CE1971E6-8B25-F19F-893E-EB7CA3F45A10}"/>
              </a:ext>
            </a:extLst>
          </p:cNvPr>
          <p:cNvPicPr>
            <a:picLocks noGrp="1" noChangeAspect="1"/>
          </p:cNvPicPr>
          <p:nvPr>
            <p:ph type="pic" idx="1"/>
          </p:nvPr>
        </p:nvPicPr>
        <p:blipFill>
          <a:blip r:embed="rId2"/>
          <a:srcRect l="21244" r="21244"/>
          <a:stretch>
            <a:fillRect/>
          </a:stretch>
        </p:blipFill>
        <p:spPr>
          <a:prstGeom prst="rect">
            <a:avLst/>
          </a:prstGeom>
        </p:spPr>
      </p:pic>
      <p:sp>
        <p:nvSpPr>
          <p:cNvPr id="4" name="Text Placeholder 3">
            <a:extLst>
              <a:ext uri="{FF2B5EF4-FFF2-40B4-BE49-F238E27FC236}">
                <a16:creationId xmlns:a16="http://schemas.microsoft.com/office/drawing/2014/main" id="{8527F5D5-72DB-57B1-8C89-802DFBF4F31E}"/>
              </a:ext>
            </a:extLst>
          </p:cNvPr>
          <p:cNvSpPr>
            <a:spLocks noGrp="1"/>
          </p:cNvSpPr>
          <p:nvPr>
            <p:ph type="body" sz="half" idx="2"/>
          </p:nvPr>
        </p:nvSpPr>
        <p:spPr/>
        <p:txBody>
          <a:bodyPr/>
          <a:lstStyle/>
          <a:p>
            <a:r>
              <a:rPr lang="en-US" dirty="0"/>
              <a:t>BY</a:t>
            </a:r>
          </a:p>
          <a:p>
            <a:r>
              <a:rPr lang="en-US" dirty="0"/>
              <a:t>KESHAV KUMAR</a:t>
            </a:r>
          </a:p>
          <a:p>
            <a:r>
              <a:rPr lang="en-US" dirty="0"/>
              <a:t>02/03/2024</a:t>
            </a:r>
          </a:p>
        </p:txBody>
      </p:sp>
    </p:spTree>
    <p:extLst>
      <p:ext uri="{BB962C8B-B14F-4D97-AF65-F5344CB8AC3E}">
        <p14:creationId xmlns:p14="http://schemas.microsoft.com/office/powerpoint/2010/main" val="2918218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13330-1A08-221F-DCBA-8C4CBE135F07}"/>
              </a:ext>
            </a:extLst>
          </p:cNvPr>
          <p:cNvSpPr>
            <a:spLocks noGrp="1"/>
          </p:cNvSpPr>
          <p:nvPr>
            <p:ph type="title"/>
          </p:nvPr>
        </p:nvSpPr>
        <p:spPr>
          <a:xfrm>
            <a:off x="1320705" y="80600"/>
            <a:ext cx="8534401" cy="636576"/>
          </a:xfrm>
        </p:spPr>
        <p:txBody>
          <a:bodyPr>
            <a:normAutofit fontScale="90000"/>
          </a:bodyPr>
          <a:lstStyle/>
          <a:p>
            <a:pPr algn="ctr"/>
            <a:r>
              <a:rPr lang="en-US" dirty="0"/>
              <a:t>Analysis of Objective questions</a:t>
            </a:r>
          </a:p>
        </p:txBody>
      </p:sp>
      <p:sp>
        <p:nvSpPr>
          <p:cNvPr id="3" name="Text Placeholder 2">
            <a:extLst>
              <a:ext uri="{FF2B5EF4-FFF2-40B4-BE49-F238E27FC236}">
                <a16:creationId xmlns:a16="http://schemas.microsoft.com/office/drawing/2014/main" id="{E5DF180B-60FC-E66C-23E8-057B227C7A2D}"/>
              </a:ext>
            </a:extLst>
          </p:cNvPr>
          <p:cNvSpPr>
            <a:spLocks noGrp="1"/>
          </p:cNvSpPr>
          <p:nvPr>
            <p:ph type="body" idx="1"/>
          </p:nvPr>
        </p:nvSpPr>
        <p:spPr>
          <a:xfrm>
            <a:off x="684212" y="878541"/>
            <a:ext cx="11122305" cy="5504330"/>
          </a:xfrm>
        </p:spPr>
        <p:txBody>
          <a:bodyPr>
            <a:normAutofit/>
          </a:bodyPr>
          <a:lstStyle/>
          <a:p>
            <a:pPr marL="285750" indent="-285750" rtl="0" fontAlgn="base">
              <a:spcBef>
                <a:spcPts val="0"/>
              </a:spcBef>
              <a:spcAft>
                <a:spcPts val="1000"/>
              </a:spcAft>
              <a:buFont typeface="Wingdings" panose="05000000000000000000" pitchFamily="2" charset="2"/>
              <a:buChar char="q"/>
            </a:pPr>
            <a:r>
              <a:rPr lang="en-US" sz="1800" b="0" i="0" u="none" strike="noStrike" dirty="0">
                <a:solidFill>
                  <a:schemeClr val="tx1"/>
                </a:solidFill>
                <a:effectLst/>
                <a:latin typeface="Lato" panose="020F0502020204030203" pitchFamily="34" charset="0"/>
              </a:rPr>
              <a:t> </a:t>
            </a:r>
            <a:r>
              <a:rPr lang="en-US" sz="1800" b="0" i="0" u="none" strike="noStrike" dirty="0">
                <a:solidFill>
                  <a:schemeClr val="bg1">
                    <a:lumMod val="95000"/>
                    <a:lumOff val="5000"/>
                  </a:schemeClr>
                </a:solidFill>
                <a:effectLst/>
                <a:latin typeface="Lato" panose="020F0502020204030203" pitchFamily="34" charset="0"/>
              </a:rPr>
              <a:t>DAX (Data Analysis Expressions) is a formula </a:t>
            </a:r>
          </a:p>
          <a:p>
            <a:pPr rtl="0" fontAlgn="base">
              <a:spcBef>
                <a:spcPts val="0"/>
              </a:spcBef>
              <a:spcAft>
                <a:spcPts val="1000"/>
              </a:spcAft>
            </a:pPr>
            <a:r>
              <a:rPr lang="en-US" sz="1800" b="0" i="0" u="none" strike="noStrike" dirty="0">
                <a:solidFill>
                  <a:schemeClr val="bg1">
                    <a:lumMod val="95000"/>
                    <a:lumOff val="5000"/>
                  </a:schemeClr>
                </a:solidFill>
                <a:effectLst/>
                <a:latin typeface="Lato" panose="020F0502020204030203" pitchFamily="34" charset="0"/>
              </a:rPr>
              <a:t>     language used in Power BI, Excel Power Pivot, </a:t>
            </a:r>
          </a:p>
          <a:p>
            <a:pPr rtl="0" fontAlgn="base">
              <a:spcBef>
                <a:spcPts val="0"/>
              </a:spcBef>
              <a:spcAft>
                <a:spcPts val="1000"/>
              </a:spcAft>
            </a:pPr>
            <a:r>
              <a:rPr lang="en-US" dirty="0">
                <a:solidFill>
                  <a:schemeClr val="bg1">
                    <a:lumMod val="95000"/>
                    <a:lumOff val="5000"/>
                  </a:schemeClr>
                </a:solidFill>
                <a:latin typeface="Lato" panose="020F0502020204030203" pitchFamily="34" charset="0"/>
              </a:rPr>
              <a:t>     </a:t>
            </a:r>
            <a:r>
              <a:rPr lang="en-US" sz="1800" b="0" i="0" u="none" strike="noStrike" dirty="0">
                <a:solidFill>
                  <a:schemeClr val="bg1">
                    <a:lumMod val="95000"/>
                    <a:lumOff val="5000"/>
                  </a:schemeClr>
                </a:solidFill>
                <a:effectLst/>
                <a:latin typeface="Lato" panose="020F0502020204030203" pitchFamily="34" charset="0"/>
              </a:rPr>
              <a:t>and Analysis Services to define custom </a:t>
            </a:r>
          </a:p>
          <a:p>
            <a:pPr rtl="0" fontAlgn="base">
              <a:spcBef>
                <a:spcPts val="0"/>
              </a:spcBef>
              <a:spcAft>
                <a:spcPts val="1000"/>
              </a:spcAft>
            </a:pPr>
            <a:r>
              <a:rPr lang="en-US" sz="1800" b="0" i="0" u="none" strike="noStrike" dirty="0">
                <a:solidFill>
                  <a:schemeClr val="bg1">
                    <a:lumMod val="95000"/>
                    <a:lumOff val="5000"/>
                  </a:schemeClr>
                </a:solidFill>
                <a:effectLst/>
                <a:latin typeface="Lato" panose="020F0502020204030203" pitchFamily="34" charset="0"/>
              </a:rPr>
              <a:t>     calculations in tables and pivot tables. </a:t>
            </a:r>
          </a:p>
          <a:p>
            <a:pPr rtl="0" fontAlgn="base">
              <a:spcBef>
                <a:spcPts val="0"/>
              </a:spcBef>
              <a:spcAft>
                <a:spcPts val="1000"/>
              </a:spcAft>
            </a:pPr>
            <a:r>
              <a:rPr lang="en-US" sz="1800" b="0" i="0" u="none" strike="noStrike" dirty="0">
                <a:solidFill>
                  <a:schemeClr val="bg1">
                    <a:lumMod val="95000"/>
                    <a:lumOff val="5000"/>
                  </a:schemeClr>
                </a:solidFill>
                <a:effectLst/>
                <a:latin typeface="Lato" panose="020F0502020204030203" pitchFamily="34" charset="0"/>
              </a:rPr>
              <a:t>    It allows users to create complex formulas for </a:t>
            </a:r>
          </a:p>
          <a:p>
            <a:pPr rtl="0" fontAlgn="base">
              <a:spcBef>
                <a:spcPts val="0"/>
              </a:spcBef>
              <a:spcAft>
                <a:spcPts val="1000"/>
              </a:spcAft>
            </a:pPr>
            <a:r>
              <a:rPr lang="en-US" dirty="0">
                <a:solidFill>
                  <a:schemeClr val="bg1">
                    <a:lumMod val="95000"/>
                    <a:lumOff val="5000"/>
                  </a:schemeClr>
                </a:solidFill>
                <a:latin typeface="Lato" panose="020F0502020204030203" pitchFamily="34" charset="0"/>
              </a:rPr>
              <a:t>   </a:t>
            </a:r>
            <a:r>
              <a:rPr lang="en-US" sz="1800" b="0" i="0" u="none" strike="noStrike" dirty="0">
                <a:solidFill>
                  <a:schemeClr val="bg1">
                    <a:lumMod val="95000"/>
                    <a:lumOff val="5000"/>
                  </a:schemeClr>
                </a:solidFill>
                <a:effectLst/>
                <a:latin typeface="Lato" panose="020F0502020204030203" pitchFamily="34" charset="0"/>
              </a:rPr>
              <a:t>data manipulation, aggregation, and filtering</a:t>
            </a:r>
          </a:p>
          <a:p>
            <a:pPr marL="285750" indent="-285750" rtl="0" fontAlgn="base">
              <a:spcBef>
                <a:spcPts val="0"/>
              </a:spcBef>
              <a:spcAft>
                <a:spcPts val="1000"/>
              </a:spcAft>
              <a:buFont typeface="Wingdings" panose="05000000000000000000" pitchFamily="2" charset="2"/>
              <a:buChar char="q"/>
            </a:pPr>
            <a:endParaRPr lang="en-US" dirty="0">
              <a:solidFill>
                <a:schemeClr val="bg1">
                  <a:lumMod val="95000"/>
                  <a:lumOff val="5000"/>
                </a:schemeClr>
              </a:solidFill>
              <a:latin typeface="Lato" panose="020F0502020204030203" pitchFamily="34" charset="0"/>
            </a:endParaRPr>
          </a:p>
          <a:p>
            <a:pPr marL="285750" indent="-285750" rtl="0" fontAlgn="base">
              <a:spcBef>
                <a:spcPts val="0"/>
              </a:spcBef>
              <a:spcAft>
                <a:spcPts val="1000"/>
              </a:spcAft>
              <a:buFont typeface="Wingdings" panose="05000000000000000000" pitchFamily="2" charset="2"/>
              <a:buChar char="q"/>
            </a:pPr>
            <a:r>
              <a:rPr lang="en-US" sz="1800" b="0" i="0" u="none" strike="noStrike" dirty="0">
                <a:solidFill>
                  <a:schemeClr val="bg1">
                    <a:lumMod val="95000"/>
                    <a:lumOff val="5000"/>
                  </a:schemeClr>
                </a:solidFill>
                <a:effectLst/>
                <a:latin typeface="Lato" panose="020F0502020204030203" pitchFamily="34" charset="0"/>
              </a:rPr>
              <a:t>Neurology </a:t>
            </a:r>
            <a:r>
              <a:rPr lang="en-US" dirty="0">
                <a:solidFill>
                  <a:schemeClr val="bg1">
                    <a:lumMod val="95000"/>
                    <a:lumOff val="5000"/>
                  </a:schemeClr>
                </a:solidFill>
                <a:latin typeface="Lato" panose="020F0502020204030203" pitchFamily="34" charset="0"/>
              </a:rPr>
              <a:t>has the highest appointment fees.</a:t>
            </a:r>
            <a:endParaRPr lang="en-US" sz="1800" b="0" i="0" u="none" strike="noStrike" dirty="0">
              <a:solidFill>
                <a:schemeClr val="bg1">
                  <a:lumMod val="95000"/>
                  <a:lumOff val="5000"/>
                </a:schemeClr>
              </a:solidFill>
              <a:effectLst/>
              <a:latin typeface="Lato" panose="020F0502020204030203" pitchFamily="34" charset="0"/>
            </a:endParaRPr>
          </a:p>
          <a:p>
            <a:pPr rtl="0" fontAlgn="base">
              <a:spcBef>
                <a:spcPts val="0"/>
              </a:spcBef>
              <a:spcAft>
                <a:spcPts val="1000"/>
              </a:spcAft>
            </a:pPr>
            <a:endParaRPr lang="en-US" sz="1800" b="0" i="0" u="none" strike="noStrike" dirty="0">
              <a:solidFill>
                <a:srgbClr val="000000"/>
              </a:solidFill>
              <a:effectLst/>
              <a:latin typeface="Lato" panose="020F0502020204030203" pitchFamily="34" charset="0"/>
            </a:endParaRPr>
          </a:p>
          <a:p>
            <a:br>
              <a:rPr lang="en-US" b="0" dirty="0">
                <a:effectLst/>
              </a:rPr>
            </a:br>
            <a:endParaRPr lang="en-US" dirty="0"/>
          </a:p>
        </p:txBody>
      </p:sp>
      <p:pic>
        <p:nvPicPr>
          <p:cNvPr id="4" name="Picture 3">
            <a:extLst>
              <a:ext uri="{FF2B5EF4-FFF2-40B4-BE49-F238E27FC236}">
                <a16:creationId xmlns:a16="http://schemas.microsoft.com/office/drawing/2014/main" id="{32C6A234-3329-0A0B-3171-98F6CCEF68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8479" y="878541"/>
            <a:ext cx="6197802" cy="5100918"/>
          </a:xfrm>
          <a:prstGeom prst="rect">
            <a:avLst/>
          </a:prstGeom>
        </p:spPr>
      </p:pic>
    </p:spTree>
    <p:extLst>
      <p:ext uri="{BB962C8B-B14F-4D97-AF65-F5344CB8AC3E}">
        <p14:creationId xmlns:p14="http://schemas.microsoft.com/office/powerpoint/2010/main" val="4179314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C8D9A-4165-7126-5F12-0ECE10899BAB}"/>
              </a:ext>
            </a:extLst>
          </p:cNvPr>
          <p:cNvSpPr>
            <a:spLocks noGrp="1"/>
          </p:cNvSpPr>
          <p:nvPr>
            <p:ph type="title"/>
          </p:nvPr>
        </p:nvSpPr>
        <p:spPr>
          <a:xfrm>
            <a:off x="684211" y="143436"/>
            <a:ext cx="8534401" cy="914400"/>
          </a:xfrm>
        </p:spPr>
        <p:txBody>
          <a:bodyPr/>
          <a:lstStyle/>
          <a:p>
            <a:pPr algn="ctr"/>
            <a:r>
              <a:rPr lang="en-US" dirty="0"/>
              <a:t>Analysis of Objective questions</a:t>
            </a:r>
          </a:p>
        </p:txBody>
      </p:sp>
      <p:sp>
        <p:nvSpPr>
          <p:cNvPr id="3" name="Text Placeholder 2">
            <a:extLst>
              <a:ext uri="{FF2B5EF4-FFF2-40B4-BE49-F238E27FC236}">
                <a16:creationId xmlns:a16="http://schemas.microsoft.com/office/drawing/2014/main" id="{D88EDF1F-E6C4-2407-EC5E-6D96AE8A03EF}"/>
              </a:ext>
            </a:extLst>
          </p:cNvPr>
          <p:cNvSpPr>
            <a:spLocks noGrp="1"/>
          </p:cNvSpPr>
          <p:nvPr>
            <p:ph type="body" idx="1"/>
          </p:nvPr>
        </p:nvSpPr>
        <p:spPr>
          <a:xfrm>
            <a:off x="684213" y="1057836"/>
            <a:ext cx="11032658" cy="5800164"/>
          </a:xfrm>
        </p:spPr>
        <p:txBody>
          <a:bodyPr>
            <a:normAutofit/>
          </a:bodyPr>
          <a:lstStyle/>
          <a:p>
            <a:pPr marL="285750" indent="-285750" rtl="0" fontAlgn="base">
              <a:spcBef>
                <a:spcPts val="0"/>
              </a:spcBef>
              <a:spcAft>
                <a:spcPts val="1000"/>
              </a:spcAft>
              <a:buFont typeface="Wingdings" panose="05000000000000000000" pitchFamily="2" charset="2"/>
              <a:buChar char="q"/>
            </a:pPr>
            <a:r>
              <a:rPr lang="en-US" dirty="0">
                <a:solidFill>
                  <a:srgbClr val="000000"/>
                </a:solidFill>
                <a:latin typeface="Lato" panose="020F0502020204030203" pitchFamily="34" charset="0"/>
              </a:rPr>
              <a:t>The total number of patients visited by Dr. Smith is 5986.</a:t>
            </a:r>
          </a:p>
          <a:p>
            <a:pPr rtl="0" fontAlgn="base">
              <a:spcBef>
                <a:spcPts val="0"/>
              </a:spcBef>
              <a:spcAft>
                <a:spcPts val="1000"/>
              </a:spcAft>
            </a:pPr>
            <a:r>
              <a:rPr lang="en-US" dirty="0">
                <a:solidFill>
                  <a:srgbClr val="000000"/>
                </a:solidFill>
                <a:latin typeface="Lato" panose="020F0502020204030203" pitchFamily="34" charset="0"/>
              </a:rPr>
              <a:t>      t</a:t>
            </a:r>
            <a:r>
              <a:rPr lang="en-US" sz="1800" b="0" i="0" u="none" strike="noStrike" dirty="0">
                <a:solidFill>
                  <a:srgbClr val="000000"/>
                </a:solidFill>
                <a:effectLst/>
                <a:latin typeface="Lato" panose="020F0502020204030203" pitchFamily="34" charset="0"/>
              </a:rPr>
              <a:t>he over all </a:t>
            </a:r>
            <a:r>
              <a:rPr lang="en-US" dirty="0">
                <a:solidFill>
                  <a:srgbClr val="000000"/>
                </a:solidFill>
                <a:latin typeface="Lato" panose="020F0502020204030203" pitchFamily="34" charset="0"/>
              </a:rPr>
              <a:t>revenue generated my Dr. Smith is much higher </a:t>
            </a:r>
          </a:p>
          <a:p>
            <a:pPr rtl="0" fontAlgn="base">
              <a:spcBef>
                <a:spcPts val="0"/>
              </a:spcBef>
              <a:spcAft>
                <a:spcPts val="1000"/>
              </a:spcAft>
            </a:pPr>
            <a:r>
              <a:rPr lang="en-US" dirty="0">
                <a:solidFill>
                  <a:srgbClr val="000000"/>
                </a:solidFill>
                <a:latin typeface="Lato" panose="020F0502020204030203" pitchFamily="34" charset="0"/>
              </a:rPr>
              <a:t>     than other doctors.</a:t>
            </a:r>
          </a:p>
          <a:p>
            <a:pPr marL="285750" indent="-285750" rtl="0" fontAlgn="base">
              <a:spcBef>
                <a:spcPts val="0"/>
              </a:spcBef>
              <a:spcAft>
                <a:spcPts val="1000"/>
              </a:spcAft>
              <a:buFont typeface="Wingdings" panose="05000000000000000000" pitchFamily="2" charset="2"/>
              <a:buChar char="q"/>
            </a:pPr>
            <a:endParaRPr lang="en-US" dirty="0">
              <a:solidFill>
                <a:srgbClr val="000000"/>
              </a:solidFill>
              <a:latin typeface="Lato" panose="020F0502020204030203" pitchFamily="34" charset="0"/>
            </a:endParaRPr>
          </a:p>
          <a:p>
            <a:pPr marL="285750" indent="-285750" rtl="0" fontAlgn="base">
              <a:spcBef>
                <a:spcPts val="0"/>
              </a:spcBef>
              <a:spcAft>
                <a:spcPts val="1000"/>
              </a:spcAft>
              <a:buFont typeface="Wingdings" panose="05000000000000000000" pitchFamily="2" charset="2"/>
              <a:buChar char="q"/>
            </a:pPr>
            <a:r>
              <a:rPr lang="en-US" sz="1800" b="0" i="0" u="none" strike="noStrike" dirty="0">
                <a:solidFill>
                  <a:srgbClr val="000000"/>
                </a:solidFill>
                <a:effectLst/>
                <a:latin typeface="Lato" panose="020F0502020204030203" pitchFamily="34" charset="0"/>
              </a:rPr>
              <a:t>I have used here DAX function and card to show my result.</a:t>
            </a:r>
          </a:p>
          <a:p>
            <a:pPr rtl="0" fontAlgn="base">
              <a:spcBef>
                <a:spcPts val="0"/>
              </a:spcBef>
              <a:spcAft>
                <a:spcPts val="1000"/>
              </a:spcAft>
            </a:pPr>
            <a:endParaRPr lang="en-US" dirty="0">
              <a:solidFill>
                <a:srgbClr val="000000"/>
              </a:solidFill>
              <a:latin typeface="Lato" panose="020F0502020204030203" pitchFamily="34" charset="0"/>
            </a:endParaRPr>
          </a:p>
          <a:p>
            <a:pPr rtl="0" fontAlgn="base">
              <a:spcBef>
                <a:spcPts val="0"/>
              </a:spcBef>
              <a:spcAft>
                <a:spcPts val="1000"/>
              </a:spcAft>
            </a:pPr>
            <a:endParaRPr lang="en-US" sz="1800" b="0" i="0" u="none" strike="noStrike" dirty="0">
              <a:solidFill>
                <a:srgbClr val="000000"/>
              </a:solidFill>
              <a:effectLst/>
              <a:latin typeface="Lato" panose="020F0502020204030203" pitchFamily="34" charset="0"/>
            </a:endParaRPr>
          </a:p>
          <a:p>
            <a:pPr marL="285750" indent="-285750" rtl="0" fontAlgn="base">
              <a:spcBef>
                <a:spcPts val="0"/>
              </a:spcBef>
              <a:spcAft>
                <a:spcPts val="1000"/>
              </a:spcAft>
              <a:buFont typeface="Wingdings" panose="05000000000000000000" pitchFamily="2" charset="2"/>
              <a:buChar char="q"/>
            </a:pPr>
            <a:endParaRPr lang="en-US" dirty="0">
              <a:solidFill>
                <a:srgbClr val="000000"/>
              </a:solidFill>
              <a:latin typeface="Lato" panose="020F0502020204030203" pitchFamily="34" charset="0"/>
            </a:endParaRPr>
          </a:p>
          <a:p>
            <a:pPr marL="285750" indent="-285750" rtl="0" fontAlgn="base">
              <a:spcBef>
                <a:spcPts val="0"/>
              </a:spcBef>
              <a:spcAft>
                <a:spcPts val="1000"/>
              </a:spcAft>
              <a:buFont typeface="Wingdings" panose="05000000000000000000" pitchFamily="2" charset="2"/>
              <a:buChar char="q"/>
            </a:pPr>
            <a:r>
              <a:rPr lang="en-US" dirty="0">
                <a:solidFill>
                  <a:srgbClr val="000000"/>
                </a:solidFill>
                <a:latin typeface="Lato" panose="020F0502020204030203" pitchFamily="34" charset="0"/>
              </a:rPr>
              <a:t>The average age of patient visited in Orthopedics </a:t>
            </a:r>
          </a:p>
          <a:p>
            <a:pPr rtl="0" fontAlgn="base">
              <a:spcBef>
                <a:spcPts val="0"/>
              </a:spcBef>
              <a:spcAft>
                <a:spcPts val="1000"/>
              </a:spcAft>
            </a:pPr>
            <a:r>
              <a:rPr lang="en-US" dirty="0">
                <a:solidFill>
                  <a:srgbClr val="000000"/>
                </a:solidFill>
                <a:latin typeface="Lato" panose="020F0502020204030203" pitchFamily="34" charset="0"/>
              </a:rPr>
              <a:t>     Department is 39.02.</a:t>
            </a:r>
          </a:p>
          <a:p>
            <a:pPr marL="285750" indent="-285750" rtl="0" fontAlgn="base">
              <a:spcBef>
                <a:spcPts val="0"/>
              </a:spcBef>
              <a:spcAft>
                <a:spcPts val="1000"/>
              </a:spcAft>
              <a:buFont typeface="Wingdings" panose="05000000000000000000" pitchFamily="2" charset="2"/>
              <a:buChar char="q"/>
            </a:pPr>
            <a:r>
              <a:rPr lang="en-US" dirty="0">
                <a:solidFill>
                  <a:srgbClr val="000000"/>
                </a:solidFill>
                <a:latin typeface="Lato" panose="020F0502020204030203" pitchFamily="34" charset="0"/>
              </a:rPr>
              <a:t>Rate of visiting of patients above 35 age group is more </a:t>
            </a:r>
          </a:p>
          <a:p>
            <a:pPr rtl="0" fontAlgn="base">
              <a:spcBef>
                <a:spcPts val="0"/>
              </a:spcBef>
              <a:spcAft>
                <a:spcPts val="1000"/>
              </a:spcAft>
            </a:pPr>
            <a:r>
              <a:rPr lang="en-US" dirty="0">
                <a:solidFill>
                  <a:srgbClr val="000000"/>
                </a:solidFill>
                <a:latin typeface="Lato" panose="020F0502020204030203" pitchFamily="34" charset="0"/>
              </a:rPr>
              <a:t>    In all departments as compare to the lower age group one.</a:t>
            </a:r>
          </a:p>
          <a:p>
            <a:pPr rtl="0" fontAlgn="base">
              <a:spcBef>
                <a:spcPts val="0"/>
              </a:spcBef>
              <a:spcAft>
                <a:spcPts val="1000"/>
              </a:spcAft>
            </a:pPr>
            <a:endParaRPr lang="en-US" sz="1800" b="0" i="0" u="none" strike="noStrike" dirty="0">
              <a:solidFill>
                <a:srgbClr val="000000"/>
              </a:solidFill>
              <a:effectLst/>
              <a:latin typeface="Lato" panose="020F0502020204030203" pitchFamily="34" charset="0"/>
            </a:endParaRPr>
          </a:p>
          <a:p>
            <a:pPr rtl="0" fontAlgn="base">
              <a:spcBef>
                <a:spcPts val="0"/>
              </a:spcBef>
              <a:spcAft>
                <a:spcPts val="1000"/>
              </a:spcAft>
            </a:pPr>
            <a:endParaRPr lang="en-US" sz="1800" b="0" i="0" u="none" strike="noStrike" dirty="0">
              <a:solidFill>
                <a:srgbClr val="000000"/>
              </a:solidFill>
              <a:effectLst/>
              <a:latin typeface="Lato" panose="020F0502020204030203" pitchFamily="34" charset="0"/>
            </a:endParaRPr>
          </a:p>
          <a:p>
            <a:pPr rtl="0" fontAlgn="base">
              <a:spcBef>
                <a:spcPts val="0"/>
              </a:spcBef>
              <a:spcAft>
                <a:spcPts val="1000"/>
              </a:spcAft>
            </a:pPr>
            <a:endParaRPr lang="en-US" sz="1800" b="0" i="0" u="none" strike="noStrike" dirty="0">
              <a:solidFill>
                <a:srgbClr val="000000"/>
              </a:solidFill>
              <a:effectLst/>
              <a:latin typeface="Lato" panose="020F0502020204030203" pitchFamily="34" charset="0"/>
            </a:endParaRPr>
          </a:p>
          <a:p>
            <a:endParaRPr lang="en-US" dirty="0"/>
          </a:p>
        </p:txBody>
      </p:sp>
      <p:pic>
        <p:nvPicPr>
          <p:cNvPr id="4" name="Picture 3">
            <a:extLst>
              <a:ext uri="{FF2B5EF4-FFF2-40B4-BE49-F238E27FC236}">
                <a16:creationId xmlns:a16="http://schemas.microsoft.com/office/drawing/2014/main" id="{94E58A03-89C8-B24F-59E0-48A0CDDB0FC4}"/>
              </a:ext>
            </a:extLst>
          </p:cNvPr>
          <p:cNvPicPr>
            <a:picLocks noChangeAspect="1"/>
          </p:cNvPicPr>
          <p:nvPr/>
        </p:nvPicPr>
        <p:blipFill>
          <a:blip r:embed="rId2"/>
          <a:stretch>
            <a:fillRect/>
          </a:stretch>
        </p:blipFill>
        <p:spPr>
          <a:xfrm>
            <a:off x="7079312" y="968252"/>
            <a:ext cx="5112688" cy="2779783"/>
          </a:xfrm>
          <a:prstGeom prst="rect">
            <a:avLst/>
          </a:prstGeom>
        </p:spPr>
      </p:pic>
      <p:pic>
        <p:nvPicPr>
          <p:cNvPr id="5" name="Picture 4">
            <a:extLst>
              <a:ext uri="{FF2B5EF4-FFF2-40B4-BE49-F238E27FC236}">
                <a16:creationId xmlns:a16="http://schemas.microsoft.com/office/drawing/2014/main" id="{C25EC7E7-5480-606C-41A8-C056DEF3DE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4598" y="3833209"/>
            <a:ext cx="5267401" cy="3024791"/>
          </a:xfrm>
          <a:prstGeom prst="rect">
            <a:avLst/>
          </a:prstGeom>
        </p:spPr>
      </p:pic>
    </p:spTree>
    <p:extLst>
      <p:ext uri="{BB962C8B-B14F-4D97-AF65-F5344CB8AC3E}">
        <p14:creationId xmlns:p14="http://schemas.microsoft.com/office/powerpoint/2010/main" val="3201885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151E1-C614-B007-7EB6-40FDC6329205}"/>
              </a:ext>
            </a:extLst>
          </p:cNvPr>
          <p:cNvSpPr>
            <a:spLocks noGrp="1"/>
          </p:cNvSpPr>
          <p:nvPr>
            <p:ph type="title"/>
          </p:nvPr>
        </p:nvSpPr>
        <p:spPr>
          <a:xfrm>
            <a:off x="684211" y="322730"/>
            <a:ext cx="10763718" cy="986117"/>
          </a:xfrm>
        </p:spPr>
        <p:txBody>
          <a:bodyPr/>
          <a:lstStyle/>
          <a:p>
            <a:pPr algn="ctr"/>
            <a:r>
              <a:rPr lang="en-US" dirty="0"/>
              <a:t>Analysis of Objective questions</a:t>
            </a:r>
          </a:p>
        </p:txBody>
      </p:sp>
      <p:sp>
        <p:nvSpPr>
          <p:cNvPr id="3" name="Text Placeholder 2">
            <a:extLst>
              <a:ext uri="{FF2B5EF4-FFF2-40B4-BE49-F238E27FC236}">
                <a16:creationId xmlns:a16="http://schemas.microsoft.com/office/drawing/2014/main" id="{5A3D2AF3-DE52-1D68-D372-D003B6E37C9A}"/>
              </a:ext>
            </a:extLst>
          </p:cNvPr>
          <p:cNvSpPr>
            <a:spLocks noGrp="1"/>
          </p:cNvSpPr>
          <p:nvPr>
            <p:ph type="body" idx="1"/>
          </p:nvPr>
        </p:nvSpPr>
        <p:spPr>
          <a:xfrm>
            <a:off x="684212" y="995083"/>
            <a:ext cx="10978869" cy="4999318"/>
          </a:xfrm>
        </p:spPr>
        <p:txBody>
          <a:bodyPr/>
          <a:lstStyle/>
          <a:p>
            <a:pPr rtl="0" fontAlgn="base">
              <a:spcBef>
                <a:spcPts val="0"/>
              </a:spcBef>
              <a:spcAft>
                <a:spcPts val="1000"/>
              </a:spcAft>
            </a:pPr>
            <a:endParaRPr lang="en-US" sz="1800" b="0" i="0" u="none" strike="noStrike" dirty="0">
              <a:solidFill>
                <a:srgbClr val="000000"/>
              </a:solidFill>
              <a:effectLst/>
              <a:latin typeface="Lato" panose="020F0502020204030203" pitchFamily="34" charset="0"/>
            </a:endParaRPr>
          </a:p>
          <a:p>
            <a:pPr marL="285750" indent="-285750" rtl="0" fontAlgn="base">
              <a:spcBef>
                <a:spcPts val="0"/>
              </a:spcBef>
              <a:spcAft>
                <a:spcPts val="1000"/>
              </a:spcAft>
              <a:buFont typeface="Wingdings" panose="05000000000000000000" pitchFamily="2" charset="2"/>
              <a:buChar char="q"/>
            </a:pPr>
            <a:r>
              <a:rPr lang="en-US" sz="1800" b="0" i="0" u="none" strike="noStrike" dirty="0">
                <a:solidFill>
                  <a:schemeClr val="bg1">
                    <a:lumMod val="95000"/>
                    <a:lumOff val="5000"/>
                  </a:schemeClr>
                </a:solidFill>
                <a:effectLst/>
                <a:latin typeface="Lato" panose="020F0502020204030203" pitchFamily="34" charset="0"/>
              </a:rPr>
              <a:t>M Query is a data query language used</a:t>
            </a:r>
          </a:p>
          <a:p>
            <a:pPr rtl="0" fontAlgn="base">
              <a:spcBef>
                <a:spcPts val="0"/>
              </a:spcBef>
              <a:spcAft>
                <a:spcPts val="1000"/>
              </a:spcAft>
            </a:pPr>
            <a:r>
              <a:rPr lang="en-US" sz="1800" b="0" i="0" u="none" strike="noStrike" dirty="0">
                <a:solidFill>
                  <a:schemeClr val="bg1">
                    <a:lumMod val="95000"/>
                    <a:lumOff val="5000"/>
                  </a:schemeClr>
                </a:solidFill>
                <a:effectLst/>
                <a:latin typeface="Lato" panose="020F0502020204030203" pitchFamily="34" charset="0"/>
              </a:rPr>
              <a:t>   in Power Query to retrieve, transform, </a:t>
            </a:r>
          </a:p>
          <a:p>
            <a:pPr rtl="0" fontAlgn="base">
              <a:spcBef>
                <a:spcPts val="0"/>
              </a:spcBef>
              <a:spcAft>
                <a:spcPts val="1000"/>
              </a:spcAft>
            </a:pPr>
            <a:r>
              <a:rPr lang="en-US" sz="1800" b="0" i="0" u="none" strike="noStrike" dirty="0">
                <a:solidFill>
                  <a:schemeClr val="bg1">
                    <a:lumMod val="95000"/>
                    <a:lumOff val="5000"/>
                  </a:schemeClr>
                </a:solidFill>
                <a:effectLst/>
                <a:latin typeface="Lato" panose="020F0502020204030203" pitchFamily="34" charset="0"/>
              </a:rPr>
              <a:t>    and load data from various sources.</a:t>
            </a:r>
          </a:p>
          <a:p>
            <a:pPr marL="285750" indent="-285750" rtl="0" fontAlgn="base">
              <a:spcBef>
                <a:spcPts val="0"/>
              </a:spcBef>
              <a:spcAft>
                <a:spcPts val="1000"/>
              </a:spcAft>
              <a:buFont typeface="Wingdings" panose="05000000000000000000" pitchFamily="2" charset="2"/>
              <a:buChar char="q"/>
            </a:pPr>
            <a:endParaRPr lang="en-US" dirty="0">
              <a:solidFill>
                <a:schemeClr val="bg1">
                  <a:lumMod val="95000"/>
                  <a:lumOff val="5000"/>
                </a:schemeClr>
              </a:solidFill>
              <a:latin typeface="Lato" panose="020F0502020204030203" pitchFamily="34" charset="0"/>
            </a:endParaRPr>
          </a:p>
          <a:p>
            <a:pPr marL="285750" indent="-285750" rtl="0" fontAlgn="base">
              <a:spcBef>
                <a:spcPts val="0"/>
              </a:spcBef>
              <a:spcAft>
                <a:spcPts val="1000"/>
              </a:spcAft>
              <a:buFont typeface="Wingdings" panose="05000000000000000000" pitchFamily="2" charset="2"/>
              <a:buChar char="q"/>
            </a:pPr>
            <a:r>
              <a:rPr lang="en-US" dirty="0">
                <a:solidFill>
                  <a:schemeClr val="bg1">
                    <a:lumMod val="95000"/>
                    <a:lumOff val="5000"/>
                  </a:schemeClr>
                </a:solidFill>
                <a:latin typeface="Lato" panose="020F0502020204030203" pitchFamily="34" charset="0"/>
              </a:rPr>
              <a:t>The code that comes in M language in </a:t>
            </a:r>
          </a:p>
          <a:p>
            <a:pPr rtl="0" fontAlgn="base">
              <a:spcBef>
                <a:spcPts val="0"/>
              </a:spcBef>
              <a:spcAft>
                <a:spcPts val="1000"/>
              </a:spcAft>
            </a:pPr>
            <a:r>
              <a:rPr lang="en-US" dirty="0">
                <a:solidFill>
                  <a:schemeClr val="bg1">
                    <a:lumMod val="95000"/>
                    <a:lumOff val="5000"/>
                  </a:schemeClr>
                </a:solidFill>
                <a:latin typeface="Lato" panose="020F0502020204030203" pitchFamily="34" charset="0"/>
              </a:rPr>
              <a:t>    f</a:t>
            </a:r>
            <a:r>
              <a:rPr lang="en-US" sz="1800" b="0" i="0" u="none" strike="noStrike" dirty="0">
                <a:solidFill>
                  <a:schemeClr val="bg1">
                    <a:lumMod val="95000"/>
                    <a:lumOff val="5000"/>
                  </a:schemeClr>
                </a:solidFill>
                <a:effectLst/>
                <a:latin typeface="Lato" panose="020F0502020204030203" pitchFamily="34" charset="0"/>
              </a:rPr>
              <a:t>ormula bar is = </a:t>
            </a:r>
            <a:r>
              <a:rPr lang="en-US" sz="1800" b="0" i="0" u="none" strike="noStrike" dirty="0" err="1">
                <a:solidFill>
                  <a:schemeClr val="bg1">
                    <a:lumMod val="95000"/>
                    <a:lumOff val="5000"/>
                  </a:schemeClr>
                </a:solidFill>
                <a:effectLst/>
                <a:latin typeface="Lato" panose="020F0502020204030203" pitchFamily="34" charset="0"/>
              </a:rPr>
              <a:t>Table.AddColumn</a:t>
            </a:r>
            <a:r>
              <a:rPr lang="en-US" sz="1800" b="0" i="0" u="none" strike="noStrike" dirty="0">
                <a:solidFill>
                  <a:schemeClr val="bg1">
                    <a:lumMod val="95000"/>
                    <a:lumOff val="5000"/>
                  </a:schemeClr>
                </a:solidFill>
                <a:effectLst/>
                <a:latin typeface="Lato" panose="020F0502020204030203" pitchFamily="34" charset="0"/>
              </a:rPr>
              <a:t>(#”</a:t>
            </a:r>
          </a:p>
          <a:p>
            <a:pPr rtl="0" fontAlgn="base">
              <a:spcBef>
                <a:spcPts val="0"/>
              </a:spcBef>
              <a:spcAft>
                <a:spcPts val="1000"/>
              </a:spcAft>
            </a:pPr>
            <a:r>
              <a:rPr lang="en-US" dirty="0">
                <a:solidFill>
                  <a:schemeClr val="bg1">
                    <a:lumMod val="95000"/>
                    <a:lumOff val="5000"/>
                  </a:schemeClr>
                </a:solidFill>
                <a:latin typeface="Lato" panose="020F0502020204030203" pitchFamily="34" charset="0"/>
              </a:rPr>
              <a:t>     </a:t>
            </a:r>
            <a:r>
              <a:rPr lang="en-US" dirty="0" err="1">
                <a:solidFill>
                  <a:schemeClr val="bg1">
                    <a:lumMod val="95000"/>
                    <a:lumOff val="5000"/>
                  </a:schemeClr>
                </a:solidFill>
                <a:latin typeface="Lato" panose="020F0502020204030203" pitchFamily="34" charset="0"/>
              </a:rPr>
              <a:t>Filered</a:t>
            </a:r>
            <a:r>
              <a:rPr lang="en-US" dirty="0">
                <a:solidFill>
                  <a:schemeClr val="bg1">
                    <a:lumMod val="95000"/>
                    <a:lumOff val="5000"/>
                  </a:schemeClr>
                </a:solidFill>
                <a:latin typeface="Lato" panose="020F0502020204030203" pitchFamily="34" charset="0"/>
              </a:rPr>
              <a:t> rows “, “add new column”,</a:t>
            </a:r>
          </a:p>
          <a:p>
            <a:pPr rtl="0" fontAlgn="base">
              <a:spcBef>
                <a:spcPts val="0"/>
              </a:spcBef>
              <a:spcAft>
                <a:spcPts val="1000"/>
              </a:spcAft>
            </a:pPr>
            <a:r>
              <a:rPr lang="en-US" dirty="0">
                <a:solidFill>
                  <a:schemeClr val="bg1">
                    <a:lumMod val="95000"/>
                    <a:lumOff val="5000"/>
                  </a:schemeClr>
                </a:solidFill>
                <a:latin typeface="Lato" panose="020F0502020204030203" pitchFamily="34" charset="0"/>
              </a:rPr>
              <a:t>    e</a:t>
            </a:r>
            <a:r>
              <a:rPr lang="en-US" sz="1800" b="0" i="0" u="none" strike="noStrike" dirty="0">
                <a:solidFill>
                  <a:schemeClr val="bg1">
                    <a:lumMod val="95000"/>
                    <a:lumOff val="5000"/>
                  </a:schemeClr>
                </a:solidFill>
                <a:effectLst/>
                <a:latin typeface="Lato" panose="020F0502020204030203" pitchFamily="34" charset="0"/>
              </a:rPr>
              <a:t>ach[doctor id])</a:t>
            </a:r>
          </a:p>
          <a:p>
            <a:pPr rtl="0" fontAlgn="base">
              <a:spcBef>
                <a:spcPts val="0"/>
              </a:spcBef>
              <a:spcAft>
                <a:spcPts val="1000"/>
              </a:spcAft>
            </a:pPr>
            <a:endParaRPr lang="en-US" sz="1800" b="0" i="0" u="none" strike="noStrike" dirty="0">
              <a:solidFill>
                <a:srgbClr val="000000"/>
              </a:solidFill>
              <a:effectLst/>
              <a:latin typeface="Lato" panose="020F0502020204030203" pitchFamily="34" charset="0"/>
            </a:endParaRPr>
          </a:p>
          <a:p>
            <a:endParaRPr lang="en-US" dirty="0"/>
          </a:p>
        </p:txBody>
      </p:sp>
      <p:pic>
        <p:nvPicPr>
          <p:cNvPr id="4" name="Picture 3">
            <a:extLst>
              <a:ext uri="{FF2B5EF4-FFF2-40B4-BE49-F238E27FC236}">
                <a16:creationId xmlns:a16="http://schemas.microsoft.com/office/drawing/2014/main" id="{D583C3D6-0654-057B-9312-FEBBB2DA4548}"/>
              </a:ext>
            </a:extLst>
          </p:cNvPr>
          <p:cNvPicPr>
            <a:picLocks noChangeAspect="1"/>
          </p:cNvPicPr>
          <p:nvPr/>
        </p:nvPicPr>
        <p:blipFill>
          <a:blip r:embed="rId2"/>
          <a:stretch>
            <a:fillRect/>
          </a:stretch>
        </p:blipFill>
        <p:spPr>
          <a:xfrm>
            <a:off x="5014127" y="1508374"/>
            <a:ext cx="7074038" cy="4286499"/>
          </a:xfrm>
          <a:prstGeom prst="rect">
            <a:avLst/>
          </a:prstGeom>
        </p:spPr>
      </p:pic>
    </p:spTree>
    <p:extLst>
      <p:ext uri="{BB962C8B-B14F-4D97-AF65-F5344CB8AC3E}">
        <p14:creationId xmlns:p14="http://schemas.microsoft.com/office/powerpoint/2010/main" val="4162829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A8C0C-671E-ECB5-0B64-702AA7419333}"/>
              </a:ext>
            </a:extLst>
          </p:cNvPr>
          <p:cNvSpPr>
            <a:spLocks noGrp="1"/>
          </p:cNvSpPr>
          <p:nvPr>
            <p:ph type="title"/>
          </p:nvPr>
        </p:nvSpPr>
        <p:spPr>
          <a:xfrm>
            <a:off x="1652399" y="80600"/>
            <a:ext cx="8534401" cy="663471"/>
          </a:xfrm>
        </p:spPr>
        <p:txBody>
          <a:bodyPr>
            <a:normAutofit fontScale="90000"/>
          </a:bodyPr>
          <a:lstStyle/>
          <a:p>
            <a:pPr algn="ctr"/>
            <a:r>
              <a:rPr lang="en-US" dirty="0"/>
              <a:t>Insights from Subjective questions </a:t>
            </a:r>
          </a:p>
        </p:txBody>
      </p:sp>
      <p:sp>
        <p:nvSpPr>
          <p:cNvPr id="3" name="Text Placeholder 2">
            <a:extLst>
              <a:ext uri="{FF2B5EF4-FFF2-40B4-BE49-F238E27FC236}">
                <a16:creationId xmlns:a16="http://schemas.microsoft.com/office/drawing/2014/main" id="{5AA4BE09-133F-74ED-E71E-5AF3DC87682B}"/>
              </a:ext>
            </a:extLst>
          </p:cNvPr>
          <p:cNvSpPr>
            <a:spLocks noGrp="1"/>
          </p:cNvSpPr>
          <p:nvPr>
            <p:ph type="body" idx="1"/>
          </p:nvPr>
        </p:nvSpPr>
        <p:spPr>
          <a:xfrm>
            <a:off x="0" y="842681"/>
            <a:ext cx="11663081" cy="5934719"/>
          </a:xfrm>
        </p:spPr>
        <p:txBody>
          <a:bodyPr>
            <a:normAutofit fontScale="77500" lnSpcReduction="20000"/>
          </a:bodyPr>
          <a:lstStyle/>
          <a:p>
            <a:pPr marL="285750" indent="-285750" rtl="0" fontAlgn="base">
              <a:spcBef>
                <a:spcPts val="0"/>
              </a:spcBef>
              <a:spcAft>
                <a:spcPts val="1000"/>
              </a:spcAft>
              <a:buFont typeface="Wingdings" panose="05000000000000000000" pitchFamily="2" charset="2"/>
              <a:buChar char="q"/>
            </a:pPr>
            <a:r>
              <a:rPr lang="en-US" dirty="0">
                <a:solidFill>
                  <a:srgbClr val="000000"/>
                </a:solidFill>
                <a:latin typeface="Lato" panose="020F0502020204030203" pitchFamily="34" charset="0"/>
              </a:rPr>
              <a:t>Cardiology: female patient is more of race</a:t>
            </a:r>
          </a:p>
          <a:p>
            <a:pPr rtl="0" fontAlgn="base">
              <a:spcBef>
                <a:spcPts val="0"/>
              </a:spcBef>
              <a:spcAft>
                <a:spcPts val="1000"/>
              </a:spcAft>
            </a:pPr>
            <a:r>
              <a:rPr lang="en-US" dirty="0">
                <a:solidFill>
                  <a:srgbClr val="000000"/>
                </a:solidFill>
                <a:latin typeface="Lato" panose="020F0502020204030203" pitchFamily="34" charset="0"/>
              </a:rPr>
              <a:t>      African American , Asian and Native </a:t>
            </a:r>
          </a:p>
          <a:p>
            <a:pPr rtl="0" fontAlgn="base">
              <a:spcBef>
                <a:spcPts val="0"/>
              </a:spcBef>
              <a:spcAft>
                <a:spcPts val="1000"/>
              </a:spcAft>
            </a:pPr>
            <a:r>
              <a:rPr lang="en-US" dirty="0">
                <a:solidFill>
                  <a:srgbClr val="000000"/>
                </a:solidFill>
                <a:latin typeface="Lato" panose="020F0502020204030203" pitchFamily="34" charset="0"/>
              </a:rPr>
              <a:t>      American/Alaska Native.</a:t>
            </a:r>
          </a:p>
          <a:p>
            <a:pPr marL="285750" indent="-285750" rtl="0" fontAlgn="base">
              <a:spcBef>
                <a:spcPts val="0"/>
              </a:spcBef>
              <a:spcAft>
                <a:spcPts val="1000"/>
              </a:spcAft>
              <a:buFont typeface="Wingdings" panose="05000000000000000000" pitchFamily="2" charset="2"/>
              <a:buChar char="q"/>
            </a:pPr>
            <a:r>
              <a:rPr lang="en-US" dirty="0">
                <a:solidFill>
                  <a:srgbClr val="000000"/>
                </a:solidFill>
                <a:latin typeface="Lato" panose="020F0502020204030203" pitchFamily="34" charset="0"/>
              </a:rPr>
              <a:t>Gastroenterology: the number of male</a:t>
            </a:r>
          </a:p>
          <a:p>
            <a:pPr rtl="0" fontAlgn="base">
              <a:spcBef>
                <a:spcPts val="0"/>
              </a:spcBef>
              <a:spcAft>
                <a:spcPts val="1000"/>
              </a:spcAft>
            </a:pPr>
            <a:r>
              <a:rPr lang="en-US" b="0" i="0" u="none" strike="noStrike" dirty="0">
                <a:solidFill>
                  <a:srgbClr val="000000"/>
                </a:solidFill>
                <a:effectLst/>
                <a:latin typeface="Lato" panose="020F0502020204030203" pitchFamily="34" charset="0"/>
              </a:rPr>
              <a:t>       Patient i</a:t>
            </a:r>
            <a:r>
              <a:rPr lang="en-US" dirty="0">
                <a:solidFill>
                  <a:srgbClr val="000000"/>
                </a:solidFill>
                <a:latin typeface="Lato" panose="020F0502020204030203" pitchFamily="34" charset="0"/>
              </a:rPr>
              <a:t>n the race of Native American/</a:t>
            </a:r>
          </a:p>
          <a:p>
            <a:pPr rtl="0" fontAlgn="base">
              <a:spcBef>
                <a:spcPts val="0"/>
              </a:spcBef>
              <a:spcAft>
                <a:spcPts val="1000"/>
              </a:spcAft>
            </a:pPr>
            <a:r>
              <a:rPr lang="en-US" b="0" i="0" u="none" strike="noStrike" dirty="0">
                <a:solidFill>
                  <a:srgbClr val="000000"/>
                </a:solidFill>
                <a:effectLst/>
                <a:latin typeface="Lato" panose="020F0502020204030203" pitchFamily="34" charset="0"/>
              </a:rPr>
              <a:t>       A</a:t>
            </a:r>
            <a:r>
              <a:rPr lang="en-US" dirty="0">
                <a:solidFill>
                  <a:srgbClr val="000000"/>
                </a:solidFill>
                <a:latin typeface="Lato" panose="020F0502020204030203" pitchFamily="34" charset="0"/>
              </a:rPr>
              <a:t>laska Native is null.</a:t>
            </a:r>
          </a:p>
          <a:p>
            <a:pPr marL="285750" indent="-285750" rtl="0" fontAlgn="base">
              <a:spcBef>
                <a:spcPts val="0"/>
              </a:spcBef>
              <a:spcAft>
                <a:spcPts val="1000"/>
              </a:spcAft>
              <a:buFont typeface="Wingdings" panose="05000000000000000000" pitchFamily="2" charset="2"/>
              <a:buChar char="q"/>
            </a:pPr>
            <a:r>
              <a:rPr lang="en-US" b="0" i="0" u="none" strike="noStrike" dirty="0">
                <a:solidFill>
                  <a:srgbClr val="000000"/>
                </a:solidFill>
                <a:effectLst/>
                <a:latin typeface="Lato" panose="020F0502020204030203" pitchFamily="34" charset="0"/>
              </a:rPr>
              <a:t>Gen</a:t>
            </a:r>
            <a:r>
              <a:rPr lang="en-US" dirty="0">
                <a:solidFill>
                  <a:srgbClr val="000000"/>
                </a:solidFill>
                <a:latin typeface="Lato" panose="020F0502020204030203" pitchFamily="34" charset="0"/>
              </a:rPr>
              <a:t>eral practices: The number of male and</a:t>
            </a:r>
          </a:p>
          <a:p>
            <a:pPr rtl="0" fontAlgn="base">
              <a:spcBef>
                <a:spcPts val="0"/>
              </a:spcBef>
              <a:spcAft>
                <a:spcPts val="1000"/>
              </a:spcAft>
            </a:pPr>
            <a:r>
              <a:rPr lang="en-US" b="0" i="0" u="none" strike="noStrike" dirty="0">
                <a:solidFill>
                  <a:srgbClr val="000000"/>
                </a:solidFill>
                <a:effectLst/>
                <a:latin typeface="Lato" panose="020F0502020204030203" pitchFamily="34" charset="0"/>
              </a:rPr>
              <a:t>      F</a:t>
            </a:r>
            <a:r>
              <a:rPr lang="en-US" dirty="0">
                <a:solidFill>
                  <a:srgbClr val="000000"/>
                </a:solidFill>
                <a:latin typeface="Lato" panose="020F0502020204030203" pitchFamily="34" charset="0"/>
              </a:rPr>
              <a:t>emale patient is almost equal.</a:t>
            </a:r>
          </a:p>
          <a:p>
            <a:pPr marL="285750" indent="-285750" rtl="0" fontAlgn="base">
              <a:spcBef>
                <a:spcPts val="0"/>
              </a:spcBef>
              <a:spcAft>
                <a:spcPts val="1000"/>
              </a:spcAft>
              <a:buFont typeface="Wingdings" panose="05000000000000000000" pitchFamily="2" charset="2"/>
              <a:buChar char="q"/>
            </a:pPr>
            <a:r>
              <a:rPr lang="en-US" b="0" i="0" u="none" strike="noStrike" dirty="0">
                <a:solidFill>
                  <a:srgbClr val="000000"/>
                </a:solidFill>
                <a:effectLst/>
                <a:latin typeface="Lato" panose="020F0502020204030203" pitchFamily="34" charset="0"/>
              </a:rPr>
              <a:t>Neurology: The no of female patient of </a:t>
            </a:r>
          </a:p>
          <a:p>
            <a:pPr rtl="0" fontAlgn="base">
              <a:spcBef>
                <a:spcPts val="0"/>
              </a:spcBef>
              <a:spcAft>
                <a:spcPts val="1000"/>
              </a:spcAft>
            </a:pPr>
            <a:r>
              <a:rPr lang="en-US" b="0" i="0" u="none" strike="noStrike" dirty="0">
                <a:solidFill>
                  <a:srgbClr val="000000"/>
                </a:solidFill>
                <a:effectLst/>
                <a:latin typeface="Lato" panose="020F0502020204030203" pitchFamily="34" charset="0"/>
              </a:rPr>
              <a:t>      Native American /Alaska Native is null</a:t>
            </a:r>
          </a:p>
          <a:p>
            <a:pPr marL="285750" indent="-285750" rtl="0" fontAlgn="base">
              <a:spcBef>
                <a:spcPts val="0"/>
              </a:spcBef>
              <a:spcAft>
                <a:spcPts val="1000"/>
              </a:spcAft>
              <a:buFont typeface="Wingdings" panose="05000000000000000000" pitchFamily="2" charset="2"/>
              <a:buChar char="q"/>
            </a:pPr>
            <a:r>
              <a:rPr lang="en-US" b="0" i="0" u="none" strike="noStrike" dirty="0">
                <a:solidFill>
                  <a:srgbClr val="000000"/>
                </a:solidFill>
                <a:effectLst/>
                <a:latin typeface="Lato" panose="020F0502020204030203" pitchFamily="34" charset="0"/>
              </a:rPr>
              <a:t>Orthopedic: female patient are more in all </a:t>
            </a:r>
          </a:p>
          <a:p>
            <a:pPr rtl="0" fontAlgn="base">
              <a:spcBef>
                <a:spcPts val="0"/>
              </a:spcBef>
              <a:spcAft>
                <a:spcPts val="1000"/>
              </a:spcAft>
            </a:pPr>
            <a:r>
              <a:rPr lang="en-US" b="0" i="0" u="none" strike="noStrike" dirty="0">
                <a:solidFill>
                  <a:srgbClr val="000000"/>
                </a:solidFill>
                <a:effectLst/>
                <a:latin typeface="Lato" panose="020F0502020204030203" pitchFamily="34" charset="0"/>
              </a:rPr>
              <a:t>      Races except native American / Alaska native</a:t>
            </a:r>
          </a:p>
          <a:p>
            <a:pPr marL="285750" indent="-285750" rtl="0" fontAlgn="base">
              <a:spcBef>
                <a:spcPts val="0"/>
              </a:spcBef>
              <a:spcAft>
                <a:spcPts val="1000"/>
              </a:spcAft>
              <a:buFont typeface="Wingdings" panose="05000000000000000000" pitchFamily="2" charset="2"/>
              <a:buChar char="q"/>
            </a:pPr>
            <a:r>
              <a:rPr lang="en-US" b="0" i="0" u="none" strike="noStrike" dirty="0">
                <a:solidFill>
                  <a:srgbClr val="000000"/>
                </a:solidFill>
                <a:effectLst/>
                <a:latin typeface="Lato" panose="020F0502020204030203" pitchFamily="34" charset="0"/>
              </a:rPr>
              <a:t>Physiotherapy: no of female is more in all races.</a:t>
            </a:r>
          </a:p>
          <a:p>
            <a:pPr marL="285750" indent="-285750" rtl="0" fontAlgn="base">
              <a:spcBef>
                <a:spcPts val="0"/>
              </a:spcBef>
              <a:spcAft>
                <a:spcPts val="1000"/>
              </a:spcAft>
              <a:buFont typeface="Wingdings" panose="05000000000000000000" pitchFamily="2" charset="2"/>
              <a:buChar char="q"/>
            </a:pPr>
            <a:r>
              <a:rPr lang="en-US" b="0" i="0" u="none" strike="noStrike" dirty="0">
                <a:solidFill>
                  <a:srgbClr val="000000"/>
                </a:solidFill>
                <a:effectLst/>
                <a:latin typeface="Lato" panose="020F0502020204030203" pitchFamily="34" charset="0"/>
              </a:rPr>
              <a:t>Renal: in native American only male patient.</a:t>
            </a:r>
          </a:p>
          <a:p>
            <a:pPr rtl="0" fontAlgn="base">
              <a:spcBef>
                <a:spcPts val="0"/>
              </a:spcBef>
              <a:spcAft>
                <a:spcPts val="1000"/>
              </a:spcAft>
              <a:buFont typeface="+mj-lt"/>
              <a:buAutoNum type="arabicPeriod"/>
            </a:pPr>
            <a:endParaRPr lang="en-US" sz="1800" b="1" i="0" u="none" strike="noStrike" dirty="0">
              <a:solidFill>
                <a:srgbClr val="000000"/>
              </a:solidFill>
              <a:effectLst/>
              <a:latin typeface="Lato" panose="020F0502020204030203" pitchFamily="34" charset="0"/>
            </a:endParaRPr>
          </a:p>
          <a:p>
            <a:pPr rtl="0" fontAlgn="base">
              <a:spcBef>
                <a:spcPts val="0"/>
              </a:spcBef>
              <a:spcAft>
                <a:spcPts val="1000"/>
              </a:spcAft>
              <a:buFont typeface="+mj-lt"/>
              <a:buAutoNum type="arabicPeriod"/>
            </a:pPr>
            <a:endParaRPr lang="en-US" b="1" dirty="0">
              <a:solidFill>
                <a:srgbClr val="000000"/>
              </a:solidFill>
              <a:latin typeface="Lato" panose="020F0502020204030203" pitchFamily="34" charset="0"/>
            </a:endParaRPr>
          </a:p>
          <a:p>
            <a:pPr rtl="0" fontAlgn="base">
              <a:spcBef>
                <a:spcPts val="0"/>
              </a:spcBef>
              <a:spcAft>
                <a:spcPts val="1000"/>
              </a:spcAft>
            </a:pPr>
            <a:endParaRPr lang="en-US" b="1" dirty="0">
              <a:solidFill>
                <a:srgbClr val="000000"/>
              </a:solidFill>
              <a:latin typeface="Lato" panose="020F0502020204030203" pitchFamily="34" charset="0"/>
            </a:endParaRPr>
          </a:p>
          <a:p>
            <a:pPr rtl="0" fontAlgn="base">
              <a:spcBef>
                <a:spcPts val="0"/>
              </a:spcBef>
              <a:spcAft>
                <a:spcPts val="1000"/>
              </a:spcAft>
              <a:buFont typeface="+mj-lt"/>
              <a:buAutoNum type="arabicPeriod"/>
            </a:pPr>
            <a:endParaRPr lang="en-US" sz="1800" b="1" i="0" u="none" strike="noStrike" dirty="0">
              <a:solidFill>
                <a:srgbClr val="000000"/>
              </a:solidFill>
              <a:effectLst/>
              <a:latin typeface="Lato" panose="020F0502020204030203" pitchFamily="34" charset="0"/>
            </a:endParaRPr>
          </a:p>
          <a:p>
            <a:pPr rtl="0" fontAlgn="base">
              <a:spcBef>
                <a:spcPts val="0"/>
              </a:spcBef>
              <a:spcAft>
                <a:spcPts val="1000"/>
              </a:spcAft>
            </a:pPr>
            <a:r>
              <a:rPr lang="en-US" sz="1800" b="0" i="0" u="none" strike="noStrike" dirty="0">
                <a:solidFill>
                  <a:srgbClr val="000000"/>
                </a:solidFill>
                <a:effectLst/>
                <a:latin typeface="Lato" panose="020F0502020204030203" pitchFamily="34" charset="0"/>
              </a:rPr>
              <a:t> </a:t>
            </a:r>
            <a:endParaRPr lang="en-US" sz="1800" b="1" i="0" u="none" strike="noStrike" dirty="0">
              <a:solidFill>
                <a:srgbClr val="000000"/>
              </a:solidFill>
              <a:effectLst/>
              <a:latin typeface="Lato" panose="020F0502020204030203" pitchFamily="34" charset="0"/>
            </a:endParaRPr>
          </a:p>
          <a:p>
            <a:pPr rtl="0" fontAlgn="base">
              <a:spcBef>
                <a:spcPts val="0"/>
              </a:spcBef>
              <a:spcAft>
                <a:spcPts val="1000"/>
              </a:spcAft>
            </a:pPr>
            <a:endParaRPr lang="en-US" dirty="0"/>
          </a:p>
        </p:txBody>
      </p:sp>
      <p:pic>
        <p:nvPicPr>
          <p:cNvPr id="5" name="Picture 4">
            <a:extLst>
              <a:ext uri="{FF2B5EF4-FFF2-40B4-BE49-F238E27FC236}">
                <a16:creationId xmlns:a16="http://schemas.microsoft.com/office/drawing/2014/main" id="{FF432F99-51EF-665F-2626-BC8DA97E7267}"/>
              </a:ext>
            </a:extLst>
          </p:cNvPr>
          <p:cNvPicPr>
            <a:picLocks noChangeAspect="1"/>
          </p:cNvPicPr>
          <p:nvPr/>
        </p:nvPicPr>
        <p:blipFill>
          <a:blip r:embed="rId2"/>
          <a:stretch>
            <a:fillRect/>
          </a:stretch>
        </p:blipFill>
        <p:spPr>
          <a:xfrm>
            <a:off x="4089681" y="744071"/>
            <a:ext cx="8102320" cy="5648554"/>
          </a:xfrm>
          <a:prstGeom prst="rect">
            <a:avLst/>
          </a:prstGeom>
        </p:spPr>
      </p:pic>
    </p:spTree>
    <p:extLst>
      <p:ext uri="{BB962C8B-B14F-4D97-AF65-F5344CB8AC3E}">
        <p14:creationId xmlns:p14="http://schemas.microsoft.com/office/powerpoint/2010/main" val="2417915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CB49E-1DC4-C6B2-D2F9-095EBEEF1FD0}"/>
              </a:ext>
            </a:extLst>
          </p:cNvPr>
          <p:cNvSpPr>
            <a:spLocks noGrp="1"/>
          </p:cNvSpPr>
          <p:nvPr>
            <p:ph type="title"/>
          </p:nvPr>
        </p:nvSpPr>
        <p:spPr>
          <a:xfrm>
            <a:off x="684211" y="259976"/>
            <a:ext cx="10405130" cy="923365"/>
          </a:xfrm>
        </p:spPr>
        <p:txBody>
          <a:bodyPr/>
          <a:lstStyle/>
          <a:p>
            <a:pPr algn="ctr"/>
            <a:r>
              <a:rPr lang="en-US" dirty="0"/>
              <a:t>Insights from Subjective questions </a:t>
            </a:r>
          </a:p>
        </p:txBody>
      </p:sp>
      <p:sp>
        <p:nvSpPr>
          <p:cNvPr id="3" name="Text Placeholder 2">
            <a:extLst>
              <a:ext uri="{FF2B5EF4-FFF2-40B4-BE49-F238E27FC236}">
                <a16:creationId xmlns:a16="http://schemas.microsoft.com/office/drawing/2014/main" id="{FAF4A786-6752-0E7A-C0F3-9A1D41CF7A67}"/>
              </a:ext>
            </a:extLst>
          </p:cNvPr>
          <p:cNvSpPr>
            <a:spLocks noGrp="1"/>
          </p:cNvSpPr>
          <p:nvPr>
            <p:ph type="body" idx="1"/>
          </p:nvPr>
        </p:nvSpPr>
        <p:spPr>
          <a:xfrm>
            <a:off x="684212" y="1281953"/>
            <a:ext cx="10943011" cy="4912659"/>
          </a:xfrm>
        </p:spPr>
        <p:txBody>
          <a:bodyPr>
            <a:normAutofit/>
          </a:bodyPr>
          <a:lstStyle/>
          <a:p>
            <a:pPr marL="285750" indent="-285750" rtl="0" fontAlgn="base">
              <a:spcBef>
                <a:spcPts val="0"/>
              </a:spcBef>
              <a:spcAft>
                <a:spcPts val="1000"/>
              </a:spcAft>
              <a:buFont typeface="Wingdings" panose="05000000000000000000" pitchFamily="2" charset="2"/>
              <a:buChar char="q"/>
            </a:pPr>
            <a:r>
              <a:rPr lang="en-US" dirty="0">
                <a:solidFill>
                  <a:srgbClr val="000000"/>
                </a:solidFill>
                <a:latin typeface="Lato" panose="020F0502020204030203" pitchFamily="34" charset="0"/>
              </a:rPr>
              <a:t>The number of patients in year 2019 is 1197.</a:t>
            </a:r>
          </a:p>
          <a:p>
            <a:pPr marL="285750" indent="-285750" rtl="0" fontAlgn="base">
              <a:spcBef>
                <a:spcPts val="0"/>
              </a:spcBef>
              <a:spcAft>
                <a:spcPts val="1000"/>
              </a:spcAft>
              <a:buFont typeface="Wingdings" panose="05000000000000000000" pitchFamily="2" charset="2"/>
              <a:buChar char="q"/>
            </a:pPr>
            <a:endParaRPr lang="en-US" dirty="0">
              <a:solidFill>
                <a:srgbClr val="000000"/>
              </a:solidFill>
              <a:latin typeface="Lato" panose="020F0502020204030203" pitchFamily="34" charset="0"/>
            </a:endParaRPr>
          </a:p>
          <a:p>
            <a:pPr marL="285750" indent="-285750" rtl="0" fontAlgn="base">
              <a:spcBef>
                <a:spcPts val="0"/>
              </a:spcBef>
              <a:spcAft>
                <a:spcPts val="1000"/>
              </a:spcAft>
              <a:buFont typeface="Wingdings" panose="05000000000000000000" pitchFamily="2" charset="2"/>
              <a:buChar char="q"/>
            </a:pPr>
            <a:r>
              <a:rPr lang="en-US" dirty="0">
                <a:solidFill>
                  <a:srgbClr val="000000"/>
                </a:solidFill>
                <a:latin typeface="Lato" panose="020F0502020204030203" pitchFamily="34" charset="0"/>
              </a:rPr>
              <a:t>The number of patients in year 2020 is 1315.</a:t>
            </a:r>
          </a:p>
          <a:p>
            <a:pPr marL="285750" indent="-285750" rtl="0" fontAlgn="base">
              <a:spcBef>
                <a:spcPts val="0"/>
              </a:spcBef>
              <a:spcAft>
                <a:spcPts val="1000"/>
              </a:spcAft>
              <a:buFont typeface="Wingdings" panose="05000000000000000000" pitchFamily="2" charset="2"/>
              <a:buChar char="q"/>
            </a:pPr>
            <a:endParaRPr lang="en-US" dirty="0">
              <a:solidFill>
                <a:srgbClr val="000000"/>
              </a:solidFill>
              <a:latin typeface="Lato" panose="020F0502020204030203" pitchFamily="34" charset="0"/>
            </a:endParaRPr>
          </a:p>
          <a:p>
            <a:pPr marL="285750" indent="-285750" rtl="0" fontAlgn="base">
              <a:spcBef>
                <a:spcPts val="0"/>
              </a:spcBef>
              <a:spcAft>
                <a:spcPts val="1000"/>
              </a:spcAft>
              <a:buFont typeface="Wingdings" panose="05000000000000000000" pitchFamily="2" charset="2"/>
              <a:buChar char="q"/>
            </a:pPr>
            <a:r>
              <a:rPr lang="en-US" dirty="0">
                <a:solidFill>
                  <a:srgbClr val="000000"/>
                </a:solidFill>
                <a:latin typeface="Lato" panose="020F0502020204030203" pitchFamily="34" charset="0"/>
              </a:rPr>
              <a:t>There is 9.8% increment occurs in the number</a:t>
            </a:r>
          </a:p>
          <a:p>
            <a:pPr rtl="0" fontAlgn="base">
              <a:spcBef>
                <a:spcPts val="0"/>
              </a:spcBef>
              <a:spcAft>
                <a:spcPts val="1000"/>
              </a:spcAft>
            </a:pPr>
            <a:r>
              <a:rPr lang="en-US" dirty="0">
                <a:solidFill>
                  <a:srgbClr val="000000"/>
                </a:solidFill>
                <a:latin typeface="Lato" panose="020F0502020204030203" pitchFamily="34" charset="0"/>
              </a:rPr>
              <a:t>    of patient in an year.</a:t>
            </a:r>
          </a:p>
          <a:p>
            <a:pPr rtl="0" fontAlgn="base">
              <a:spcBef>
                <a:spcPts val="0"/>
              </a:spcBef>
              <a:spcAft>
                <a:spcPts val="1000"/>
              </a:spcAft>
              <a:buFont typeface="+mj-lt"/>
              <a:buAutoNum type="arabicPeriod"/>
            </a:pPr>
            <a:endParaRPr lang="en-US" dirty="0">
              <a:solidFill>
                <a:srgbClr val="000000"/>
              </a:solidFill>
              <a:latin typeface="Lato" panose="020F0502020204030203" pitchFamily="34" charset="0"/>
            </a:endParaRPr>
          </a:p>
          <a:p>
            <a:pPr rtl="0" fontAlgn="base">
              <a:spcBef>
                <a:spcPts val="0"/>
              </a:spcBef>
              <a:spcAft>
                <a:spcPts val="1000"/>
              </a:spcAft>
              <a:buFont typeface="+mj-lt"/>
              <a:buAutoNum type="arabicPeriod"/>
            </a:pPr>
            <a:endParaRPr lang="en-US" sz="1800" b="1" i="0" u="none" strike="noStrike" dirty="0">
              <a:solidFill>
                <a:srgbClr val="000000"/>
              </a:solidFill>
              <a:effectLst/>
              <a:latin typeface="Lato" panose="020F0502020204030203" pitchFamily="34" charset="0"/>
            </a:endParaRPr>
          </a:p>
          <a:p>
            <a:pPr rtl="0" fontAlgn="base">
              <a:spcBef>
                <a:spcPts val="0"/>
              </a:spcBef>
              <a:spcAft>
                <a:spcPts val="1000"/>
              </a:spcAft>
              <a:buFont typeface="+mj-lt"/>
              <a:buAutoNum type="arabicPeriod"/>
            </a:pPr>
            <a:endParaRPr lang="en-US" b="1" dirty="0">
              <a:solidFill>
                <a:srgbClr val="000000"/>
              </a:solidFill>
              <a:latin typeface="Lato" panose="020F0502020204030203" pitchFamily="34" charset="0"/>
            </a:endParaRPr>
          </a:p>
          <a:p>
            <a:pPr rtl="0" fontAlgn="base">
              <a:spcBef>
                <a:spcPts val="0"/>
              </a:spcBef>
              <a:spcAft>
                <a:spcPts val="1000"/>
              </a:spcAft>
              <a:buFont typeface="+mj-lt"/>
              <a:buAutoNum type="arabicPeriod"/>
            </a:pPr>
            <a:endParaRPr lang="en-US" sz="1800" b="1" i="0" u="none" strike="noStrike" dirty="0">
              <a:solidFill>
                <a:srgbClr val="000000"/>
              </a:solidFill>
              <a:effectLst/>
              <a:latin typeface="Lato" panose="020F0502020204030203" pitchFamily="34" charset="0"/>
            </a:endParaRPr>
          </a:p>
          <a:p>
            <a:pPr rtl="0" fontAlgn="base">
              <a:spcBef>
                <a:spcPts val="0"/>
              </a:spcBef>
              <a:spcAft>
                <a:spcPts val="1000"/>
              </a:spcAft>
              <a:buFont typeface="+mj-lt"/>
              <a:buAutoNum type="arabicPeriod"/>
            </a:pPr>
            <a:r>
              <a:rPr lang="en-US" sz="1800" b="0" i="0" u="none" strike="noStrike" dirty="0">
                <a:solidFill>
                  <a:srgbClr val="000000"/>
                </a:solidFill>
                <a:effectLst/>
                <a:latin typeface="Lato" panose="020F0502020204030203" pitchFamily="34" charset="0"/>
              </a:rPr>
              <a:t> </a:t>
            </a:r>
            <a:endParaRPr lang="en-US" dirty="0"/>
          </a:p>
        </p:txBody>
      </p:sp>
      <p:pic>
        <p:nvPicPr>
          <p:cNvPr id="4" name="Picture 3">
            <a:extLst>
              <a:ext uri="{FF2B5EF4-FFF2-40B4-BE49-F238E27FC236}">
                <a16:creationId xmlns:a16="http://schemas.microsoft.com/office/drawing/2014/main" id="{A52741D1-F6C1-CFBE-1996-5812398AFCBA}"/>
              </a:ext>
            </a:extLst>
          </p:cNvPr>
          <p:cNvPicPr>
            <a:picLocks noChangeAspect="1"/>
          </p:cNvPicPr>
          <p:nvPr/>
        </p:nvPicPr>
        <p:blipFill>
          <a:blip r:embed="rId2"/>
          <a:stretch>
            <a:fillRect/>
          </a:stretch>
        </p:blipFill>
        <p:spPr>
          <a:xfrm>
            <a:off x="5719482" y="946021"/>
            <a:ext cx="6278250" cy="4365813"/>
          </a:xfrm>
          <a:prstGeom prst="rect">
            <a:avLst/>
          </a:prstGeom>
        </p:spPr>
      </p:pic>
    </p:spTree>
    <p:extLst>
      <p:ext uri="{BB962C8B-B14F-4D97-AF65-F5344CB8AC3E}">
        <p14:creationId xmlns:p14="http://schemas.microsoft.com/office/powerpoint/2010/main" val="1539608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66BA9-8A72-599B-184F-07590AA61B5B}"/>
              </a:ext>
            </a:extLst>
          </p:cNvPr>
          <p:cNvSpPr>
            <a:spLocks noGrp="1"/>
          </p:cNvSpPr>
          <p:nvPr>
            <p:ph type="title"/>
          </p:nvPr>
        </p:nvSpPr>
        <p:spPr>
          <a:xfrm>
            <a:off x="684211" y="80682"/>
            <a:ext cx="8534401" cy="782918"/>
          </a:xfrm>
        </p:spPr>
        <p:txBody>
          <a:bodyPr>
            <a:normAutofit fontScale="90000"/>
          </a:bodyPr>
          <a:lstStyle/>
          <a:p>
            <a:pPr algn="ctr"/>
            <a:r>
              <a:rPr lang="en-US" dirty="0"/>
              <a:t>Insights from Subjective questions </a:t>
            </a:r>
          </a:p>
        </p:txBody>
      </p:sp>
      <p:sp>
        <p:nvSpPr>
          <p:cNvPr id="3" name="Text Placeholder 2">
            <a:extLst>
              <a:ext uri="{FF2B5EF4-FFF2-40B4-BE49-F238E27FC236}">
                <a16:creationId xmlns:a16="http://schemas.microsoft.com/office/drawing/2014/main" id="{BD49A1DA-5988-E67C-8548-2C5E11E16884}"/>
              </a:ext>
            </a:extLst>
          </p:cNvPr>
          <p:cNvSpPr>
            <a:spLocks noGrp="1"/>
          </p:cNvSpPr>
          <p:nvPr>
            <p:ph type="body" idx="1"/>
          </p:nvPr>
        </p:nvSpPr>
        <p:spPr>
          <a:xfrm>
            <a:off x="684213" y="941293"/>
            <a:ext cx="11041622" cy="6006353"/>
          </a:xfrm>
        </p:spPr>
        <p:txBody>
          <a:bodyPr>
            <a:normAutofit/>
          </a:bodyPr>
          <a:lstStyle/>
          <a:p>
            <a:pPr marL="285750" indent="-285750" rtl="0" fontAlgn="base">
              <a:spcBef>
                <a:spcPts val="0"/>
              </a:spcBef>
              <a:spcAft>
                <a:spcPts val="1000"/>
              </a:spcAft>
              <a:buFont typeface="Wingdings" panose="05000000000000000000" pitchFamily="2" charset="2"/>
              <a:buChar char="q"/>
            </a:pPr>
            <a:r>
              <a:rPr lang="en-US" sz="1800" b="0" i="0" u="none" strike="noStrike" dirty="0">
                <a:solidFill>
                  <a:srgbClr val="000000"/>
                </a:solidFill>
                <a:effectLst/>
                <a:latin typeface="Lato" panose="020F0502020204030203" pitchFamily="34" charset="0"/>
              </a:rPr>
              <a:t>Average of waiting time of male from all race</a:t>
            </a:r>
          </a:p>
          <a:p>
            <a:pPr marL="285750" indent="-285750" rtl="0" fontAlgn="base">
              <a:spcBef>
                <a:spcPts val="0"/>
              </a:spcBef>
              <a:spcAft>
                <a:spcPts val="1000"/>
              </a:spcAft>
              <a:buFont typeface="Wingdings" panose="05000000000000000000" pitchFamily="2" charset="2"/>
              <a:buChar char="q"/>
            </a:pPr>
            <a:r>
              <a:rPr lang="en-US" sz="1800" b="0" i="0" u="none" strike="noStrike" dirty="0">
                <a:solidFill>
                  <a:srgbClr val="000000"/>
                </a:solidFill>
                <a:effectLst/>
                <a:latin typeface="Lato" panose="020F0502020204030203" pitchFamily="34" charset="0"/>
              </a:rPr>
              <a:t>Is 34.76 and female is 35.68 means there is no </a:t>
            </a:r>
          </a:p>
          <a:p>
            <a:pPr marL="285750" indent="-285750" rtl="0" fontAlgn="base">
              <a:spcBef>
                <a:spcPts val="0"/>
              </a:spcBef>
              <a:spcAft>
                <a:spcPts val="1000"/>
              </a:spcAft>
              <a:buFont typeface="Wingdings" panose="05000000000000000000" pitchFamily="2" charset="2"/>
              <a:buChar char="q"/>
            </a:pPr>
            <a:r>
              <a:rPr lang="en-US" dirty="0">
                <a:solidFill>
                  <a:srgbClr val="000000"/>
                </a:solidFill>
                <a:latin typeface="Lato" panose="020F0502020204030203" pitchFamily="34" charset="0"/>
              </a:rPr>
              <a:t>Discrimination by gender.</a:t>
            </a:r>
            <a:endParaRPr lang="en-US" sz="1800" b="0" i="0" u="none" strike="noStrike" dirty="0">
              <a:solidFill>
                <a:srgbClr val="000000"/>
              </a:solidFill>
              <a:effectLst/>
              <a:latin typeface="Lato" panose="020F0502020204030203" pitchFamily="34" charset="0"/>
            </a:endParaRPr>
          </a:p>
          <a:p>
            <a:pPr rtl="0" fontAlgn="base">
              <a:spcBef>
                <a:spcPts val="0"/>
              </a:spcBef>
              <a:spcAft>
                <a:spcPts val="1000"/>
              </a:spcAft>
            </a:pPr>
            <a:endParaRPr lang="en-US" dirty="0">
              <a:solidFill>
                <a:srgbClr val="000000"/>
              </a:solidFill>
              <a:latin typeface="Lato" panose="020F0502020204030203" pitchFamily="34" charset="0"/>
            </a:endParaRPr>
          </a:p>
          <a:p>
            <a:pPr rtl="0" fontAlgn="base">
              <a:spcBef>
                <a:spcPts val="0"/>
              </a:spcBef>
              <a:spcAft>
                <a:spcPts val="1000"/>
              </a:spcAft>
            </a:pPr>
            <a:endParaRPr lang="en-US" sz="1800" b="1" i="0" u="none" strike="noStrike" dirty="0">
              <a:solidFill>
                <a:srgbClr val="000000"/>
              </a:solidFill>
              <a:effectLst/>
              <a:latin typeface="Lato" panose="020F0502020204030203" pitchFamily="34" charset="0"/>
            </a:endParaRPr>
          </a:p>
          <a:p>
            <a:pPr rtl="0" fontAlgn="base">
              <a:spcBef>
                <a:spcPts val="0"/>
              </a:spcBef>
              <a:spcAft>
                <a:spcPts val="1000"/>
              </a:spcAft>
            </a:pPr>
            <a:endParaRPr lang="en-US" sz="1800" b="0" i="0" u="none" strike="noStrike" dirty="0">
              <a:solidFill>
                <a:srgbClr val="000000"/>
              </a:solidFill>
              <a:effectLst/>
              <a:latin typeface="Lato" panose="020F0502020204030203" pitchFamily="34" charset="0"/>
            </a:endParaRPr>
          </a:p>
          <a:p>
            <a:pPr marL="742950" marR="0" indent="-285750">
              <a:lnSpc>
                <a:spcPct val="115000"/>
              </a:lnSpc>
              <a:spcBef>
                <a:spcPts val="0"/>
              </a:spcBef>
              <a:spcAft>
                <a:spcPts val="1000"/>
              </a:spcAft>
              <a:buFont typeface="Wingdings" panose="05000000000000000000" pitchFamily="2" charset="2"/>
              <a:buChar char="q"/>
            </a:pPr>
            <a:r>
              <a:rPr lang="en-GB" sz="1800" dirty="0">
                <a:solidFill>
                  <a:srgbClr val="244061"/>
                </a:solidFill>
                <a:effectLst/>
                <a:latin typeface="Lato" panose="020F0502020204030203" pitchFamily="34" charset="0"/>
                <a:ea typeface="Lato" panose="020F0502020204030203" pitchFamily="34" charset="0"/>
                <a:cs typeface="Lato" panose="020F0502020204030203" pitchFamily="34" charset="0"/>
              </a:rPr>
              <a:t>Renal:  No of patients per doctors= 7</a:t>
            </a:r>
            <a:endParaRPr lang="en-US" sz="1800" dirty="0">
              <a:effectLst/>
              <a:latin typeface="Arial" panose="020B0604020202020204" pitchFamily="34" charset="0"/>
              <a:ea typeface="Arial" panose="020B0604020202020204" pitchFamily="34" charset="0"/>
            </a:endParaRPr>
          </a:p>
          <a:p>
            <a:pPr marL="742950" marR="0" indent="-285750">
              <a:lnSpc>
                <a:spcPct val="115000"/>
              </a:lnSpc>
              <a:spcBef>
                <a:spcPts val="0"/>
              </a:spcBef>
              <a:spcAft>
                <a:spcPts val="1000"/>
              </a:spcAft>
              <a:buFont typeface="Wingdings" panose="05000000000000000000" pitchFamily="2" charset="2"/>
              <a:buChar char="q"/>
            </a:pPr>
            <a:r>
              <a:rPr lang="en-GB" sz="1800" dirty="0">
                <a:solidFill>
                  <a:srgbClr val="244061"/>
                </a:solidFill>
                <a:effectLst/>
                <a:latin typeface="Lato" panose="020F0502020204030203" pitchFamily="34" charset="0"/>
                <a:ea typeface="Lato" panose="020F0502020204030203" pitchFamily="34" charset="0"/>
                <a:cs typeface="Lato" panose="020F0502020204030203" pitchFamily="34" charset="0"/>
              </a:rPr>
              <a:t>Physiotherapy:  No of patients per doctors= 20</a:t>
            </a:r>
            <a:endParaRPr lang="en-US" sz="1800" dirty="0">
              <a:effectLst/>
              <a:latin typeface="Arial" panose="020B0604020202020204" pitchFamily="34" charset="0"/>
              <a:ea typeface="Arial" panose="020B0604020202020204" pitchFamily="34" charset="0"/>
            </a:endParaRPr>
          </a:p>
          <a:p>
            <a:pPr marL="742950" marR="0" indent="-285750">
              <a:lnSpc>
                <a:spcPct val="115000"/>
              </a:lnSpc>
              <a:spcBef>
                <a:spcPts val="0"/>
              </a:spcBef>
              <a:spcAft>
                <a:spcPts val="1000"/>
              </a:spcAft>
              <a:buFont typeface="Wingdings" panose="05000000000000000000" pitchFamily="2" charset="2"/>
              <a:buChar char="q"/>
            </a:pPr>
            <a:r>
              <a:rPr lang="en-GB" sz="1800" dirty="0">
                <a:solidFill>
                  <a:srgbClr val="244061"/>
                </a:solidFill>
                <a:effectLst/>
                <a:latin typeface="Lato" panose="020F0502020204030203" pitchFamily="34" charset="0"/>
                <a:ea typeface="Lato" panose="020F0502020204030203" pitchFamily="34" charset="0"/>
                <a:cs typeface="Lato" panose="020F0502020204030203" pitchFamily="34" charset="0"/>
              </a:rPr>
              <a:t>Neurology:  No of patients per doctors= 17</a:t>
            </a:r>
            <a:endParaRPr lang="en-US" sz="1800" dirty="0">
              <a:effectLst/>
              <a:latin typeface="Arial" panose="020B0604020202020204" pitchFamily="34" charset="0"/>
              <a:ea typeface="Arial" panose="020B0604020202020204" pitchFamily="34" charset="0"/>
            </a:endParaRPr>
          </a:p>
          <a:p>
            <a:pPr marL="742950" marR="0" indent="-285750">
              <a:lnSpc>
                <a:spcPct val="115000"/>
              </a:lnSpc>
              <a:spcBef>
                <a:spcPts val="0"/>
              </a:spcBef>
              <a:spcAft>
                <a:spcPts val="1000"/>
              </a:spcAft>
              <a:buFont typeface="Wingdings" panose="05000000000000000000" pitchFamily="2" charset="2"/>
              <a:buChar char="q"/>
            </a:pPr>
            <a:r>
              <a:rPr lang="en-GB" sz="1800" dirty="0">
                <a:solidFill>
                  <a:srgbClr val="244061"/>
                </a:solidFill>
                <a:effectLst/>
                <a:latin typeface="Lato" panose="020F0502020204030203" pitchFamily="34" charset="0"/>
                <a:ea typeface="Lato" panose="020F0502020204030203" pitchFamily="34" charset="0"/>
                <a:cs typeface="Lato" panose="020F0502020204030203" pitchFamily="34" charset="0"/>
              </a:rPr>
              <a:t>General Practice:  No of patients per doctors= 646</a:t>
            </a:r>
            <a:endParaRPr lang="en-US" sz="1800" dirty="0">
              <a:effectLst/>
              <a:latin typeface="Arial" panose="020B0604020202020204" pitchFamily="34" charset="0"/>
              <a:ea typeface="Arial" panose="020B0604020202020204" pitchFamily="34" charset="0"/>
            </a:endParaRPr>
          </a:p>
          <a:p>
            <a:pPr marL="742950" marR="0" indent="-285750">
              <a:lnSpc>
                <a:spcPct val="115000"/>
              </a:lnSpc>
              <a:spcBef>
                <a:spcPts val="0"/>
              </a:spcBef>
              <a:spcAft>
                <a:spcPts val="1000"/>
              </a:spcAft>
              <a:buFont typeface="Wingdings" panose="05000000000000000000" pitchFamily="2" charset="2"/>
              <a:buChar char="q"/>
            </a:pPr>
            <a:r>
              <a:rPr lang="en-GB" sz="1800" dirty="0" err="1">
                <a:solidFill>
                  <a:srgbClr val="244061"/>
                </a:solidFill>
                <a:effectLst/>
                <a:latin typeface="Lato" panose="020F0502020204030203" pitchFamily="34" charset="0"/>
                <a:ea typeface="Lato" panose="020F0502020204030203" pitchFamily="34" charset="0"/>
                <a:cs typeface="Lato" panose="020F0502020204030203" pitchFamily="34" charset="0"/>
              </a:rPr>
              <a:t>Orthopedics</a:t>
            </a:r>
            <a:r>
              <a:rPr lang="en-GB" sz="1800" dirty="0">
                <a:solidFill>
                  <a:srgbClr val="244061"/>
                </a:solidFill>
                <a:effectLst/>
                <a:latin typeface="Lato" panose="020F0502020204030203" pitchFamily="34" charset="0"/>
                <a:ea typeface="Lato" panose="020F0502020204030203" pitchFamily="34" charset="0"/>
                <a:cs typeface="Lato" panose="020F0502020204030203" pitchFamily="34" charset="0"/>
              </a:rPr>
              <a:t>: No of patients per doctors= 72</a:t>
            </a:r>
            <a:endParaRPr lang="en-US" sz="1800" dirty="0">
              <a:effectLst/>
              <a:latin typeface="Arial" panose="020B0604020202020204" pitchFamily="34" charset="0"/>
              <a:ea typeface="Arial" panose="020B0604020202020204" pitchFamily="34" charset="0"/>
            </a:endParaRPr>
          </a:p>
          <a:p>
            <a:pPr marL="742950" marR="0" indent="-285750">
              <a:lnSpc>
                <a:spcPct val="115000"/>
              </a:lnSpc>
              <a:spcBef>
                <a:spcPts val="0"/>
              </a:spcBef>
              <a:spcAft>
                <a:spcPts val="1000"/>
              </a:spcAft>
              <a:buFont typeface="Wingdings" panose="05000000000000000000" pitchFamily="2" charset="2"/>
              <a:buChar char="q"/>
            </a:pPr>
            <a:r>
              <a:rPr lang="en-GB" sz="1800" dirty="0">
                <a:solidFill>
                  <a:srgbClr val="244061"/>
                </a:solidFill>
                <a:effectLst/>
                <a:latin typeface="Lato" panose="020F0502020204030203" pitchFamily="34" charset="0"/>
                <a:ea typeface="Lato" panose="020F0502020204030203" pitchFamily="34" charset="0"/>
                <a:cs typeface="Lato" panose="020F0502020204030203" pitchFamily="34" charset="0"/>
              </a:rPr>
              <a:t>Gastroenterology:  No of patients per doctors= 13</a:t>
            </a:r>
            <a:endParaRPr lang="en-US" sz="1800" dirty="0">
              <a:effectLst/>
              <a:latin typeface="Arial" panose="020B0604020202020204" pitchFamily="34" charset="0"/>
              <a:ea typeface="Arial" panose="020B0604020202020204" pitchFamily="34" charset="0"/>
            </a:endParaRPr>
          </a:p>
          <a:p>
            <a:pPr marL="742950" marR="0" indent="-285750">
              <a:lnSpc>
                <a:spcPct val="115000"/>
              </a:lnSpc>
              <a:spcBef>
                <a:spcPts val="0"/>
              </a:spcBef>
              <a:spcAft>
                <a:spcPts val="1000"/>
              </a:spcAft>
              <a:buFont typeface="Wingdings" panose="05000000000000000000" pitchFamily="2" charset="2"/>
              <a:buChar char="q"/>
            </a:pPr>
            <a:r>
              <a:rPr lang="en-GB" sz="1800" dirty="0">
                <a:solidFill>
                  <a:srgbClr val="244061"/>
                </a:solidFill>
                <a:effectLst/>
                <a:latin typeface="Lato" panose="020F0502020204030203" pitchFamily="34" charset="0"/>
                <a:ea typeface="Lato" panose="020F0502020204030203" pitchFamily="34" charset="0"/>
                <a:cs typeface="Lato" panose="020F0502020204030203" pitchFamily="34" charset="0"/>
              </a:rPr>
              <a:t>Cardiology:  No of patients per doctors= 23</a:t>
            </a:r>
            <a:endParaRPr lang="en-US" sz="1800" dirty="0">
              <a:effectLst/>
              <a:latin typeface="Arial" panose="020B0604020202020204" pitchFamily="34" charset="0"/>
              <a:ea typeface="Arial" panose="020B0604020202020204" pitchFamily="34" charset="0"/>
            </a:endParaRPr>
          </a:p>
          <a:p>
            <a:endParaRPr lang="en-US" dirty="0"/>
          </a:p>
        </p:txBody>
      </p:sp>
      <p:pic>
        <p:nvPicPr>
          <p:cNvPr id="4" name="Picture 3">
            <a:extLst>
              <a:ext uri="{FF2B5EF4-FFF2-40B4-BE49-F238E27FC236}">
                <a16:creationId xmlns:a16="http://schemas.microsoft.com/office/drawing/2014/main" id="{DA35EED9-99EE-5DB4-C186-D14565106184}"/>
              </a:ext>
            </a:extLst>
          </p:cNvPr>
          <p:cNvPicPr>
            <a:picLocks noChangeAspect="1"/>
          </p:cNvPicPr>
          <p:nvPr/>
        </p:nvPicPr>
        <p:blipFill>
          <a:blip r:embed="rId2"/>
          <a:stretch>
            <a:fillRect/>
          </a:stretch>
        </p:blipFill>
        <p:spPr>
          <a:xfrm>
            <a:off x="5807946" y="863600"/>
            <a:ext cx="6384054" cy="3045012"/>
          </a:xfrm>
          <a:prstGeom prst="rect">
            <a:avLst/>
          </a:prstGeom>
        </p:spPr>
      </p:pic>
    </p:spTree>
    <p:extLst>
      <p:ext uri="{BB962C8B-B14F-4D97-AF65-F5344CB8AC3E}">
        <p14:creationId xmlns:p14="http://schemas.microsoft.com/office/powerpoint/2010/main" val="2244326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BAFC3-170C-5AB9-E443-E4984F08883B}"/>
              </a:ext>
            </a:extLst>
          </p:cNvPr>
          <p:cNvSpPr>
            <a:spLocks noGrp="1"/>
          </p:cNvSpPr>
          <p:nvPr>
            <p:ph type="title"/>
          </p:nvPr>
        </p:nvSpPr>
        <p:spPr>
          <a:xfrm>
            <a:off x="684211" y="295836"/>
            <a:ext cx="8534401" cy="1165412"/>
          </a:xfrm>
        </p:spPr>
        <p:txBody>
          <a:bodyPr>
            <a:normAutofit fontScale="90000"/>
          </a:bodyPr>
          <a:lstStyle/>
          <a:p>
            <a:pPr algn="ctr"/>
            <a:r>
              <a:rPr lang="en-US" dirty="0"/>
              <a:t>Insights from Subjective questions </a:t>
            </a:r>
          </a:p>
        </p:txBody>
      </p:sp>
      <p:sp>
        <p:nvSpPr>
          <p:cNvPr id="3" name="Text Placeholder 2">
            <a:extLst>
              <a:ext uri="{FF2B5EF4-FFF2-40B4-BE49-F238E27FC236}">
                <a16:creationId xmlns:a16="http://schemas.microsoft.com/office/drawing/2014/main" id="{C5755787-226D-4A8F-B91D-DBC17FFEF67C}"/>
              </a:ext>
            </a:extLst>
          </p:cNvPr>
          <p:cNvSpPr>
            <a:spLocks noGrp="1"/>
          </p:cNvSpPr>
          <p:nvPr>
            <p:ph type="body" idx="1"/>
          </p:nvPr>
        </p:nvSpPr>
        <p:spPr>
          <a:xfrm>
            <a:off x="684213" y="1586753"/>
            <a:ext cx="11292634" cy="4975411"/>
          </a:xfrm>
        </p:spPr>
        <p:txBody>
          <a:bodyPr/>
          <a:lstStyle/>
          <a:p>
            <a:pPr marL="285750" indent="-285750" fontAlgn="base">
              <a:spcBef>
                <a:spcPts val="0"/>
              </a:spcBef>
              <a:spcAft>
                <a:spcPts val="1000"/>
              </a:spcAft>
              <a:buFont typeface="Wingdings" panose="05000000000000000000" pitchFamily="2" charset="2"/>
              <a:buChar char="q"/>
            </a:pPr>
            <a:r>
              <a:rPr lang="en-US" sz="1800" i="0" u="none" strike="noStrike" dirty="0">
                <a:solidFill>
                  <a:srgbClr val="000000"/>
                </a:solidFill>
                <a:effectLst/>
                <a:latin typeface="Lato" panose="020F0502020204030203" pitchFamily="34" charset="0"/>
              </a:rPr>
              <a:t>The average waiting time </a:t>
            </a:r>
            <a:r>
              <a:rPr lang="en-US" dirty="0">
                <a:solidFill>
                  <a:srgbClr val="000000"/>
                </a:solidFill>
                <a:latin typeface="Lato" panose="020F0502020204030203" pitchFamily="34" charset="0"/>
              </a:rPr>
              <a:t>is 35.46 and </a:t>
            </a:r>
          </a:p>
          <a:p>
            <a:pPr fontAlgn="base">
              <a:spcBef>
                <a:spcPts val="0"/>
              </a:spcBef>
              <a:spcAft>
                <a:spcPts val="1000"/>
              </a:spcAft>
            </a:pPr>
            <a:r>
              <a:rPr lang="en-US" dirty="0">
                <a:solidFill>
                  <a:srgbClr val="000000"/>
                </a:solidFill>
                <a:latin typeface="Lato" panose="020F0502020204030203" pitchFamily="34" charset="0"/>
              </a:rPr>
              <a:t>     h</a:t>
            </a:r>
            <a:r>
              <a:rPr lang="en-US" sz="1800" i="0" u="none" strike="noStrike" dirty="0">
                <a:solidFill>
                  <a:srgbClr val="000000"/>
                </a:solidFill>
                <a:effectLst/>
                <a:latin typeface="Lato" panose="020F0502020204030203" pitchFamily="34" charset="0"/>
              </a:rPr>
              <a:t>ence all departments average waiting </a:t>
            </a:r>
          </a:p>
          <a:p>
            <a:pPr fontAlgn="base">
              <a:spcBef>
                <a:spcPts val="0"/>
              </a:spcBef>
              <a:spcAft>
                <a:spcPts val="1000"/>
              </a:spcAft>
            </a:pPr>
            <a:r>
              <a:rPr lang="en-US" dirty="0">
                <a:solidFill>
                  <a:srgbClr val="000000"/>
                </a:solidFill>
                <a:latin typeface="Lato" panose="020F0502020204030203" pitchFamily="34" charset="0"/>
              </a:rPr>
              <a:t>     time is closer to it there is not any oddly</a:t>
            </a:r>
          </a:p>
          <a:p>
            <a:pPr fontAlgn="base">
              <a:spcBef>
                <a:spcPts val="0"/>
              </a:spcBef>
              <a:spcAft>
                <a:spcPts val="1000"/>
              </a:spcAft>
            </a:pPr>
            <a:r>
              <a:rPr lang="en-US" dirty="0">
                <a:solidFill>
                  <a:srgbClr val="000000"/>
                </a:solidFill>
                <a:latin typeface="Lato" panose="020F0502020204030203" pitchFamily="34" charset="0"/>
              </a:rPr>
              <a:t>     l</a:t>
            </a:r>
            <a:r>
              <a:rPr lang="en-US" sz="1800" i="0" u="none" strike="noStrike" dirty="0">
                <a:solidFill>
                  <a:srgbClr val="000000"/>
                </a:solidFill>
                <a:effectLst/>
                <a:latin typeface="Lato" panose="020F0502020204030203" pitchFamily="34" charset="0"/>
              </a:rPr>
              <a:t>arge waiting time.</a:t>
            </a:r>
          </a:p>
          <a:p>
            <a:pPr rtl="0" fontAlgn="base">
              <a:spcBef>
                <a:spcPts val="0"/>
              </a:spcBef>
              <a:spcAft>
                <a:spcPts val="1000"/>
              </a:spcAft>
            </a:pPr>
            <a:endParaRPr lang="en-US" sz="1800" b="1" i="0" u="none" strike="noStrike" dirty="0">
              <a:solidFill>
                <a:srgbClr val="000000"/>
              </a:solidFill>
              <a:effectLst/>
              <a:latin typeface="Lato" panose="020F0502020204030203" pitchFamily="34" charset="0"/>
            </a:endParaRPr>
          </a:p>
          <a:p>
            <a:endParaRPr lang="en-US" dirty="0"/>
          </a:p>
        </p:txBody>
      </p:sp>
      <p:pic>
        <p:nvPicPr>
          <p:cNvPr id="4" name="Picture 3">
            <a:extLst>
              <a:ext uri="{FF2B5EF4-FFF2-40B4-BE49-F238E27FC236}">
                <a16:creationId xmlns:a16="http://schemas.microsoft.com/office/drawing/2014/main" id="{65DD5067-31B4-BDE6-E3ED-606D8A37DF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9032" y="1586753"/>
            <a:ext cx="6647815" cy="4295569"/>
          </a:xfrm>
          <a:prstGeom prst="rect">
            <a:avLst/>
          </a:prstGeom>
        </p:spPr>
      </p:pic>
    </p:spTree>
    <p:extLst>
      <p:ext uri="{BB962C8B-B14F-4D97-AF65-F5344CB8AC3E}">
        <p14:creationId xmlns:p14="http://schemas.microsoft.com/office/powerpoint/2010/main" val="3370563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3B742-6626-0269-7926-61761AF4CF21}"/>
              </a:ext>
            </a:extLst>
          </p:cNvPr>
          <p:cNvSpPr>
            <a:spLocks noGrp="1"/>
          </p:cNvSpPr>
          <p:nvPr>
            <p:ph type="title"/>
          </p:nvPr>
        </p:nvSpPr>
        <p:spPr>
          <a:xfrm>
            <a:off x="684211" y="152400"/>
            <a:ext cx="11023695" cy="1093694"/>
          </a:xfrm>
        </p:spPr>
        <p:txBody>
          <a:bodyPr/>
          <a:lstStyle/>
          <a:p>
            <a:pPr algn="ctr"/>
            <a:r>
              <a:rPr lang="en-US" dirty="0"/>
              <a:t>Reports </a:t>
            </a:r>
          </a:p>
        </p:txBody>
      </p:sp>
      <p:sp>
        <p:nvSpPr>
          <p:cNvPr id="3" name="Text Placeholder 2">
            <a:extLst>
              <a:ext uri="{FF2B5EF4-FFF2-40B4-BE49-F238E27FC236}">
                <a16:creationId xmlns:a16="http://schemas.microsoft.com/office/drawing/2014/main" id="{866BC327-495F-480B-5BF4-02BE8612F6D5}"/>
              </a:ext>
            </a:extLst>
          </p:cNvPr>
          <p:cNvSpPr>
            <a:spLocks noGrp="1"/>
          </p:cNvSpPr>
          <p:nvPr>
            <p:ph type="body" idx="1"/>
          </p:nvPr>
        </p:nvSpPr>
        <p:spPr>
          <a:xfrm>
            <a:off x="684212" y="1353671"/>
            <a:ext cx="11023693" cy="4966447"/>
          </a:xfrm>
        </p:spPr>
        <p:txBody>
          <a:bodyPr/>
          <a:lstStyle/>
          <a:p>
            <a:r>
              <a:rPr lang="en-US" dirty="0"/>
              <a:t>The hospital has asked for a report with three tabs:</a:t>
            </a:r>
          </a:p>
          <a:p>
            <a:pPr marL="342900" indent="-342900">
              <a:buAutoNum type="arabicParenR"/>
            </a:pPr>
            <a:r>
              <a:rPr lang="en-US" dirty="0"/>
              <a:t>Main Tab</a:t>
            </a:r>
          </a:p>
          <a:p>
            <a:endParaRPr lang="en-US" dirty="0"/>
          </a:p>
          <a:p>
            <a:r>
              <a:rPr lang="en-US" dirty="0">
                <a:solidFill>
                  <a:schemeClr val="tx1"/>
                </a:solidFill>
              </a:rPr>
              <a:t>2) </a:t>
            </a:r>
            <a:r>
              <a:rPr lang="en-US" dirty="0"/>
              <a:t>Doctors’ Tab</a:t>
            </a:r>
          </a:p>
          <a:p>
            <a:endParaRPr lang="en-US" dirty="0"/>
          </a:p>
          <a:p>
            <a:r>
              <a:rPr lang="en-US" dirty="0">
                <a:solidFill>
                  <a:schemeClr val="tx1"/>
                </a:solidFill>
              </a:rPr>
              <a:t>3) </a:t>
            </a:r>
            <a:r>
              <a:rPr lang="en-US" dirty="0"/>
              <a:t>Patients’ Tab</a:t>
            </a:r>
          </a:p>
          <a:p>
            <a:endParaRPr lang="en-US" dirty="0"/>
          </a:p>
        </p:txBody>
      </p:sp>
    </p:spTree>
    <p:extLst>
      <p:ext uri="{BB962C8B-B14F-4D97-AF65-F5344CB8AC3E}">
        <p14:creationId xmlns:p14="http://schemas.microsoft.com/office/powerpoint/2010/main" val="3072447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16AD6-A461-3C38-E2AD-0C17BC2B7869}"/>
              </a:ext>
            </a:extLst>
          </p:cNvPr>
          <p:cNvSpPr>
            <a:spLocks noGrp="1"/>
          </p:cNvSpPr>
          <p:nvPr>
            <p:ph type="title"/>
          </p:nvPr>
        </p:nvSpPr>
        <p:spPr>
          <a:xfrm>
            <a:off x="684211" y="143436"/>
            <a:ext cx="11113342" cy="636493"/>
          </a:xfrm>
        </p:spPr>
        <p:txBody>
          <a:bodyPr>
            <a:normAutofit fontScale="90000"/>
          </a:bodyPr>
          <a:lstStyle/>
          <a:p>
            <a:pPr algn="ctr"/>
            <a:r>
              <a:rPr lang="en-US" dirty="0"/>
              <a:t>Main tab of Columbia </a:t>
            </a:r>
            <a:r>
              <a:rPr lang="en-US" dirty="0" err="1"/>
              <a:t>asia</a:t>
            </a:r>
            <a:r>
              <a:rPr lang="en-US" dirty="0"/>
              <a:t> hospital</a:t>
            </a:r>
          </a:p>
        </p:txBody>
      </p:sp>
      <p:sp>
        <p:nvSpPr>
          <p:cNvPr id="3" name="Text Placeholder 2">
            <a:extLst>
              <a:ext uri="{FF2B5EF4-FFF2-40B4-BE49-F238E27FC236}">
                <a16:creationId xmlns:a16="http://schemas.microsoft.com/office/drawing/2014/main" id="{8CB7E778-CF6D-E07F-DC1C-E3872792F82C}"/>
              </a:ext>
            </a:extLst>
          </p:cNvPr>
          <p:cNvSpPr>
            <a:spLocks noGrp="1"/>
          </p:cNvSpPr>
          <p:nvPr>
            <p:ph type="body" idx="1"/>
          </p:nvPr>
        </p:nvSpPr>
        <p:spPr>
          <a:xfrm>
            <a:off x="466165" y="779928"/>
            <a:ext cx="11331388" cy="5934635"/>
          </a:xfrm>
        </p:spPr>
        <p:txBody>
          <a:bodyPr/>
          <a:lstStyle/>
          <a:p>
            <a:r>
              <a:rPr lang="en-US" dirty="0"/>
              <a:t>Using the Main tab in the report, the hospital should be able to look at the overall metrics like the number of daily visits, revenue produced on that day, customer satisfaction, how busy are different departments on that day, and general waiting time on that day. This tab should have a slicer of date.</a:t>
            </a:r>
          </a:p>
          <a:p>
            <a:endParaRPr lang="en-US" dirty="0"/>
          </a:p>
        </p:txBody>
      </p:sp>
      <p:pic>
        <p:nvPicPr>
          <p:cNvPr id="5" name="Picture 4">
            <a:extLst>
              <a:ext uri="{FF2B5EF4-FFF2-40B4-BE49-F238E27FC236}">
                <a16:creationId xmlns:a16="http://schemas.microsoft.com/office/drawing/2014/main" id="{C34F7A91-F0F4-7F25-6B18-5D67014109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211" y="2030738"/>
            <a:ext cx="11220918" cy="4585215"/>
          </a:xfrm>
          <a:prstGeom prst="rect">
            <a:avLst/>
          </a:prstGeom>
        </p:spPr>
      </p:pic>
    </p:spTree>
    <p:extLst>
      <p:ext uri="{BB962C8B-B14F-4D97-AF65-F5344CB8AC3E}">
        <p14:creationId xmlns:p14="http://schemas.microsoft.com/office/powerpoint/2010/main" val="2133855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2DC02-CCA1-75B9-12AA-B0F3968C4E25}"/>
              </a:ext>
            </a:extLst>
          </p:cNvPr>
          <p:cNvSpPr>
            <a:spLocks noGrp="1"/>
          </p:cNvSpPr>
          <p:nvPr>
            <p:ph type="title"/>
          </p:nvPr>
        </p:nvSpPr>
        <p:spPr>
          <a:xfrm>
            <a:off x="1024870" y="80600"/>
            <a:ext cx="10494777" cy="690365"/>
          </a:xfrm>
        </p:spPr>
        <p:txBody>
          <a:bodyPr>
            <a:normAutofit/>
          </a:bodyPr>
          <a:lstStyle/>
          <a:p>
            <a:r>
              <a:rPr lang="en-US" dirty="0"/>
              <a:t>Doctor tab of Columbia </a:t>
            </a:r>
            <a:r>
              <a:rPr lang="en-US" dirty="0" err="1"/>
              <a:t>asia</a:t>
            </a:r>
            <a:r>
              <a:rPr lang="en-US" dirty="0"/>
              <a:t> hospital</a:t>
            </a:r>
          </a:p>
        </p:txBody>
      </p:sp>
      <p:sp>
        <p:nvSpPr>
          <p:cNvPr id="3" name="Text Placeholder 2">
            <a:extLst>
              <a:ext uri="{FF2B5EF4-FFF2-40B4-BE49-F238E27FC236}">
                <a16:creationId xmlns:a16="http://schemas.microsoft.com/office/drawing/2014/main" id="{BD45AEF1-1FBC-76C8-BC89-E42414574CAC}"/>
              </a:ext>
            </a:extLst>
          </p:cNvPr>
          <p:cNvSpPr>
            <a:spLocks noGrp="1"/>
          </p:cNvSpPr>
          <p:nvPr>
            <p:ph type="body" idx="1"/>
          </p:nvPr>
        </p:nvSpPr>
        <p:spPr>
          <a:xfrm>
            <a:off x="684213" y="770965"/>
            <a:ext cx="11068516" cy="6006435"/>
          </a:xfrm>
        </p:spPr>
        <p:txBody>
          <a:bodyPr/>
          <a:lstStyle/>
          <a:p>
            <a:r>
              <a:rPr lang="en-US" sz="1800" b="1" i="0" u="none" strike="noStrike" dirty="0">
                <a:solidFill>
                  <a:srgbClr val="000000"/>
                </a:solidFill>
                <a:effectLst/>
                <a:latin typeface="Lato" panose="020F0502020204030203" pitchFamily="34" charset="0"/>
              </a:rPr>
              <a:t>Using the Doctors’ Tab,</a:t>
            </a:r>
            <a:r>
              <a:rPr lang="en-US" sz="1800" b="0" i="0" u="none" strike="noStrike" dirty="0">
                <a:solidFill>
                  <a:srgbClr val="000000"/>
                </a:solidFill>
                <a:effectLst/>
                <a:latin typeface="Lato" panose="020F0502020204030203" pitchFamily="34" charset="0"/>
              </a:rPr>
              <a:t> the Chief Of Staff at the hospital should be able to look at the individual doctor’s performance metrics like customer satisfaction, the number of patients he was visited by, the revenue he has generated, and his appointment fees. This tab should have a slicer of the Doctor's Name or ID.</a:t>
            </a:r>
          </a:p>
          <a:p>
            <a:endParaRPr lang="en-US" dirty="0"/>
          </a:p>
        </p:txBody>
      </p:sp>
      <p:pic>
        <p:nvPicPr>
          <p:cNvPr id="5" name="Picture 4">
            <a:extLst>
              <a:ext uri="{FF2B5EF4-FFF2-40B4-BE49-F238E27FC236}">
                <a16:creationId xmlns:a16="http://schemas.microsoft.com/office/drawing/2014/main" id="{ABBE35AC-6AB3-35DB-F35A-A38C3EE638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212" y="1755385"/>
            <a:ext cx="11301599" cy="5022015"/>
          </a:xfrm>
          <a:prstGeom prst="rect">
            <a:avLst/>
          </a:prstGeom>
        </p:spPr>
      </p:pic>
    </p:spTree>
    <p:extLst>
      <p:ext uri="{BB962C8B-B14F-4D97-AF65-F5344CB8AC3E}">
        <p14:creationId xmlns:p14="http://schemas.microsoft.com/office/powerpoint/2010/main" val="3694158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7F7CD-4EE0-7D7A-7613-A69AABB39237}"/>
              </a:ext>
            </a:extLst>
          </p:cNvPr>
          <p:cNvSpPr>
            <a:spLocks noGrp="1"/>
          </p:cNvSpPr>
          <p:nvPr>
            <p:ph type="ctrTitle"/>
          </p:nvPr>
        </p:nvSpPr>
        <p:spPr>
          <a:xfrm>
            <a:off x="684211" y="143435"/>
            <a:ext cx="10987836" cy="806823"/>
          </a:xfrm>
        </p:spPr>
        <p:txBody>
          <a:bodyPr>
            <a:normAutofit fontScale="90000"/>
          </a:bodyPr>
          <a:lstStyle/>
          <a:p>
            <a:pPr algn="ctr"/>
            <a:r>
              <a:rPr lang="en-US" dirty="0"/>
              <a:t>Introduction </a:t>
            </a:r>
          </a:p>
        </p:txBody>
      </p:sp>
      <p:sp>
        <p:nvSpPr>
          <p:cNvPr id="3" name="Subtitle 2">
            <a:extLst>
              <a:ext uri="{FF2B5EF4-FFF2-40B4-BE49-F238E27FC236}">
                <a16:creationId xmlns:a16="http://schemas.microsoft.com/office/drawing/2014/main" id="{33C15679-47E1-1FEF-55ED-8489A43E9F71}"/>
              </a:ext>
            </a:extLst>
          </p:cNvPr>
          <p:cNvSpPr>
            <a:spLocks noGrp="1"/>
          </p:cNvSpPr>
          <p:nvPr>
            <p:ph type="subTitle" idx="1"/>
          </p:nvPr>
        </p:nvSpPr>
        <p:spPr>
          <a:xfrm>
            <a:off x="684211" y="1156447"/>
            <a:ext cx="10987835" cy="5558118"/>
          </a:xfrm>
        </p:spPr>
        <p:txBody>
          <a:bodyPr/>
          <a:lstStyle/>
          <a:p>
            <a:r>
              <a:rPr lang="en-US" dirty="0">
                <a:solidFill>
                  <a:schemeClr val="accent6">
                    <a:lumMod val="50000"/>
                  </a:schemeClr>
                </a:solidFill>
              </a:rPr>
              <a:t>I have been hired as a consultant data analyst by Columbia Asia Hospital. The Hospital is looking for the key insights for the following objectives:</a:t>
            </a:r>
          </a:p>
          <a:p>
            <a:r>
              <a:rPr lang="en-US" dirty="0">
                <a:solidFill>
                  <a:schemeClr val="tx1"/>
                </a:solidFill>
              </a:rPr>
              <a:t>1) </a:t>
            </a:r>
            <a:r>
              <a:rPr lang="en-US" dirty="0">
                <a:solidFill>
                  <a:schemeClr val="accent6">
                    <a:lumMod val="50000"/>
                  </a:schemeClr>
                </a:solidFill>
              </a:rPr>
              <a:t>Assess the hospital's revenue generation</a:t>
            </a:r>
          </a:p>
          <a:p>
            <a:r>
              <a:rPr lang="en-US" dirty="0">
                <a:solidFill>
                  <a:schemeClr val="tx1"/>
                </a:solidFill>
              </a:rPr>
              <a:t>2) </a:t>
            </a:r>
            <a:r>
              <a:rPr lang="en-US" dirty="0">
                <a:solidFill>
                  <a:schemeClr val="accent6">
                    <a:lumMod val="50000"/>
                  </a:schemeClr>
                </a:solidFill>
              </a:rPr>
              <a:t>Insights about suitable departments for new hires</a:t>
            </a:r>
          </a:p>
          <a:p>
            <a:r>
              <a:rPr lang="en-US" dirty="0">
                <a:solidFill>
                  <a:schemeClr val="tx1"/>
                </a:solidFill>
              </a:rPr>
              <a:t>3) </a:t>
            </a:r>
            <a:r>
              <a:rPr lang="en-US" dirty="0">
                <a:solidFill>
                  <a:schemeClr val="accent6">
                    <a:lumMod val="50000"/>
                  </a:schemeClr>
                </a:solidFill>
              </a:rPr>
              <a:t>Strategies and suggestions for patient discounts</a:t>
            </a:r>
          </a:p>
          <a:p>
            <a:r>
              <a:rPr lang="en-US" dirty="0">
                <a:solidFill>
                  <a:schemeClr val="accent6">
                    <a:lumMod val="50000"/>
                  </a:schemeClr>
                </a:solidFill>
              </a:rPr>
              <a:t>Your task is to perform data analysis and come up with a report to help the organization with the mentioned objectives.</a:t>
            </a:r>
          </a:p>
          <a:p>
            <a:endParaRPr lang="en-US" dirty="0">
              <a:solidFill>
                <a:schemeClr val="accent6">
                  <a:lumMod val="50000"/>
                </a:schemeClr>
              </a:solidFill>
            </a:endParaRPr>
          </a:p>
        </p:txBody>
      </p:sp>
      <p:pic>
        <p:nvPicPr>
          <p:cNvPr id="5" name="Picture 4">
            <a:extLst>
              <a:ext uri="{FF2B5EF4-FFF2-40B4-BE49-F238E27FC236}">
                <a16:creationId xmlns:a16="http://schemas.microsoft.com/office/drawing/2014/main" id="{AF3E4477-AC0B-43F1-84C7-58B31747B0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306" y="4055471"/>
            <a:ext cx="10119069" cy="2524624"/>
          </a:xfrm>
          <a:prstGeom prst="rect">
            <a:avLst/>
          </a:prstGeom>
        </p:spPr>
      </p:pic>
    </p:spTree>
    <p:extLst>
      <p:ext uri="{BB962C8B-B14F-4D97-AF65-F5344CB8AC3E}">
        <p14:creationId xmlns:p14="http://schemas.microsoft.com/office/powerpoint/2010/main" val="2401495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C298D-0271-2F85-D009-99CAA698A13D}"/>
              </a:ext>
            </a:extLst>
          </p:cNvPr>
          <p:cNvSpPr>
            <a:spLocks noGrp="1"/>
          </p:cNvSpPr>
          <p:nvPr>
            <p:ph type="title"/>
          </p:nvPr>
        </p:nvSpPr>
        <p:spPr>
          <a:xfrm>
            <a:off x="684211" y="125506"/>
            <a:ext cx="11202989" cy="645459"/>
          </a:xfrm>
        </p:spPr>
        <p:txBody>
          <a:bodyPr>
            <a:normAutofit/>
          </a:bodyPr>
          <a:lstStyle/>
          <a:p>
            <a:pPr algn="ctr"/>
            <a:r>
              <a:rPr lang="en-US" dirty="0"/>
              <a:t>Patient tab of Columbia </a:t>
            </a:r>
            <a:r>
              <a:rPr lang="en-US" dirty="0" err="1"/>
              <a:t>asia</a:t>
            </a:r>
            <a:r>
              <a:rPr lang="en-US" dirty="0"/>
              <a:t> hospital</a:t>
            </a:r>
          </a:p>
        </p:txBody>
      </p:sp>
      <p:sp>
        <p:nvSpPr>
          <p:cNvPr id="3" name="Text Placeholder 2">
            <a:extLst>
              <a:ext uri="{FF2B5EF4-FFF2-40B4-BE49-F238E27FC236}">
                <a16:creationId xmlns:a16="http://schemas.microsoft.com/office/drawing/2014/main" id="{3EC9E4AD-D5BC-9676-14CF-0DF313D5BFE4}"/>
              </a:ext>
            </a:extLst>
          </p:cNvPr>
          <p:cNvSpPr>
            <a:spLocks noGrp="1"/>
          </p:cNvSpPr>
          <p:nvPr>
            <p:ph type="body" idx="1"/>
          </p:nvPr>
        </p:nvSpPr>
        <p:spPr>
          <a:xfrm>
            <a:off x="304800" y="770964"/>
            <a:ext cx="11582399" cy="5961529"/>
          </a:xfrm>
        </p:spPr>
        <p:txBody>
          <a:bodyPr/>
          <a:lstStyle/>
          <a:p>
            <a:r>
              <a:rPr lang="en-US" sz="1800" b="1" i="0" u="none" strike="noStrike" dirty="0">
                <a:solidFill>
                  <a:srgbClr val="000000"/>
                </a:solidFill>
                <a:effectLst/>
                <a:latin typeface="Lato" panose="020F0502020204030203" pitchFamily="34" charset="0"/>
              </a:rPr>
              <a:t>Using the Patients’ Tab,</a:t>
            </a:r>
            <a:r>
              <a:rPr lang="en-US" sz="1800" b="0" i="0" u="none" strike="noStrike" dirty="0">
                <a:solidFill>
                  <a:srgbClr val="000000"/>
                </a:solidFill>
                <a:effectLst/>
                <a:latin typeface="Lato" panose="020F0502020204030203" pitchFamily="34" charset="0"/>
              </a:rPr>
              <a:t> the Patient’s Care Chief at the hospital wants to look at a customer’s profile which would involve metrics like the most frequently visited department, their age, their race, their waiting time, number of visits, the total amount that they have paid to the hospital, etc. All the metrics using which they can address the patient very carefully in their visits. This tab should have a slicer of the Patient's Name or ID.</a:t>
            </a:r>
          </a:p>
          <a:p>
            <a:endParaRPr lang="en-US" dirty="0"/>
          </a:p>
        </p:txBody>
      </p:sp>
      <p:pic>
        <p:nvPicPr>
          <p:cNvPr id="5" name="Picture 4">
            <a:extLst>
              <a:ext uri="{FF2B5EF4-FFF2-40B4-BE49-F238E27FC236}">
                <a16:creationId xmlns:a16="http://schemas.microsoft.com/office/drawing/2014/main" id="{CD92BFFB-1F4D-F3CD-7422-5ECB7918A0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343" y="2043056"/>
            <a:ext cx="11469609" cy="4689437"/>
          </a:xfrm>
          <a:prstGeom prst="rect">
            <a:avLst/>
          </a:prstGeom>
        </p:spPr>
      </p:pic>
    </p:spTree>
    <p:extLst>
      <p:ext uri="{BB962C8B-B14F-4D97-AF65-F5344CB8AC3E}">
        <p14:creationId xmlns:p14="http://schemas.microsoft.com/office/powerpoint/2010/main" val="40521096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2C0E6-59D8-46F0-B6CA-40420A749C81}"/>
              </a:ext>
            </a:extLst>
          </p:cNvPr>
          <p:cNvSpPr>
            <a:spLocks noGrp="1"/>
          </p:cNvSpPr>
          <p:nvPr>
            <p:ph type="title"/>
          </p:nvPr>
        </p:nvSpPr>
        <p:spPr>
          <a:xfrm>
            <a:off x="684211" y="161366"/>
            <a:ext cx="10943013" cy="672352"/>
          </a:xfrm>
        </p:spPr>
        <p:txBody>
          <a:bodyPr>
            <a:normAutofit/>
          </a:bodyPr>
          <a:lstStyle/>
          <a:p>
            <a:pPr algn="ctr"/>
            <a:r>
              <a:rPr lang="en-US" dirty="0"/>
              <a:t>Conclusion </a:t>
            </a:r>
          </a:p>
        </p:txBody>
      </p:sp>
      <p:sp>
        <p:nvSpPr>
          <p:cNvPr id="3" name="Text Placeholder 2">
            <a:extLst>
              <a:ext uri="{FF2B5EF4-FFF2-40B4-BE49-F238E27FC236}">
                <a16:creationId xmlns:a16="http://schemas.microsoft.com/office/drawing/2014/main" id="{7CC775D1-8C48-7820-B8BA-B51FBC266421}"/>
              </a:ext>
            </a:extLst>
          </p:cNvPr>
          <p:cNvSpPr>
            <a:spLocks noGrp="1"/>
          </p:cNvSpPr>
          <p:nvPr>
            <p:ph type="body" idx="1"/>
          </p:nvPr>
        </p:nvSpPr>
        <p:spPr>
          <a:xfrm>
            <a:off x="684213" y="1225899"/>
            <a:ext cx="10499602" cy="5219725"/>
          </a:xfrm>
        </p:spPr>
        <p:txBody>
          <a:bodyPr/>
          <a:lstStyle/>
          <a:p>
            <a:pPr marL="285750" indent="-285750">
              <a:buFont typeface="Wingdings" panose="05000000000000000000" pitchFamily="2" charset="2"/>
              <a:buChar char="q"/>
            </a:pPr>
            <a:r>
              <a:rPr lang="en-US" dirty="0"/>
              <a:t> </a:t>
            </a:r>
            <a:r>
              <a:rPr lang="en-US" sz="2000" dirty="0">
                <a:solidFill>
                  <a:schemeClr val="bg1">
                    <a:lumMod val="95000"/>
                    <a:lumOff val="5000"/>
                  </a:schemeClr>
                </a:solidFill>
              </a:rPr>
              <a:t>Columbia Asia Hospital is a moderately sized facility with a considerable number of patients per doctor. The appointment fees vary widely, and the satisfaction rate is below average, possibly indicating areas for improvement in patient care and services. The waiting time is relatively moderate.</a:t>
            </a:r>
          </a:p>
          <a:p>
            <a:endParaRPr lang="en-US" sz="2000" dirty="0">
              <a:solidFill>
                <a:schemeClr val="bg1">
                  <a:lumMod val="95000"/>
                  <a:lumOff val="5000"/>
                </a:schemeClr>
              </a:solidFill>
            </a:endParaRPr>
          </a:p>
          <a:p>
            <a:pPr marL="342900" indent="-342900">
              <a:buFont typeface="Wingdings" panose="05000000000000000000" pitchFamily="2" charset="2"/>
              <a:buChar char="q"/>
            </a:pPr>
            <a:r>
              <a:rPr lang="en-US" sz="2000" dirty="0">
                <a:solidFill>
                  <a:schemeClr val="bg1">
                    <a:lumMod val="95000"/>
                    <a:lumOff val="5000"/>
                  </a:schemeClr>
                </a:solidFill>
              </a:rPr>
              <a:t>To manage the high patient load effectively, I recommend hiring a general practitioner to handle a broad spectrum of medical issues and an orthopedic specialist to address musculoskeletal concerns. This approach ensures that patients receive specialized care while relieving the burden on existing staff, improving overall patient satisfaction.</a:t>
            </a:r>
          </a:p>
          <a:p>
            <a:endParaRPr lang="en-US" dirty="0"/>
          </a:p>
        </p:txBody>
      </p:sp>
    </p:spTree>
    <p:extLst>
      <p:ext uri="{BB962C8B-B14F-4D97-AF65-F5344CB8AC3E}">
        <p14:creationId xmlns:p14="http://schemas.microsoft.com/office/powerpoint/2010/main" val="15352875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70F4A-8BD1-3851-33D7-7B69A8AE059E}"/>
              </a:ext>
            </a:extLst>
          </p:cNvPr>
          <p:cNvSpPr>
            <a:spLocks noGrp="1"/>
          </p:cNvSpPr>
          <p:nvPr>
            <p:ph type="title"/>
          </p:nvPr>
        </p:nvSpPr>
        <p:spPr>
          <a:xfrm>
            <a:off x="6096000" y="5350933"/>
            <a:ext cx="8534400" cy="1507067"/>
          </a:xfrm>
        </p:spPr>
        <p:txBody>
          <a:bodyPr>
            <a:normAutofit/>
          </a:bodyPr>
          <a:lstStyle/>
          <a:p>
            <a:pPr algn="ctr"/>
            <a:r>
              <a:rPr lang="en-US" sz="1600" dirty="0">
                <a:hlinkClick r:id="rId2"/>
              </a:rPr>
              <a:t>keshav7295@gmail.com</a:t>
            </a:r>
            <a:r>
              <a:rPr lang="en-US" sz="1600" dirty="0"/>
              <a:t> </a:t>
            </a:r>
          </a:p>
        </p:txBody>
      </p:sp>
      <p:pic>
        <p:nvPicPr>
          <p:cNvPr id="5" name="Content Placeholder 4">
            <a:extLst>
              <a:ext uri="{FF2B5EF4-FFF2-40B4-BE49-F238E27FC236}">
                <a16:creationId xmlns:a16="http://schemas.microsoft.com/office/drawing/2014/main" id="{D0FBD899-7C82-E1FE-62BD-2F740938BD15}"/>
              </a:ext>
            </a:extLst>
          </p:cNvPr>
          <p:cNvPicPr>
            <a:picLocks noGrp="1" noChangeAspect="1"/>
          </p:cNvPicPr>
          <p:nvPr>
            <p:ph idx="1"/>
          </p:nvPr>
        </p:nvPicPr>
        <p:blipFill>
          <a:blip r:embed="rId3"/>
          <a:stretch>
            <a:fillRect/>
          </a:stretch>
        </p:blipFill>
        <p:spPr>
          <a:xfrm>
            <a:off x="2253673" y="1089892"/>
            <a:ext cx="6687127" cy="4988676"/>
          </a:xfrm>
          <a:prstGeom prst="rect">
            <a:avLst/>
          </a:prstGeom>
        </p:spPr>
      </p:pic>
    </p:spTree>
    <p:extLst>
      <p:ext uri="{BB962C8B-B14F-4D97-AF65-F5344CB8AC3E}">
        <p14:creationId xmlns:p14="http://schemas.microsoft.com/office/powerpoint/2010/main" val="376065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318F3-6778-04EA-11C5-78ED0ED9C605}"/>
              </a:ext>
            </a:extLst>
          </p:cNvPr>
          <p:cNvSpPr>
            <a:spLocks noGrp="1"/>
          </p:cNvSpPr>
          <p:nvPr>
            <p:ph type="title"/>
          </p:nvPr>
        </p:nvSpPr>
        <p:spPr>
          <a:xfrm>
            <a:off x="684211" y="313764"/>
            <a:ext cx="10709930" cy="986118"/>
          </a:xfrm>
        </p:spPr>
        <p:txBody>
          <a:bodyPr>
            <a:normAutofit/>
          </a:bodyPr>
          <a:lstStyle/>
          <a:p>
            <a:pPr algn="ctr"/>
            <a:r>
              <a:rPr lang="en-US" dirty="0"/>
              <a:t>Data overview </a:t>
            </a:r>
          </a:p>
        </p:txBody>
      </p:sp>
      <p:sp>
        <p:nvSpPr>
          <p:cNvPr id="3" name="Text Placeholder 2">
            <a:extLst>
              <a:ext uri="{FF2B5EF4-FFF2-40B4-BE49-F238E27FC236}">
                <a16:creationId xmlns:a16="http://schemas.microsoft.com/office/drawing/2014/main" id="{D3F72BAD-F27D-0B7D-1EE6-71812D9D6536}"/>
              </a:ext>
            </a:extLst>
          </p:cNvPr>
          <p:cNvSpPr>
            <a:spLocks noGrp="1"/>
          </p:cNvSpPr>
          <p:nvPr>
            <p:ph type="body" idx="1"/>
          </p:nvPr>
        </p:nvSpPr>
        <p:spPr>
          <a:xfrm>
            <a:off x="684212" y="2043953"/>
            <a:ext cx="10207905" cy="4267199"/>
          </a:xfrm>
        </p:spPr>
        <p:txBody>
          <a:bodyPr>
            <a:normAutofit/>
          </a:bodyPr>
          <a:lstStyle/>
          <a:p>
            <a:r>
              <a:rPr lang="en-US" dirty="0">
                <a:solidFill>
                  <a:schemeClr val="tx1"/>
                </a:solidFill>
              </a:rPr>
              <a:t>1) Date: </a:t>
            </a:r>
            <a:r>
              <a:rPr lang="en-US" dirty="0"/>
              <a:t>This column contains date and time information without specifying AM or PM. The       format is DD-MM-YYYY HH:MM.</a:t>
            </a:r>
          </a:p>
          <a:p>
            <a:r>
              <a:rPr lang="en-US" dirty="0">
                <a:solidFill>
                  <a:schemeClr val="tx1"/>
                </a:solidFill>
              </a:rPr>
              <a:t>2) Patient ID: </a:t>
            </a:r>
            <a:r>
              <a:rPr lang="en-US" dirty="0"/>
              <a:t>Each patient is assigned a unique identifier, which seems to be in the format 124-62-3289.</a:t>
            </a:r>
          </a:p>
          <a:p>
            <a:r>
              <a:rPr lang="en-US" dirty="0">
                <a:solidFill>
                  <a:schemeClr val="tx1"/>
                </a:solidFill>
              </a:rPr>
              <a:t>3) Patient Gender: </a:t>
            </a:r>
            <a:r>
              <a:rPr lang="en-US" dirty="0"/>
              <a:t>This column records the gender of the patient, denoted by 'M' for male and 'F' for female.</a:t>
            </a:r>
          </a:p>
          <a:p>
            <a:r>
              <a:rPr lang="en-US" dirty="0">
                <a:solidFill>
                  <a:schemeClr val="tx1"/>
                </a:solidFill>
              </a:rPr>
              <a:t>4) Patient Age: </a:t>
            </a:r>
            <a:r>
              <a:rPr lang="en-US" dirty="0"/>
              <a:t>The age of the patients is listed in years.</a:t>
            </a:r>
          </a:p>
          <a:p>
            <a:r>
              <a:rPr lang="en-US" dirty="0">
                <a:solidFill>
                  <a:schemeClr val="tx1"/>
                </a:solidFill>
              </a:rPr>
              <a:t>5) Patient Sat Score: </a:t>
            </a:r>
            <a:r>
              <a:rPr lang="en-US" dirty="0"/>
              <a:t>It seems to represent a satisfaction score given by or for the patient. However, the scores are single-digit, and it's not clear what the scale is.</a:t>
            </a:r>
          </a:p>
          <a:p>
            <a:r>
              <a:rPr lang="en-US" dirty="0">
                <a:solidFill>
                  <a:schemeClr val="tx1"/>
                </a:solidFill>
              </a:rPr>
              <a:t>6) Patient First Initial: </a:t>
            </a:r>
            <a:r>
              <a:rPr lang="en-US" dirty="0"/>
              <a:t>This column contains the first initial of the patient's first name.</a:t>
            </a:r>
          </a:p>
          <a:p>
            <a:r>
              <a:rPr lang="en-US" dirty="0">
                <a:solidFill>
                  <a:schemeClr val="tx1"/>
                </a:solidFill>
              </a:rPr>
              <a:t>7) Patient Last Name: </a:t>
            </a:r>
            <a:r>
              <a:rPr lang="en-US" dirty="0"/>
              <a:t>The surname of the patient is listed in this column.</a:t>
            </a:r>
          </a:p>
        </p:txBody>
      </p:sp>
    </p:spTree>
    <p:extLst>
      <p:ext uri="{BB962C8B-B14F-4D97-AF65-F5344CB8AC3E}">
        <p14:creationId xmlns:p14="http://schemas.microsoft.com/office/powerpoint/2010/main" val="1879579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6F64D-B0F4-5BA9-1B85-DF2CA1F7FFC0}"/>
              </a:ext>
            </a:extLst>
          </p:cNvPr>
          <p:cNvSpPr>
            <a:spLocks noGrp="1"/>
          </p:cNvSpPr>
          <p:nvPr>
            <p:ph type="title"/>
          </p:nvPr>
        </p:nvSpPr>
        <p:spPr>
          <a:xfrm>
            <a:off x="684211" y="331694"/>
            <a:ext cx="9768636" cy="735106"/>
          </a:xfrm>
        </p:spPr>
        <p:txBody>
          <a:bodyPr>
            <a:normAutofit/>
          </a:bodyPr>
          <a:lstStyle/>
          <a:p>
            <a:pPr algn="ctr"/>
            <a:r>
              <a:rPr lang="en-US" dirty="0"/>
              <a:t>Data overview </a:t>
            </a:r>
          </a:p>
        </p:txBody>
      </p:sp>
      <p:sp>
        <p:nvSpPr>
          <p:cNvPr id="3" name="Text Placeholder 2">
            <a:extLst>
              <a:ext uri="{FF2B5EF4-FFF2-40B4-BE49-F238E27FC236}">
                <a16:creationId xmlns:a16="http://schemas.microsoft.com/office/drawing/2014/main" id="{9E2790E4-3CBA-A1F6-553C-6047A1BD1752}"/>
              </a:ext>
            </a:extLst>
          </p:cNvPr>
          <p:cNvSpPr>
            <a:spLocks noGrp="1"/>
          </p:cNvSpPr>
          <p:nvPr>
            <p:ph type="body" idx="1"/>
          </p:nvPr>
        </p:nvSpPr>
        <p:spPr>
          <a:xfrm>
            <a:off x="684211" y="1344706"/>
            <a:ext cx="10727860" cy="5011270"/>
          </a:xfrm>
        </p:spPr>
        <p:txBody>
          <a:bodyPr>
            <a:normAutofit/>
          </a:bodyPr>
          <a:lstStyle/>
          <a:p>
            <a:r>
              <a:rPr lang="en-US" dirty="0">
                <a:solidFill>
                  <a:schemeClr val="tx1"/>
                </a:solidFill>
              </a:rPr>
              <a:t>8) Patient Race: </a:t>
            </a:r>
            <a:r>
              <a:rPr lang="en-US" dirty="0"/>
              <a:t>The racial or ethnic background of the patient is recorded here, with categories such as 'White', 'African American', 'Asian', 'Native American/Alaska Native', and 'Two or More Races’.</a:t>
            </a:r>
          </a:p>
          <a:p>
            <a:r>
              <a:rPr lang="en-US" dirty="0">
                <a:solidFill>
                  <a:schemeClr val="tx1"/>
                </a:solidFill>
              </a:rPr>
              <a:t>9) Patient Admin Flag: </a:t>
            </a:r>
            <a:r>
              <a:rPr lang="en-US" dirty="0"/>
              <a:t>This column contains </a:t>
            </a:r>
            <a:r>
              <a:rPr lang="en-US" dirty="0" err="1"/>
              <a:t>boolean</a:t>
            </a:r>
            <a:r>
              <a:rPr lang="en-US" dirty="0"/>
              <a:t> values ('TRUE' or 'FALSE') which might indicate whether the patient was admitted or some other administrative flag.</a:t>
            </a:r>
          </a:p>
          <a:p>
            <a:r>
              <a:rPr lang="en-US" dirty="0">
                <a:solidFill>
                  <a:schemeClr val="tx1"/>
                </a:solidFill>
              </a:rPr>
              <a:t>10) Patient Wait Time: </a:t>
            </a:r>
            <a:r>
              <a:rPr lang="en-US" dirty="0"/>
              <a:t>Appears to indicate the time the patient waited, possibly in minutes, before being seen or processed.</a:t>
            </a:r>
          </a:p>
          <a:p>
            <a:r>
              <a:rPr lang="en-US" dirty="0">
                <a:solidFill>
                  <a:schemeClr val="tx1"/>
                </a:solidFill>
              </a:rPr>
              <a:t>11) Department Referral: </a:t>
            </a:r>
            <a:r>
              <a:rPr lang="en-US" dirty="0"/>
              <a:t>This column lists the department to which the patient was referred, with entries such as 'General Practice', 'Orthopedics', 'Gastroenterology', or 'None' indicating no referral.</a:t>
            </a:r>
          </a:p>
          <a:p>
            <a:r>
              <a:rPr lang="en-US" dirty="0">
                <a:solidFill>
                  <a:schemeClr val="tx1"/>
                </a:solidFill>
              </a:rPr>
              <a:t>12) Doctor Name: </a:t>
            </a:r>
            <a:r>
              <a:rPr lang="en-US" dirty="0"/>
              <a:t>Identifies the doctor who attended each patient.</a:t>
            </a:r>
          </a:p>
          <a:p>
            <a:r>
              <a:rPr lang="en-US" dirty="0"/>
              <a:t>Appointment Fees: The cost charged for a doctor's consultation.</a:t>
            </a:r>
          </a:p>
          <a:p>
            <a:r>
              <a:rPr lang="en-US" dirty="0">
                <a:solidFill>
                  <a:schemeClr val="tx1"/>
                </a:solidFill>
              </a:rPr>
              <a:t>13) Total Bill: </a:t>
            </a:r>
            <a:r>
              <a:rPr lang="en-US" dirty="0"/>
              <a:t>The overall amount billed to the patient, including all services and charges.</a:t>
            </a:r>
          </a:p>
        </p:txBody>
      </p:sp>
    </p:spTree>
    <p:extLst>
      <p:ext uri="{BB962C8B-B14F-4D97-AF65-F5344CB8AC3E}">
        <p14:creationId xmlns:p14="http://schemas.microsoft.com/office/powerpoint/2010/main" val="3677400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D2207-21ED-1606-66B5-4BE2CB7E0751}"/>
              </a:ext>
            </a:extLst>
          </p:cNvPr>
          <p:cNvSpPr>
            <a:spLocks noGrp="1"/>
          </p:cNvSpPr>
          <p:nvPr>
            <p:ph type="title"/>
          </p:nvPr>
        </p:nvSpPr>
        <p:spPr>
          <a:xfrm>
            <a:off x="1580682" y="80600"/>
            <a:ext cx="8534401" cy="932412"/>
          </a:xfrm>
        </p:spPr>
        <p:txBody>
          <a:bodyPr/>
          <a:lstStyle/>
          <a:p>
            <a:pPr algn="ctr"/>
            <a:r>
              <a:rPr lang="en-US" dirty="0"/>
              <a:t>Methodology </a:t>
            </a:r>
          </a:p>
        </p:txBody>
      </p:sp>
      <p:sp>
        <p:nvSpPr>
          <p:cNvPr id="3" name="Text Placeholder 2">
            <a:extLst>
              <a:ext uri="{FF2B5EF4-FFF2-40B4-BE49-F238E27FC236}">
                <a16:creationId xmlns:a16="http://schemas.microsoft.com/office/drawing/2014/main" id="{D90DB800-15F4-B82B-B9C8-E6333B8059B2}"/>
              </a:ext>
            </a:extLst>
          </p:cNvPr>
          <p:cNvSpPr>
            <a:spLocks noGrp="1"/>
          </p:cNvSpPr>
          <p:nvPr>
            <p:ph type="body" idx="1"/>
          </p:nvPr>
        </p:nvSpPr>
        <p:spPr>
          <a:xfrm>
            <a:off x="684213" y="1147481"/>
            <a:ext cx="11140234" cy="5540189"/>
          </a:xfrm>
        </p:spPr>
        <p:txBody>
          <a:bodyPr>
            <a:normAutofit/>
          </a:bodyPr>
          <a:lstStyle/>
          <a:p>
            <a:pPr marL="457200" indent="-457200" algn="l">
              <a:buFont typeface="Wingdings" panose="05000000000000000000" pitchFamily="2" charset="2"/>
              <a:buChar char="q"/>
            </a:pPr>
            <a:r>
              <a:rPr lang="en-US" sz="2800" dirty="0">
                <a:solidFill>
                  <a:schemeClr val="accent1">
                    <a:lumMod val="50000"/>
                  </a:schemeClr>
                </a:solidFill>
                <a:latin typeface="Söhne"/>
              </a:rPr>
              <a:t>Data cleaning: </a:t>
            </a:r>
            <a:r>
              <a:rPr lang="en-US" sz="2400" dirty="0">
                <a:solidFill>
                  <a:schemeClr val="accent1">
                    <a:lumMod val="50000"/>
                  </a:schemeClr>
                </a:solidFill>
                <a:latin typeface="Söhne"/>
              </a:rPr>
              <a:t>includes removing duplicates, filtering rows, replacing values, converting data types, and handling missing values.</a:t>
            </a:r>
            <a:r>
              <a:rPr lang="en-US" sz="2400" i="0" dirty="0">
                <a:solidFill>
                  <a:schemeClr val="accent1">
                    <a:lumMod val="50000"/>
                  </a:schemeClr>
                </a:solidFill>
                <a:effectLst/>
                <a:latin typeface="Söhne"/>
              </a:rPr>
              <a:t> </a:t>
            </a:r>
          </a:p>
          <a:p>
            <a:pPr marL="457200" indent="-457200" algn="l">
              <a:buFont typeface="Wingdings" panose="05000000000000000000" pitchFamily="2" charset="2"/>
              <a:buChar char="q"/>
            </a:pPr>
            <a:r>
              <a:rPr lang="en-US" sz="2800" dirty="0">
                <a:solidFill>
                  <a:schemeClr val="accent1">
                    <a:lumMod val="50000"/>
                  </a:schemeClr>
                </a:solidFill>
                <a:latin typeface="Söhne"/>
              </a:rPr>
              <a:t>DAX:  </a:t>
            </a:r>
            <a:r>
              <a:rPr lang="en-US" sz="2400" dirty="0">
                <a:solidFill>
                  <a:schemeClr val="accent1">
                    <a:lumMod val="50000"/>
                  </a:schemeClr>
                </a:solidFill>
                <a:latin typeface="Söhne"/>
              </a:rPr>
              <a:t>It allows users to create complex formulas for data manipulation, aggregation, and filtering for getting insights by using cards.</a:t>
            </a:r>
            <a:endParaRPr lang="en-US" sz="2400" i="0" dirty="0">
              <a:solidFill>
                <a:schemeClr val="accent1">
                  <a:lumMod val="50000"/>
                </a:schemeClr>
              </a:solidFill>
              <a:effectLst/>
              <a:latin typeface="Söhne"/>
            </a:endParaRPr>
          </a:p>
          <a:p>
            <a:pPr marL="457200" indent="-457200" algn="l">
              <a:buFont typeface="Wingdings" panose="05000000000000000000" pitchFamily="2" charset="2"/>
              <a:buChar char="q"/>
            </a:pPr>
            <a:r>
              <a:rPr lang="en-US" sz="2800" dirty="0">
                <a:solidFill>
                  <a:schemeClr val="accent1">
                    <a:lumMod val="50000"/>
                  </a:schemeClr>
                </a:solidFill>
                <a:latin typeface="Söhne"/>
              </a:rPr>
              <a:t>Descriptive Analysis: </a:t>
            </a:r>
            <a:r>
              <a:rPr lang="en-US" sz="2400" dirty="0">
                <a:solidFill>
                  <a:schemeClr val="accent1">
                    <a:lumMod val="50000"/>
                  </a:schemeClr>
                </a:solidFill>
                <a:latin typeface="Söhne"/>
              </a:rPr>
              <a:t>Taking out the insights of objective and subject question along with various KPI’s.</a:t>
            </a:r>
          </a:p>
          <a:p>
            <a:pPr marL="457200" indent="-457200" algn="l">
              <a:buFont typeface="Wingdings" panose="05000000000000000000" pitchFamily="2" charset="2"/>
              <a:buChar char="q"/>
            </a:pPr>
            <a:r>
              <a:rPr lang="en-US" sz="2800" dirty="0">
                <a:solidFill>
                  <a:schemeClr val="accent1">
                    <a:lumMod val="50000"/>
                  </a:schemeClr>
                </a:solidFill>
                <a:latin typeface="Söhne"/>
              </a:rPr>
              <a:t>Interconnections: </a:t>
            </a:r>
            <a:r>
              <a:rPr lang="en-US" sz="2400" dirty="0">
                <a:solidFill>
                  <a:schemeClr val="accent1">
                    <a:lumMod val="50000"/>
                  </a:schemeClr>
                </a:solidFill>
                <a:latin typeface="Söhne"/>
              </a:rPr>
              <a:t>connect all the reports tab to change dynamically.</a:t>
            </a:r>
          </a:p>
          <a:p>
            <a:pPr marL="457200" indent="-457200" algn="l">
              <a:buFont typeface="Wingdings" panose="05000000000000000000" pitchFamily="2" charset="2"/>
              <a:buChar char="q"/>
            </a:pPr>
            <a:r>
              <a:rPr lang="en-US" sz="2800" dirty="0">
                <a:solidFill>
                  <a:schemeClr val="accent1">
                    <a:lumMod val="50000"/>
                  </a:schemeClr>
                </a:solidFill>
                <a:latin typeface="Söhne"/>
              </a:rPr>
              <a:t>Visualization: </a:t>
            </a:r>
            <a:r>
              <a:rPr lang="en-US" sz="2400" dirty="0">
                <a:solidFill>
                  <a:schemeClr val="accent1">
                    <a:lumMod val="50000"/>
                  </a:schemeClr>
                </a:solidFill>
                <a:latin typeface="Söhne"/>
              </a:rPr>
              <a:t>There is main tab, doctor’s tab and patient’s tab for all information of hospital ,doctors and patients.</a:t>
            </a:r>
          </a:p>
          <a:p>
            <a:pPr marL="457200" indent="-457200" algn="l">
              <a:buFont typeface="Arial" panose="020B0604020202020204" pitchFamily="34" charset="0"/>
              <a:buChar char="•"/>
            </a:pPr>
            <a:endParaRPr lang="en-US" sz="3200" b="1" dirty="0">
              <a:solidFill>
                <a:schemeClr val="accent1">
                  <a:lumMod val="50000"/>
                </a:schemeClr>
              </a:solidFill>
              <a:latin typeface="Söhne"/>
            </a:endParaRPr>
          </a:p>
          <a:p>
            <a:pPr marL="457200" indent="-457200" algn="l">
              <a:buFont typeface="Arial" panose="020B0604020202020204" pitchFamily="34" charset="0"/>
              <a:buChar char="•"/>
            </a:pPr>
            <a:endParaRPr lang="en-US" sz="3200" b="0" i="0" dirty="0">
              <a:solidFill>
                <a:schemeClr val="accent1">
                  <a:lumMod val="50000"/>
                </a:schemeClr>
              </a:solidFill>
              <a:effectLst/>
              <a:latin typeface="Söhne"/>
            </a:endParaRPr>
          </a:p>
          <a:p>
            <a:endParaRPr lang="en-US" dirty="0"/>
          </a:p>
        </p:txBody>
      </p:sp>
    </p:spTree>
    <p:extLst>
      <p:ext uri="{BB962C8B-B14F-4D97-AF65-F5344CB8AC3E}">
        <p14:creationId xmlns:p14="http://schemas.microsoft.com/office/powerpoint/2010/main" val="987416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26ECE-342E-0ABE-DD03-5FF3386FE24B}"/>
              </a:ext>
            </a:extLst>
          </p:cNvPr>
          <p:cNvSpPr>
            <a:spLocks noGrp="1"/>
          </p:cNvSpPr>
          <p:nvPr>
            <p:ph type="title"/>
          </p:nvPr>
        </p:nvSpPr>
        <p:spPr>
          <a:xfrm>
            <a:off x="1828799" y="80600"/>
            <a:ext cx="8534401" cy="663471"/>
          </a:xfrm>
        </p:spPr>
        <p:txBody>
          <a:bodyPr>
            <a:normAutofit/>
          </a:bodyPr>
          <a:lstStyle/>
          <a:p>
            <a:pPr algn="ctr"/>
            <a:r>
              <a:rPr lang="en-US" dirty="0"/>
              <a:t>Analysis of Objective questions</a:t>
            </a:r>
          </a:p>
        </p:txBody>
      </p:sp>
      <p:sp>
        <p:nvSpPr>
          <p:cNvPr id="3" name="Text Placeholder 2">
            <a:extLst>
              <a:ext uri="{FF2B5EF4-FFF2-40B4-BE49-F238E27FC236}">
                <a16:creationId xmlns:a16="http://schemas.microsoft.com/office/drawing/2014/main" id="{C382059C-2F2F-5C16-1A44-842AF56C3EEB}"/>
              </a:ext>
            </a:extLst>
          </p:cNvPr>
          <p:cNvSpPr>
            <a:spLocks noGrp="1"/>
          </p:cNvSpPr>
          <p:nvPr>
            <p:ph type="body" idx="1"/>
          </p:nvPr>
        </p:nvSpPr>
        <p:spPr>
          <a:xfrm>
            <a:off x="684212" y="744071"/>
            <a:ext cx="11229881" cy="5701553"/>
          </a:xfrm>
        </p:spPr>
        <p:txBody>
          <a:bodyPr>
            <a:normAutofit/>
          </a:bodyPr>
          <a:lstStyle/>
          <a:p>
            <a:pPr rtl="0" fontAlgn="base">
              <a:spcBef>
                <a:spcPts val="1000"/>
              </a:spcBef>
              <a:spcAft>
                <a:spcPts val="0"/>
              </a:spcAft>
            </a:pPr>
            <a:endParaRPr lang="en-US" sz="1800" b="0" i="0" u="none" strike="noStrike" dirty="0">
              <a:solidFill>
                <a:schemeClr val="bg1">
                  <a:lumMod val="75000"/>
                  <a:lumOff val="25000"/>
                </a:schemeClr>
              </a:solidFill>
              <a:effectLst/>
              <a:latin typeface="Lato" panose="020F0502020204030203" pitchFamily="34" charset="0"/>
            </a:endParaRPr>
          </a:p>
          <a:p>
            <a:pPr algn="l">
              <a:buFont typeface="+mj-lt"/>
              <a:buAutoNum type="arabicPeriod"/>
            </a:pPr>
            <a:endParaRPr lang="en-US" b="0" i="0" dirty="0">
              <a:solidFill>
                <a:srgbClr val="ECECEC"/>
              </a:solidFill>
              <a:effectLst/>
              <a:latin typeface="Söhne"/>
            </a:endParaRPr>
          </a:p>
          <a:p>
            <a:pPr rtl="0" fontAlgn="base">
              <a:spcBef>
                <a:spcPts val="1000"/>
              </a:spcBef>
              <a:spcAft>
                <a:spcPts val="1000"/>
              </a:spcAft>
            </a:pPr>
            <a:endParaRPr lang="en-US" sz="1800" b="0" i="0" u="none" strike="noStrike" dirty="0">
              <a:solidFill>
                <a:schemeClr val="bg1">
                  <a:lumMod val="75000"/>
                  <a:lumOff val="25000"/>
                </a:schemeClr>
              </a:solidFill>
              <a:effectLst/>
              <a:latin typeface="Lato" panose="020F0502020204030203" pitchFamily="34" charset="0"/>
            </a:endParaRPr>
          </a:p>
          <a:p>
            <a:pPr marL="285750" indent="-285750" rtl="0" fontAlgn="base">
              <a:spcBef>
                <a:spcPts val="1000"/>
              </a:spcBef>
              <a:spcAft>
                <a:spcPts val="1000"/>
              </a:spcAft>
              <a:buFont typeface="Wingdings" panose="05000000000000000000" pitchFamily="2" charset="2"/>
              <a:buChar char="q"/>
            </a:pPr>
            <a:r>
              <a:rPr lang="en-US" sz="1800" b="0" i="0" u="none" strike="noStrike" dirty="0">
                <a:solidFill>
                  <a:schemeClr val="bg1">
                    <a:lumMod val="75000"/>
                    <a:lumOff val="25000"/>
                  </a:schemeClr>
                </a:solidFill>
                <a:effectLst/>
                <a:latin typeface="Lato" panose="020F0502020204030203" pitchFamily="34" charset="0"/>
              </a:rPr>
              <a:t>The count of patients  in General Practice at hospital</a:t>
            </a:r>
          </a:p>
          <a:p>
            <a:pPr rtl="0" fontAlgn="base">
              <a:spcBef>
                <a:spcPts val="1000"/>
              </a:spcBef>
              <a:spcAft>
                <a:spcPts val="1000"/>
              </a:spcAft>
            </a:pPr>
            <a:r>
              <a:rPr lang="en-US" sz="1800" b="0" i="0" u="none" strike="noStrike" dirty="0">
                <a:solidFill>
                  <a:schemeClr val="bg1">
                    <a:lumMod val="75000"/>
                    <a:lumOff val="25000"/>
                  </a:schemeClr>
                </a:solidFill>
                <a:effectLst/>
                <a:latin typeface="Lato" panose="020F0502020204030203" pitchFamily="34" charset="0"/>
              </a:rPr>
              <a:t>      is higher </a:t>
            </a:r>
            <a:r>
              <a:rPr lang="en-US" sz="1800" b="0" i="0" u="none" strike="noStrike" dirty="0" err="1">
                <a:solidFill>
                  <a:schemeClr val="bg1">
                    <a:lumMod val="75000"/>
                    <a:lumOff val="25000"/>
                  </a:schemeClr>
                </a:solidFill>
                <a:effectLst/>
                <a:latin typeface="Lato" panose="020F0502020204030203" pitchFamily="34" charset="0"/>
              </a:rPr>
              <a:t>i.e</a:t>
            </a:r>
            <a:r>
              <a:rPr lang="en-US" sz="1800" b="0" i="0" u="none" strike="noStrike" dirty="0">
                <a:solidFill>
                  <a:schemeClr val="bg1">
                    <a:lumMod val="75000"/>
                    <a:lumOff val="25000"/>
                  </a:schemeClr>
                </a:solidFill>
                <a:effectLst/>
                <a:latin typeface="Lato" panose="020F0502020204030203" pitchFamily="34" charset="0"/>
              </a:rPr>
              <a:t> 1943.</a:t>
            </a:r>
          </a:p>
          <a:p>
            <a:pPr marL="285750" indent="-285750" rtl="0" fontAlgn="base">
              <a:spcBef>
                <a:spcPts val="1000"/>
              </a:spcBef>
              <a:spcAft>
                <a:spcPts val="1000"/>
              </a:spcAft>
              <a:buFont typeface="Wingdings" panose="05000000000000000000" pitchFamily="2" charset="2"/>
              <a:buChar char="q"/>
            </a:pPr>
            <a:r>
              <a:rPr lang="en-US" dirty="0">
                <a:solidFill>
                  <a:schemeClr val="bg1">
                    <a:lumMod val="75000"/>
                    <a:lumOff val="25000"/>
                  </a:schemeClr>
                </a:solidFill>
                <a:latin typeface="Lato" panose="020F0502020204030203" pitchFamily="34" charset="0"/>
              </a:rPr>
              <a:t>Count of patient in Renal is the lowest at the hospital </a:t>
            </a:r>
          </a:p>
          <a:p>
            <a:pPr rtl="0" fontAlgn="base">
              <a:spcBef>
                <a:spcPts val="1000"/>
              </a:spcBef>
              <a:spcAft>
                <a:spcPts val="1000"/>
              </a:spcAft>
            </a:pPr>
            <a:r>
              <a:rPr lang="en-US" sz="1800" b="0" i="0" u="none" strike="noStrike" dirty="0">
                <a:solidFill>
                  <a:schemeClr val="bg1">
                    <a:lumMod val="75000"/>
                    <a:lumOff val="25000"/>
                  </a:schemeClr>
                </a:solidFill>
                <a:effectLst/>
                <a:latin typeface="Lato" panose="020F0502020204030203" pitchFamily="34" charset="0"/>
              </a:rPr>
              <a:t>     </a:t>
            </a:r>
            <a:r>
              <a:rPr lang="en-US" sz="1800" b="0" i="0" u="none" strike="noStrike" dirty="0" err="1">
                <a:solidFill>
                  <a:schemeClr val="bg1">
                    <a:lumMod val="75000"/>
                    <a:lumOff val="25000"/>
                  </a:schemeClr>
                </a:solidFill>
                <a:effectLst/>
                <a:latin typeface="Lato" panose="020F0502020204030203" pitchFamily="34" charset="0"/>
              </a:rPr>
              <a:t>i.</a:t>
            </a:r>
            <a:r>
              <a:rPr lang="en-US" dirty="0" err="1">
                <a:solidFill>
                  <a:schemeClr val="bg1">
                    <a:lumMod val="75000"/>
                    <a:lumOff val="25000"/>
                  </a:schemeClr>
                </a:solidFill>
                <a:latin typeface="Lato" panose="020F0502020204030203" pitchFamily="34" charset="0"/>
              </a:rPr>
              <a:t>e</a:t>
            </a:r>
            <a:r>
              <a:rPr lang="en-US" dirty="0">
                <a:solidFill>
                  <a:schemeClr val="bg1">
                    <a:lumMod val="75000"/>
                    <a:lumOff val="25000"/>
                  </a:schemeClr>
                </a:solidFill>
                <a:latin typeface="Lato" panose="020F0502020204030203" pitchFamily="34" charset="0"/>
              </a:rPr>
              <a:t> 23.</a:t>
            </a:r>
          </a:p>
          <a:p>
            <a:pPr marL="285750" indent="-285750" rtl="0" fontAlgn="base">
              <a:spcBef>
                <a:spcPts val="1000"/>
              </a:spcBef>
              <a:spcAft>
                <a:spcPts val="1000"/>
              </a:spcAft>
              <a:buFont typeface="Wingdings" panose="05000000000000000000" pitchFamily="2" charset="2"/>
              <a:buChar char="q"/>
            </a:pPr>
            <a:r>
              <a:rPr lang="en-US" sz="1800" b="0" i="0" u="none" strike="noStrike" dirty="0">
                <a:solidFill>
                  <a:schemeClr val="bg1">
                    <a:lumMod val="75000"/>
                    <a:lumOff val="25000"/>
                  </a:schemeClr>
                </a:solidFill>
                <a:effectLst/>
                <a:latin typeface="Lato" panose="020F0502020204030203" pitchFamily="34" charset="0"/>
              </a:rPr>
              <a:t>Count of patient in Orthopedics is 290</a:t>
            </a:r>
            <a:r>
              <a:rPr lang="en-US" dirty="0">
                <a:solidFill>
                  <a:schemeClr val="bg1">
                    <a:lumMod val="75000"/>
                    <a:lumOff val="25000"/>
                  </a:schemeClr>
                </a:solidFill>
                <a:latin typeface="Lato" panose="020F0502020204030203" pitchFamily="34" charset="0"/>
              </a:rPr>
              <a:t>, which is a good </a:t>
            </a:r>
          </a:p>
          <a:p>
            <a:pPr rtl="0" fontAlgn="base">
              <a:spcBef>
                <a:spcPts val="1000"/>
              </a:spcBef>
              <a:spcAft>
                <a:spcPts val="1000"/>
              </a:spcAft>
            </a:pPr>
            <a:r>
              <a:rPr lang="en-US" dirty="0">
                <a:solidFill>
                  <a:schemeClr val="bg1">
                    <a:lumMod val="75000"/>
                    <a:lumOff val="25000"/>
                  </a:schemeClr>
                </a:solidFill>
                <a:latin typeface="Lato" panose="020F0502020204030203" pitchFamily="34" charset="0"/>
              </a:rPr>
              <a:t>     a</a:t>
            </a:r>
            <a:r>
              <a:rPr lang="en-US" sz="1800" b="0" i="0" u="none" strike="noStrike" dirty="0">
                <a:solidFill>
                  <a:schemeClr val="bg1">
                    <a:lumMod val="75000"/>
                    <a:lumOff val="25000"/>
                  </a:schemeClr>
                </a:solidFill>
                <a:effectLst/>
                <a:latin typeface="Lato" panose="020F0502020204030203" pitchFamily="34" charset="0"/>
              </a:rPr>
              <a:t>mount.</a:t>
            </a:r>
          </a:p>
          <a:p>
            <a:pPr rtl="0" fontAlgn="base">
              <a:spcBef>
                <a:spcPts val="1000"/>
              </a:spcBef>
              <a:spcAft>
                <a:spcPts val="1000"/>
              </a:spcAft>
            </a:pPr>
            <a:endParaRPr lang="en-US" dirty="0">
              <a:solidFill>
                <a:schemeClr val="bg1">
                  <a:lumMod val="75000"/>
                  <a:lumOff val="25000"/>
                </a:schemeClr>
              </a:solidFill>
              <a:latin typeface="Lato" panose="020F0502020204030203" pitchFamily="34" charset="0"/>
            </a:endParaRPr>
          </a:p>
          <a:p>
            <a:pPr rtl="0" fontAlgn="base">
              <a:spcBef>
                <a:spcPts val="1000"/>
              </a:spcBef>
              <a:spcAft>
                <a:spcPts val="1000"/>
              </a:spcAft>
            </a:pPr>
            <a:endParaRPr lang="en-US" sz="1800" b="0" i="0" u="none" strike="noStrike" dirty="0">
              <a:solidFill>
                <a:schemeClr val="bg1">
                  <a:lumMod val="75000"/>
                  <a:lumOff val="25000"/>
                </a:schemeClr>
              </a:solidFill>
              <a:effectLst/>
              <a:latin typeface="Lato" panose="020F0502020204030203" pitchFamily="34" charset="0"/>
            </a:endParaRPr>
          </a:p>
          <a:p>
            <a:pPr rtl="0" fontAlgn="base">
              <a:spcBef>
                <a:spcPts val="1000"/>
              </a:spcBef>
              <a:spcAft>
                <a:spcPts val="1000"/>
              </a:spcAft>
            </a:pPr>
            <a:endParaRPr lang="en-US" sz="1800" b="1" i="0" u="none" strike="noStrike" dirty="0">
              <a:solidFill>
                <a:schemeClr val="bg1">
                  <a:lumMod val="75000"/>
                  <a:lumOff val="25000"/>
                </a:schemeClr>
              </a:solidFill>
              <a:effectLst/>
              <a:latin typeface="Lato" panose="020F0502020204030203" pitchFamily="34" charset="0"/>
            </a:endParaRPr>
          </a:p>
          <a:p>
            <a:endParaRPr lang="en-US" dirty="0"/>
          </a:p>
        </p:txBody>
      </p:sp>
      <p:pic>
        <p:nvPicPr>
          <p:cNvPr id="8" name="Picture 7">
            <a:extLst>
              <a:ext uri="{FF2B5EF4-FFF2-40B4-BE49-F238E27FC236}">
                <a16:creationId xmlns:a16="http://schemas.microsoft.com/office/drawing/2014/main" id="{7BF65A5A-978F-62F8-D8F3-BE2247179F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1718" y="1062236"/>
            <a:ext cx="5600281" cy="3841360"/>
          </a:xfrm>
          <a:prstGeom prst="rect">
            <a:avLst/>
          </a:prstGeom>
        </p:spPr>
      </p:pic>
    </p:spTree>
    <p:extLst>
      <p:ext uri="{BB962C8B-B14F-4D97-AF65-F5344CB8AC3E}">
        <p14:creationId xmlns:p14="http://schemas.microsoft.com/office/powerpoint/2010/main" val="2120464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A3336-B7C9-8E66-963A-2AD2F2324F0A}"/>
              </a:ext>
            </a:extLst>
          </p:cNvPr>
          <p:cNvSpPr>
            <a:spLocks noGrp="1"/>
          </p:cNvSpPr>
          <p:nvPr>
            <p:ph type="title"/>
          </p:nvPr>
        </p:nvSpPr>
        <p:spPr>
          <a:xfrm>
            <a:off x="1195199" y="141941"/>
            <a:ext cx="8534401" cy="871071"/>
          </a:xfrm>
        </p:spPr>
        <p:txBody>
          <a:bodyPr/>
          <a:lstStyle/>
          <a:p>
            <a:r>
              <a:rPr lang="en-US" dirty="0"/>
              <a:t>Analysis of Objective questions</a:t>
            </a:r>
          </a:p>
        </p:txBody>
      </p:sp>
      <p:sp>
        <p:nvSpPr>
          <p:cNvPr id="3" name="Text Placeholder 2">
            <a:extLst>
              <a:ext uri="{FF2B5EF4-FFF2-40B4-BE49-F238E27FC236}">
                <a16:creationId xmlns:a16="http://schemas.microsoft.com/office/drawing/2014/main" id="{920F21C8-B1C3-29CB-1144-0B8AA14A4130}"/>
              </a:ext>
            </a:extLst>
          </p:cNvPr>
          <p:cNvSpPr>
            <a:spLocks noGrp="1"/>
          </p:cNvSpPr>
          <p:nvPr>
            <p:ph type="body" idx="1"/>
          </p:nvPr>
        </p:nvSpPr>
        <p:spPr>
          <a:xfrm>
            <a:off x="684213" y="1201271"/>
            <a:ext cx="11140234" cy="5656729"/>
          </a:xfrm>
        </p:spPr>
        <p:txBody>
          <a:bodyPr>
            <a:normAutofit/>
          </a:bodyPr>
          <a:lstStyle/>
          <a:p>
            <a:pPr marL="285750" indent="-285750" algn="l">
              <a:buFont typeface="Wingdings" panose="05000000000000000000" pitchFamily="2" charset="2"/>
              <a:buChar char="q"/>
            </a:pPr>
            <a:r>
              <a:rPr lang="en-US" b="0" i="0" dirty="0">
                <a:solidFill>
                  <a:schemeClr val="bg1"/>
                </a:solidFill>
                <a:effectLst/>
                <a:latin typeface="Söhne"/>
              </a:rPr>
              <a:t>To identify Null values in Power BI, use the "Data" view and look for blank cells in the respective columns.</a:t>
            </a:r>
          </a:p>
          <a:p>
            <a:pPr marL="285750" indent="-285750" algn="l">
              <a:buFont typeface="Wingdings" panose="05000000000000000000" pitchFamily="2" charset="2"/>
              <a:buChar char="q"/>
            </a:pPr>
            <a:r>
              <a:rPr lang="en-US" b="0" i="0" dirty="0">
                <a:solidFill>
                  <a:schemeClr val="bg1"/>
                </a:solidFill>
                <a:effectLst/>
                <a:latin typeface="Söhne"/>
              </a:rPr>
              <a:t>The best way to handle Null values depends on the context. You can replace them with a specific value (e.g., 0), use the average or median value, or remove the rows with Null values using the "Remove Rows" transformation.</a:t>
            </a:r>
          </a:p>
          <a:p>
            <a:pPr marL="285750" indent="-285750" algn="l">
              <a:buFont typeface="Wingdings" panose="05000000000000000000" pitchFamily="2" charset="2"/>
              <a:buChar char="q"/>
            </a:pPr>
            <a:r>
              <a:rPr lang="en-US" b="0" i="0" dirty="0">
                <a:solidFill>
                  <a:schemeClr val="bg1"/>
                </a:solidFill>
                <a:effectLst/>
                <a:latin typeface="Söhne"/>
              </a:rPr>
              <a:t>In this case, we opted to replace Null values with the average value for numerical columns and with a specific value for categorical columns, ensuring data integrity and analysis accuracy.</a:t>
            </a:r>
            <a:endParaRPr lang="en-US" dirty="0">
              <a:solidFill>
                <a:schemeClr val="bg1"/>
              </a:solidFill>
            </a:endParaRPr>
          </a:p>
          <a:p>
            <a:r>
              <a:rPr lang="en-US" dirty="0"/>
              <a:t> </a:t>
            </a:r>
          </a:p>
          <a:p>
            <a:endParaRPr lang="en-US" dirty="0"/>
          </a:p>
          <a:p>
            <a:endParaRPr lang="en-US"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solidFill>
                  <a:schemeClr val="bg1">
                    <a:lumMod val="95000"/>
                    <a:lumOff val="5000"/>
                  </a:schemeClr>
                </a:solidFill>
              </a:rPr>
              <a:t>Form the figure we can say that the number of male </a:t>
            </a:r>
          </a:p>
          <a:p>
            <a:r>
              <a:rPr lang="en-US" dirty="0">
                <a:solidFill>
                  <a:schemeClr val="bg1">
                    <a:lumMod val="95000"/>
                    <a:lumOff val="5000"/>
                  </a:schemeClr>
                </a:solidFill>
              </a:rPr>
              <a:t>     Patient visited in the hospital is more than the number</a:t>
            </a:r>
          </a:p>
          <a:p>
            <a:r>
              <a:rPr lang="en-US" dirty="0">
                <a:solidFill>
                  <a:schemeClr val="bg1">
                    <a:lumMod val="95000"/>
                    <a:lumOff val="5000"/>
                  </a:schemeClr>
                </a:solidFill>
              </a:rPr>
              <a:t>    of female patient visited in the hospital.</a:t>
            </a:r>
          </a:p>
        </p:txBody>
      </p:sp>
      <p:pic>
        <p:nvPicPr>
          <p:cNvPr id="4" name="Picture 3">
            <a:extLst>
              <a:ext uri="{FF2B5EF4-FFF2-40B4-BE49-F238E27FC236}">
                <a16:creationId xmlns:a16="http://schemas.microsoft.com/office/drawing/2014/main" id="{735A5871-DB52-1161-D038-62E6CBD7439A}"/>
              </a:ext>
            </a:extLst>
          </p:cNvPr>
          <p:cNvPicPr>
            <a:picLocks noChangeAspect="1"/>
          </p:cNvPicPr>
          <p:nvPr/>
        </p:nvPicPr>
        <p:blipFill>
          <a:blip r:embed="rId2"/>
          <a:stretch>
            <a:fillRect/>
          </a:stretch>
        </p:blipFill>
        <p:spPr>
          <a:xfrm>
            <a:off x="7234813" y="3024555"/>
            <a:ext cx="4089679" cy="3691504"/>
          </a:xfrm>
          <a:prstGeom prst="rect">
            <a:avLst/>
          </a:prstGeom>
        </p:spPr>
      </p:pic>
    </p:spTree>
    <p:extLst>
      <p:ext uri="{BB962C8B-B14F-4D97-AF65-F5344CB8AC3E}">
        <p14:creationId xmlns:p14="http://schemas.microsoft.com/office/powerpoint/2010/main" val="2634847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85D74-ADE5-D031-3F1D-F9D12BD20426}"/>
              </a:ext>
            </a:extLst>
          </p:cNvPr>
          <p:cNvSpPr>
            <a:spLocks noGrp="1"/>
          </p:cNvSpPr>
          <p:nvPr>
            <p:ph type="title"/>
          </p:nvPr>
        </p:nvSpPr>
        <p:spPr>
          <a:xfrm>
            <a:off x="684211" y="125506"/>
            <a:ext cx="10880260" cy="1138518"/>
          </a:xfrm>
        </p:spPr>
        <p:txBody>
          <a:bodyPr/>
          <a:lstStyle/>
          <a:p>
            <a:pPr algn="ctr"/>
            <a:r>
              <a:rPr lang="en-US" dirty="0"/>
              <a:t>Analysis of Objective questions</a:t>
            </a:r>
          </a:p>
        </p:txBody>
      </p:sp>
      <p:sp>
        <p:nvSpPr>
          <p:cNvPr id="3" name="Text Placeholder 2">
            <a:extLst>
              <a:ext uri="{FF2B5EF4-FFF2-40B4-BE49-F238E27FC236}">
                <a16:creationId xmlns:a16="http://schemas.microsoft.com/office/drawing/2014/main" id="{D608A717-06A9-34CE-EF5A-8FE5031BF4A1}"/>
              </a:ext>
            </a:extLst>
          </p:cNvPr>
          <p:cNvSpPr>
            <a:spLocks noGrp="1"/>
          </p:cNvSpPr>
          <p:nvPr>
            <p:ph type="body" idx="1"/>
          </p:nvPr>
        </p:nvSpPr>
        <p:spPr>
          <a:xfrm>
            <a:off x="684213" y="1264024"/>
            <a:ext cx="10423058" cy="4975411"/>
          </a:xfrm>
        </p:spPr>
        <p:txBody>
          <a:bodyPr/>
          <a:lstStyle/>
          <a:p>
            <a:pPr marL="285750" indent="-285750">
              <a:buFont typeface="Wingdings" panose="05000000000000000000" pitchFamily="2" charset="2"/>
              <a:buChar char="q"/>
            </a:pPr>
            <a:r>
              <a:rPr lang="en-US" dirty="0">
                <a:solidFill>
                  <a:schemeClr val="bg1">
                    <a:lumMod val="95000"/>
                    <a:lumOff val="5000"/>
                  </a:schemeClr>
                </a:solidFill>
              </a:rPr>
              <a:t>Pacific islander race has the highest</a:t>
            </a:r>
          </a:p>
          <a:p>
            <a:r>
              <a:rPr lang="en-US" dirty="0">
                <a:solidFill>
                  <a:schemeClr val="bg1">
                    <a:lumMod val="95000"/>
                    <a:lumOff val="5000"/>
                  </a:schemeClr>
                </a:solidFill>
              </a:rPr>
              <a:t>  Satisfaction score </a:t>
            </a:r>
            <a:r>
              <a:rPr lang="en-US" dirty="0" err="1">
                <a:solidFill>
                  <a:schemeClr val="bg1">
                    <a:lumMod val="95000"/>
                    <a:lumOff val="5000"/>
                  </a:schemeClr>
                </a:solidFill>
              </a:rPr>
              <a:t>i.e</a:t>
            </a:r>
            <a:r>
              <a:rPr lang="en-US" dirty="0">
                <a:solidFill>
                  <a:schemeClr val="bg1">
                    <a:lumMod val="95000"/>
                    <a:lumOff val="5000"/>
                  </a:schemeClr>
                </a:solidFill>
              </a:rPr>
              <a:t> 5.33 among 39.2</a:t>
            </a:r>
          </a:p>
          <a:p>
            <a:r>
              <a:rPr lang="en-US" dirty="0">
                <a:solidFill>
                  <a:schemeClr val="bg1">
                    <a:lumMod val="95000"/>
                    <a:lumOff val="5000"/>
                  </a:schemeClr>
                </a:solidFill>
              </a:rPr>
              <a:t>  Average years of patients.</a:t>
            </a:r>
          </a:p>
          <a:p>
            <a:pPr marL="285750" indent="-285750">
              <a:buFont typeface="Wingdings" panose="05000000000000000000" pitchFamily="2" charset="2"/>
              <a:buChar char="q"/>
            </a:pPr>
            <a:endParaRPr lang="en-US" dirty="0">
              <a:solidFill>
                <a:schemeClr val="bg1">
                  <a:lumMod val="95000"/>
                  <a:lumOff val="5000"/>
                </a:schemeClr>
              </a:solidFill>
            </a:endParaRPr>
          </a:p>
          <a:p>
            <a:pPr marL="285750" indent="-285750">
              <a:buFont typeface="Wingdings" panose="05000000000000000000" pitchFamily="2" charset="2"/>
              <a:buChar char="q"/>
            </a:pPr>
            <a:r>
              <a:rPr lang="en-US" dirty="0">
                <a:solidFill>
                  <a:schemeClr val="bg1">
                    <a:lumMod val="95000"/>
                    <a:lumOff val="5000"/>
                  </a:schemeClr>
                </a:solidFill>
              </a:rPr>
              <a:t>Two or more races race patients has</a:t>
            </a:r>
          </a:p>
          <a:p>
            <a:r>
              <a:rPr lang="en-US" dirty="0">
                <a:solidFill>
                  <a:schemeClr val="bg1">
                    <a:lumMod val="95000"/>
                    <a:lumOff val="5000"/>
                  </a:schemeClr>
                </a:solidFill>
              </a:rPr>
              <a:t>    The lowest average score </a:t>
            </a:r>
            <a:r>
              <a:rPr lang="en-US" dirty="0" err="1">
                <a:solidFill>
                  <a:schemeClr val="bg1">
                    <a:lumMod val="95000"/>
                    <a:lumOff val="5000"/>
                  </a:schemeClr>
                </a:solidFill>
              </a:rPr>
              <a:t>i.e</a:t>
            </a:r>
            <a:r>
              <a:rPr lang="en-US" dirty="0">
                <a:solidFill>
                  <a:schemeClr val="bg1">
                    <a:lumMod val="95000"/>
                    <a:lumOff val="5000"/>
                  </a:schemeClr>
                </a:solidFill>
              </a:rPr>
              <a:t> 4.83 </a:t>
            </a:r>
          </a:p>
          <a:p>
            <a:r>
              <a:rPr lang="en-US" dirty="0">
                <a:solidFill>
                  <a:schemeClr val="bg1">
                    <a:lumMod val="95000"/>
                    <a:lumOff val="5000"/>
                  </a:schemeClr>
                </a:solidFill>
              </a:rPr>
              <a:t>   among 40.33 average year of patients</a:t>
            </a:r>
          </a:p>
          <a:p>
            <a:endParaRPr lang="en-US" dirty="0">
              <a:solidFill>
                <a:schemeClr val="bg1">
                  <a:lumMod val="95000"/>
                  <a:lumOff val="5000"/>
                </a:schemeClr>
              </a:solidFill>
            </a:endParaRPr>
          </a:p>
          <a:p>
            <a:pPr marL="285750" indent="-285750">
              <a:buFont typeface="Wingdings" panose="05000000000000000000" pitchFamily="2" charset="2"/>
              <a:buChar char="q"/>
            </a:pPr>
            <a:r>
              <a:rPr lang="en-US" dirty="0">
                <a:solidFill>
                  <a:schemeClr val="bg1">
                    <a:lumMod val="95000"/>
                    <a:lumOff val="5000"/>
                  </a:schemeClr>
                </a:solidFill>
              </a:rPr>
              <a:t>Over all we can say the satisfaction</a:t>
            </a:r>
          </a:p>
          <a:p>
            <a:r>
              <a:rPr lang="en-US" dirty="0">
                <a:solidFill>
                  <a:schemeClr val="bg1">
                    <a:lumMod val="95000"/>
                    <a:lumOff val="5000"/>
                  </a:schemeClr>
                </a:solidFill>
              </a:rPr>
              <a:t>     Score of all races is very good </a:t>
            </a:r>
            <a:r>
              <a:rPr lang="en-US" dirty="0" err="1">
                <a:solidFill>
                  <a:schemeClr val="bg1">
                    <a:lumMod val="95000"/>
                    <a:lumOff val="5000"/>
                  </a:schemeClr>
                </a:solidFill>
              </a:rPr>
              <a:t>i.e</a:t>
            </a:r>
            <a:r>
              <a:rPr lang="en-US" dirty="0">
                <a:solidFill>
                  <a:schemeClr val="bg1">
                    <a:lumMod val="95000"/>
                    <a:lumOff val="5000"/>
                  </a:schemeClr>
                </a:solidFill>
              </a:rPr>
              <a:t> </a:t>
            </a:r>
          </a:p>
          <a:p>
            <a:r>
              <a:rPr lang="en-US" dirty="0">
                <a:solidFill>
                  <a:schemeClr val="bg1">
                    <a:lumMod val="95000"/>
                    <a:lumOff val="5000"/>
                  </a:schemeClr>
                </a:solidFill>
              </a:rPr>
              <a:t>     more than 4.5.</a:t>
            </a:r>
          </a:p>
          <a:p>
            <a:r>
              <a:rPr lang="en-US" dirty="0"/>
              <a:t> </a:t>
            </a:r>
          </a:p>
          <a:p>
            <a:endParaRPr lang="en-US" dirty="0"/>
          </a:p>
          <a:p>
            <a:endParaRPr lang="en-US" dirty="0"/>
          </a:p>
          <a:p>
            <a:endParaRPr lang="en-US" dirty="0"/>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6DD68797-136F-F5CE-AD27-F4468AE297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5336" y="1334362"/>
            <a:ext cx="6926664" cy="5054420"/>
          </a:xfrm>
          <a:prstGeom prst="rect">
            <a:avLst/>
          </a:prstGeom>
        </p:spPr>
      </p:pic>
    </p:spTree>
    <p:extLst>
      <p:ext uri="{BB962C8B-B14F-4D97-AF65-F5344CB8AC3E}">
        <p14:creationId xmlns:p14="http://schemas.microsoft.com/office/powerpoint/2010/main" val="1219734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69489-4538-0E55-4235-E6139A1E9FC5}"/>
              </a:ext>
            </a:extLst>
          </p:cNvPr>
          <p:cNvSpPr>
            <a:spLocks noGrp="1"/>
          </p:cNvSpPr>
          <p:nvPr>
            <p:ph type="title"/>
          </p:nvPr>
        </p:nvSpPr>
        <p:spPr>
          <a:xfrm>
            <a:off x="684211" y="98613"/>
            <a:ext cx="11140236" cy="887506"/>
          </a:xfrm>
        </p:spPr>
        <p:txBody>
          <a:bodyPr/>
          <a:lstStyle/>
          <a:p>
            <a:pPr algn="ctr"/>
            <a:r>
              <a:rPr lang="en-US" dirty="0"/>
              <a:t>Analysis of Objective questions</a:t>
            </a:r>
          </a:p>
        </p:txBody>
      </p:sp>
      <p:sp>
        <p:nvSpPr>
          <p:cNvPr id="3" name="Text Placeholder 2">
            <a:extLst>
              <a:ext uri="{FF2B5EF4-FFF2-40B4-BE49-F238E27FC236}">
                <a16:creationId xmlns:a16="http://schemas.microsoft.com/office/drawing/2014/main" id="{92292B9B-E524-C062-6084-ED8B83099B9C}"/>
              </a:ext>
            </a:extLst>
          </p:cNvPr>
          <p:cNvSpPr>
            <a:spLocks noGrp="1"/>
          </p:cNvSpPr>
          <p:nvPr>
            <p:ph type="body" idx="1"/>
          </p:nvPr>
        </p:nvSpPr>
        <p:spPr>
          <a:xfrm>
            <a:off x="301451" y="1228165"/>
            <a:ext cx="11289914" cy="5199529"/>
          </a:xfrm>
        </p:spPr>
        <p:txBody>
          <a:bodyPr/>
          <a:lstStyle/>
          <a:p>
            <a:pPr marL="285750" indent="-285750">
              <a:buFont typeface="Wingdings" panose="05000000000000000000" pitchFamily="2" charset="2"/>
              <a:buChar char="q"/>
            </a:pPr>
            <a:r>
              <a:rPr lang="en-US" dirty="0">
                <a:solidFill>
                  <a:schemeClr val="bg1">
                    <a:lumMod val="95000"/>
                    <a:lumOff val="5000"/>
                  </a:schemeClr>
                </a:solidFill>
              </a:rPr>
              <a:t>Orthopedics and General practice</a:t>
            </a:r>
          </a:p>
          <a:p>
            <a:r>
              <a:rPr lang="en-US" dirty="0">
                <a:solidFill>
                  <a:schemeClr val="bg1">
                    <a:lumMod val="95000"/>
                    <a:lumOff val="5000"/>
                  </a:schemeClr>
                </a:solidFill>
              </a:rPr>
              <a:t>    departments are the highest  </a:t>
            </a:r>
          </a:p>
          <a:p>
            <a:r>
              <a:rPr lang="en-US" dirty="0">
                <a:solidFill>
                  <a:schemeClr val="bg1">
                    <a:lumMod val="95000"/>
                    <a:lumOff val="5000"/>
                  </a:schemeClr>
                </a:solidFill>
              </a:rPr>
              <a:t>    revenue generation departments</a:t>
            </a:r>
          </a:p>
          <a:p>
            <a:r>
              <a:rPr lang="en-US" dirty="0">
                <a:solidFill>
                  <a:schemeClr val="bg1">
                    <a:lumMod val="95000"/>
                    <a:lumOff val="5000"/>
                  </a:schemeClr>
                </a:solidFill>
              </a:rPr>
              <a:t>     among all.</a:t>
            </a:r>
          </a:p>
          <a:p>
            <a:pPr marL="285750" indent="-285750">
              <a:buFont typeface="Wingdings" panose="05000000000000000000" pitchFamily="2" charset="2"/>
              <a:buChar char="q"/>
            </a:pPr>
            <a:endParaRPr lang="en-US" dirty="0">
              <a:solidFill>
                <a:schemeClr val="bg1">
                  <a:lumMod val="95000"/>
                  <a:lumOff val="5000"/>
                </a:schemeClr>
              </a:solidFill>
            </a:endParaRPr>
          </a:p>
          <a:p>
            <a:pPr marL="285750" indent="-285750">
              <a:buFont typeface="Wingdings" panose="05000000000000000000" pitchFamily="2" charset="2"/>
              <a:buChar char="q"/>
            </a:pPr>
            <a:r>
              <a:rPr lang="en-US" dirty="0">
                <a:solidFill>
                  <a:schemeClr val="bg1">
                    <a:lumMod val="95000"/>
                    <a:lumOff val="5000"/>
                  </a:schemeClr>
                </a:solidFill>
              </a:rPr>
              <a:t>Renal is the least revenue generating </a:t>
            </a:r>
          </a:p>
          <a:p>
            <a:r>
              <a:rPr lang="en-US" dirty="0">
                <a:solidFill>
                  <a:schemeClr val="bg1">
                    <a:lumMod val="95000"/>
                    <a:lumOff val="5000"/>
                  </a:schemeClr>
                </a:solidFill>
              </a:rPr>
              <a:t>    department.</a:t>
            </a:r>
          </a:p>
          <a:p>
            <a:pPr marL="285750" indent="-285750">
              <a:buFont typeface="Wingdings" panose="05000000000000000000" pitchFamily="2" charset="2"/>
              <a:buChar char="q"/>
            </a:pPr>
            <a:endParaRPr lang="en-US" dirty="0">
              <a:solidFill>
                <a:schemeClr val="bg1">
                  <a:lumMod val="95000"/>
                  <a:lumOff val="5000"/>
                </a:schemeClr>
              </a:solidFill>
            </a:endParaRPr>
          </a:p>
          <a:p>
            <a:pPr marL="285750" indent="-285750">
              <a:buFont typeface="Wingdings" panose="05000000000000000000" pitchFamily="2" charset="2"/>
              <a:buChar char="q"/>
            </a:pPr>
            <a:r>
              <a:rPr lang="en-US" dirty="0">
                <a:solidFill>
                  <a:schemeClr val="bg1">
                    <a:lumMod val="95000"/>
                    <a:lumOff val="5000"/>
                  </a:schemeClr>
                </a:solidFill>
              </a:rPr>
              <a:t>Neurology and cardiology are </a:t>
            </a:r>
          </a:p>
          <a:p>
            <a:r>
              <a:rPr lang="en-US" dirty="0">
                <a:solidFill>
                  <a:schemeClr val="bg1">
                    <a:lumMod val="95000"/>
                    <a:lumOff val="5000"/>
                  </a:schemeClr>
                </a:solidFill>
              </a:rPr>
              <a:t>    generating half of the revenue </a:t>
            </a:r>
          </a:p>
          <a:p>
            <a:r>
              <a:rPr lang="en-US" dirty="0">
                <a:solidFill>
                  <a:schemeClr val="bg1">
                    <a:lumMod val="95000"/>
                    <a:lumOff val="5000"/>
                  </a:schemeClr>
                </a:solidFill>
              </a:rPr>
              <a:t>    generating by orthopedics </a:t>
            </a:r>
          </a:p>
          <a:p>
            <a:r>
              <a:rPr lang="en-US" dirty="0">
                <a:solidFill>
                  <a:schemeClr val="bg1">
                    <a:lumMod val="95000"/>
                    <a:lumOff val="5000"/>
                  </a:schemeClr>
                </a:solidFill>
              </a:rPr>
              <a:t>    department.</a:t>
            </a:r>
          </a:p>
        </p:txBody>
      </p:sp>
      <p:pic>
        <p:nvPicPr>
          <p:cNvPr id="4" name="Picture 3">
            <a:extLst>
              <a:ext uri="{FF2B5EF4-FFF2-40B4-BE49-F238E27FC236}">
                <a16:creationId xmlns:a16="http://schemas.microsoft.com/office/drawing/2014/main" id="{95A02020-DC7C-FC17-F682-4042E29C58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836" y="1106321"/>
            <a:ext cx="7098965" cy="5321374"/>
          </a:xfrm>
          <a:prstGeom prst="rect">
            <a:avLst/>
          </a:prstGeom>
        </p:spPr>
      </p:pic>
    </p:spTree>
    <p:extLst>
      <p:ext uri="{BB962C8B-B14F-4D97-AF65-F5344CB8AC3E}">
        <p14:creationId xmlns:p14="http://schemas.microsoft.com/office/powerpoint/2010/main" val="406861632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537D0B"/>
      </a:dk2>
      <a:lt2>
        <a:srgbClr val="A9E257"/>
      </a:lt2>
      <a:accent1>
        <a:srgbClr val="38540A"/>
      </a:accent1>
      <a:accent2>
        <a:srgbClr val="31A274"/>
      </a:accent2>
      <a:accent3>
        <a:srgbClr val="236073"/>
      </a:accent3>
      <a:accent4>
        <a:srgbClr val="6C4D90"/>
      </a:accent4>
      <a:accent5>
        <a:srgbClr val="983C27"/>
      </a:accent5>
      <a:accent6>
        <a:srgbClr val="CD811F"/>
      </a:accent6>
      <a:hlink>
        <a:srgbClr val="293F06"/>
      </a:hlink>
      <a:folHlink>
        <a:srgbClr val="68883A"/>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9759155-7935-4C61-A06C-C04380D1B16E}"/>
    </a:ext>
  </a:extLst>
</a:theme>
</file>

<file path=docProps/app.xml><?xml version="1.0" encoding="utf-8"?>
<Properties xmlns="http://schemas.openxmlformats.org/officeDocument/2006/extended-properties" xmlns:vt="http://schemas.openxmlformats.org/officeDocument/2006/docPropsVTypes">
  <Template>Slice</Template>
  <TotalTime>345</TotalTime>
  <Words>1679</Words>
  <Application>Microsoft Office PowerPoint</Application>
  <PresentationFormat>Widescreen</PresentationFormat>
  <Paragraphs>192</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Century Gothic</vt:lpstr>
      <vt:lpstr>Lato</vt:lpstr>
      <vt:lpstr>Söhne</vt:lpstr>
      <vt:lpstr>Wingdings</vt:lpstr>
      <vt:lpstr>Wingdings 3</vt:lpstr>
      <vt:lpstr>Slice</vt:lpstr>
      <vt:lpstr>Columbia Asia hospital project </vt:lpstr>
      <vt:lpstr>Introduction </vt:lpstr>
      <vt:lpstr>Data overview </vt:lpstr>
      <vt:lpstr>Data overview </vt:lpstr>
      <vt:lpstr>Methodology </vt:lpstr>
      <vt:lpstr>Analysis of Objective questions</vt:lpstr>
      <vt:lpstr>Analysis of Objective questions</vt:lpstr>
      <vt:lpstr>Analysis of Objective questions</vt:lpstr>
      <vt:lpstr>Analysis of Objective questions</vt:lpstr>
      <vt:lpstr>Analysis of Objective questions</vt:lpstr>
      <vt:lpstr>Analysis of Objective questions</vt:lpstr>
      <vt:lpstr>Analysis of Objective questions</vt:lpstr>
      <vt:lpstr>Insights from Subjective questions </vt:lpstr>
      <vt:lpstr>Insights from Subjective questions </vt:lpstr>
      <vt:lpstr>Insights from Subjective questions </vt:lpstr>
      <vt:lpstr>Insights from Subjective questions </vt:lpstr>
      <vt:lpstr>Reports </vt:lpstr>
      <vt:lpstr>Main tab of Columbia asia hospital</vt:lpstr>
      <vt:lpstr>Doctor tab of Columbia asia hospital</vt:lpstr>
      <vt:lpstr>Patient tab of Columbia asia hospital</vt:lpstr>
      <vt:lpstr>Conclusion </vt:lpstr>
      <vt:lpstr>keshav7295@gmail.com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keshav kumar</dc:creator>
  <cp:lastModifiedBy>keshav kumar</cp:lastModifiedBy>
  <cp:revision>14</cp:revision>
  <dcterms:created xsi:type="dcterms:W3CDTF">2024-03-02T17:53:26Z</dcterms:created>
  <dcterms:modified xsi:type="dcterms:W3CDTF">2024-04-16T18:03:02Z</dcterms:modified>
</cp:coreProperties>
</file>