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2"/>
  </p:notesMasterIdLst>
  <p:sldIdLst>
    <p:sldId id="256" r:id="rId5"/>
    <p:sldId id="257" r:id="rId6"/>
    <p:sldId id="258" r:id="rId7"/>
    <p:sldId id="259" r:id="rId8"/>
    <p:sldId id="260" r:id="rId9"/>
    <p:sldId id="261" r:id="rId10"/>
    <p:sldId id="323" r:id="rId11"/>
    <p:sldId id="262" r:id="rId12"/>
    <p:sldId id="263" r:id="rId13"/>
    <p:sldId id="264" r:id="rId14"/>
    <p:sldId id="265" r:id="rId15"/>
    <p:sldId id="29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4" r:id="rId44"/>
    <p:sldId id="293" r:id="rId45"/>
    <p:sldId id="296" r:id="rId46"/>
    <p:sldId id="297" r:id="rId47"/>
    <p:sldId id="298" r:id="rId48"/>
    <p:sldId id="299" r:id="rId49"/>
    <p:sldId id="300" r:id="rId50"/>
    <p:sldId id="301" r:id="rId51"/>
    <p:sldId id="302" r:id="rId52"/>
    <p:sldId id="303" r:id="rId53"/>
    <p:sldId id="304" r:id="rId54"/>
    <p:sldId id="305"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D4CA6-7677-4891-81AC-8F482AE3381E}" v="1" dt="2023-01-19T15:02:22.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3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a Yadav" userId="S::23.student.sweta@broadwayinfosys.edu.np::8285f6d4-fb0c-4fa0-b480-1ce435131d7a" providerId="AD" clId="Web-{D13D4CA6-7677-4891-81AC-8F482AE3381E}"/>
    <pc:docChg chg="addSld">
      <pc:chgData name="Sweta Yadav" userId="S::23.student.sweta@broadwayinfosys.edu.np::8285f6d4-fb0c-4fa0-b480-1ce435131d7a" providerId="AD" clId="Web-{D13D4CA6-7677-4891-81AC-8F482AE3381E}" dt="2023-01-19T15:02:22.502" v="0"/>
      <pc:docMkLst>
        <pc:docMk/>
      </pc:docMkLst>
      <pc:sldChg chg="new">
        <pc:chgData name="Sweta Yadav" userId="S::23.student.sweta@broadwayinfosys.edu.np::8285f6d4-fb0c-4fa0-b480-1ce435131d7a" providerId="AD" clId="Web-{D13D4CA6-7677-4891-81AC-8F482AE3381E}" dt="2023-01-19T15:02:22.502" v="0"/>
        <pc:sldMkLst>
          <pc:docMk/>
          <pc:sldMk cId="3919104402" sldId="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412451-188A-4041-8CE9-9525932CD67E}" type="datetimeFigureOut">
              <a:rPr lang="en-US" smtClean="0"/>
              <a:pPr/>
              <a:t>5/4/2025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4FB0B-8728-4CF7-B742-C71EE95B60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310F3E-1F4E-4030-800B-ED80DB6C2C1B}" type="slidenum">
              <a:rPr lang="en-US" smtClean="0"/>
              <a:pPr/>
              <a:t>63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5228467-B021-4264-82F5-6CDE09D38362}" type="datetimeFigureOut">
              <a:rPr lang="en-US" smtClean="0"/>
              <a:pPr/>
              <a:t>5/4/2025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7EF8495-608B-4716-B4C9-546602403C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228467-B021-4264-82F5-6CDE09D38362}"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8495-608B-4716-B4C9-546602403C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228467-B021-4264-82F5-6CDE09D38362}"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8495-608B-4716-B4C9-546602403C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228467-B021-4264-82F5-6CDE09D38362}"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8495-608B-4716-B4C9-546602403C3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5228467-B021-4264-82F5-6CDE09D38362}"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8495-608B-4716-B4C9-546602403C3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228467-B021-4264-82F5-6CDE09D38362}" type="datetimeFigureOut">
              <a:rPr lang="en-US" smtClean="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F8495-608B-4716-B4C9-546602403C3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5228467-B021-4264-82F5-6CDE09D38362}" type="datetimeFigureOut">
              <a:rPr lang="en-US" smtClean="0"/>
              <a:pPr/>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F8495-608B-4716-B4C9-546602403C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228467-B021-4264-82F5-6CDE09D38362}" type="datetimeFigureOut">
              <a:rPr lang="en-US" smtClean="0"/>
              <a:pPr/>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EF8495-608B-4716-B4C9-546602403C3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28467-B021-4264-82F5-6CDE09D38362}" type="datetimeFigureOut">
              <a:rPr lang="en-US" smtClean="0"/>
              <a:pPr/>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EF8495-608B-4716-B4C9-546602403C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5228467-B021-4264-82F5-6CDE09D38362}" type="datetimeFigureOut">
              <a:rPr lang="en-US" smtClean="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F8495-608B-4716-B4C9-546602403C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5228467-B021-4264-82F5-6CDE09D38362}" type="datetimeFigureOut">
              <a:rPr lang="en-US" smtClean="0"/>
              <a:pPr/>
              <a:t>5/4/2025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7EF8495-608B-4716-B4C9-546602403C3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5228467-B021-4264-82F5-6CDE09D38362}" type="datetimeFigureOut">
              <a:rPr lang="en-US" smtClean="0"/>
              <a:pPr/>
              <a:t>5/4/2025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7EF8495-608B-4716-B4C9-546602403C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600200"/>
            <a:ext cx="8534400" cy="2667000"/>
          </a:xfrm>
        </p:spPr>
        <p:txBody>
          <a:bodyPr>
            <a:normAutofit/>
          </a:bodyPr>
          <a:lstStyle/>
          <a:p>
            <a:pPr algn="ctr"/>
            <a:r>
              <a:rPr lang="en-US" sz="3600" dirty="0"/>
              <a:t>	OBJECT ORIENTED PROGRAMMING </a:t>
            </a:r>
            <a:br>
              <a:rPr lang="en-US" sz="3600" dirty="0"/>
            </a:br>
            <a:r>
              <a:rPr lang="en-US" sz="3600" dirty="0"/>
              <a:t> IN JAVA (</a:t>
            </a:r>
            <a:r>
              <a:rPr lang="en-US" sz="3600" dirty="0" err="1"/>
              <a:t>OOPs</a:t>
            </a:r>
            <a:r>
              <a:rPr lang="en-US" sz="36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29200"/>
          </a:xfrm>
        </p:spPr>
        <p:txBody>
          <a:bodyPr>
            <a:normAutofit/>
          </a:bodyPr>
          <a:lstStyle/>
          <a:p>
            <a:r>
              <a:rPr lang="en-US" dirty="0"/>
              <a:t>Here, class-</a:t>
            </a:r>
            <a:r>
              <a:rPr lang="en-US" dirty="0" err="1"/>
              <a:t>var</a:t>
            </a:r>
            <a:r>
              <a:rPr lang="en-US" dirty="0"/>
              <a:t> is a variable of the class type being created. The class name is the name of the class that is being instantiated. The class name followed by parentheses specifies the constructor for the class. A constructor defines what occurs when an object of a class is created. Constructors are an important part of all classes and have many significant attributes. Most real-world classes explicitly define their own constructors within their class definition. However, if no explicit constructor is specified, then Java will automatically supply a default constructor. This is the case with </a:t>
            </a:r>
            <a:r>
              <a:rPr lang="en-US" b="1" dirty="0"/>
              <a:t>Box. </a:t>
            </a:r>
            <a:endParaRPr lang="en-US" dirty="0"/>
          </a:p>
        </p:txBody>
      </p:sp>
      <p:sp>
        <p:nvSpPr>
          <p:cNvPr id="3" name="Title 2"/>
          <p:cNvSpPr>
            <a:spLocks noGrp="1"/>
          </p:cNvSpPr>
          <p:nvPr>
            <p:ph type="title"/>
          </p:nvPr>
        </p:nvSpPr>
        <p:spPr>
          <a:xfrm>
            <a:off x="457200" y="274638"/>
            <a:ext cx="8229600" cy="944562"/>
          </a:xfrm>
        </p:spPr>
        <p:txBody>
          <a:bodyPr/>
          <a:lstStyle/>
          <a:p>
            <a:pPr algn="ctr"/>
            <a:r>
              <a:rPr lang="en-US" dirty="0"/>
              <a:t>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305800" cy="4724400"/>
          </a:xfrm>
        </p:spPr>
        <p:txBody>
          <a:bodyPr>
            <a:normAutofit/>
          </a:bodyPr>
          <a:lstStyle/>
          <a:p>
            <a:r>
              <a:rPr lang="en-US" dirty="0"/>
              <a:t>Objects represents the states and behaviors of class.</a:t>
            </a:r>
          </a:p>
          <a:p>
            <a:endParaRPr lang="en-US" dirty="0"/>
          </a:p>
          <a:p>
            <a:r>
              <a:rPr lang="en-US" dirty="0"/>
              <a:t>The three key characteristics of objects are:</a:t>
            </a:r>
          </a:p>
          <a:p>
            <a:endParaRPr lang="en-US" dirty="0"/>
          </a:p>
          <a:p>
            <a:pPr lvl="1"/>
            <a:r>
              <a:rPr lang="en-US" sz="2400" b="1" dirty="0"/>
              <a:t>object’s behavior</a:t>
            </a:r>
            <a:r>
              <a:rPr lang="en-US" sz="2400" i="1" dirty="0"/>
              <a:t>—What can you do with this object, or what methods can you apply to it? </a:t>
            </a:r>
          </a:p>
          <a:p>
            <a:pPr lvl="1"/>
            <a:r>
              <a:rPr lang="en-US" sz="2400" b="1" dirty="0"/>
              <a:t>object’s state</a:t>
            </a:r>
            <a:r>
              <a:rPr lang="en-US" sz="2400" i="1" dirty="0"/>
              <a:t>—How does the object react when you invoke those methods? </a:t>
            </a:r>
          </a:p>
          <a:p>
            <a:pPr lvl="1"/>
            <a:r>
              <a:rPr lang="en-US" sz="2400" b="1" dirty="0"/>
              <a:t>object’s identity</a:t>
            </a:r>
            <a:r>
              <a:rPr lang="en-US" sz="2400" i="1" dirty="0"/>
              <a:t>—How is the object distinguished from others that may have the same behavior and state? </a:t>
            </a:r>
            <a:endParaRPr lang="en-US" dirty="0"/>
          </a:p>
        </p:txBody>
      </p:sp>
      <p:sp>
        <p:nvSpPr>
          <p:cNvPr id="3" name="Title 2"/>
          <p:cNvSpPr>
            <a:spLocks noGrp="1"/>
          </p:cNvSpPr>
          <p:nvPr>
            <p:ph type="title"/>
          </p:nvPr>
        </p:nvSpPr>
        <p:spPr>
          <a:xfrm>
            <a:off x="457200" y="274638"/>
            <a:ext cx="8229600" cy="868362"/>
          </a:xfrm>
        </p:spPr>
        <p:txBody>
          <a:bodyPr/>
          <a:lstStyle/>
          <a:p>
            <a:pPr algn="ctr"/>
            <a:r>
              <a:rPr lang="en-US" dirty="0"/>
              <a:t>Objects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Objects</a:t>
            </a:r>
          </a:p>
        </p:txBody>
      </p:sp>
      <p:pic>
        <p:nvPicPr>
          <p:cNvPr id="4" name="Picture 2" descr="A circle with an inner circle filled with items, surrounded by gray wedges representing methods that allow access to the inner circle."/>
          <p:cNvPicPr>
            <a:picLocks noGrp="1" noChangeAspect="1" noChangeArrowheads="1"/>
          </p:cNvPicPr>
          <p:nvPr>
            <p:ph idx="1"/>
          </p:nvPr>
        </p:nvPicPr>
        <p:blipFill>
          <a:blip r:embed="rId2"/>
          <a:srcRect/>
          <a:stretch>
            <a:fillRect/>
          </a:stretch>
        </p:blipFill>
        <p:spPr bwMode="auto">
          <a:xfrm>
            <a:off x="990600" y="1676400"/>
            <a:ext cx="7467600" cy="4191000"/>
          </a:xfrm>
          <a:prstGeom prst="rect">
            <a:avLst/>
          </a:prstGeom>
          <a:noFill/>
        </p:spPr>
      </p:pic>
      <p:sp>
        <p:nvSpPr>
          <p:cNvPr id="5" name="TextBox 4"/>
          <p:cNvSpPr txBox="1"/>
          <p:nvPr/>
        </p:nvSpPr>
        <p:spPr>
          <a:xfrm>
            <a:off x="3657600" y="6019800"/>
            <a:ext cx="3657600" cy="381000"/>
          </a:xfrm>
          <a:prstGeom prst="rect">
            <a:avLst/>
          </a:prstGeom>
          <a:noFill/>
        </p:spPr>
        <p:txBody>
          <a:bodyPr wrap="square" rtlCol="0">
            <a:spAutoFit/>
          </a:bodyPr>
          <a:lstStyle/>
          <a:p>
            <a:r>
              <a:rPr lang="en-US" dirty="0"/>
              <a:t>Fig. : A software object.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b="1" dirty="0"/>
              <a:t>Syntax</a:t>
            </a:r>
            <a:r>
              <a:rPr lang="en-US" sz="2800" dirty="0"/>
              <a:t>:</a:t>
            </a:r>
          </a:p>
          <a:p>
            <a:pPr lvl="1"/>
            <a:r>
              <a:rPr lang="en-US" sz="2400" b="1" dirty="0"/>
              <a:t>&lt;class-name&gt; ref-</a:t>
            </a:r>
            <a:r>
              <a:rPr lang="en-US" sz="2400" b="1" dirty="0" err="1"/>
              <a:t>var</a:t>
            </a:r>
            <a:r>
              <a:rPr lang="en-US" sz="2400" b="1" dirty="0"/>
              <a:t> = new &lt;class-name&gt;</a:t>
            </a:r>
          </a:p>
          <a:p>
            <a:pPr lvl="1"/>
            <a:endParaRPr lang="en-US" sz="2400" b="1" dirty="0"/>
          </a:p>
          <a:p>
            <a:pPr lvl="1">
              <a:buNone/>
            </a:pPr>
            <a:r>
              <a:rPr lang="en-US" sz="2400" b="1" dirty="0"/>
              <a:t>Example:</a:t>
            </a:r>
          </a:p>
          <a:p>
            <a:pPr lvl="1">
              <a:buNone/>
            </a:pPr>
            <a:r>
              <a:rPr lang="en-US" sz="2400" b="1" dirty="0"/>
              <a:t>    	</a:t>
            </a:r>
            <a:r>
              <a:rPr lang="en-US" sz="2400" dirty="0"/>
              <a:t>for class </a:t>
            </a:r>
            <a:r>
              <a:rPr lang="en-US" sz="2400" b="1" dirty="0"/>
              <a:t>Dog:</a:t>
            </a:r>
          </a:p>
          <a:p>
            <a:pPr lvl="1">
              <a:buNone/>
            </a:pPr>
            <a:endParaRPr lang="en-US" sz="2400" b="1" dirty="0"/>
          </a:p>
          <a:p>
            <a:pPr lvl="1">
              <a:buNone/>
            </a:pPr>
            <a:r>
              <a:rPr lang="en-US" sz="2400" b="1" dirty="0"/>
              <a:t>Dog    </a:t>
            </a:r>
            <a:r>
              <a:rPr lang="en-US" sz="2400" b="1" dirty="0" err="1"/>
              <a:t>myDog</a:t>
            </a:r>
            <a:r>
              <a:rPr lang="en-US" sz="2400" b="1" dirty="0"/>
              <a:t> = new  Dog();</a:t>
            </a:r>
          </a:p>
          <a:p>
            <a:pPr lvl="1">
              <a:buNone/>
            </a:pPr>
            <a:r>
              <a:rPr lang="en-US" sz="2400" b="1" dirty="0"/>
              <a:t>  </a:t>
            </a:r>
          </a:p>
          <a:p>
            <a:pPr lvl="1"/>
            <a:endParaRPr lang="en-US" sz="2400" dirty="0"/>
          </a:p>
        </p:txBody>
      </p:sp>
      <p:sp>
        <p:nvSpPr>
          <p:cNvPr id="3" name="Title 2"/>
          <p:cNvSpPr>
            <a:spLocks noGrp="1"/>
          </p:cNvSpPr>
          <p:nvPr>
            <p:ph type="title"/>
          </p:nvPr>
        </p:nvSpPr>
        <p:spPr/>
        <p:txBody>
          <a:bodyPr/>
          <a:lstStyle/>
          <a:p>
            <a:pPr algn="ctr"/>
            <a:r>
              <a:rPr lang="en-US" dirty="0"/>
              <a:t>Objects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66800"/>
            <a:ext cx="8229600" cy="3992563"/>
          </a:xfrm>
        </p:spPr>
        <p:txBody>
          <a:bodyPr>
            <a:normAutofit/>
          </a:bodyPr>
          <a:lstStyle/>
          <a:p>
            <a:pPr>
              <a:buNone/>
            </a:pPr>
            <a:endParaRPr lang="en-US" dirty="0"/>
          </a:p>
          <a:p>
            <a:r>
              <a:rPr lang="en-US" dirty="0"/>
              <a:t>Constructor in java is a special type of method that is used to initialize the object. </a:t>
            </a:r>
          </a:p>
          <a:p>
            <a:pPr>
              <a:buNone/>
            </a:pPr>
            <a:endParaRPr lang="en-US" dirty="0"/>
          </a:p>
          <a:p>
            <a:r>
              <a:rPr lang="en-US" dirty="0"/>
              <a:t>Java constructor is invoked at the time of object creation. It constructs the values i.e. provides data for the object that is why it is known as constructor. </a:t>
            </a:r>
          </a:p>
          <a:p>
            <a:endParaRPr lang="en-US" dirty="0"/>
          </a:p>
        </p:txBody>
      </p:sp>
      <p:sp>
        <p:nvSpPr>
          <p:cNvPr id="3" name="Title 2"/>
          <p:cNvSpPr>
            <a:spLocks noGrp="1"/>
          </p:cNvSpPr>
          <p:nvPr>
            <p:ph type="title"/>
          </p:nvPr>
        </p:nvSpPr>
        <p:spPr>
          <a:xfrm>
            <a:off x="457200" y="274638"/>
            <a:ext cx="8229600" cy="1020762"/>
          </a:xfrm>
        </p:spPr>
        <p:txBody>
          <a:bodyPr/>
          <a:lstStyle/>
          <a:p>
            <a:pPr algn="ctr"/>
            <a:r>
              <a:rPr lang="en-US" dirty="0"/>
              <a:t>Constructor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458200" cy="4525963"/>
          </a:xfrm>
        </p:spPr>
        <p:txBody>
          <a:bodyPr/>
          <a:lstStyle/>
          <a:p>
            <a:pPr>
              <a:buNone/>
            </a:pPr>
            <a:endParaRPr lang="en-US" dirty="0"/>
          </a:p>
          <a:p>
            <a:r>
              <a:rPr lang="en-US" dirty="0"/>
              <a:t>There are basically </a:t>
            </a:r>
            <a:r>
              <a:rPr lang="en-US" b="1" dirty="0"/>
              <a:t>two rules </a:t>
            </a:r>
            <a:r>
              <a:rPr lang="en-US" dirty="0"/>
              <a:t>defined for the constructor. </a:t>
            </a:r>
          </a:p>
          <a:p>
            <a:endParaRPr lang="en-US" dirty="0"/>
          </a:p>
          <a:p>
            <a:pPr>
              <a:buNone/>
            </a:pPr>
            <a:r>
              <a:rPr lang="en-US" dirty="0"/>
              <a:t>	</a:t>
            </a:r>
            <a:r>
              <a:rPr lang="en-US" sz="2400" b="1" dirty="0"/>
              <a:t>1. </a:t>
            </a:r>
            <a:r>
              <a:rPr lang="en-US" sz="2400" dirty="0"/>
              <a:t>Constructor name must be </a:t>
            </a:r>
            <a:r>
              <a:rPr lang="en-US" sz="2400" b="1" dirty="0"/>
              <a:t>same as its class name</a:t>
            </a:r>
            <a:r>
              <a:rPr lang="en-US" sz="2400" dirty="0"/>
              <a:t> .</a:t>
            </a:r>
          </a:p>
          <a:p>
            <a:pPr>
              <a:buNone/>
            </a:pPr>
            <a:r>
              <a:rPr lang="en-US" sz="2400" dirty="0"/>
              <a:t>	</a:t>
            </a:r>
            <a:r>
              <a:rPr lang="en-US" sz="2400" b="1" dirty="0"/>
              <a:t>2. </a:t>
            </a:r>
            <a:r>
              <a:rPr lang="en-US" sz="2400" dirty="0"/>
              <a:t>Constructor must have no explicit </a:t>
            </a:r>
            <a:r>
              <a:rPr lang="en-US" sz="2400" b="1" dirty="0"/>
              <a:t>return type</a:t>
            </a:r>
            <a:r>
              <a:rPr lang="en-US" sz="2400" dirty="0"/>
              <a:t> .</a:t>
            </a:r>
          </a:p>
          <a:p>
            <a:endParaRPr lang="en-US" dirty="0"/>
          </a:p>
        </p:txBody>
      </p:sp>
      <p:sp>
        <p:nvSpPr>
          <p:cNvPr id="3" name="Title 2"/>
          <p:cNvSpPr>
            <a:spLocks noGrp="1"/>
          </p:cNvSpPr>
          <p:nvPr>
            <p:ph type="title"/>
          </p:nvPr>
        </p:nvSpPr>
        <p:spPr>
          <a:xfrm>
            <a:off x="457200" y="274638"/>
            <a:ext cx="8229600" cy="944562"/>
          </a:xfrm>
        </p:spPr>
        <p:txBody>
          <a:bodyPr>
            <a:normAutofit/>
          </a:bodyPr>
          <a:lstStyle/>
          <a:p>
            <a:pPr algn="ctr"/>
            <a:r>
              <a:rPr lang="en-US" dirty="0"/>
              <a:t>Rules for creating java constructor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297363"/>
          </a:xfrm>
        </p:spPr>
        <p:txBody>
          <a:bodyPr/>
          <a:lstStyle/>
          <a:p>
            <a:endParaRPr lang="en-US" dirty="0"/>
          </a:p>
          <a:p>
            <a:r>
              <a:rPr lang="en-US" dirty="0"/>
              <a:t>There are two types of constructors:</a:t>
            </a:r>
          </a:p>
          <a:p>
            <a:endParaRPr lang="en-US" dirty="0"/>
          </a:p>
          <a:p>
            <a:pPr>
              <a:buNone/>
            </a:pPr>
            <a:r>
              <a:rPr lang="es-ES" dirty="0"/>
              <a:t> 	1. </a:t>
            </a:r>
            <a:r>
              <a:rPr lang="es-ES" b="1" dirty="0"/>
              <a:t>Default</a:t>
            </a:r>
            <a:r>
              <a:rPr lang="es-ES" dirty="0"/>
              <a:t> constructor (</a:t>
            </a:r>
            <a:r>
              <a:rPr lang="es-ES" b="1" dirty="0"/>
              <a:t>no-</a:t>
            </a:r>
            <a:r>
              <a:rPr lang="es-ES" b="1" dirty="0" err="1"/>
              <a:t>arg</a:t>
            </a:r>
            <a:r>
              <a:rPr lang="es-ES" b="1" dirty="0"/>
              <a:t> constructor</a:t>
            </a:r>
            <a:r>
              <a:rPr lang="es-ES" dirty="0"/>
              <a:t>)  </a:t>
            </a:r>
          </a:p>
          <a:p>
            <a:pPr>
              <a:buNone/>
            </a:pPr>
            <a:endParaRPr lang="es-ES" dirty="0"/>
          </a:p>
          <a:p>
            <a:pPr>
              <a:buNone/>
            </a:pPr>
            <a:r>
              <a:rPr lang="en-US" dirty="0"/>
              <a:t> 	2. </a:t>
            </a:r>
            <a:r>
              <a:rPr lang="en-US" b="1" dirty="0"/>
              <a:t>Parameterized</a:t>
            </a:r>
            <a:r>
              <a:rPr lang="en-US" dirty="0"/>
              <a:t> constructor </a:t>
            </a:r>
          </a:p>
          <a:p>
            <a:r>
              <a:rPr lang="en-US" dirty="0"/>
              <a:t> </a:t>
            </a:r>
          </a:p>
        </p:txBody>
      </p:sp>
      <p:sp>
        <p:nvSpPr>
          <p:cNvPr id="3" name="Title 2"/>
          <p:cNvSpPr>
            <a:spLocks noGrp="1"/>
          </p:cNvSpPr>
          <p:nvPr>
            <p:ph type="title"/>
          </p:nvPr>
        </p:nvSpPr>
        <p:spPr/>
        <p:txBody>
          <a:bodyPr>
            <a:normAutofit/>
          </a:bodyPr>
          <a:lstStyle/>
          <a:p>
            <a:pPr algn="ctr"/>
            <a:r>
              <a:rPr lang="en-US" dirty="0"/>
              <a:t>Types of java constructors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600200"/>
            <a:ext cx="8229600" cy="4525963"/>
          </a:xfrm>
        </p:spPr>
        <p:txBody>
          <a:bodyPr/>
          <a:lstStyle/>
          <a:p>
            <a:endParaRPr lang="en-US" dirty="0"/>
          </a:p>
          <a:p>
            <a:r>
              <a:rPr lang="en-US" dirty="0"/>
              <a:t>A constructor having </a:t>
            </a:r>
            <a:r>
              <a:rPr lang="en-US" b="1" dirty="0"/>
              <a:t>no parameter </a:t>
            </a:r>
            <a:r>
              <a:rPr lang="en-US" dirty="0"/>
              <a:t>is known as default constructor. 	</a:t>
            </a:r>
          </a:p>
          <a:p>
            <a:endParaRPr lang="en-US" dirty="0"/>
          </a:p>
          <a:p>
            <a:r>
              <a:rPr lang="en-US" sz="3200" b="1" dirty="0"/>
              <a:t>Syntax </a:t>
            </a:r>
            <a:r>
              <a:rPr lang="en-US" b="1" dirty="0"/>
              <a:t>:			</a:t>
            </a:r>
            <a:endParaRPr lang="en-US" dirty="0"/>
          </a:p>
          <a:p>
            <a:pPr>
              <a:buNone/>
            </a:pPr>
            <a:r>
              <a:rPr lang="en-US" dirty="0"/>
              <a:t>			</a:t>
            </a:r>
            <a:r>
              <a:rPr lang="en-US" b="1" dirty="0"/>
              <a:t>&lt;</a:t>
            </a:r>
            <a:r>
              <a:rPr lang="en-US" b="1" dirty="0" err="1"/>
              <a:t>class_name</a:t>
            </a:r>
            <a:r>
              <a:rPr lang="en-US" b="1" dirty="0"/>
              <a:t>&gt;(){ } </a:t>
            </a:r>
          </a:p>
        </p:txBody>
      </p:sp>
      <p:sp>
        <p:nvSpPr>
          <p:cNvPr id="3" name="Title 2"/>
          <p:cNvSpPr>
            <a:spLocks noGrp="1"/>
          </p:cNvSpPr>
          <p:nvPr>
            <p:ph type="title"/>
          </p:nvPr>
        </p:nvSpPr>
        <p:spPr/>
        <p:txBody>
          <a:bodyPr>
            <a:normAutofit/>
          </a:bodyPr>
          <a:lstStyle/>
          <a:p>
            <a:pPr algn="ctr"/>
            <a:r>
              <a:rPr lang="en-US" dirty="0"/>
              <a:t>Default Constructor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r>
              <a:rPr lang="en-US" sz="3200" dirty="0"/>
              <a:t>Example:</a:t>
            </a:r>
          </a:p>
        </p:txBody>
      </p:sp>
      <p:pic>
        <p:nvPicPr>
          <p:cNvPr id="5122" name="Picture 2"/>
          <p:cNvPicPr>
            <a:picLocks noGrp="1" noChangeAspect="1" noChangeArrowheads="1"/>
          </p:cNvPicPr>
          <p:nvPr>
            <p:ph idx="1"/>
          </p:nvPr>
        </p:nvPicPr>
        <p:blipFill>
          <a:blip r:embed="rId2"/>
          <a:srcRect/>
          <a:stretch>
            <a:fillRect/>
          </a:stretch>
        </p:blipFill>
        <p:spPr bwMode="auto">
          <a:xfrm>
            <a:off x="990600" y="1295400"/>
            <a:ext cx="7543800" cy="498894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32037"/>
            <a:ext cx="8229600" cy="3382963"/>
          </a:xfrm>
        </p:spPr>
        <p:txBody>
          <a:bodyPr>
            <a:normAutofit/>
          </a:bodyPr>
          <a:lstStyle/>
          <a:p>
            <a:endParaRPr lang="en-US" sz="2800" dirty="0"/>
          </a:p>
          <a:p>
            <a:r>
              <a:rPr lang="en-US" sz="2800" dirty="0"/>
              <a:t>Default constructor provides the </a:t>
            </a:r>
            <a:r>
              <a:rPr lang="en-US" sz="2800" b="1" dirty="0"/>
              <a:t>default values to the object</a:t>
            </a:r>
            <a:r>
              <a:rPr lang="en-US" sz="2800" dirty="0"/>
              <a:t> </a:t>
            </a:r>
            <a:r>
              <a:rPr lang="en-US" sz="2800" b="1" dirty="0"/>
              <a:t>like 0, null </a:t>
            </a:r>
            <a:r>
              <a:rPr lang="en-US" sz="2800" dirty="0"/>
              <a:t>etc. depending on the data type. </a:t>
            </a:r>
          </a:p>
        </p:txBody>
      </p:sp>
      <p:sp>
        <p:nvSpPr>
          <p:cNvPr id="3" name="Title 2"/>
          <p:cNvSpPr>
            <a:spLocks noGrp="1"/>
          </p:cNvSpPr>
          <p:nvPr>
            <p:ph type="title"/>
          </p:nvPr>
        </p:nvSpPr>
        <p:spPr/>
        <p:txBody>
          <a:bodyPr>
            <a:noAutofit/>
          </a:bodyPr>
          <a:lstStyle/>
          <a:p>
            <a:pPr algn="ctr"/>
            <a:r>
              <a:rPr lang="en-US" sz="3200" dirty="0"/>
              <a:t>Q) What is the purpose of default constructor?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610600" cy="4953000"/>
          </a:xfrm>
        </p:spPr>
        <p:txBody>
          <a:bodyPr>
            <a:noAutofit/>
          </a:bodyPr>
          <a:lstStyle/>
          <a:p>
            <a:endParaRPr lang="en-US" sz="3200" dirty="0"/>
          </a:p>
          <a:p>
            <a:r>
              <a:rPr lang="en-US" sz="3200" dirty="0"/>
              <a:t>The class is at the core of Java. It is the logical construct upon which the entire Java language is built because it defines the shape and nature of an object. As such, the class forms the basis for object-oriented programming in Java. Any concept you wish to implement in a Java program must be encapsulated within a class. </a:t>
            </a:r>
            <a:br>
              <a:rPr lang="en-US" sz="3200" dirty="0"/>
            </a:br>
            <a:r>
              <a:rPr lang="en-US" sz="3200" dirty="0"/>
              <a:t/>
            </a:r>
            <a:br>
              <a:rPr lang="en-US" sz="3200" dirty="0"/>
            </a:br>
            <a:endParaRPr lang="en-US" sz="3200" dirty="0"/>
          </a:p>
          <a:p>
            <a:endParaRPr lang="en-US" sz="3200" dirty="0"/>
          </a:p>
          <a:p>
            <a:endParaRPr lang="en-US" sz="3200" dirty="0"/>
          </a:p>
        </p:txBody>
      </p:sp>
      <p:sp>
        <p:nvSpPr>
          <p:cNvPr id="3" name="Title 2"/>
          <p:cNvSpPr>
            <a:spLocks noGrp="1"/>
          </p:cNvSpPr>
          <p:nvPr>
            <p:ph type="title"/>
          </p:nvPr>
        </p:nvSpPr>
        <p:spPr>
          <a:xfrm>
            <a:off x="457200" y="274638"/>
            <a:ext cx="8229600" cy="868362"/>
          </a:xfrm>
        </p:spPr>
        <p:txBody>
          <a:bodyPr/>
          <a:lstStyle/>
          <a:p>
            <a:pPr algn="ctr"/>
            <a:r>
              <a:rPr lang="en-US" dirty="0" err="1"/>
              <a:t>OOPs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800" dirty="0"/>
          </a:p>
          <a:p>
            <a:r>
              <a:rPr lang="en-US" sz="2800" dirty="0"/>
              <a:t>A constructor </a:t>
            </a:r>
            <a:r>
              <a:rPr lang="en-US" sz="2800" b="1" dirty="0"/>
              <a:t>having parameters </a:t>
            </a:r>
            <a:r>
              <a:rPr lang="en-US" sz="2800" dirty="0"/>
              <a:t>is known as parameterized constructor. 	</a:t>
            </a:r>
          </a:p>
          <a:p>
            <a:endParaRPr lang="en-US" sz="2800" dirty="0"/>
          </a:p>
          <a:p>
            <a:r>
              <a:rPr lang="en-US" sz="2800" dirty="0"/>
              <a:t>Parameterized constructor is used </a:t>
            </a:r>
            <a:r>
              <a:rPr lang="en-US" sz="2800" b="1" dirty="0"/>
              <a:t>to provide different values to the distinct objects</a:t>
            </a:r>
            <a:r>
              <a:rPr lang="en-US" sz="2800" dirty="0"/>
              <a:t>. 	</a:t>
            </a:r>
          </a:p>
          <a:p>
            <a:endParaRPr lang="en-US" sz="2800" dirty="0"/>
          </a:p>
        </p:txBody>
      </p:sp>
      <p:sp>
        <p:nvSpPr>
          <p:cNvPr id="3" name="Title 2"/>
          <p:cNvSpPr>
            <a:spLocks noGrp="1"/>
          </p:cNvSpPr>
          <p:nvPr>
            <p:ph type="title"/>
          </p:nvPr>
        </p:nvSpPr>
        <p:spPr/>
        <p:txBody>
          <a:bodyPr>
            <a:normAutofit/>
          </a:bodyPr>
          <a:lstStyle/>
          <a:p>
            <a:pPr algn="ctr"/>
            <a:r>
              <a:rPr lang="en-US" dirty="0"/>
              <a:t>Parameterized Constructor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normAutofit/>
          </a:bodyPr>
          <a:lstStyle/>
          <a:p>
            <a:r>
              <a:rPr lang="en-US" sz="3200" dirty="0"/>
              <a:t>Example:</a:t>
            </a:r>
          </a:p>
        </p:txBody>
      </p:sp>
      <p:pic>
        <p:nvPicPr>
          <p:cNvPr id="6146" name="Picture 2"/>
          <p:cNvPicPr>
            <a:picLocks noGrp="1" noChangeAspect="1" noChangeArrowheads="1"/>
          </p:cNvPicPr>
          <p:nvPr>
            <p:ph idx="1"/>
          </p:nvPr>
        </p:nvPicPr>
        <p:blipFill>
          <a:blip r:embed="rId2"/>
          <a:srcRect/>
          <a:stretch>
            <a:fillRect/>
          </a:stretch>
        </p:blipFill>
        <p:spPr bwMode="auto">
          <a:xfrm>
            <a:off x="1066800" y="1143000"/>
            <a:ext cx="7588462" cy="5334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229600" cy="4525963"/>
          </a:xfrm>
        </p:spPr>
        <p:txBody>
          <a:bodyPr/>
          <a:lstStyle/>
          <a:p>
            <a:endParaRPr lang="en-US" dirty="0"/>
          </a:p>
          <a:p>
            <a:r>
              <a:rPr lang="en-US" dirty="0"/>
              <a:t>Constructor overloading is a technique in which a class can have any number of constructors that differ in parameter lists. </a:t>
            </a:r>
          </a:p>
          <a:p>
            <a:endParaRPr lang="en-US" dirty="0"/>
          </a:p>
          <a:p>
            <a:r>
              <a:rPr lang="en-US" dirty="0"/>
              <a:t>The compiler differentiates these constructors by taking into account the number of parameters in the list and their type. </a:t>
            </a:r>
          </a:p>
        </p:txBody>
      </p:sp>
      <p:sp>
        <p:nvSpPr>
          <p:cNvPr id="3" name="Title 2"/>
          <p:cNvSpPr>
            <a:spLocks noGrp="1"/>
          </p:cNvSpPr>
          <p:nvPr>
            <p:ph type="title"/>
          </p:nvPr>
        </p:nvSpPr>
        <p:spPr/>
        <p:txBody>
          <a:bodyPr>
            <a:normAutofit/>
          </a:bodyPr>
          <a:lstStyle/>
          <a:p>
            <a:pPr algn="ctr"/>
            <a:r>
              <a:rPr lang="en-US" dirty="0"/>
              <a:t>Constructor Overloading in Java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normAutofit/>
          </a:bodyPr>
          <a:lstStyle/>
          <a:p>
            <a:r>
              <a:rPr lang="en-US" sz="2800" dirty="0"/>
              <a:t>Example:</a:t>
            </a:r>
          </a:p>
        </p:txBody>
      </p:sp>
      <p:pic>
        <p:nvPicPr>
          <p:cNvPr id="7170" name="Picture 2"/>
          <p:cNvPicPr>
            <a:picLocks noGrp="1" noChangeAspect="1" noChangeArrowheads="1"/>
          </p:cNvPicPr>
          <p:nvPr>
            <p:ph idx="1"/>
          </p:nvPr>
        </p:nvPicPr>
        <p:blipFill>
          <a:blip r:embed="rId2"/>
          <a:srcRect/>
          <a:stretch>
            <a:fillRect/>
          </a:stretch>
        </p:blipFill>
        <p:spPr bwMode="auto">
          <a:xfrm>
            <a:off x="1295400" y="1066800"/>
            <a:ext cx="7010399" cy="5181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524000"/>
          <a:ext cx="8382000" cy="6949440"/>
        </p:xfrm>
        <a:graphic>
          <a:graphicData uri="http://schemas.openxmlformats.org/drawingml/2006/table">
            <a:tbl>
              <a:tblPr firstRow="1" bandRow="1">
                <a:tableStyleId>{5C22544A-7EE6-4342-B048-85BDC9FD1C3A}</a:tableStyleId>
              </a:tblPr>
              <a:tblGrid>
                <a:gridCol w="4304271">
                  <a:extLst>
                    <a:ext uri="{9D8B030D-6E8A-4147-A177-3AD203B41FA5}">
                      <a16:colId xmlns:a16="http://schemas.microsoft.com/office/drawing/2014/main" val="20000"/>
                    </a:ext>
                  </a:extLst>
                </a:gridCol>
                <a:gridCol w="4077729">
                  <a:extLst>
                    <a:ext uri="{9D8B030D-6E8A-4147-A177-3AD203B41FA5}">
                      <a16:colId xmlns:a16="http://schemas.microsoft.com/office/drawing/2014/main" val="20001"/>
                    </a:ext>
                  </a:extLst>
                </a:gridCol>
              </a:tblGrid>
              <a:tr h="701842">
                <a:tc>
                  <a:txBody>
                    <a:bodyPr/>
                    <a:lstStyle/>
                    <a:p>
                      <a:endParaRPr kumimoji="0" lang="en-US" sz="1800" b="1" kern="1200" baseline="0" dirty="0">
                        <a:solidFill>
                          <a:schemeClr val="lt1"/>
                        </a:solidFill>
                        <a:latin typeface="+mn-lt"/>
                        <a:ea typeface="+mn-ea"/>
                        <a:cs typeface="+mn-cs"/>
                      </a:endParaRPr>
                    </a:p>
                    <a:p>
                      <a:pPr algn="ctr"/>
                      <a:r>
                        <a:rPr kumimoji="0" lang="en-US" sz="1800" b="1" kern="1200" baseline="0" dirty="0">
                          <a:solidFill>
                            <a:schemeClr val="lt1"/>
                          </a:solidFill>
                          <a:latin typeface="+mn-lt"/>
                          <a:ea typeface="+mn-ea"/>
                          <a:cs typeface="+mn-cs"/>
                        </a:rPr>
                        <a:t>Java Constructor 	</a:t>
                      </a:r>
                    </a:p>
                    <a:p>
                      <a:endParaRPr lang="en-US" dirty="0"/>
                    </a:p>
                  </a:txBody>
                  <a:tcPr/>
                </a:tc>
                <a:tc>
                  <a:txBody>
                    <a:bodyPr/>
                    <a:lstStyle/>
                    <a:p>
                      <a:endParaRPr kumimoji="0" lang="en-US" sz="1800" b="1" kern="1200" baseline="0" dirty="0">
                        <a:solidFill>
                          <a:schemeClr val="lt1"/>
                        </a:solidFill>
                        <a:latin typeface="+mn-lt"/>
                        <a:ea typeface="+mn-ea"/>
                        <a:cs typeface="+mn-cs"/>
                      </a:endParaRPr>
                    </a:p>
                    <a:p>
                      <a:pPr algn="ctr"/>
                      <a:r>
                        <a:rPr kumimoji="0" lang="en-US" sz="1800" b="1" kern="1200" baseline="0" dirty="0">
                          <a:solidFill>
                            <a:schemeClr val="lt1"/>
                          </a:solidFill>
                          <a:latin typeface="+mn-lt"/>
                          <a:ea typeface="+mn-ea"/>
                          <a:cs typeface="+mn-cs"/>
                        </a:rPr>
                        <a:t>Java Method 	</a:t>
                      </a:r>
                    </a:p>
                    <a:p>
                      <a:endParaRPr lang="en-US" dirty="0"/>
                    </a:p>
                  </a:txBody>
                  <a:tcPr/>
                </a:tc>
                <a:extLst>
                  <a:ext uri="{0D108BD9-81ED-4DB2-BD59-A6C34878D82A}">
                    <a16:rowId xmlns:a16="http://schemas.microsoft.com/office/drawing/2014/main" val="10000"/>
                  </a:ext>
                </a:extLst>
              </a:tr>
              <a:tr h="912395">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Constructor is used to initialize the state of an object. 	</a:t>
                      </a:r>
                    </a:p>
                    <a:p>
                      <a:endParaRPr lang="en-US" dirty="0"/>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Method is used to expose </a:t>
                      </a:r>
                      <a:r>
                        <a:rPr kumimoji="0" lang="en-US" sz="1800" kern="1200" baseline="0" dirty="0" err="1">
                          <a:solidFill>
                            <a:schemeClr val="dk1"/>
                          </a:solidFill>
                          <a:latin typeface="+mn-lt"/>
                          <a:ea typeface="+mn-ea"/>
                          <a:cs typeface="+mn-cs"/>
                        </a:rPr>
                        <a:t>behaviour</a:t>
                      </a:r>
                      <a:r>
                        <a:rPr kumimoji="0" lang="en-US" sz="1800" kern="1200" baseline="0" dirty="0">
                          <a:solidFill>
                            <a:schemeClr val="dk1"/>
                          </a:solidFill>
                          <a:latin typeface="+mn-lt"/>
                          <a:ea typeface="+mn-ea"/>
                          <a:cs typeface="+mn-cs"/>
                        </a:rPr>
                        <a:t> of an object. 	</a:t>
                      </a:r>
                    </a:p>
                    <a:p>
                      <a:endParaRPr lang="en-US" dirty="0"/>
                    </a:p>
                  </a:txBody>
                  <a:tcPr/>
                </a:tc>
                <a:extLst>
                  <a:ext uri="{0D108BD9-81ED-4DB2-BD59-A6C34878D82A}">
                    <a16:rowId xmlns:a16="http://schemas.microsoft.com/office/drawing/2014/main" val="10001"/>
                  </a:ext>
                </a:extLst>
              </a:tr>
              <a:tr h="912395">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Constructor must not have return type. 	</a:t>
                      </a:r>
                    </a:p>
                    <a:p>
                      <a:endParaRPr lang="en-US" dirty="0"/>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Method must have return type. 	</a:t>
                      </a:r>
                    </a:p>
                  </a:txBody>
                  <a:tcPr/>
                </a:tc>
                <a:extLst>
                  <a:ext uri="{0D108BD9-81ED-4DB2-BD59-A6C34878D82A}">
                    <a16:rowId xmlns:a16="http://schemas.microsoft.com/office/drawing/2014/main" val="10002"/>
                  </a:ext>
                </a:extLst>
              </a:tr>
              <a:tr h="701842">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Constructor is invoked implicitly. 	</a:t>
                      </a:r>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Method is invoked explicitly. 	</a:t>
                      </a:r>
                    </a:p>
                    <a:p>
                      <a:endParaRPr lang="en-US" dirty="0"/>
                    </a:p>
                  </a:txBody>
                  <a:tcPr/>
                </a:tc>
                <a:extLst>
                  <a:ext uri="{0D108BD9-81ED-4DB2-BD59-A6C34878D82A}">
                    <a16:rowId xmlns:a16="http://schemas.microsoft.com/office/drawing/2014/main" val="10003"/>
                  </a:ext>
                </a:extLst>
              </a:tr>
              <a:tr h="1122947">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The java compiler provides a default constructor if you don't have any constructor. 	</a:t>
                      </a:r>
                    </a:p>
                    <a:p>
                      <a:endParaRPr lang="en-US" dirty="0"/>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Method is not provided by compiler in any case. 	</a:t>
                      </a:r>
                    </a:p>
                    <a:p>
                      <a:endParaRPr lang="en-US" dirty="0"/>
                    </a:p>
                  </a:txBody>
                  <a:tcPr/>
                </a:tc>
                <a:extLst>
                  <a:ext uri="{0D108BD9-81ED-4DB2-BD59-A6C34878D82A}">
                    <a16:rowId xmlns:a16="http://schemas.microsoft.com/office/drawing/2014/main" val="10004"/>
                  </a:ext>
                </a:extLst>
              </a:tr>
              <a:tr h="701842">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Constructor name must be same as the class name. 	</a:t>
                      </a:r>
                    </a:p>
                  </a:txBody>
                  <a:tcPr/>
                </a:tc>
                <a:tc>
                  <a:txBody>
                    <a:bodyPr/>
                    <a:lstStyle/>
                    <a:p>
                      <a:endParaRPr kumimoji="0" lang="en-US" sz="1800" kern="1200" baseline="0" dirty="0">
                        <a:solidFill>
                          <a:schemeClr val="dk1"/>
                        </a:solidFill>
                        <a:latin typeface="+mn-lt"/>
                        <a:ea typeface="+mn-ea"/>
                        <a:cs typeface="+mn-cs"/>
                      </a:endParaRPr>
                    </a:p>
                    <a:p>
                      <a:r>
                        <a:rPr kumimoji="0" lang="en-US" sz="1800" kern="1200" baseline="0" dirty="0">
                          <a:solidFill>
                            <a:schemeClr val="dk1"/>
                          </a:solidFill>
                          <a:latin typeface="+mn-lt"/>
                          <a:ea typeface="+mn-ea"/>
                          <a:cs typeface="+mn-cs"/>
                        </a:rPr>
                        <a:t>Method name may or may not be same as class name. 	</a:t>
                      </a:r>
                    </a:p>
                  </a:txBody>
                  <a:tcPr/>
                </a:tc>
                <a:extLst>
                  <a:ext uri="{0D108BD9-81ED-4DB2-BD59-A6C34878D82A}">
                    <a16:rowId xmlns:a16="http://schemas.microsoft.com/office/drawing/2014/main" val="10005"/>
                  </a:ext>
                </a:extLst>
              </a:tr>
              <a:tr h="280737">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p:txBody>
          <a:bodyPr>
            <a:normAutofit fontScale="90000"/>
          </a:bodyPr>
          <a:lstStyle/>
          <a:p>
            <a:pPr algn="ctr"/>
            <a:r>
              <a:rPr lang="en-US" dirty="0"/>
              <a:t>Difference between constructor and method in java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8229600" cy="4648200"/>
          </a:xfrm>
        </p:spPr>
        <p:txBody>
          <a:bodyPr>
            <a:normAutofit lnSpcReduction="10000"/>
          </a:bodyPr>
          <a:lstStyle/>
          <a:p>
            <a:endParaRPr lang="en-US" dirty="0"/>
          </a:p>
          <a:p>
            <a:r>
              <a:rPr lang="en-US" dirty="0"/>
              <a:t>yes, that is current class instance (You cannot use return type yet it returns a value). </a:t>
            </a:r>
          </a:p>
          <a:p>
            <a:r>
              <a:rPr lang="en-US" dirty="0"/>
              <a:t>  	</a:t>
            </a:r>
          </a:p>
          <a:p>
            <a:pPr>
              <a:buNone/>
            </a:pPr>
            <a:r>
              <a:rPr lang="en-US" sz="3200" b="1" dirty="0"/>
              <a:t>	Q)Can constructor perform other tasks 	instead of initialization? </a:t>
            </a:r>
          </a:p>
          <a:p>
            <a:pPr>
              <a:buNone/>
            </a:pPr>
            <a:endParaRPr lang="en-US" sz="3200" dirty="0"/>
          </a:p>
          <a:p>
            <a:pPr>
              <a:buNone/>
            </a:pPr>
            <a:r>
              <a:rPr lang="en-US" sz="3200" dirty="0"/>
              <a:t>	</a:t>
            </a:r>
            <a:r>
              <a:rPr lang="en-US" sz="2600" dirty="0"/>
              <a:t>Yes, like object creation, starting a thread, calling method etc. You can perform any operation in the constructor as you perform in the method. </a:t>
            </a:r>
            <a:endParaRPr lang="en-US" sz="3200" b="1" dirty="0"/>
          </a:p>
          <a:p>
            <a:pPr>
              <a:buNone/>
            </a:pPr>
            <a:endParaRPr lang="en-US" sz="3200" b="1" dirty="0"/>
          </a:p>
        </p:txBody>
      </p:sp>
      <p:sp>
        <p:nvSpPr>
          <p:cNvPr id="3" name="Title 2"/>
          <p:cNvSpPr>
            <a:spLocks noGrp="1"/>
          </p:cNvSpPr>
          <p:nvPr>
            <p:ph type="title"/>
          </p:nvPr>
        </p:nvSpPr>
        <p:spPr/>
        <p:txBody>
          <a:bodyPr>
            <a:normAutofit fontScale="90000"/>
          </a:bodyPr>
          <a:lstStyle/>
          <a:p>
            <a:pPr algn="ctr"/>
            <a:r>
              <a:rPr lang="en-US" dirty="0"/>
              <a:t>Q) Does constructor return any value?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There can be a lot of usage of </a:t>
            </a:r>
            <a:r>
              <a:rPr lang="en-US" b="1" dirty="0"/>
              <a:t>java this keyword. </a:t>
            </a:r>
          </a:p>
          <a:p>
            <a:endParaRPr lang="en-US" b="1" dirty="0"/>
          </a:p>
          <a:p>
            <a:r>
              <a:rPr lang="en-US" dirty="0"/>
              <a:t>In java, ‘</a:t>
            </a:r>
            <a:r>
              <a:rPr lang="en-US" b="1" dirty="0"/>
              <a:t>this</a:t>
            </a:r>
            <a:r>
              <a:rPr lang="en-US" dirty="0"/>
              <a:t>’ keyword </a:t>
            </a:r>
            <a:r>
              <a:rPr lang="en-US" b="1" dirty="0"/>
              <a:t>represents the current object.</a:t>
            </a:r>
            <a:r>
              <a:rPr lang="en-US" dirty="0"/>
              <a:t> </a:t>
            </a:r>
          </a:p>
        </p:txBody>
      </p:sp>
      <p:sp>
        <p:nvSpPr>
          <p:cNvPr id="3" name="Title 2"/>
          <p:cNvSpPr>
            <a:spLocks noGrp="1"/>
          </p:cNvSpPr>
          <p:nvPr>
            <p:ph type="title"/>
          </p:nvPr>
        </p:nvSpPr>
        <p:spPr/>
        <p:txBody>
          <a:bodyPr/>
          <a:lstStyle/>
          <a:p>
            <a:pPr algn="ctr"/>
            <a:r>
              <a:rPr lang="en-US" dirty="0"/>
              <a:t>‘this’ keyword in java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633472"/>
          </a:xfrm>
        </p:spPr>
        <p:txBody>
          <a:bodyPr/>
          <a:lstStyle/>
          <a:p>
            <a:r>
              <a:rPr lang="en-US" dirty="0"/>
              <a:t>This keyword can be use to:</a:t>
            </a:r>
          </a:p>
          <a:p>
            <a:endParaRPr lang="en-US" dirty="0"/>
          </a:p>
          <a:p>
            <a:pPr>
              <a:buNone/>
            </a:pPr>
            <a:r>
              <a:rPr lang="en-US" dirty="0"/>
              <a:t>	1. refer current class instance variable. </a:t>
            </a:r>
          </a:p>
          <a:p>
            <a:pPr>
              <a:buNone/>
            </a:pPr>
            <a:r>
              <a:rPr lang="en-US" dirty="0"/>
              <a:t>	2. invoke current class constructor. </a:t>
            </a:r>
          </a:p>
          <a:p>
            <a:pPr>
              <a:buNone/>
            </a:pPr>
            <a:r>
              <a:rPr lang="en-US" dirty="0"/>
              <a:t>	3. invoke current class method (implicitly) </a:t>
            </a:r>
          </a:p>
          <a:p>
            <a:endParaRPr lang="en-US" dirty="0"/>
          </a:p>
        </p:txBody>
      </p:sp>
      <p:sp>
        <p:nvSpPr>
          <p:cNvPr id="3" name="Title 2"/>
          <p:cNvSpPr>
            <a:spLocks noGrp="1"/>
          </p:cNvSpPr>
          <p:nvPr>
            <p:ph type="title"/>
          </p:nvPr>
        </p:nvSpPr>
        <p:spPr/>
        <p:txBody>
          <a:bodyPr/>
          <a:lstStyle/>
          <a:p>
            <a:pPr algn="ctr"/>
            <a:r>
              <a:rPr lang="en-US" dirty="0"/>
              <a:t>Usage of java this keyword </a:t>
            </a:r>
          </a:p>
        </p:txBody>
      </p:sp>
      <p:pic>
        <p:nvPicPr>
          <p:cNvPr id="8194" name="Picture 2"/>
          <p:cNvPicPr>
            <a:picLocks noChangeAspect="1" noChangeArrowheads="1"/>
          </p:cNvPicPr>
          <p:nvPr/>
        </p:nvPicPr>
        <p:blipFill>
          <a:blip r:embed="rId2"/>
          <a:srcRect/>
          <a:stretch>
            <a:fillRect/>
          </a:stretch>
        </p:blipFill>
        <p:spPr bwMode="auto">
          <a:xfrm>
            <a:off x="1066800" y="4038600"/>
            <a:ext cx="7499662" cy="2209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09800"/>
            <a:ext cx="8229600" cy="3492691"/>
          </a:xfrm>
        </p:spPr>
        <p:txBody>
          <a:bodyPr/>
          <a:lstStyle/>
          <a:p>
            <a:pPr>
              <a:buNone/>
            </a:pPr>
            <a:endParaRPr lang="en-US" dirty="0"/>
          </a:p>
          <a:p>
            <a:r>
              <a:rPr lang="en-US" dirty="0"/>
              <a:t>If there is </a:t>
            </a:r>
            <a:r>
              <a:rPr lang="en-US" b="1" dirty="0"/>
              <a:t>ambiguity between the instance variable and parameter</a:t>
            </a:r>
            <a:r>
              <a:rPr lang="en-US" dirty="0"/>
              <a:t>, this keyword resolves the problem of ambiguity. 	</a:t>
            </a:r>
          </a:p>
          <a:p>
            <a:endParaRPr lang="en-US" dirty="0"/>
          </a:p>
        </p:txBody>
      </p:sp>
      <p:sp>
        <p:nvSpPr>
          <p:cNvPr id="3" name="Title 2"/>
          <p:cNvSpPr>
            <a:spLocks noGrp="1"/>
          </p:cNvSpPr>
          <p:nvPr>
            <p:ph type="title"/>
          </p:nvPr>
        </p:nvSpPr>
        <p:spPr>
          <a:xfrm>
            <a:off x="457200" y="457200"/>
            <a:ext cx="8229600" cy="1143000"/>
          </a:xfrm>
        </p:spPr>
        <p:txBody>
          <a:bodyPr>
            <a:normAutofit fontScale="90000"/>
          </a:bodyPr>
          <a:lstStyle/>
          <a:p>
            <a:pPr algn="ctr"/>
            <a:r>
              <a:rPr lang="en-US" dirty="0"/>
              <a:t>The this keyword can be used </a:t>
            </a:r>
            <a:r>
              <a:rPr lang="en-US" dirty="0" err="1"/>
              <a:t>torefer</a:t>
            </a:r>
            <a:r>
              <a:rPr lang="en-US" dirty="0"/>
              <a:t> current class instance variable.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normAutofit/>
          </a:bodyPr>
          <a:lstStyle/>
          <a:p>
            <a:r>
              <a:rPr lang="en-US" sz="3600" dirty="0"/>
              <a:t>Example:</a:t>
            </a:r>
          </a:p>
        </p:txBody>
      </p:sp>
      <p:sp>
        <p:nvSpPr>
          <p:cNvPr id="4" name="TextBox 3"/>
          <p:cNvSpPr txBox="1"/>
          <p:nvPr/>
        </p:nvSpPr>
        <p:spPr>
          <a:xfrm>
            <a:off x="1295400" y="990600"/>
            <a:ext cx="6705600" cy="5632311"/>
          </a:xfrm>
          <a:prstGeom prst="rect">
            <a:avLst/>
          </a:prstGeom>
          <a:noFill/>
        </p:spPr>
        <p:txBody>
          <a:bodyPr wrap="square" rtlCol="0">
            <a:spAutoFit/>
          </a:bodyPr>
          <a:lstStyle/>
          <a:p>
            <a:endParaRPr lang="en-US" dirty="0"/>
          </a:p>
          <a:p>
            <a:r>
              <a:rPr lang="en-US" dirty="0"/>
              <a:t>1.    </a:t>
            </a:r>
            <a:r>
              <a:rPr lang="en-US" b="1" dirty="0"/>
              <a:t>class </a:t>
            </a:r>
            <a:r>
              <a:rPr lang="en-US" b="1" dirty="0" err="1"/>
              <a:t>Student10</a:t>
            </a:r>
            <a:r>
              <a:rPr lang="en-US" b="1" dirty="0"/>
              <a:t>{ </a:t>
            </a:r>
          </a:p>
          <a:p>
            <a:r>
              <a:rPr lang="en-US" dirty="0"/>
              <a:t>2.	 </a:t>
            </a:r>
            <a:r>
              <a:rPr lang="en-US" b="1" dirty="0" err="1"/>
              <a:t>int</a:t>
            </a:r>
            <a:r>
              <a:rPr lang="en-US" b="1" dirty="0"/>
              <a:t> id; </a:t>
            </a:r>
          </a:p>
          <a:p>
            <a:r>
              <a:rPr lang="en-US" dirty="0"/>
              <a:t>3.	 String name; </a:t>
            </a:r>
          </a:p>
          <a:p>
            <a:r>
              <a:rPr lang="en-US" dirty="0"/>
              <a:t>4. </a:t>
            </a:r>
          </a:p>
          <a:p>
            <a:r>
              <a:rPr lang="en-US" dirty="0"/>
              <a:t>5.	 </a:t>
            </a:r>
            <a:r>
              <a:rPr lang="en-US" dirty="0" err="1"/>
              <a:t>Student10</a:t>
            </a:r>
            <a:r>
              <a:rPr lang="en-US" dirty="0"/>
              <a:t>(</a:t>
            </a:r>
            <a:r>
              <a:rPr lang="en-US" b="1" dirty="0" err="1"/>
              <a:t>int</a:t>
            </a:r>
            <a:r>
              <a:rPr lang="en-US" b="1" dirty="0"/>
              <a:t> id, String name){ </a:t>
            </a:r>
          </a:p>
          <a:p>
            <a:r>
              <a:rPr lang="en-US" dirty="0"/>
              <a:t>6.		 id = id; </a:t>
            </a:r>
          </a:p>
          <a:p>
            <a:r>
              <a:rPr lang="en-US" dirty="0"/>
              <a:t>7. 		name = name; </a:t>
            </a:r>
          </a:p>
          <a:p>
            <a:r>
              <a:rPr lang="en-US" dirty="0"/>
              <a:t>8. 	} </a:t>
            </a:r>
          </a:p>
          <a:p>
            <a:r>
              <a:rPr lang="en-US" dirty="0"/>
              <a:t>9. 	</a:t>
            </a:r>
            <a:r>
              <a:rPr lang="en-US" b="1" dirty="0"/>
              <a:t>void display(){</a:t>
            </a:r>
            <a:r>
              <a:rPr lang="en-US" b="1" dirty="0" err="1"/>
              <a:t>System.out.println</a:t>
            </a:r>
            <a:r>
              <a:rPr lang="en-US" b="1" dirty="0"/>
              <a:t>(id+" "+name);} </a:t>
            </a:r>
          </a:p>
          <a:p>
            <a:r>
              <a:rPr lang="en-US" dirty="0"/>
              <a:t>10. </a:t>
            </a:r>
          </a:p>
          <a:p>
            <a:r>
              <a:rPr lang="en-US" dirty="0"/>
              <a:t>11.	 </a:t>
            </a:r>
            <a:r>
              <a:rPr lang="en-US" b="1" dirty="0"/>
              <a:t>public static void main(String </a:t>
            </a:r>
            <a:r>
              <a:rPr lang="en-US" b="1" dirty="0" err="1"/>
              <a:t>args</a:t>
            </a:r>
            <a:r>
              <a:rPr lang="en-US" b="1" dirty="0"/>
              <a:t>[]){ </a:t>
            </a:r>
          </a:p>
          <a:p>
            <a:r>
              <a:rPr lang="en-US" dirty="0"/>
              <a:t>12. 	</a:t>
            </a:r>
            <a:r>
              <a:rPr lang="en-US" dirty="0" err="1"/>
              <a:t>Student10</a:t>
            </a:r>
            <a:r>
              <a:rPr lang="en-US" dirty="0"/>
              <a:t> </a:t>
            </a:r>
            <a:r>
              <a:rPr lang="en-US" dirty="0" err="1"/>
              <a:t>s1</a:t>
            </a:r>
            <a:r>
              <a:rPr lang="en-US" dirty="0"/>
              <a:t> = </a:t>
            </a:r>
            <a:r>
              <a:rPr lang="en-US" b="1" dirty="0"/>
              <a:t>new </a:t>
            </a:r>
            <a:r>
              <a:rPr lang="en-US" b="1" dirty="0" err="1"/>
              <a:t>Student10</a:t>
            </a:r>
            <a:r>
              <a:rPr lang="en-US" b="1" dirty="0"/>
              <a:t>(</a:t>
            </a:r>
            <a:r>
              <a:rPr lang="en-US" b="1" dirty="0" err="1"/>
              <a:t>111,"Karan</a:t>
            </a:r>
            <a:r>
              <a:rPr lang="en-US" b="1" dirty="0"/>
              <a:t>"); </a:t>
            </a:r>
          </a:p>
          <a:p>
            <a:r>
              <a:rPr lang="en-US" dirty="0"/>
              <a:t>13. 	</a:t>
            </a:r>
            <a:r>
              <a:rPr lang="en-US" dirty="0" err="1"/>
              <a:t>Student10</a:t>
            </a:r>
            <a:r>
              <a:rPr lang="en-US" dirty="0"/>
              <a:t> </a:t>
            </a:r>
            <a:r>
              <a:rPr lang="en-US" dirty="0" err="1"/>
              <a:t>s2</a:t>
            </a:r>
            <a:r>
              <a:rPr lang="en-US" dirty="0"/>
              <a:t> = </a:t>
            </a:r>
            <a:r>
              <a:rPr lang="en-US" b="1" dirty="0"/>
              <a:t>new </a:t>
            </a:r>
            <a:r>
              <a:rPr lang="en-US" b="1" dirty="0" err="1"/>
              <a:t>Student10</a:t>
            </a:r>
            <a:r>
              <a:rPr lang="en-US" b="1" dirty="0"/>
              <a:t>(</a:t>
            </a:r>
            <a:r>
              <a:rPr lang="en-US" b="1" dirty="0" err="1"/>
              <a:t>321,"Aryan</a:t>
            </a:r>
            <a:r>
              <a:rPr lang="en-US" b="1" dirty="0"/>
              <a:t>"); </a:t>
            </a:r>
            <a:endParaRPr lang="en-US" dirty="0"/>
          </a:p>
          <a:p>
            <a:r>
              <a:rPr lang="en-US" dirty="0"/>
              <a:t>14. 	</a:t>
            </a:r>
            <a:r>
              <a:rPr lang="en-US" dirty="0" err="1"/>
              <a:t>s1.display</a:t>
            </a:r>
            <a:r>
              <a:rPr lang="en-US" dirty="0"/>
              <a:t>(); </a:t>
            </a:r>
          </a:p>
          <a:p>
            <a:r>
              <a:rPr lang="en-US" dirty="0"/>
              <a:t>15. 	</a:t>
            </a:r>
            <a:r>
              <a:rPr lang="en-US" dirty="0" err="1"/>
              <a:t>s2.display</a:t>
            </a:r>
            <a:r>
              <a:rPr lang="en-US" dirty="0"/>
              <a:t>(); </a:t>
            </a:r>
          </a:p>
          <a:p>
            <a:r>
              <a:rPr lang="en-US" dirty="0"/>
              <a:t>16.	 } </a:t>
            </a:r>
          </a:p>
          <a:p>
            <a:r>
              <a:rPr lang="en-US" dirty="0"/>
              <a:t>17. } </a:t>
            </a:r>
          </a:p>
          <a:p>
            <a:endParaRPr lang="en-US" b="1" dirty="0"/>
          </a:p>
          <a:p>
            <a:endParaRPr lang="en-US" dirty="0"/>
          </a:p>
        </p:txBody>
      </p:sp>
      <p:sp>
        <p:nvSpPr>
          <p:cNvPr id="6" name="TextBox 5"/>
          <p:cNvSpPr txBox="1"/>
          <p:nvPr/>
        </p:nvSpPr>
        <p:spPr>
          <a:xfrm>
            <a:off x="6324600" y="5715000"/>
            <a:ext cx="2514600" cy="923330"/>
          </a:xfrm>
          <a:prstGeom prst="rect">
            <a:avLst/>
          </a:prstGeom>
          <a:noFill/>
        </p:spPr>
        <p:txBody>
          <a:bodyPr wrap="square" rtlCol="0">
            <a:spAutoFit/>
          </a:bodyPr>
          <a:lstStyle/>
          <a:p>
            <a:r>
              <a:rPr lang="en-US" b="1" dirty="0"/>
              <a:t>Output</a:t>
            </a:r>
            <a:r>
              <a:rPr lang="en-US" dirty="0"/>
              <a:t>:</a:t>
            </a:r>
          </a:p>
          <a:p>
            <a:r>
              <a:rPr lang="en-US" dirty="0"/>
              <a:t>	0 null </a:t>
            </a:r>
          </a:p>
          <a:p>
            <a:r>
              <a:rPr lang="en-US" dirty="0"/>
              <a:t>	0 null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Structured programming</a:t>
            </a:r>
            <a:r>
              <a:rPr lang="en-US" dirty="0"/>
              <a:t>: </a:t>
            </a:r>
          </a:p>
          <a:p>
            <a:pPr>
              <a:buNone/>
            </a:pPr>
            <a:r>
              <a:rPr lang="en-US" dirty="0"/>
              <a:t>   	</a:t>
            </a:r>
            <a:r>
              <a:rPr lang="en-US" i="1" dirty="0"/>
              <a:t>Algorithms + Data Structures = Programs </a:t>
            </a:r>
          </a:p>
          <a:p>
            <a:pPr>
              <a:buNone/>
            </a:pPr>
            <a:endParaRPr lang="en-US" i="1" dirty="0"/>
          </a:p>
          <a:p>
            <a:pPr>
              <a:buNone/>
            </a:pPr>
            <a:endParaRPr lang="en-US" i="1" dirty="0"/>
          </a:p>
          <a:p>
            <a:r>
              <a:rPr lang="en-US" b="1" dirty="0"/>
              <a:t>OOP</a:t>
            </a:r>
            <a:r>
              <a:rPr lang="en-US" dirty="0"/>
              <a:t> </a:t>
            </a:r>
            <a:r>
              <a:rPr lang="en-US" b="1" dirty="0"/>
              <a:t>reverses the order</a:t>
            </a:r>
            <a:r>
              <a:rPr lang="en-US" dirty="0"/>
              <a:t>: </a:t>
            </a:r>
          </a:p>
          <a:p>
            <a:pPr>
              <a:buNone/>
            </a:pPr>
            <a:r>
              <a:rPr lang="en-US" dirty="0"/>
              <a:t>   	puts the </a:t>
            </a:r>
            <a:r>
              <a:rPr lang="en-US" b="1" dirty="0"/>
              <a:t>data first</a:t>
            </a:r>
            <a:r>
              <a:rPr lang="en-US" dirty="0"/>
              <a:t>, then looks at the 	</a:t>
            </a:r>
            <a:r>
              <a:rPr lang="en-US" b="1" dirty="0"/>
              <a:t>algorithms</a:t>
            </a:r>
            <a:r>
              <a:rPr lang="en-US" dirty="0"/>
              <a:t> to operate on the data. </a:t>
            </a:r>
          </a:p>
          <a:p>
            <a:endParaRPr lang="en-US" dirty="0"/>
          </a:p>
        </p:txBody>
      </p:sp>
      <p:sp>
        <p:nvSpPr>
          <p:cNvPr id="3" name="Title 2"/>
          <p:cNvSpPr>
            <a:spLocks noGrp="1"/>
          </p:cNvSpPr>
          <p:nvPr>
            <p:ph type="title"/>
          </p:nvPr>
        </p:nvSpPr>
        <p:spPr/>
        <p:txBody>
          <a:bodyPr/>
          <a:lstStyle/>
          <a:p>
            <a:pPr algn="ctr"/>
            <a:r>
              <a:rPr lang="en-US" dirty="0" err="1"/>
              <a:t>OOPs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8305800" cy="4525963"/>
          </a:xfrm>
        </p:spPr>
        <p:txBody>
          <a:bodyPr>
            <a:normAutofit/>
          </a:bodyPr>
          <a:lstStyle/>
          <a:p>
            <a:endParaRPr lang="en-US" sz="3200" dirty="0"/>
          </a:p>
          <a:p>
            <a:r>
              <a:rPr lang="en-US" sz="3200" dirty="0"/>
              <a:t>In the above example, parameter (</a:t>
            </a:r>
            <a:r>
              <a:rPr lang="en-US" sz="3200" b="1" dirty="0"/>
              <a:t>formal arguments</a:t>
            </a:r>
            <a:r>
              <a:rPr lang="en-US" sz="3200" dirty="0"/>
              <a:t>) and </a:t>
            </a:r>
            <a:r>
              <a:rPr lang="en-US" sz="3200" b="1" dirty="0"/>
              <a:t>instance variables </a:t>
            </a:r>
            <a:r>
              <a:rPr lang="en-US" sz="3200" dirty="0"/>
              <a:t>are same that is why we are using this keyword to distinguish between local variable and instance variable. 	</a:t>
            </a:r>
          </a:p>
          <a:p>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r>
              <a:rPr lang="en-US" sz="2800" dirty="0"/>
              <a:t>Example</a:t>
            </a:r>
          </a:p>
        </p:txBody>
      </p:sp>
      <p:sp>
        <p:nvSpPr>
          <p:cNvPr id="4" name="TextBox 3"/>
          <p:cNvSpPr txBox="1"/>
          <p:nvPr/>
        </p:nvSpPr>
        <p:spPr>
          <a:xfrm>
            <a:off x="1143000" y="838200"/>
            <a:ext cx="6858000" cy="5355312"/>
          </a:xfrm>
          <a:prstGeom prst="rect">
            <a:avLst/>
          </a:prstGeom>
          <a:noFill/>
        </p:spPr>
        <p:txBody>
          <a:bodyPr wrap="square" rtlCol="0">
            <a:spAutoFit/>
          </a:bodyPr>
          <a:lstStyle/>
          <a:p>
            <a:endParaRPr lang="en-US" dirty="0"/>
          </a:p>
          <a:p>
            <a:r>
              <a:rPr lang="en-US" dirty="0"/>
              <a:t>1. //example of this keyword </a:t>
            </a:r>
          </a:p>
          <a:p>
            <a:r>
              <a:rPr lang="en-US" dirty="0"/>
              <a:t>2. </a:t>
            </a:r>
            <a:r>
              <a:rPr lang="en-US" b="1" dirty="0"/>
              <a:t>class </a:t>
            </a:r>
            <a:r>
              <a:rPr lang="en-US" b="1" dirty="0" err="1"/>
              <a:t>Student11</a:t>
            </a:r>
            <a:r>
              <a:rPr lang="en-US" b="1" dirty="0"/>
              <a:t>{ </a:t>
            </a:r>
          </a:p>
          <a:p>
            <a:r>
              <a:rPr lang="en-US" dirty="0"/>
              <a:t>3. </a:t>
            </a:r>
            <a:r>
              <a:rPr lang="en-US" b="1" dirty="0" err="1"/>
              <a:t>int</a:t>
            </a:r>
            <a:r>
              <a:rPr lang="en-US" b="1" dirty="0"/>
              <a:t> id; </a:t>
            </a:r>
          </a:p>
          <a:p>
            <a:r>
              <a:rPr lang="en-US" dirty="0"/>
              <a:t>4. String name; </a:t>
            </a:r>
          </a:p>
          <a:p>
            <a:r>
              <a:rPr lang="en-US" dirty="0"/>
              <a:t>5. </a:t>
            </a:r>
          </a:p>
          <a:p>
            <a:r>
              <a:rPr lang="en-US" dirty="0"/>
              <a:t>6. </a:t>
            </a:r>
            <a:r>
              <a:rPr lang="en-US" dirty="0" err="1"/>
              <a:t>Student11</a:t>
            </a:r>
            <a:r>
              <a:rPr lang="en-US" dirty="0"/>
              <a:t>(</a:t>
            </a:r>
            <a:r>
              <a:rPr lang="en-US" b="1" dirty="0" err="1"/>
              <a:t>int</a:t>
            </a:r>
            <a:r>
              <a:rPr lang="en-US" b="1" dirty="0"/>
              <a:t> </a:t>
            </a:r>
            <a:r>
              <a:rPr lang="en-US" b="1" dirty="0" err="1"/>
              <a:t>id,String</a:t>
            </a:r>
            <a:r>
              <a:rPr lang="en-US" b="1" dirty="0"/>
              <a:t> name){ </a:t>
            </a:r>
          </a:p>
          <a:p>
            <a:r>
              <a:rPr lang="en-US" dirty="0"/>
              <a:t>7. </a:t>
            </a:r>
            <a:r>
              <a:rPr lang="en-US" b="1" dirty="0" err="1"/>
              <a:t>this.id</a:t>
            </a:r>
            <a:r>
              <a:rPr lang="en-US" b="1" dirty="0"/>
              <a:t> = id; </a:t>
            </a:r>
          </a:p>
          <a:p>
            <a:r>
              <a:rPr lang="en-US" dirty="0"/>
              <a:t>8. </a:t>
            </a:r>
            <a:r>
              <a:rPr lang="en-US" b="1" dirty="0" err="1"/>
              <a:t>this.name</a:t>
            </a:r>
            <a:r>
              <a:rPr lang="en-US" b="1" dirty="0"/>
              <a:t> = name; </a:t>
            </a:r>
          </a:p>
          <a:p>
            <a:r>
              <a:rPr lang="en-US" dirty="0"/>
              <a:t>9. } </a:t>
            </a:r>
          </a:p>
          <a:p>
            <a:r>
              <a:rPr lang="en-US" dirty="0"/>
              <a:t>10. </a:t>
            </a:r>
            <a:r>
              <a:rPr lang="en-US" b="1" dirty="0"/>
              <a:t>void display(){</a:t>
            </a:r>
            <a:r>
              <a:rPr lang="en-US" b="1" dirty="0" err="1"/>
              <a:t>System.out.println</a:t>
            </a:r>
            <a:r>
              <a:rPr lang="en-US" b="1" dirty="0"/>
              <a:t>(id+" "+name);} </a:t>
            </a:r>
          </a:p>
          <a:p>
            <a:r>
              <a:rPr lang="en-US" dirty="0"/>
              <a:t>11. </a:t>
            </a:r>
            <a:r>
              <a:rPr lang="en-US" b="1" dirty="0"/>
              <a:t>public static void main(String </a:t>
            </a:r>
            <a:r>
              <a:rPr lang="en-US" b="1" dirty="0" err="1"/>
              <a:t>args</a:t>
            </a:r>
            <a:r>
              <a:rPr lang="en-US" b="1" dirty="0"/>
              <a:t>[]){ </a:t>
            </a:r>
          </a:p>
          <a:p>
            <a:r>
              <a:rPr lang="en-US" dirty="0"/>
              <a:t>12. </a:t>
            </a:r>
            <a:r>
              <a:rPr lang="en-US" dirty="0" err="1"/>
              <a:t>Student11</a:t>
            </a:r>
            <a:r>
              <a:rPr lang="en-US" dirty="0"/>
              <a:t> </a:t>
            </a:r>
            <a:r>
              <a:rPr lang="en-US" dirty="0" err="1"/>
              <a:t>s1</a:t>
            </a:r>
            <a:r>
              <a:rPr lang="en-US" dirty="0"/>
              <a:t> = </a:t>
            </a:r>
            <a:r>
              <a:rPr lang="en-US" b="1" dirty="0"/>
              <a:t>new </a:t>
            </a:r>
            <a:r>
              <a:rPr lang="en-US" b="1" dirty="0" err="1"/>
              <a:t>Student11</a:t>
            </a:r>
            <a:r>
              <a:rPr lang="en-US" b="1" dirty="0"/>
              <a:t>(</a:t>
            </a:r>
            <a:r>
              <a:rPr lang="en-US" b="1" dirty="0" err="1"/>
              <a:t>111,"Karan</a:t>
            </a:r>
            <a:r>
              <a:rPr lang="en-US" b="1" dirty="0"/>
              <a:t>"); </a:t>
            </a:r>
          </a:p>
          <a:p>
            <a:r>
              <a:rPr lang="en-US" dirty="0"/>
              <a:t>13. </a:t>
            </a:r>
            <a:r>
              <a:rPr lang="en-US" dirty="0" err="1"/>
              <a:t>Student11</a:t>
            </a:r>
            <a:r>
              <a:rPr lang="en-US" dirty="0"/>
              <a:t> </a:t>
            </a:r>
            <a:r>
              <a:rPr lang="en-US" dirty="0" err="1"/>
              <a:t>s2</a:t>
            </a:r>
            <a:r>
              <a:rPr lang="en-US" dirty="0"/>
              <a:t> = </a:t>
            </a:r>
            <a:r>
              <a:rPr lang="en-US" b="1" dirty="0"/>
              <a:t>new </a:t>
            </a:r>
            <a:r>
              <a:rPr lang="en-US" b="1" dirty="0" err="1"/>
              <a:t>Student11</a:t>
            </a:r>
            <a:r>
              <a:rPr lang="en-US" b="1" dirty="0"/>
              <a:t>(</a:t>
            </a:r>
            <a:r>
              <a:rPr lang="en-US" b="1" dirty="0" err="1"/>
              <a:t>222,"Aryan</a:t>
            </a:r>
            <a:r>
              <a:rPr lang="en-US" b="1" dirty="0"/>
              <a:t>"); </a:t>
            </a:r>
          </a:p>
          <a:p>
            <a:r>
              <a:rPr lang="en-US" dirty="0"/>
              <a:t>14. </a:t>
            </a:r>
            <a:r>
              <a:rPr lang="en-US" dirty="0" err="1"/>
              <a:t>s1.display</a:t>
            </a:r>
            <a:r>
              <a:rPr lang="en-US" dirty="0"/>
              <a:t>(); </a:t>
            </a:r>
          </a:p>
          <a:p>
            <a:r>
              <a:rPr lang="en-US" dirty="0"/>
              <a:t>15. </a:t>
            </a:r>
            <a:r>
              <a:rPr lang="en-US" dirty="0" err="1"/>
              <a:t>s2.display</a:t>
            </a:r>
            <a:r>
              <a:rPr lang="en-US" dirty="0"/>
              <a:t>(); </a:t>
            </a:r>
          </a:p>
          <a:p>
            <a:r>
              <a:rPr lang="en-US" dirty="0"/>
              <a:t>16. } </a:t>
            </a:r>
          </a:p>
          <a:p>
            <a:r>
              <a:rPr lang="en-US" dirty="0"/>
              <a:t>17. } </a:t>
            </a:r>
          </a:p>
          <a:p>
            <a:endParaRPr lang="en-US" dirty="0"/>
          </a:p>
        </p:txBody>
      </p:sp>
      <p:sp>
        <p:nvSpPr>
          <p:cNvPr id="5" name="TextBox 4"/>
          <p:cNvSpPr txBox="1"/>
          <p:nvPr/>
        </p:nvSpPr>
        <p:spPr>
          <a:xfrm>
            <a:off x="6096000" y="5486400"/>
            <a:ext cx="2743200" cy="923330"/>
          </a:xfrm>
          <a:prstGeom prst="rect">
            <a:avLst/>
          </a:prstGeom>
          <a:noFill/>
        </p:spPr>
        <p:txBody>
          <a:bodyPr wrap="square" rtlCol="0">
            <a:spAutoFit/>
          </a:bodyPr>
          <a:lstStyle/>
          <a:p>
            <a:r>
              <a:rPr lang="en-US" b="1" dirty="0"/>
              <a:t>Output</a:t>
            </a:r>
            <a:r>
              <a:rPr lang="en-US" dirty="0"/>
              <a:t>:</a:t>
            </a:r>
          </a:p>
          <a:p>
            <a:r>
              <a:rPr lang="en-US" dirty="0"/>
              <a:t>	111 Karan </a:t>
            </a:r>
          </a:p>
          <a:p>
            <a:r>
              <a:rPr lang="en-US" dirty="0"/>
              <a:t>	222 Aryan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304800" y="914400"/>
            <a:ext cx="8232458" cy="5105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157471"/>
          </a:xfrm>
        </p:spPr>
        <p:txBody>
          <a:bodyPr>
            <a:normAutofit/>
          </a:bodyPr>
          <a:lstStyle/>
          <a:p>
            <a:endParaRPr lang="en-US" dirty="0"/>
          </a:p>
          <a:p>
            <a:r>
              <a:rPr lang="en-US" dirty="0"/>
              <a:t>If local variables(formal arguments) and instance variables are different, there is no need to use this keyword like in the following program: 	</a:t>
            </a:r>
          </a:p>
          <a:p>
            <a:endParaRPr lang="en-US" dirty="0"/>
          </a:p>
        </p:txBody>
      </p:sp>
      <p:sp>
        <p:nvSpPr>
          <p:cNvPr id="3" name="Title 2"/>
          <p:cNvSpPr>
            <a:spLocks noGrp="1"/>
          </p:cNvSpPr>
          <p:nvPr>
            <p:ph type="title"/>
          </p:nvPr>
        </p:nvSpPr>
        <p:spPr/>
        <p:txBody>
          <a:bodyPr>
            <a:normAutofit fontScale="90000"/>
          </a:bodyPr>
          <a:lstStyle/>
          <a:p>
            <a:pPr algn="ctr"/>
            <a:r>
              <a:rPr lang="en-US" dirty="0"/>
              <a:t>Program where this keyword is not required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normAutofit/>
          </a:bodyPr>
          <a:lstStyle/>
          <a:p>
            <a:r>
              <a:rPr lang="en-US" sz="3200" dirty="0"/>
              <a:t>Example:</a:t>
            </a:r>
          </a:p>
        </p:txBody>
      </p:sp>
      <p:sp>
        <p:nvSpPr>
          <p:cNvPr id="4" name="TextBox 3"/>
          <p:cNvSpPr txBox="1"/>
          <p:nvPr/>
        </p:nvSpPr>
        <p:spPr>
          <a:xfrm>
            <a:off x="1143000" y="1066800"/>
            <a:ext cx="7010400" cy="5078313"/>
          </a:xfrm>
          <a:prstGeom prst="rect">
            <a:avLst/>
          </a:prstGeom>
          <a:noFill/>
        </p:spPr>
        <p:txBody>
          <a:bodyPr wrap="square" rtlCol="0">
            <a:spAutoFit/>
          </a:bodyPr>
          <a:lstStyle/>
          <a:p>
            <a:endParaRPr lang="en-US" dirty="0"/>
          </a:p>
          <a:p>
            <a:r>
              <a:rPr lang="en-US" dirty="0"/>
              <a:t>1. </a:t>
            </a:r>
            <a:r>
              <a:rPr lang="en-US" b="1" dirty="0"/>
              <a:t>class </a:t>
            </a:r>
            <a:r>
              <a:rPr lang="en-US" b="1" dirty="0" err="1"/>
              <a:t>Student12</a:t>
            </a:r>
            <a:r>
              <a:rPr lang="en-US" b="1" dirty="0"/>
              <a:t>{ </a:t>
            </a:r>
          </a:p>
          <a:p>
            <a:r>
              <a:rPr lang="en-US" dirty="0"/>
              <a:t>2. </a:t>
            </a:r>
            <a:r>
              <a:rPr lang="en-US" b="1" dirty="0" err="1"/>
              <a:t>int</a:t>
            </a:r>
            <a:r>
              <a:rPr lang="en-US" b="1" dirty="0"/>
              <a:t> id; </a:t>
            </a:r>
          </a:p>
          <a:p>
            <a:r>
              <a:rPr lang="en-US" dirty="0"/>
              <a:t>3. String name; </a:t>
            </a:r>
          </a:p>
          <a:p>
            <a:r>
              <a:rPr lang="en-US" dirty="0"/>
              <a:t>4. </a:t>
            </a:r>
          </a:p>
          <a:p>
            <a:r>
              <a:rPr lang="en-US" dirty="0"/>
              <a:t>5. </a:t>
            </a:r>
            <a:r>
              <a:rPr lang="en-US" dirty="0" err="1"/>
              <a:t>Student12</a:t>
            </a:r>
            <a:r>
              <a:rPr lang="en-US" dirty="0"/>
              <a:t>(</a:t>
            </a:r>
            <a:r>
              <a:rPr lang="en-US" b="1" dirty="0" err="1"/>
              <a:t>int</a:t>
            </a:r>
            <a:r>
              <a:rPr lang="en-US" b="1" dirty="0"/>
              <a:t> </a:t>
            </a:r>
            <a:r>
              <a:rPr lang="en-US" b="1" dirty="0" err="1"/>
              <a:t>i</a:t>
            </a:r>
            <a:r>
              <a:rPr lang="en-US" b="1" dirty="0"/>
              <a:t>, String n){ </a:t>
            </a:r>
          </a:p>
          <a:p>
            <a:r>
              <a:rPr lang="en-US" dirty="0"/>
              <a:t>6. id = </a:t>
            </a:r>
            <a:r>
              <a:rPr lang="en-US" dirty="0" err="1"/>
              <a:t>i</a:t>
            </a:r>
            <a:r>
              <a:rPr lang="en-US" dirty="0"/>
              <a:t>; </a:t>
            </a:r>
          </a:p>
          <a:p>
            <a:r>
              <a:rPr lang="en-US" dirty="0"/>
              <a:t>7. name = n; </a:t>
            </a:r>
          </a:p>
          <a:p>
            <a:r>
              <a:rPr lang="en-US" dirty="0"/>
              <a:t>8. } </a:t>
            </a:r>
          </a:p>
          <a:p>
            <a:r>
              <a:rPr lang="en-US" dirty="0"/>
              <a:t>9. </a:t>
            </a:r>
            <a:r>
              <a:rPr lang="en-US" b="1" dirty="0"/>
              <a:t>void display(){</a:t>
            </a:r>
            <a:r>
              <a:rPr lang="en-US" b="1" dirty="0" err="1"/>
              <a:t>System.out.println</a:t>
            </a:r>
            <a:r>
              <a:rPr lang="en-US" b="1" dirty="0"/>
              <a:t>(id+" "+name);} </a:t>
            </a:r>
          </a:p>
          <a:p>
            <a:r>
              <a:rPr lang="en-US" dirty="0"/>
              <a:t>10. </a:t>
            </a:r>
            <a:r>
              <a:rPr lang="en-US" b="1" dirty="0"/>
              <a:t>public static void main(String </a:t>
            </a:r>
            <a:r>
              <a:rPr lang="en-US" b="1" dirty="0" err="1"/>
              <a:t>args</a:t>
            </a:r>
            <a:r>
              <a:rPr lang="en-US" b="1" dirty="0"/>
              <a:t>[]){ </a:t>
            </a:r>
          </a:p>
          <a:p>
            <a:r>
              <a:rPr lang="nn-NO" dirty="0"/>
              <a:t>11. Student12 e1 = </a:t>
            </a:r>
            <a:r>
              <a:rPr lang="nn-NO" b="1" dirty="0"/>
              <a:t>new Student12(111,"karan"); </a:t>
            </a:r>
          </a:p>
          <a:p>
            <a:r>
              <a:rPr lang="en-US" dirty="0"/>
              <a:t>12. </a:t>
            </a:r>
            <a:r>
              <a:rPr lang="en-US" dirty="0" err="1"/>
              <a:t>Student12</a:t>
            </a:r>
            <a:r>
              <a:rPr lang="en-US" dirty="0"/>
              <a:t> </a:t>
            </a:r>
            <a:r>
              <a:rPr lang="en-US" dirty="0" err="1"/>
              <a:t>e2</a:t>
            </a:r>
            <a:r>
              <a:rPr lang="en-US" dirty="0"/>
              <a:t> = </a:t>
            </a:r>
            <a:r>
              <a:rPr lang="en-US" b="1" dirty="0"/>
              <a:t>new </a:t>
            </a:r>
            <a:r>
              <a:rPr lang="en-US" b="1" dirty="0" err="1"/>
              <a:t>Student12</a:t>
            </a:r>
            <a:r>
              <a:rPr lang="en-US" b="1" dirty="0"/>
              <a:t>(</a:t>
            </a:r>
            <a:r>
              <a:rPr lang="en-US" b="1" dirty="0" err="1"/>
              <a:t>222,"Aryan</a:t>
            </a:r>
            <a:r>
              <a:rPr lang="en-US" b="1" dirty="0"/>
              <a:t>"); </a:t>
            </a:r>
          </a:p>
          <a:p>
            <a:r>
              <a:rPr lang="en-US" dirty="0"/>
              <a:t>13. </a:t>
            </a:r>
            <a:r>
              <a:rPr lang="en-US" dirty="0" err="1"/>
              <a:t>e1.display</a:t>
            </a:r>
            <a:r>
              <a:rPr lang="en-US" dirty="0"/>
              <a:t>(); </a:t>
            </a:r>
          </a:p>
          <a:p>
            <a:r>
              <a:rPr lang="en-US" dirty="0"/>
              <a:t>14. </a:t>
            </a:r>
            <a:r>
              <a:rPr lang="en-US" dirty="0" err="1"/>
              <a:t>e2.display</a:t>
            </a:r>
            <a:r>
              <a:rPr lang="en-US" dirty="0"/>
              <a:t>(); </a:t>
            </a:r>
          </a:p>
          <a:p>
            <a:r>
              <a:rPr lang="en-US" dirty="0"/>
              <a:t>15. } </a:t>
            </a:r>
          </a:p>
          <a:p>
            <a:r>
              <a:rPr lang="en-US" dirty="0"/>
              <a:t>16. } </a:t>
            </a:r>
          </a:p>
          <a:p>
            <a:endParaRPr lang="en-US" dirty="0"/>
          </a:p>
        </p:txBody>
      </p:sp>
      <p:sp>
        <p:nvSpPr>
          <p:cNvPr id="5" name="TextBox 4"/>
          <p:cNvSpPr txBox="1"/>
          <p:nvPr/>
        </p:nvSpPr>
        <p:spPr>
          <a:xfrm>
            <a:off x="6172200" y="5410200"/>
            <a:ext cx="2590800" cy="923330"/>
          </a:xfrm>
          <a:prstGeom prst="rect">
            <a:avLst/>
          </a:prstGeom>
          <a:noFill/>
        </p:spPr>
        <p:txBody>
          <a:bodyPr wrap="square" rtlCol="0">
            <a:spAutoFit/>
          </a:bodyPr>
          <a:lstStyle/>
          <a:p>
            <a:r>
              <a:rPr lang="en-US" b="1" dirty="0"/>
              <a:t>Output:</a:t>
            </a:r>
          </a:p>
          <a:p>
            <a:r>
              <a:rPr lang="en-US" b="1" dirty="0"/>
              <a:t>	</a:t>
            </a:r>
            <a:r>
              <a:rPr lang="en-US" dirty="0"/>
              <a:t>111 Karan </a:t>
            </a:r>
          </a:p>
          <a:p>
            <a:r>
              <a:rPr lang="en-US" dirty="0"/>
              <a:t>	222 Aryan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3657600"/>
          </a:xfrm>
        </p:spPr>
        <p:txBody>
          <a:bodyPr>
            <a:normAutofit/>
          </a:bodyPr>
          <a:lstStyle/>
          <a:p>
            <a:endParaRPr lang="en-US" dirty="0"/>
          </a:p>
          <a:p>
            <a:r>
              <a:rPr lang="en-US" dirty="0"/>
              <a:t>The this() constructor call can be used to invoke the current class constructor (constructor chaining). This approach is better if you have many constructors in the class and want to reuse that constructor. </a:t>
            </a:r>
          </a:p>
        </p:txBody>
      </p:sp>
      <p:sp>
        <p:nvSpPr>
          <p:cNvPr id="3" name="Title 2"/>
          <p:cNvSpPr>
            <a:spLocks noGrp="1"/>
          </p:cNvSpPr>
          <p:nvPr>
            <p:ph type="title"/>
          </p:nvPr>
        </p:nvSpPr>
        <p:spPr/>
        <p:txBody>
          <a:bodyPr>
            <a:normAutofit fontScale="90000"/>
          </a:bodyPr>
          <a:lstStyle/>
          <a:p>
            <a:pPr algn="ctr"/>
            <a:r>
              <a:rPr lang="en-US" dirty="0"/>
              <a:t>this() can be used to invoked current class constructor.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r>
              <a:rPr lang="en-US" sz="3200" dirty="0"/>
              <a:t>Example:</a:t>
            </a:r>
          </a:p>
        </p:txBody>
      </p:sp>
      <p:sp>
        <p:nvSpPr>
          <p:cNvPr id="4" name="TextBox 3"/>
          <p:cNvSpPr txBox="1"/>
          <p:nvPr/>
        </p:nvSpPr>
        <p:spPr>
          <a:xfrm>
            <a:off x="685800" y="685800"/>
            <a:ext cx="8915400" cy="5509200"/>
          </a:xfrm>
          <a:prstGeom prst="rect">
            <a:avLst/>
          </a:prstGeom>
          <a:noFill/>
        </p:spPr>
        <p:txBody>
          <a:bodyPr wrap="square" rtlCol="0">
            <a:spAutoFit/>
          </a:bodyPr>
          <a:lstStyle/>
          <a:p>
            <a:endParaRPr lang="en-US" sz="1600" dirty="0"/>
          </a:p>
          <a:p>
            <a:r>
              <a:rPr lang="en-US" sz="1600" dirty="0"/>
              <a:t>1. //Program of this() constructor call (constructor chaining) </a:t>
            </a:r>
          </a:p>
          <a:p>
            <a:r>
              <a:rPr lang="en-US" sz="1600" dirty="0"/>
              <a:t>3. </a:t>
            </a:r>
            <a:r>
              <a:rPr lang="en-US" sz="1600" b="1" dirty="0"/>
              <a:t>class </a:t>
            </a:r>
            <a:r>
              <a:rPr lang="en-US" sz="1600" b="1" dirty="0" err="1"/>
              <a:t>Student13</a:t>
            </a:r>
            <a:r>
              <a:rPr lang="en-US" sz="1600" b="1" dirty="0"/>
              <a:t>{ </a:t>
            </a:r>
          </a:p>
          <a:p>
            <a:r>
              <a:rPr lang="en-US" sz="1600" dirty="0"/>
              <a:t>4. </a:t>
            </a:r>
            <a:r>
              <a:rPr lang="en-US" sz="1600" b="1" dirty="0" err="1"/>
              <a:t>int</a:t>
            </a:r>
            <a:r>
              <a:rPr lang="en-US" sz="1600" b="1" dirty="0"/>
              <a:t> id; </a:t>
            </a:r>
          </a:p>
          <a:p>
            <a:r>
              <a:rPr lang="en-US" sz="1600" dirty="0"/>
              <a:t>5. String name; </a:t>
            </a:r>
          </a:p>
          <a:p>
            <a:r>
              <a:rPr lang="en-US" sz="1600" dirty="0"/>
              <a:t>6. </a:t>
            </a:r>
            <a:r>
              <a:rPr lang="en-US" sz="1600" dirty="0" err="1"/>
              <a:t>Student13</a:t>
            </a:r>
            <a:r>
              <a:rPr lang="en-US" sz="1600" dirty="0"/>
              <a:t>(){</a:t>
            </a:r>
            <a:r>
              <a:rPr lang="en-US" sz="1600" dirty="0" err="1"/>
              <a:t>System.out.println</a:t>
            </a:r>
            <a:r>
              <a:rPr lang="en-US" sz="1600" dirty="0"/>
              <a:t>("default constructor is invoked");} </a:t>
            </a:r>
          </a:p>
          <a:p>
            <a:r>
              <a:rPr lang="en-US" sz="1600" dirty="0"/>
              <a:t>7. </a:t>
            </a:r>
          </a:p>
          <a:p>
            <a:r>
              <a:rPr lang="en-US" sz="1600" dirty="0"/>
              <a:t>8. </a:t>
            </a:r>
            <a:r>
              <a:rPr lang="en-US" sz="1600" dirty="0" err="1"/>
              <a:t>Student13</a:t>
            </a:r>
            <a:r>
              <a:rPr lang="en-US" sz="1600" dirty="0"/>
              <a:t>(</a:t>
            </a:r>
            <a:r>
              <a:rPr lang="en-US" sz="1600" b="1" dirty="0" err="1"/>
              <a:t>int</a:t>
            </a:r>
            <a:r>
              <a:rPr lang="en-US" sz="1600" b="1" dirty="0"/>
              <a:t> id, String name){ </a:t>
            </a:r>
          </a:p>
          <a:p>
            <a:r>
              <a:rPr lang="en-US" sz="1600" dirty="0"/>
              <a:t>9. </a:t>
            </a:r>
            <a:r>
              <a:rPr lang="en-US" sz="1600" b="1" dirty="0"/>
              <a:t>this ();//it is used to invoked current class constructor. </a:t>
            </a:r>
          </a:p>
          <a:p>
            <a:r>
              <a:rPr lang="en-US" sz="1600" dirty="0"/>
              <a:t>10. </a:t>
            </a:r>
            <a:r>
              <a:rPr lang="en-US" sz="1600" b="1" dirty="0" err="1"/>
              <a:t>this.id</a:t>
            </a:r>
            <a:r>
              <a:rPr lang="en-US" sz="1600" b="1" dirty="0"/>
              <a:t> = id; </a:t>
            </a:r>
          </a:p>
          <a:p>
            <a:r>
              <a:rPr lang="en-US" sz="1600" dirty="0"/>
              <a:t>11. </a:t>
            </a:r>
            <a:r>
              <a:rPr lang="en-US" sz="1600" b="1" dirty="0" err="1"/>
              <a:t>this.name</a:t>
            </a:r>
            <a:r>
              <a:rPr lang="en-US" sz="1600" b="1" dirty="0"/>
              <a:t> = name; </a:t>
            </a:r>
          </a:p>
          <a:p>
            <a:r>
              <a:rPr lang="en-US" sz="1600" dirty="0"/>
              <a:t>12. } </a:t>
            </a:r>
          </a:p>
          <a:p>
            <a:r>
              <a:rPr lang="en-US" sz="1600" dirty="0"/>
              <a:t>13. </a:t>
            </a:r>
            <a:r>
              <a:rPr lang="en-US" sz="1600" b="1" dirty="0"/>
              <a:t>void display(){</a:t>
            </a:r>
            <a:r>
              <a:rPr lang="en-US" sz="1600" b="1" dirty="0" err="1"/>
              <a:t>System.out.println</a:t>
            </a:r>
            <a:r>
              <a:rPr lang="en-US" sz="1600" b="1" dirty="0"/>
              <a:t>(id+" "+name);} </a:t>
            </a:r>
          </a:p>
          <a:p>
            <a:r>
              <a:rPr lang="en-US" sz="1600" dirty="0"/>
              <a:t>14. </a:t>
            </a:r>
          </a:p>
          <a:p>
            <a:r>
              <a:rPr lang="en-US" sz="1600" dirty="0"/>
              <a:t>15. </a:t>
            </a:r>
            <a:r>
              <a:rPr lang="en-US" sz="1600" b="1" dirty="0"/>
              <a:t>public static void main(String </a:t>
            </a:r>
            <a:r>
              <a:rPr lang="en-US" sz="1600" b="1" dirty="0" err="1"/>
              <a:t>args</a:t>
            </a:r>
            <a:r>
              <a:rPr lang="en-US" sz="1600" b="1" dirty="0"/>
              <a:t>[]){ </a:t>
            </a:r>
          </a:p>
          <a:p>
            <a:r>
              <a:rPr lang="nn-NO" sz="1600" dirty="0"/>
              <a:t>16. Student13 e1 = </a:t>
            </a:r>
            <a:r>
              <a:rPr lang="nn-NO" sz="1600" b="1" dirty="0"/>
              <a:t>new Student13(111,"karan"); </a:t>
            </a:r>
          </a:p>
          <a:p>
            <a:r>
              <a:rPr lang="en-US" sz="1600" dirty="0"/>
              <a:t>17. </a:t>
            </a:r>
            <a:r>
              <a:rPr lang="en-US" sz="1600" dirty="0" err="1"/>
              <a:t>Student13</a:t>
            </a:r>
            <a:r>
              <a:rPr lang="en-US" sz="1600" dirty="0"/>
              <a:t> </a:t>
            </a:r>
            <a:r>
              <a:rPr lang="en-US" sz="1600" dirty="0" err="1"/>
              <a:t>e2</a:t>
            </a:r>
            <a:r>
              <a:rPr lang="en-US" sz="1600" dirty="0"/>
              <a:t> = </a:t>
            </a:r>
            <a:r>
              <a:rPr lang="en-US" sz="1600" b="1" dirty="0"/>
              <a:t>new </a:t>
            </a:r>
            <a:r>
              <a:rPr lang="en-US" sz="1600" b="1" dirty="0" err="1"/>
              <a:t>Student13</a:t>
            </a:r>
            <a:r>
              <a:rPr lang="en-US" sz="1600" b="1" dirty="0"/>
              <a:t>(</a:t>
            </a:r>
            <a:r>
              <a:rPr lang="en-US" sz="1600" b="1" dirty="0" err="1"/>
              <a:t>222,"Aryan</a:t>
            </a:r>
            <a:r>
              <a:rPr lang="en-US" sz="1600" b="1" dirty="0"/>
              <a:t>"); </a:t>
            </a:r>
          </a:p>
          <a:p>
            <a:r>
              <a:rPr lang="en-US" sz="1600" dirty="0"/>
              <a:t>18. </a:t>
            </a:r>
            <a:r>
              <a:rPr lang="en-US" sz="1600" dirty="0" err="1"/>
              <a:t>e1.display</a:t>
            </a:r>
            <a:r>
              <a:rPr lang="en-US" sz="1600" dirty="0"/>
              <a:t>(); </a:t>
            </a:r>
          </a:p>
          <a:p>
            <a:r>
              <a:rPr lang="en-US" sz="1600" dirty="0"/>
              <a:t>19. </a:t>
            </a:r>
            <a:r>
              <a:rPr lang="en-US" sz="1600" dirty="0" err="1"/>
              <a:t>e2.display</a:t>
            </a:r>
            <a:r>
              <a:rPr lang="en-US" sz="1600" dirty="0"/>
              <a:t>(); </a:t>
            </a:r>
          </a:p>
          <a:p>
            <a:r>
              <a:rPr lang="en-US" sz="1600" dirty="0"/>
              <a:t>20. } </a:t>
            </a:r>
          </a:p>
          <a:p>
            <a:r>
              <a:rPr lang="en-US" sz="1600" dirty="0"/>
              <a:t>21. } </a:t>
            </a:r>
          </a:p>
          <a:p>
            <a:endParaRPr lang="en-US" sz="1600" dirty="0"/>
          </a:p>
        </p:txBody>
      </p:sp>
      <p:sp>
        <p:nvSpPr>
          <p:cNvPr id="5" name="TextBox 4"/>
          <p:cNvSpPr txBox="1"/>
          <p:nvPr/>
        </p:nvSpPr>
        <p:spPr>
          <a:xfrm>
            <a:off x="4343400" y="5105400"/>
            <a:ext cx="4572000" cy="1569660"/>
          </a:xfrm>
          <a:prstGeom prst="rect">
            <a:avLst/>
          </a:prstGeom>
          <a:noFill/>
        </p:spPr>
        <p:txBody>
          <a:bodyPr wrap="square" rtlCol="0">
            <a:spAutoFit/>
          </a:bodyPr>
          <a:lstStyle/>
          <a:p>
            <a:r>
              <a:rPr lang="en-US" sz="2400" b="1" dirty="0"/>
              <a:t>Output</a:t>
            </a:r>
            <a:r>
              <a:rPr lang="en-US" b="1" dirty="0"/>
              <a:t>: </a:t>
            </a:r>
          </a:p>
          <a:p>
            <a:r>
              <a:rPr lang="en-US" dirty="0"/>
              <a:t>	default constructor is invoked </a:t>
            </a:r>
          </a:p>
          <a:p>
            <a:r>
              <a:rPr lang="en-US" dirty="0"/>
              <a:t>	default constructor is invoked </a:t>
            </a:r>
          </a:p>
          <a:p>
            <a:r>
              <a:rPr lang="en-US" dirty="0"/>
              <a:t>	111 Karan </a:t>
            </a:r>
          </a:p>
          <a:p>
            <a:r>
              <a:rPr lang="en-US" dirty="0"/>
              <a:t>	222 Aryan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a:t>Rule: Call to this() must be the first statement in constructor. </a:t>
            </a:r>
          </a:p>
        </p:txBody>
      </p:sp>
      <p:sp>
        <p:nvSpPr>
          <p:cNvPr id="4" name="TextBox 3"/>
          <p:cNvSpPr txBox="1"/>
          <p:nvPr/>
        </p:nvSpPr>
        <p:spPr>
          <a:xfrm>
            <a:off x="1219200" y="1524000"/>
            <a:ext cx="7467600" cy="5293757"/>
          </a:xfrm>
          <a:prstGeom prst="rect">
            <a:avLst/>
          </a:prstGeom>
          <a:noFill/>
        </p:spPr>
        <p:txBody>
          <a:bodyPr wrap="square" rtlCol="0">
            <a:spAutoFit/>
          </a:bodyPr>
          <a:lstStyle/>
          <a:p>
            <a:endParaRPr lang="en-US" sz="1600" dirty="0"/>
          </a:p>
          <a:p>
            <a:r>
              <a:rPr lang="en-US" sz="1600" dirty="0"/>
              <a:t>1. </a:t>
            </a:r>
            <a:r>
              <a:rPr lang="en-US" sz="1600" b="1" dirty="0"/>
              <a:t>class </a:t>
            </a:r>
            <a:r>
              <a:rPr lang="en-US" sz="1600" b="1" dirty="0" err="1"/>
              <a:t>Student15</a:t>
            </a:r>
            <a:r>
              <a:rPr lang="en-US" sz="1600" b="1" dirty="0"/>
              <a:t>{ </a:t>
            </a:r>
          </a:p>
          <a:p>
            <a:r>
              <a:rPr lang="en-US" sz="1600" dirty="0"/>
              <a:t>2. </a:t>
            </a:r>
            <a:r>
              <a:rPr lang="en-US" sz="1600" b="1" dirty="0" err="1"/>
              <a:t>int</a:t>
            </a:r>
            <a:r>
              <a:rPr lang="en-US" sz="1600" b="1" dirty="0"/>
              <a:t> id; </a:t>
            </a:r>
          </a:p>
          <a:p>
            <a:r>
              <a:rPr lang="en-US" sz="1600" dirty="0"/>
              <a:t>3. String name; </a:t>
            </a:r>
          </a:p>
          <a:p>
            <a:r>
              <a:rPr lang="en-US" sz="1600" dirty="0"/>
              <a:t>4. </a:t>
            </a:r>
            <a:r>
              <a:rPr lang="en-US" sz="1600" dirty="0" err="1"/>
              <a:t>Student15</a:t>
            </a:r>
            <a:r>
              <a:rPr lang="en-US" sz="1600" dirty="0"/>
              <a:t>(){</a:t>
            </a:r>
            <a:r>
              <a:rPr lang="en-US" sz="1600" dirty="0" err="1"/>
              <a:t>System.out.println</a:t>
            </a:r>
            <a:r>
              <a:rPr lang="en-US" sz="1600" dirty="0"/>
              <a:t>("default constructor is invoked");} </a:t>
            </a:r>
          </a:p>
          <a:p>
            <a:r>
              <a:rPr lang="en-US" sz="1600" dirty="0"/>
              <a:t>5. </a:t>
            </a:r>
          </a:p>
          <a:p>
            <a:r>
              <a:rPr lang="en-US" sz="1600" dirty="0"/>
              <a:t>6. </a:t>
            </a:r>
            <a:r>
              <a:rPr lang="en-US" sz="1600" dirty="0" err="1"/>
              <a:t>Student15</a:t>
            </a:r>
            <a:r>
              <a:rPr lang="en-US" sz="1600" dirty="0"/>
              <a:t>(</a:t>
            </a:r>
            <a:r>
              <a:rPr lang="en-US" sz="1600" b="1" dirty="0" err="1"/>
              <a:t>int</a:t>
            </a:r>
            <a:r>
              <a:rPr lang="en-US" sz="1600" b="1" dirty="0"/>
              <a:t> id, String name){ </a:t>
            </a:r>
          </a:p>
          <a:p>
            <a:r>
              <a:rPr lang="en-US" sz="1600" dirty="0"/>
              <a:t>7. id = id; </a:t>
            </a:r>
          </a:p>
          <a:p>
            <a:r>
              <a:rPr lang="en-US" sz="1600" dirty="0"/>
              <a:t>8. name = name; </a:t>
            </a:r>
          </a:p>
          <a:p>
            <a:r>
              <a:rPr lang="en-US" sz="1600" dirty="0"/>
              <a:t>9. </a:t>
            </a:r>
            <a:r>
              <a:rPr lang="en-US" sz="1600" b="1" dirty="0"/>
              <a:t>this ();//must be the first statement </a:t>
            </a:r>
          </a:p>
          <a:p>
            <a:r>
              <a:rPr lang="en-US" sz="1600" dirty="0"/>
              <a:t>10. } </a:t>
            </a:r>
          </a:p>
          <a:p>
            <a:r>
              <a:rPr lang="en-US" sz="1600" dirty="0"/>
              <a:t>11. </a:t>
            </a:r>
            <a:r>
              <a:rPr lang="en-US" sz="1600" b="1" dirty="0"/>
              <a:t>void display(){</a:t>
            </a:r>
            <a:r>
              <a:rPr lang="en-US" sz="1600" b="1" dirty="0" err="1"/>
              <a:t>System.out.println</a:t>
            </a:r>
            <a:r>
              <a:rPr lang="en-US" sz="1600" b="1" dirty="0"/>
              <a:t>(id+" "+name);} </a:t>
            </a:r>
          </a:p>
          <a:p>
            <a:r>
              <a:rPr lang="en-US" sz="1600" dirty="0"/>
              <a:t>12. </a:t>
            </a:r>
          </a:p>
          <a:p>
            <a:r>
              <a:rPr lang="en-US" sz="1600" dirty="0"/>
              <a:t>13. </a:t>
            </a:r>
            <a:r>
              <a:rPr lang="en-US" sz="1600" b="1" dirty="0"/>
              <a:t>public static void main(String </a:t>
            </a:r>
            <a:r>
              <a:rPr lang="en-US" sz="1600" b="1" dirty="0" err="1"/>
              <a:t>args</a:t>
            </a:r>
            <a:r>
              <a:rPr lang="en-US" sz="1600" b="1" dirty="0"/>
              <a:t>[]){ </a:t>
            </a:r>
          </a:p>
          <a:p>
            <a:r>
              <a:rPr lang="nn-NO" sz="1600" dirty="0"/>
              <a:t>14. Student15 e1 = </a:t>
            </a:r>
            <a:r>
              <a:rPr lang="nn-NO" sz="1600" b="1" dirty="0"/>
              <a:t>new Student15(111,"karan"); </a:t>
            </a:r>
          </a:p>
          <a:p>
            <a:r>
              <a:rPr lang="en-US" sz="1600" dirty="0"/>
              <a:t>15. </a:t>
            </a:r>
            <a:r>
              <a:rPr lang="en-US" sz="1600" dirty="0" err="1"/>
              <a:t>Student15</a:t>
            </a:r>
            <a:r>
              <a:rPr lang="en-US" sz="1600" dirty="0"/>
              <a:t> </a:t>
            </a:r>
            <a:r>
              <a:rPr lang="en-US" sz="1600" dirty="0" err="1"/>
              <a:t>e2</a:t>
            </a:r>
            <a:r>
              <a:rPr lang="en-US" sz="1600" dirty="0"/>
              <a:t> = </a:t>
            </a:r>
            <a:r>
              <a:rPr lang="en-US" sz="1600" b="1" dirty="0"/>
              <a:t>new </a:t>
            </a:r>
            <a:r>
              <a:rPr lang="en-US" sz="1600" b="1" dirty="0" err="1"/>
              <a:t>Student15</a:t>
            </a:r>
            <a:r>
              <a:rPr lang="en-US" sz="1600" b="1" dirty="0"/>
              <a:t>(</a:t>
            </a:r>
            <a:r>
              <a:rPr lang="en-US" sz="1600" b="1" dirty="0" err="1"/>
              <a:t>222,"Aryan</a:t>
            </a:r>
            <a:r>
              <a:rPr lang="en-US" sz="1600" b="1" dirty="0"/>
              <a:t>"); </a:t>
            </a:r>
          </a:p>
          <a:p>
            <a:r>
              <a:rPr lang="en-US" sz="1600" dirty="0"/>
              <a:t>16. </a:t>
            </a:r>
            <a:r>
              <a:rPr lang="en-US" sz="1600" dirty="0" err="1"/>
              <a:t>e1.display</a:t>
            </a:r>
            <a:r>
              <a:rPr lang="en-US" sz="1600" dirty="0"/>
              <a:t>(); </a:t>
            </a:r>
          </a:p>
          <a:p>
            <a:r>
              <a:rPr lang="en-US" sz="1600" dirty="0"/>
              <a:t>17. </a:t>
            </a:r>
            <a:r>
              <a:rPr lang="en-US" sz="1600" dirty="0" err="1"/>
              <a:t>e2.display</a:t>
            </a:r>
            <a:r>
              <a:rPr lang="en-US" sz="1600" dirty="0"/>
              <a:t>(); </a:t>
            </a:r>
          </a:p>
          <a:p>
            <a:r>
              <a:rPr lang="en-US" sz="1600" dirty="0"/>
              <a:t>18. } </a:t>
            </a:r>
          </a:p>
          <a:p>
            <a:r>
              <a:rPr lang="en-US" sz="1600" dirty="0"/>
              <a:t>19. } </a:t>
            </a:r>
          </a:p>
          <a:p>
            <a:endParaRPr lang="en-US" sz="1600" dirty="0"/>
          </a:p>
        </p:txBody>
      </p:sp>
      <p:sp>
        <p:nvSpPr>
          <p:cNvPr id="5" name="TextBox 4"/>
          <p:cNvSpPr txBox="1"/>
          <p:nvPr/>
        </p:nvSpPr>
        <p:spPr>
          <a:xfrm>
            <a:off x="5181600" y="6096000"/>
            <a:ext cx="3581400" cy="461665"/>
          </a:xfrm>
          <a:prstGeom prst="rect">
            <a:avLst/>
          </a:prstGeom>
          <a:noFill/>
        </p:spPr>
        <p:txBody>
          <a:bodyPr wrap="square" rtlCol="0">
            <a:spAutoFit/>
          </a:bodyPr>
          <a:lstStyle/>
          <a:p>
            <a:r>
              <a:rPr lang="en-US" sz="2400" b="1" dirty="0" err="1"/>
              <a:t>Output:</a:t>
            </a:r>
            <a:r>
              <a:rPr lang="en-US" dirty="0" err="1"/>
              <a:t>Compile</a:t>
            </a:r>
            <a:r>
              <a:rPr lang="en-US" dirty="0"/>
              <a:t> Time Error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8229600" cy="1523999"/>
          </a:xfrm>
        </p:spPr>
        <p:txBody>
          <a:bodyPr>
            <a:normAutofit fontScale="85000" lnSpcReduction="10000"/>
          </a:bodyPr>
          <a:lstStyle/>
          <a:p>
            <a:r>
              <a:rPr lang="en-US" dirty="0"/>
              <a:t>We may invoke the method of the current class by using the this keyword. If you don't use the this keyword, compiler automatically adds this keyword while invoking the method. </a:t>
            </a:r>
          </a:p>
          <a:p>
            <a:r>
              <a:rPr lang="en-US" dirty="0"/>
              <a:t>Let's see the example :	</a:t>
            </a:r>
          </a:p>
          <a:p>
            <a:endParaRPr lang="en-US" dirty="0"/>
          </a:p>
        </p:txBody>
      </p:sp>
      <p:sp>
        <p:nvSpPr>
          <p:cNvPr id="3" name="Title 2"/>
          <p:cNvSpPr>
            <a:spLocks noGrp="1"/>
          </p:cNvSpPr>
          <p:nvPr>
            <p:ph type="title"/>
          </p:nvPr>
        </p:nvSpPr>
        <p:spPr>
          <a:xfrm>
            <a:off x="457200" y="381000"/>
            <a:ext cx="8229600" cy="1143000"/>
          </a:xfrm>
        </p:spPr>
        <p:txBody>
          <a:bodyPr>
            <a:normAutofit fontScale="90000"/>
          </a:bodyPr>
          <a:lstStyle/>
          <a:p>
            <a:pPr algn="ctr"/>
            <a:r>
              <a:rPr lang="en-US" dirty="0"/>
              <a:t>The this keyword can be used to invoke current class method (implicitly). </a:t>
            </a:r>
          </a:p>
        </p:txBody>
      </p:sp>
      <p:pic>
        <p:nvPicPr>
          <p:cNvPr id="10242" name="Picture 2"/>
          <p:cNvPicPr>
            <a:picLocks noChangeAspect="1" noChangeArrowheads="1"/>
          </p:cNvPicPr>
          <p:nvPr/>
        </p:nvPicPr>
        <p:blipFill>
          <a:blip r:embed="rId2"/>
          <a:srcRect/>
          <a:stretch>
            <a:fillRect/>
          </a:stretch>
        </p:blipFill>
        <p:spPr bwMode="auto">
          <a:xfrm>
            <a:off x="990600" y="3733800"/>
            <a:ext cx="7910754" cy="2514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524000"/>
            <a:ext cx="8229600" cy="1414271"/>
          </a:xfrm>
        </p:spPr>
        <p:txBody>
          <a:bodyPr>
            <a:normAutofit fontScale="92500" lnSpcReduction="20000"/>
          </a:bodyPr>
          <a:lstStyle/>
          <a:p>
            <a:r>
              <a:rPr lang="en-US" dirty="0"/>
              <a:t>Let's prove that this keyword </a:t>
            </a:r>
            <a:r>
              <a:rPr lang="en-US" b="1" dirty="0"/>
              <a:t>refers to the current class instance variable</a:t>
            </a:r>
            <a:r>
              <a:rPr lang="en-US" dirty="0"/>
              <a:t>. In this program, we are printing the reference variable and this, output of both variables are same. 	</a:t>
            </a:r>
          </a:p>
          <a:p>
            <a:endParaRPr lang="en-US" dirty="0"/>
          </a:p>
        </p:txBody>
      </p:sp>
      <p:sp>
        <p:nvSpPr>
          <p:cNvPr id="3" name="Title 2"/>
          <p:cNvSpPr>
            <a:spLocks noGrp="1"/>
          </p:cNvSpPr>
          <p:nvPr>
            <p:ph type="title"/>
          </p:nvPr>
        </p:nvSpPr>
        <p:spPr/>
        <p:txBody>
          <a:bodyPr/>
          <a:lstStyle/>
          <a:p>
            <a:pPr algn="ctr"/>
            <a:r>
              <a:rPr lang="en-US" dirty="0"/>
              <a:t>Let’s Prove this keyword </a:t>
            </a:r>
          </a:p>
        </p:txBody>
      </p:sp>
      <p:pic>
        <p:nvPicPr>
          <p:cNvPr id="1026" name="Picture 2"/>
          <p:cNvPicPr>
            <a:picLocks noChangeAspect="1" noChangeArrowheads="1"/>
          </p:cNvPicPr>
          <p:nvPr/>
        </p:nvPicPr>
        <p:blipFill>
          <a:blip r:embed="rId2"/>
          <a:srcRect/>
          <a:stretch>
            <a:fillRect/>
          </a:stretch>
        </p:blipFill>
        <p:spPr bwMode="auto">
          <a:xfrm>
            <a:off x="3048000" y="2743200"/>
            <a:ext cx="5219700" cy="36671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295400"/>
            <a:ext cx="8229600" cy="4800600"/>
          </a:xfrm>
        </p:spPr>
        <p:txBody>
          <a:bodyPr>
            <a:normAutofit/>
          </a:bodyPr>
          <a:lstStyle/>
          <a:p>
            <a:r>
              <a:rPr lang="en-US" dirty="0"/>
              <a:t>A class is the template or blueprint from which objects are made. Perhaps the most important thing to understand about a class is that it defines a new data type. Once defined, this new type can be used to create objects of that type. Thus, a class is a template for an object, and an object is an instance of a class. Because an object is an instance of a class, you will often see the two words object and instance used interchangeably. </a:t>
            </a:r>
          </a:p>
          <a:p>
            <a:r>
              <a:rPr lang="en-US" dirty="0"/>
              <a:t>A class is declared by using </a:t>
            </a:r>
            <a:r>
              <a:rPr lang="en-US" b="1" dirty="0"/>
              <a:t>class keyword. </a:t>
            </a:r>
            <a:endParaRPr lang="en-US" dirty="0"/>
          </a:p>
        </p:txBody>
      </p:sp>
      <p:sp>
        <p:nvSpPr>
          <p:cNvPr id="3" name="Title 2"/>
          <p:cNvSpPr>
            <a:spLocks noGrp="1"/>
          </p:cNvSpPr>
          <p:nvPr>
            <p:ph type="title"/>
          </p:nvPr>
        </p:nvSpPr>
        <p:spPr/>
        <p:txBody>
          <a:bodyPr/>
          <a:lstStyle/>
          <a:p>
            <a:pPr algn="ctr"/>
            <a:r>
              <a:rPr lang="en-US" dirty="0"/>
              <a:t>Class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static keyword in java is used for </a:t>
            </a:r>
            <a:r>
              <a:rPr lang="en-US" b="1" dirty="0"/>
              <a:t>memory management mainly</a:t>
            </a:r>
            <a:r>
              <a:rPr lang="en-US" dirty="0"/>
              <a:t>. We can apply java static keyword </a:t>
            </a:r>
            <a:r>
              <a:rPr lang="en-US" b="1" dirty="0"/>
              <a:t>with variables, methods, blocks and nested class.</a:t>
            </a:r>
            <a:r>
              <a:rPr lang="en-US" dirty="0"/>
              <a:t> The static keyword belongs to the class than instance of the class. </a:t>
            </a:r>
          </a:p>
          <a:p>
            <a:endParaRPr lang="en-US" dirty="0"/>
          </a:p>
          <a:p>
            <a:pPr>
              <a:buNone/>
            </a:pPr>
            <a:r>
              <a:rPr lang="en-US" dirty="0"/>
              <a:t>The static can be: </a:t>
            </a:r>
          </a:p>
          <a:p>
            <a:pPr>
              <a:buNone/>
            </a:pPr>
            <a:r>
              <a:rPr lang="en-US" dirty="0"/>
              <a:t>		1. </a:t>
            </a:r>
            <a:r>
              <a:rPr lang="en-US" b="1" dirty="0"/>
              <a:t>variable</a:t>
            </a:r>
            <a:r>
              <a:rPr lang="en-US" dirty="0"/>
              <a:t> (also known as class variable) </a:t>
            </a:r>
          </a:p>
          <a:p>
            <a:pPr>
              <a:buNone/>
            </a:pPr>
            <a:r>
              <a:rPr lang="en-US" dirty="0"/>
              <a:t>		2. </a:t>
            </a:r>
            <a:r>
              <a:rPr lang="en-US" b="1" dirty="0"/>
              <a:t>method</a:t>
            </a:r>
            <a:r>
              <a:rPr lang="en-US" dirty="0"/>
              <a:t> (also known as class method) </a:t>
            </a:r>
          </a:p>
          <a:p>
            <a:pPr>
              <a:buNone/>
            </a:pPr>
            <a:r>
              <a:rPr lang="en-US" dirty="0"/>
              <a:t>		3. </a:t>
            </a:r>
            <a:r>
              <a:rPr lang="en-US" b="1" dirty="0"/>
              <a:t>block </a:t>
            </a:r>
          </a:p>
          <a:p>
            <a:pPr>
              <a:buNone/>
            </a:pPr>
            <a:r>
              <a:rPr lang="en-US" dirty="0"/>
              <a:t>		4. </a:t>
            </a:r>
            <a:r>
              <a:rPr lang="en-US" b="1" dirty="0"/>
              <a:t>nested</a:t>
            </a:r>
            <a:r>
              <a:rPr lang="en-US" dirty="0"/>
              <a:t> class </a:t>
            </a:r>
          </a:p>
          <a:p>
            <a:endParaRPr lang="en-US" dirty="0"/>
          </a:p>
        </p:txBody>
      </p:sp>
      <p:sp>
        <p:nvSpPr>
          <p:cNvPr id="3" name="Title 2"/>
          <p:cNvSpPr>
            <a:spLocks noGrp="1"/>
          </p:cNvSpPr>
          <p:nvPr>
            <p:ph type="title"/>
          </p:nvPr>
        </p:nvSpPr>
        <p:spPr>
          <a:xfrm>
            <a:off x="457200" y="274638"/>
            <a:ext cx="8229600" cy="944562"/>
          </a:xfrm>
        </p:spPr>
        <p:txBody>
          <a:bodyPr/>
          <a:lstStyle/>
          <a:p>
            <a:pPr algn="ctr"/>
            <a:r>
              <a:rPr lang="en-US" dirty="0"/>
              <a:t>Java static keyword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pPr algn="ctr"/>
            <a:r>
              <a:rPr lang="en-US" dirty="0"/>
              <a:t>Example of static variable</a:t>
            </a:r>
          </a:p>
        </p:txBody>
      </p:sp>
      <p:sp>
        <p:nvSpPr>
          <p:cNvPr id="5" name="TextBox 4"/>
          <p:cNvSpPr txBox="1"/>
          <p:nvPr/>
        </p:nvSpPr>
        <p:spPr>
          <a:xfrm>
            <a:off x="1066800" y="1066800"/>
            <a:ext cx="5181600" cy="369332"/>
          </a:xfrm>
          <a:prstGeom prst="rect">
            <a:avLst/>
          </a:prstGeom>
          <a:noFill/>
        </p:spPr>
        <p:txBody>
          <a:bodyPr wrap="square" rtlCol="0">
            <a:spAutoFit/>
          </a:bodyPr>
          <a:lstStyle/>
          <a:p>
            <a:r>
              <a:rPr lang="en-US" b="1" dirty="0"/>
              <a:t>Java static property is shared to all objects</a:t>
            </a:r>
          </a:p>
        </p:txBody>
      </p:sp>
      <p:pic>
        <p:nvPicPr>
          <p:cNvPr id="2050" name="Picture 2"/>
          <p:cNvPicPr>
            <a:picLocks noChangeAspect="1" noChangeArrowheads="1"/>
          </p:cNvPicPr>
          <p:nvPr/>
        </p:nvPicPr>
        <p:blipFill>
          <a:blip r:embed="rId2"/>
          <a:srcRect/>
          <a:stretch>
            <a:fillRect/>
          </a:stretch>
        </p:blipFill>
        <p:spPr bwMode="auto">
          <a:xfrm>
            <a:off x="1514474" y="1600199"/>
            <a:ext cx="6943725" cy="45624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normAutofit/>
          </a:bodyPr>
          <a:lstStyle/>
          <a:p>
            <a:r>
              <a:rPr lang="en-US" sz="2800" dirty="0"/>
              <a:t>Example:</a:t>
            </a:r>
          </a:p>
        </p:txBody>
      </p:sp>
      <p:pic>
        <p:nvPicPr>
          <p:cNvPr id="3074" name="Picture 2"/>
          <p:cNvPicPr>
            <a:picLocks noGrp="1" noChangeAspect="1" noChangeArrowheads="1"/>
          </p:cNvPicPr>
          <p:nvPr>
            <p:ph idx="1"/>
          </p:nvPr>
        </p:nvPicPr>
        <p:blipFill>
          <a:blip r:embed="rId2"/>
          <a:srcRect/>
          <a:stretch>
            <a:fillRect/>
          </a:stretch>
        </p:blipFill>
        <p:spPr bwMode="auto">
          <a:xfrm>
            <a:off x="1447800" y="1447800"/>
            <a:ext cx="6919784" cy="4572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838200"/>
          </a:xfrm>
        </p:spPr>
        <p:txBody>
          <a:bodyPr>
            <a:normAutofit fontScale="90000"/>
          </a:bodyPr>
          <a:lstStyle/>
          <a:p>
            <a:pPr algn="ctr"/>
            <a:r>
              <a:rPr lang="en-US" dirty="0"/>
              <a:t>Program of counter with/without static variable</a:t>
            </a:r>
          </a:p>
        </p:txBody>
      </p:sp>
      <p:pic>
        <p:nvPicPr>
          <p:cNvPr id="54274" name="Picture 2"/>
          <p:cNvPicPr>
            <a:picLocks noGrp="1" noChangeAspect="1" noChangeArrowheads="1"/>
          </p:cNvPicPr>
          <p:nvPr>
            <p:ph idx="1"/>
          </p:nvPr>
        </p:nvPicPr>
        <p:blipFill>
          <a:blip r:embed="rId2"/>
          <a:srcRect/>
          <a:stretch>
            <a:fillRect/>
          </a:stretch>
        </p:blipFill>
        <p:spPr bwMode="auto">
          <a:xfrm>
            <a:off x="685800" y="1295400"/>
            <a:ext cx="8229600" cy="4038600"/>
          </a:xfrm>
          <a:prstGeom prst="rect">
            <a:avLst/>
          </a:prstGeom>
          <a:noFill/>
          <a:ln w="9525">
            <a:noFill/>
            <a:miter lim="800000"/>
            <a:headEnd/>
            <a:tailEnd/>
          </a:ln>
          <a:effectLst/>
        </p:spPr>
      </p:pic>
      <p:sp>
        <p:nvSpPr>
          <p:cNvPr id="5" name="TextBox 4"/>
          <p:cNvSpPr txBox="1"/>
          <p:nvPr/>
        </p:nvSpPr>
        <p:spPr>
          <a:xfrm>
            <a:off x="381000" y="5257800"/>
            <a:ext cx="8763000" cy="923330"/>
          </a:xfrm>
          <a:prstGeom prst="rect">
            <a:avLst/>
          </a:prstGeom>
          <a:noFill/>
        </p:spPr>
        <p:txBody>
          <a:bodyPr wrap="square" rtlCol="0">
            <a:spAutoFit/>
          </a:bodyPr>
          <a:lstStyle/>
          <a:p>
            <a:r>
              <a:rPr lang="en-US" b="1" dirty="0"/>
              <a:t>Without Static Variable: </a:t>
            </a:r>
            <a:r>
              <a:rPr lang="en-US" dirty="0"/>
              <a:t>Variable will </a:t>
            </a:r>
            <a:r>
              <a:rPr lang="en-US" b="1" dirty="0"/>
              <a:t>get memory when object is created</a:t>
            </a:r>
            <a:r>
              <a:rPr lang="en-US" dirty="0"/>
              <a:t>.</a:t>
            </a:r>
          </a:p>
          <a:p>
            <a:r>
              <a:rPr lang="en-US" b="1" dirty="0"/>
              <a:t>With Static Variable: </a:t>
            </a:r>
            <a:r>
              <a:rPr lang="en-US" dirty="0"/>
              <a:t>Variable will </a:t>
            </a:r>
            <a:r>
              <a:rPr lang="en-US" b="1" dirty="0"/>
              <a:t>get memory when class  is loaded and 						retain its value</a:t>
            </a:r>
            <a:r>
              <a:rPr 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we apply static keyword with any method, it is known as static method.</a:t>
            </a:r>
          </a:p>
          <a:p>
            <a:endParaRPr lang="en-US" dirty="0"/>
          </a:p>
          <a:p>
            <a:pPr lvl="1"/>
            <a:r>
              <a:rPr lang="en-US" dirty="0"/>
              <a:t> A </a:t>
            </a:r>
            <a:r>
              <a:rPr lang="en-US" b="1" i="1" dirty="0"/>
              <a:t>static method belongs to the class rather than object of a class. </a:t>
            </a:r>
          </a:p>
          <a:p>
            <a:pPr lvl="1"/>
            <a:endParaRPr lang="en-US" b="1" i="1" dirty="0"/>
          </a:p>
          <a:p>
            <a:pPr lvl="1"/>
            <a:r>
              <a:rPr lang="en-US" dirty="0"/>
              <a:t> A static method can be invoked without the need for creating an instance of a class. </a:t>
            </a:r>
          </a:p>
          <a:p>
            <a:pPr lvl="1"/>
            <a:endParaRPr lang="en-US" dirty="0"/>
          </a:p>
          <a:p>
            <a:pPr lvl="1"/>
            <a:r>
              <a:rPr lang="en-US" dirty="0"/>
              <a:t> static method can access static data member and can change the value of it. </a:t>
            </a:r>
          </a:p>
          <a:p>
            <a:endParaRPr lang="en-US" dirty="0"/>
          </a:p>
        </p:txBody>
      </p:sp>
      <p:sp>
        <p:nvSpPr>
          <p:cNvPr id="3" name="Title 2"/>
          <p:cNvSpPr>
            <a:spLocks noGrp="1"/>
          </p:cNvSpPr>
          <p:nvPr>
            <p:ph type="title"/>
          </p:nvPr>
        </p:nvSpPr>
        <p:spPr>
          <a:xfrm>
            <a:off x="457200" y="274638"/>
            <a:ext cx="8229600" cy="944562"/>
          </a:xfrm>
        </p:spPr>
        <p:txBody>
          <a:bodyPr/>
          <a:lstStyle/>
          <a:p>
            <a:pPr algn="ctr"/>
            <a:r>
              <a:rPr lang="en-US" dirty="0"/>
              <a:t>Java static method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2800" dirty="0"/>
              <a:t>Example:</a:t>
            </a:r>
          </a:p>
        </p:txBody>
      </p:sp>
      <p:pic>
        <p:nvPicPr>
          <p:cNvPr id="4098" name="Picture 2"/>
          <p:cNvPicPr>
            <a:picLocks noGrp="1" noChangeAspect="1" noChangeArrowheads="1"/>
          </p:cNvPicPr>
          <p:nvPr>
            <p:ph idx="1"/>
          </p:nvPr>
        </p:nvPicPr>
        <p:blipFill>
          <a:blip r:embed="rId2"/>
          <a:srcRect/>
          <a:stretch>
            <a:fillRect/>
          </a:stretch>
        </p:blipFill>
        <p:spPr bwMode="auto">
          <a:xfrm>
            <a:off x="1996155" y="838200"/>
            <a:ext cx="5685090" cy="5221288"/>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25963"/>
          </a:xfrm>
        </p:spPr>
        <p:txBody>
          <a:bodyPr/>
          <a:lstStyle/>
          <a:p>
            <a:endParaRPr lang="en-US" dirty="0"/>
          </a:p>
          <a:p>
            <a:pPr>
              <a:buNone/>
            </a:pPr>
            <a:r>
              <a:rPr lang="en-US" b="1" dirty="0"/>
              <a:t>1. </a:t>
            </a:r>
            <a:r>
              <a:rPr lang="en-US" dirty="0"/>
              <a:t>The static method </a:t>
            </a:r>
            <a:r>
              <a:rPr lang="en-US" b="1" dirty="0"/>
              <a:t>can not use non static data member or call non-static method directly</a:t>
            </a:r>
            <a:r>
              <a:rPr lang="en-US" dirty="0"/>
              <a:t>. </a:t>
            </a:r>
          </a:p>
          <a:p>
            <a:pPr>
              <a:buNone/>
            </a:pPr>
            <a:endParaRPr lang="en-US" dirty="0"/>
          </a:p>
          <a:p>
            <a:pPr>
              <a:buNone/>
            </a:pPr>
            <a:r>
              <a:rPr lang="en-US" b="1" dirty="0"/>
              <a:t>2. this</a:t>
            </a:r>
            <a:r>
              <a:rPr lang="en-US" dirty="0"/>
              <a:t> and </a:t>
            </a:r>
            <a:r>
              <a:rPr lang="en-US" b="1" dirty="0"/>
              <a:t>super</a:t>
            </a:r>
            <a:r>
              <a:rPr lang="en-US" dirty="0"/>
              <a:t> cannot be used in static context. </a:t>
            </a:r>
          </a:p>
          <a:p>
            <a:pPr>
              <a:buNone/>
            </a:pPr>
            <a:r>
              <a:rPr lang="en-US" dirty="0"/>
              <a:t>	</a:t>
            </a:r>
          </a:p>
          <a:p>
            <a:endParaRPr lang="en-US" dirty="0"/>
          </a:p>
        </p:txBody>
      </p:sp>
      <p:sp>
        <p:nvSpPr>
          <p:cNvPr id="3" name="Title 2"/>
          <p:cNvSpPr>
            <a:spLocks noGrp="1"/>
          </p:cNvSpPr>
          <p:nvPr>
            <p:ph type="title"/>
          </p:nvPr>
        </p:nvSpPr>
        <p:spPr>
          <a:xfrm>
            <a:off x="457200" y="274638"/>
            <a:ext cx="8229600" cy="944562"/>
          </a:xfrm>
        </p:spPr>
        <p:txBody>
          <a:bodyPr>
            <a:normAutofit/>
          </a:bodyPr>
          <a:lstStyle/>
          <a:p>
            <a:pPr algn="ctr"/>
            <a:r>
              <a:rPr lang="en-US" dirty="0"/>
              <a:t>Some Restrictions for static method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14401"/>
            <a:ext cx="8229600" cy="1447799"/>
          </a:xfrm>
        </p:spPr>
        <p:txBody>
          <a:bodyPr>
            <a:normAutofit fontScale="92500" lnSpcReduction="20000"/>
          </a:bodyPr>
          <a:lstStyle/>
          <a:p>
            <a:endParaRPr lang="en-US" dirty="0"/>
          </a:p>
          <a:p>
            <a:r>
              <a:rPr lang="en-US" dirty="0"/>
              <a:t> Is used to initialize the static data member. </a:t>
            </a:r>
          </a:p>
          <a:p>
            <a:r>
              <a:rPr lang="en-US" dirty="0"/>
              <a:t> It is executed before main method at the time of class loading. </a:t>
            </a:r>
          </a:p>
          <a:p>
            <a:endParaRPr lang="en-US" dirty="0"/>
          </a:p>
        </p:txBody>
      </p:sp>
      <p:sp>
        <p:nvSpPr>
          <p:cNvPr id="3" name="Title 2"/>
          <p:cNvSpPr>
            <a:spLocks noGrp="1"/>
          </p:cNvSpPr>
          <p:nvPr>
            <p:ph type="title"/>
          </p:nvPr>
        </p:nvSpPr>
        <p:spPr>
          <a:xfrm>
            <a:off x="457200" y="274638"/>
            <a:ext cx="8229600" cy="792162"/>
          </a:xfrm>
        </p:spPr>
        <p:txBody>
          <a:bodyPr/>
          <a:lstStyle/>
          <a:p>
            <a:pPr algn="ctr"/>
            <a:r>
              <a:rPr lang="en-US" dirty="0"/>
              <a:t>Java static block</a:t>
            </a:r>
          </a:p>
        </p:txBody>
      </p:sp>
      <p:pic>
        <p:nvPicPr>
          <p:cNvPr id="5122" name="Picture 2"/>
          <p:cNvPicPr>
            <a:picLocks noChangeAspect="1" noChangeArrowheads="1"/>
          </p:cNvPicPr>
          <p:nvPr/>
        </p:nvPicPr>
        <p:blipFill>
          <a:blip r:embed="rId2"/>
          <a:srcRect/>
          <a:stretch>
            <a:fillRect/>
          </a:stretch>
        </p:blipFill>
        <p:spPr bwMode="auto">
          <a:xfrm>
            <a:off x="2514600" y="2438400"/>
            <a:ext cx="5830300" cy="3875567"/>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229600" cy="990600"/>
          </a:xfrm>
        </p:spPr>
        <p:txBody>
          <a:bodyPr>
            <a:normAutofit/>
          </a:bodyPr>
          <a:lstStyle/>
          <a:p>
            <a:r>
              <a:rPr lang="en-US" sz="2400" dirty="0"/>
              <a:t> Yes, one of the way is static block but in previous version of </a:t>
            </a:r>
            <a:r>
              <a:rPr lang="en-US" sz="2400" dirty="0" err="1"/>
              <a:t>JDK</a:t>
            </a:r>
            <a:r>
              <a:rPr lang="en-US" sz="2400" dirty="0"/>
              <a:t> not in </a:t>
            </a:r>
            <a:r>
              <a:rPr lang="en-US" sz="2400" dirty="0" err="1"/>
              <a:t>JDK</a:t>
            </a:r>
            <a:r>
              <a:rPr lang="en-US" sz="2400" dirty="0"/>
              <a:t> 1.7.</a:t>
            </a:r>
          </a:p>
        </p:txBody>
      </p:sp>
      <p:sp>
        <p:nvSpPr>
          <p:cNvPr id="3" name="Title 2"/>
          <p:cNvSpPr>
            <a:spLocks noGrp="1"/>
          </p:cNvSpPr>
          <p:nvPr>
            <p:ph type="title"/>
          </p:nvPr>
        </p:nvSpPr>
        <p:spPr/>
        <p:txBody>
          <a:bodyPr>
            <a:normAutofit fontScale="90000"/>
          </a:bodyPr>
          <a:lstStyle/>
          <a:p>
            <a:pPr algn="ctr"/>
            <a:r>
              <a:rPr lang="en-US" dirty="0"/>
              <a:t>Q) Can we execute a program without main() method?</a:t>
            </a:r>
          </a:p>
        </p:txBody>
      </p:sp>
      <p:sp>
        <p:nvSpPr>
          <p:cNvPr id="4" name="TextBox 3"/>
          <p:cNvSpPr txBox="1"/>
          <p:nvPr/>
        </p:nvSpPr>
        <p:spPr>
          <a:xfrm>
            <a:off x="1828800" y="2438400"/>
            <a:ext cx="6019800" cy="2308324"/>
          </a:xfrm>
          <a:prstGeom prst="rect">
            <a:avLst/>
          </a:prstGeom>
          <a:noFill/>
        </p:spPr>
        <p:txBody>
          <a:bodyPr wrap="square" rtlCol="0">
            <a:spAutoFit/>
          </a:bodyPr>
          <a:lstStyle/>
          <a:p>
            <a:endParaRPr lang="en-US" dirty="0"/>
          </a:p>
          <a:p>
            <a:r>
              <a:rPr lang="en-US" dirty="0"/>
              <a:t> </a:t>
            </a:r>
            <a:r>
              <a:rPr lang="en-US" b="1" dirty="0"/>
              <a:t>class </a:t>
            </a:r>
            <a:r>
              <a:rPr lang="en-US" b="1" dirty="0" err="1"/>
              <a:t>A3</a:t>
            </a:r>
            <a:r>
              <a:rPr lang="en-US" b="1" dirty="0"/>
              <a:t>{ </a:t>
            </a:r>
          </a:p>
          <a:p>
            <a:r>
              <a:rPr lang="en-US" dirty="0"/>
              <a:t>      </a:t>
            </a:r>
            <a:r>
              <a:rPr lang="en-US" b="1" dirty="0"/>
              <a:t>static{ </a:t>
            </a:r>
          </a:p>
          <a:p>
            <a:r>
              <a:rPr lang="en-US" dirty="0"/>
              <a:t> 	</a:t>
            </a:r>
            <a:r>
              <a:rPr lang="en-US" dirty="0" err="1"/>
              <a:t>System.out.println</a:t>
            </a:r>
            <a:r>
              <a:rPr lang="en-US" dirty="0"/>
              <a:t>("static block is invoked"); </a:t>
            </a:r>
          </a:p>
          <a:p>
            <a:r>
              <a:rPr lang="en-US" dirty="0"/>
              <a:t>	 </a:t>
            </a:r>
            <a:r>
              <a:rPr lang="en-US" dirty="0" err="1"/>
              <a:t>System.exit</a:t>
            </a:r>
            <a:r>
              <a:rPr lang="en-US" dirty="0"/>
              <a:t>(0); </a:t>
            </a:r>
          </a:p>
          <a:p>
            <a:r>
              <a:rPr lang="en-US" dirty="0"/>
              <a:t>	 } </a:t>
            </a:r>
          </a:p>
          <a:p>
            <a:r>
              <a:rPr lang="en-US" dirty="0"/>
              <a:t> } </a:t>
            </a:r>
          </a:p>
          <a:p>
            <a:endParaRPr lang="en-US" dirty="0"/>
          </a:p>
        </p:txBody>
      </p:sp>
      <p:sp>
        <p:nvSpPr>
          <p:cNvPr id="5" name="TextBox 4"/>
          <p:cNvSpPr txBox="1"/>
          <p:nvPr/>
        </p:nvSpPr>
        <p:spPr>
          <a:xfrm>
            <a:off x="1447800" y="4876800"/>
            <a:ext cx="6019800" cy="369332"/>
          </a:xfrm>
          <a:prstGeom prst="rect">
            <a:avLst/>
          </a:prstGeom>
          <a:noFill/>
        </p:spPr>
        <p:txBody>
          <a:bodyPr wrap="square" rtlCol="0">
            <a:spAutoFit/>
          </a:bodyPr>
          <a:lstStyle/>
          <a:p>
            <a:r>
              <a:rPr lang="en-US" b="1" dirty="0"/>
              <a:t>Output:   </a:t>
            </a:r>
            <a:r>
              <a:rPr lang="en-US" dirty="0"/>
              <a:t>static block is invoked (if not </a:t>
            </a:r>
            <a:r>
              <a:rPr lang="en-US" dirty="0" err="1"/>
              <a:t>JDK7</a:t>
            </a:r>
            <a:r>
              <a:rPr lang="en-US" dirty="0"/>
              <a:t>)</a:t>
            </a:r>
          </a:p>
        </p:txBody>
      </p:sp>
      <p:sp>
        <p:nvSpPr>
          <p:cNvPr id="6" name="TextBox 5"/>
          <p:cNvSpPr txBox="1"/>
          <p:nvPr/>
        </p:nvSpPr>
        <p:spPr>
          <a:xfrm>
            <a:off x="1143000" y="5410200"/>
            <a:ext cx="7543800" cy="646331"/>
          </a:xfrm>
          <a:prstGeom prst="rect">
            <a:avLst/>
          </a:prstGeom>
          <a:noFill/>
        </p:spPr>
        <p:txBody>
          <a:bodyPr wrap="square" rtlCol="0">
            <a:spAutoFit/>
          </a:bodyPr>
          <a:lstStyle/>
          <a:p>
            <a:r>
              <a:rPr lang="en-US" b="1" dirty="0" err="1"/>
              <a:t>Output:Error</a:t>
            </a:r>
            <a:r>
              <a:rPr lang="en-US" b="1" dirty="0"/>
              <a:t>: </a:t>
            </a:r>
            <a:r>
              <a:rPr lang="en-US" dirty="0"/>
              <a:t>Main method not found in class </a:t>
            </a:r>
            <a:r>
              <a:rPr lang="en-US" dirty="0" err="1"/>
              <a:t>A3</a:t>
            </a:r>
            <a:r>
              <a:rPr lang="en-US" dirty="0"/>
              <a:t>, please define the main method as: public static void main(String[] </a:t>
            </a:r>
            <a:r>
              <a:rPr lang="en-US" dirty="0" err="1"/>
              <a:t>args</a:t>
            </a:r>
            <a:r>
              <a:rPr 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normAutofit/>
          </a:bodyPr>
          <a:lstStyle/>
          <a:p>
            <a:r>
              <a:rPr lang="en-US" sz="2400" dirty="0"/>
              <a:t>Encapsulation in Java is a mechanism of </a:t>
            </a:r>
            <a:r>
              <a:rPr lang="en-US" sz="2400" b="1" dirty="0"/>
              <a:t>wrapping the data (variables) and code acting on the data (methods) together as a single unit </a:t>
            </a:r>
            <a:r>
              <a:rPr lang="en-US" sz="2400" dirty="0"/>
              <a:t>also known as </a:t>
            </a:r>
          </a:p>
          <a:p>
            <a:pPr lvl="1">
              <a:buNone/>
            </a:pPr>
            <a:r>
              <a:rPr lang="en-US" sz="2400" b="1" dirty="0"/>
              <a:t>data binding</a:t>
            </a:r>
            <a:endParaRPr lang="en-US" sz="2400" dirty="0"/>
          </a:p>
          <a:p>
            <a:pPr>
              <a:buNone/>
            </a:pPr>
            <a:endParaRPr lang="en-US" sz="2400" dirty="0"/>
          </a:p>
          <a:p>
            <a:r>
              <a:rPr lang="en-US" sz="2400" dirty="0"/>
              <a:t>In encapsulation </a:t>
            </a:r>
            <a:r>
              <a:rPr lang="en-US" sz="2400" b="1" dirty="0"/>
              <a:t>the variables of a class will be hidden from other classes</a:t>
            </a:r>
            <a:r>
              <a:rPr lang="en-US" sz="2400" dirty="0"/>
              <a:t>, and can be accessed only through the methods of their current class, therefore it is </a:t>
            </a:r>
            <a:r>
              <a:rPr lang="en-US" sz="2400" b="1" dirty="0"/>
              <a:t>also known as data hiding</a:t>
            </a:r>
            <a:r>
              <a:rPr lang="en-US" sz="2400" dirty="0"/>
              <a:t>.</a:t>
            </a:r>
          </a:p>
        </p:txBody>
      </p:sp>
      <p:sp>
        <p:nvSpPr>
          <p:cNvPr id="3" name="Title 2"/>
          <p:cNvSpPr>
            <a:spLocks noGrp="1"/>
          </p:cNvSpPr>
          <p:nvPr>
            <p:ph type="title"/>
          </p:nvPr>
        </p:nvSpPr>
        <p:spPr>
          <a:xfrm>
            <a:off x="457200" y="274638"/>
            <a:ext cx="8229600" cy="868362"/>
          </a:xfrm>
        </p:spPr>
        <p:txBody>
          <a:bodyPr/>
          <a:lstStyle/>
          <a:p>
            <a:pPr algn="ctr"/>
            <a:r>
              <a:rPr lang="en-US" dirty="0"/>
              <a:t>Encapsulation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8229600" cy="1143000"/>
          </a:xfrm>
        </p:spPr>
        <p:txBody>
          <a:bodyPr>
            <a:normAutofit fontScale="85000" lnSpcReduction="20000"/>
          </a:bodyPr>
          <a:lstStyle/>
          <a:p>
            <a:r>
              <a:rPr lang="en-US" sz="3000" b="1" dirty="0"/>
              <a:t>Syntax</a:t>
            </a:r>
            <a:r>
              <a:rPr lang="en-US" dirty="0"/>
              <a:t>:</a:t>
            </a:r>
          </a:p>
          <a:p>
            <a:pPr>
              <a:buNone/>
            </a:pPr>
            <a:r>
              <a:rPr lang="en-US" dirty="0"/>
              <a:t>   	</a:t>
            </a:r>
          </a:p>
          <a:p>
            <a:pPr>
              <a:buNone/>
            </a:pPr>
            <a:r>
              <a:rPr lang="en-US" dirty="0"/>
              <a:t>  	</a:t>
            </a:r>
          </a:p>
        </p:txBody>
      </p:sp>
      <p:sp>
        <p:nvSpPr>
          <p:cNvPr id="3" name="Title 2"/>
          <p:cNvSpPr>
            <a:spLocks noGrp="1"/>
          </p:cNvSpPr>
          <p:nvPr>
            <p:ph type="title"/>
          </p:nvPr>
        </p:nvSpPr>
        <p:spPr/>
        <p:txBody>
          <a:bodyPr/>
          <a:lstStyle/>
          <a:p>
            <a:pPr algn="ctr"/>
            <a:r>
              <a:rPr lang="en-US" dirty="0"/>
              <a:t>Class</a:t>
            </a:r>
          </a:p>
        </p:txBody>
      </p:sp>
      <p:pic>
        <p:nvPicPr>
          <p:cNvPr id="1027" name="Picture 3"/>
          <p:cNvPicPr>
            <a:picLocks noChangeAspect="1" noChangeArrowheads="1"/>
          </p:cNvPicPr>
          <p:nvPr/>
        </p:nvPicPr>
        <p:blipFill>
          <a:blip r:embed="rId2"/>
          <a:srcRect/>
          <a:stretch>
            <a:fillRect/>
          </a:stretch>
        </p:blipFill>
        <p:spPr bwMode="auto">
          <a:xfrm>
            <a:off x="2209800" y="1600200"/>
            <a:ext cx="5105400" cy="4669019"/>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395472"/>
          </a:xfrm>
        </p:spPr>
        <p:txBody>
          <a:bodyPr/>
          <a:lstStyle/>
          <a:p>
            <a:r>
              <a:rPr lang="en-US" dirty="0"/>
              <a:t>To achieve encapsulation in Java:</a:t>
            </a:r>
          </a:p>
          <a:p>
            <a:pPr>
              <a:buNone/>
            </a:pPr>
            <a:endParaRPr lang="en-US" dirty="0"/>
          </a:p>
          <a:p>
            <a:pPr lvl="1"/>
            <a:r>
              <a:rPr lang="en-US" b="1" dirty="0"/>
              <a:t>Declare the variables </a:t>
            </a:r>
            <a:r>
              <a:rPr lang="en-US" dirty="0"/>
              <a:t>of a class as </a:t>
            </a:r>
            <a:r>
              <a:rPr lang="en-US" b="1" dirty="0"/>
              <a:t>private</a:t>
            </a:r>
            <a:r>
              <a:rPr lang="en-US" dirty="0"/>
              <a:t>.</a:t>
            </a:r>
          </a:p>
          <a:p>
            <a:pPr lvl="1">
              <a:buNone/>
            </a:pPr>
            <a:endParaRPr lang="en-US" dirty="0"/>
          </a:p>
          <a:p>
            <a:pPr lvl="1"/>
            <a:r>
              <a:rPr lang="en-US" b="1" dirty="0"/>
              <a:t>Provide public setter and getter methods </a:t>
            </a:r>
            <a:r>
              <a:rPr lang="en-US" dirty="0"/>
              <a:t>to modify and view the variables values.</a:t>
            </a:r>
          </a:p>
          <a:p>
            <a:endParaRPr lang="en-US" dirty="0"/>
          </a:p>
        </p:txBody>
      </p:sp>
      <p:sp>
        <p:nvSpPr>
          <p:cNvPr id="3" name="Title 2"/>
          <p:cNvSpPr>
            <a:spLocks noGrp="1"/>
          </p:cNvSpPr>
          <p:nvPr>
            <p:ph type="title"/>
          </p:nvPr>
        </p:nvSpPr>
        <p:spPr>
          <a:xfrm>
            <a:off x="457200" y="274638"/>
            <a:ext cx="8229600" cy="792162"/>
          </a:xfrm>
        </p:spPr>
        <p:txBody>
          <a:bodyPr/>
          <a:lstStyle/>
          <a:p>
            <a:pPr algn="ctr"/>
            <a:r>
              <a:rPr lang="en-US" dirty="0"/>
              <a:t>Encapsulation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11162"/>
          </a:xfrm>
        </p:spPr>
        <p:txBody>
          <a:bodyPr>
            <a:normAutofit fontScale="90000"/>
          </a:bodyPr>
          <a:lstStyle/>
          <a:p>
            <a:r>
              <a:rPr lang="en-US" sz="3200" dirty="0"/>
              <a:t>Example</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Inheritance in java is a mechanism in which one object </a:t>
            </a:r>
            <a:r>
              <a:rPr lang="en-US" b="1" dirty="0"/>
              <a:t>acquires all the properties and behaviors of parent object</a:t>
            </a:r>
            <a:r>
              <a:rPr lang="en-US" dirty="0"/>
              <a:t>.</a:t>
            </a:r>
          </a:p>
          <a:p>
            <a:endParaRPr lang="en-US" dirty="0"/>
          </a:p>
          <a:p>
            <a:r>
              <a:rPr lang="en-US" dirty="0"/>
              <a:t>The idea behind inheritance in java is that you can create new classes that are built upon existing classes. </a:t>
            </a:r>
          </a:p>
          <a:p>
            <a:endParaRPr lang="en-US" dirty="0"/>
          </a:p>
          <a:p>
            <a:r>
              <a:rPr lang="en-US" dirty="0"/>
              <a:t>When you inherit from an existing class, you can reuse methods and fields of parent class, and you can add new methods and fields also.</a:t>
            </a:r>
          </a:p>
          <a:p>
            <a:pPr>
              <a:buNone/>
            </a:pPr>
            <a:endParaRPr lang="en-US" dirty="0"/>
          </a:p>
        </p:txBody>
      </p:sp>
      <p:sp>
        <p:nvSpPr>
          <p:cNvPr id="3" name="Title 2"/>
          <p:cNvSpPr>
            <a:spLocks noGrp="1"/>
          </p:cNvSpPr>
          <p:nvPr>
            <p:ph type="title"/>
          </p:nvPr>
        </p:nvSpPr>
        <p:spPr/>
        <p:txBody>
          <a:bodyPr/>
          <a:lstStyle/>
          <a:p>
            <a:pPr algn="ctr"/>
            <a:r>
              <a:rPr lang="en-US" dirty="0"/>
              <a:t>Inheritance in Java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lstStyle/>
          <a:p>
            <a:r>
              <a:rPr lang="en-US" dirty="0"/>
              <a:t>Inheritance represents the </a:t>
            </a:r>
            <a:r>
              <a:rPr lang="en-US" b="1" dirty="0"/>
              <a:t>IS-A relationship, </a:t>
            </a:r>
            <a:r>
              <a:rPr lang="en-US" dirty="0"/>
              <a:t>also known as </a:t>
            </a:r>
            <a:r>
              <a:rPr lang="en-US" b="1" i="1" dirty="0"/>
              <a:t>parent-child relationship.</a:t>
            </a:r>
          </a:p>
          <a:p>
            <a:endParaRPr lang="en-US" b="1" i="1" dirty="0"/>
          </a:p>
          <a:p>
            <a:pPr>
              <a:buNone/>
            </a:pPr>
            <a:r>
              <a:rPr lang="en-US" sz="3200" b="1" dirty="0"/>
              <a:t>       </a:t>
            </a:r>
            <a:r>
              <a:rPr lang="en-US" sz="3600" b="1" dirty="0"/>
              <a:t>Why use inheritance in java ?</a:t>
            </a:r>
            <a:endParaRPr lang="en-US" sz="3200" b="1" dirty="0"/>
          </a:p>
          <a:p>
            <a:r>
              <a:rPr lang="en-US" sz="2400" dirty="0"/>
              <a:t>For </a:t>
            </a:r>
            <a:r>
              <a:rPr lang="en-US" sz="2400" b="1" dirty="0"/>
              <a:t>Method Overriding </a:t>
            </a:r>
            <a:r>
              <a:rPr lang="en-US" sz="2400" dirty="0"/>
              <a:t>(so runtime polymorphism can be achieved). </a:t>
            </a:r>
          </a:p>
          <a:p>
            <a:pPr>
              <a:buNone/>
            </a:pPr>
            <a:endParaRPr lang="en-US" sz="2400" dirty="0"/>
          </a:p>
          <a:p>
            <a:r>
              <a:rPr lang="en-US" sz="2400" dirty="0"/>
              <a:t>For </a:t>
            </a:r>
            <a:r>
              <a:rPr lang="en-US" sz="2400" b="1" dirty="0"/>
              <a:t>Code Reusability</a:t>
            </a:r>
            <a:r>
              <a:rPr lang="en-US" sz="2400" dirty="0"/>
              <a:t>. </a:t>
            </a:r>
          </a:p>
          <a:p>
            <a:pPr>
              <a:buNone/>
            </a:pPr>
            <a:endParaRPr lang="en-US" sz="3200" dirty="0"/>
          </a:p>
        </p:txBody>
      </p:sp>
      <p:sp>
        <p:nvSpPr>
          <p:cNvPr id="3" name="Title 2"/>
          <p:cNvSpPr>
            <a:spLocks noGrp="1"/>
          </p:cNvSpPr>
          <p:nvPr>
            <p:ph type="title"/>
          </p:nvPr>
        </p:nvSpPr>
        <p:spPr/>
        <p:txBody>
          <a:bodyPr/>
          <a:lstStyle/>
          <a:p>
            <a:pPr algn="ctr"/>
            <a:r>
              <a:rPr lang="en-US" dirty="0"/>
              <a:t>Inheritance in Java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1"/>
            <a:ext cx="8229600" cy="4267200"/>
          </a:xfrm>
        </p:spPr>
        <p:txBody>
          <a:bodyPr>
            <a:normAutofit/>
          </a:bodyPr>
          <a:lstStyle/>
          <a:p>
            <a:pPr>
              <a:buNone/>
            </a:pPr>
            <a:endParaRPr lang="en-US" sz="2000" b="1" dirty="0"/>
          </a:p>
          <a:p>
            <a:pPr>
              <a:buNone/>
            </a:pPr>
            <a:r>
              <a:rPr lang="en-US" sz="2000" dirty="0"/>
              <a:t>class</a:t>
            </a:r>
            <a:r>
              <a:rPr lang="en-US" sz="2000" b="1" dirty="0"/>
              <a:t>  &lt;Subclass-name&gt; extends &lt;</a:t>
            </a:r>
            <a:r>
              <a:rPr lang="en-US" sz="2000" b="1" dirty="0" err="1"/>
              <a:t>Superclass</a:t>
            </a:r>
            <a:r>
              <a:rPr lang="en-US" sz="2000" b="1" dirty="0"/>
              <a:t>-name&gt; </a:t>
            </a:r>
            <a:r>
              <a:rPr lang="en-US" sz="2000" dirty="0"/>
              <a:t>{ </a:t>
            </a:r>
          </a:p>
          <a:p>
            <a:pPr>
              <a:buNone/>
            </a:pPr>
            <a:r>
              <a:rPr lang="en-US" sz="2000" dirty="0"/>
              <a:t>	//methods and fields </a:t>
            </a:r>
          </a:p>
          <a:p>
            <a:pPr>
              <a:buNone/>
            </a:pPr>
            <a:r>
              <a:rPr lang="en-US" sz="2000" dirty="0"/>
              <a:t>} </a:t>
            </a:r>
          </a:p>
          <a:p>
            <a:pPr>
              <a:buNone/>
            </a:pPr>
            <a:endParaRPr lang="en-US" sz="2000" dirty="0"/>
          </a:p>
          <a:p>
            <a:r>
              <a:rPr lang="en-US" sz="2000" dirty="0"/>
              <a:t>The </a:t>
            </a:r>
            <a:r>
              <a:rPr lang="en-US" sz="2000" b="1" dirty="0"/>
              <a:t>extends keyword </a:t>
            </a:r>
            <a:r>
              <a:rPr lang="en-US" sz="2000" dirty="0"/>
              <a:t>indicates that you are making a new class that derives from an existing class</a:t>
            </a:r>
            <a:r>
              <a:rPr lang="en-US" sz="2000" b="1" dirty="0"/>
              <a:t>. </a:t>
            </a:r>
          </a:p>
          <a:p>
            <a:endParaRPr lang="en-US" sz="2000" b="1" dirty="0"/>
          </a:p>
          <a:p>
            <a:r>
              <a:rPr lang="en-US" sz="2000" dirty="0"/>
              <a:t>In the terminology of Java, a class </a:t>
            </a:r>
            <a:r>
              <a:rPr lang="en-US" sz="2000" b="1" dirty="0"/>
              <a:t>that is inherited is called a super class</a:t>
            </a:r>
            <a:r>
              <a:rPr lang="en-US" sz="2000" dirty="0"/>
              <a:t>. The new class is called a </a:t>
            </a:r>
            <a:r>
              <a:rPr lang="en-US" sz="2000" b="1" dirty="0"/>
              <a:t>subclass</a:t>
            </a:r>
            <a:r>
              <a:rPr lang="en-US" sz="2000" dirty="0"/>
              <a:t>. </a:t>
            </a:r>
          </a:p>
        </p:txBody>
      </p:sp>
      <p:sp>
        <p:nvSpPr>
          <p:cNvPr id="3" name="Title 2"/>
          <p:cNvSpPr>
            <a:spLocks noGrp="1"/>
          </p:cNvSpPr>
          <p:nvPr>
            <p:ph type="title"/>
          </p:nvPr>
        </p:nvSpPr>
        <p:spPr/>
        <p:txBody>
          <a:bodyPr/>
          <a:lstStyle/>
          <a:p>
            <a:pPr algn="ctr"/>
            <a:r>
              <a:rPr lang="en-US" dirty="0"/>
              <a:t>Syntax of Java Inheritance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a:t>Understanding the simple example of inheritance </a:t>
            </a:r>
          </a:p>
        </p:txBody>
      </p:sp>
      <p:pic>
        <p:nvPicPr>
          <p:cNvPr id="6146" name="Picture 2"/>
          <p:cNvPicPr>
            <a:picLocks noChangeAspect="1" noChangeArrowheads="1"/>
          </p:cNvPicPr>
          <p:nvPr/>
        </p:nvPicPr>
        <p:blipFill>
          <a:blip r:embed="rId2"/>
          <a:srcRect/>
          <a:stretch>
            <a:fillRect/>
          </a:stretch>
        </p:blipFill>
        <p:spPr bwMode="auto">
          <a:xfrm>
            <a:off x="304800" y="1524000"/>
            <a:ext cx="3048000" cy="34480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657600" y="2209800"/>
            <a:ext cx="5257800" cy="28956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800" cy="4525963"/>
          </a:xfrm>
        </p:spPr>
        <p:txBody>
          <a:bodyPr/>
          <a:lstStyle/>
          <a:p>
            <a:r>
              <a:rPr lang="en-US" dirty="0"/>
              <a:t>As displayed in the above figure, </a:t>
            </a:r>
            <a:r>
              <a:rPr lang="en-US" b="1" dirty="0"/>
              <a:t>Programmer is the subclass</a:t>
            </a:r>
            <a:r>
              <a:rPr lang="en-US" dirty="0"/>
              <a:t> and </a:t>
            </a:r>
            <a:r>
              <a:rPr lang="en-US" b="1" dirty="0"/>
              <a:t>Employee</a:t>
            </a:r>
            <a:r>
              <a:rPr lang="en-US" dirty="0"/>
              <a:t> is the </a:t>
            </a:r>
            <a:r>
              <a:rPr lang="en-US" b="1" dirty="0"/>
              <a:t>super-class</a:t>
            </a:r>
            <a:r>
              <a:rPr lang="en-US" dirty="0"/>
              <a:t>. </a:t>
            </a:r>
          </a:p>
          <a:p>
            <a:endParaRPr lang="en-US" dirty="0"/>
          </a:p>
          <a:p>
            <a:r>
              <a:rPr lang="en-US" dirty="0"/>
              <a:t>Relationship between two classes is </a:t>
            </a:r>
            <a:r>
              <a:rPr lang="en-US" b="1" dirty="0"/>
              <a:t>Programmer IS-A Employee. </a:t>
            </a:r>
          </a:p>
          <a:p>
            <a:endParaRPr lang="en-US" b="1" dirty="0"/>
          </a:p>
          <a:p>
            <a:r>
              <a:rPr lang="en-US" dirty="0"/>
              <a:t>It means that Programmer is a type of Employee</a:t>
            </a:r>
            <a:r>
              <a:rPr lang="en-US" b="1" dirty="0"/>
              <a:t>.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82000" cy="4525963"/>
          </a:xfrm>
        </p:spPr>
        <p:txBody>
          <a:bodyPr>
            <a:normAutofit fontScale="85000" lnSpcReduction="20000"/>
          </a:bodyPr>
          <a:lstStyle/>
          <a:p>
            <a:endParaRPr lang="en-US" dirty="0"/>
          </a:p>
          <a:p>
            <a:pPr>
              <a:buNone/>
            </a:pPr>
            <a:r>
              <a:rPr lang="en-US" dirty="0"/>
              <a:t>1. </a:t>
            </a:r>
            <a:r>
              <a:rPr lang="en-US" b="1" dirty="0"/>
              <a:t>class Employee{ </a:t>
            </a:r>
          </a:p>
          <a:p>
            <a:pPr>
              <a:buNone/>
            </a:pPr>
            <a:r>
              <a:rPr lang="en-US" dirty="0"/>
              <a:t>2. float salary=40000; </a:t>
            </a:r>
          </a:p>
          <a:p>
            <a:pPr>
              <a:buNone/>
            </a:pPr>
            <a:r>
              <a:rPr lang="en-US" dirty="0"/>
              <a:t>3. } </a:t>
            </a:r>
          </a:p>
          <a:p>
            <a:pPr>
              <a:buNone/>
            </a:pPr>
            <a:endParaRPr lang="en-US" dirty="0"/>
          </a:p>
          <a:p>
            <a:pPr>
              <a:buNone/>
            </a:pPr>
            <a:r>
              <a:rPr lang="en-US" dirty="0"/>
              <a:t>4. </a:t>
            </a:r>
            <a:r>
              <a:rPr lang="en-US" b="1" dirty="0"/>
              <a:t>class Programmer extends Employee{ </a:t>
            </a:r>
          </a:p>
          <a:p>
            <a:pPr>
              <a:buNone/>
            </a:pPr>
            <a:r>
              <a:rPr lang="en-US" dirty="0"/>
              <a:t>5. 	</a:t>
            </a:r>
            <a:r>
              <a:rPr lang="en-US" dirty="0" err="1"/>
              <a:t>int</a:t>
            </a:r>
            <a:r>
              <a:rPr lang="en-US" dirty="0"/>
              <a:t> bonus=10000; </a:t>
            </a:r>
          </a:p>
          <a:p>
            <a:pPr>
              <a:buNone/>
            </a:pPr>
            <a:r>
              <a:rPr lang="en-US" dirty="0"/>
              <a:t>6. 	public static void main(String </a:t>
            </a:r>
            <a:r>
              <a:rPr lang="en-US" dirty="0" err="1"/>
              <a:t>args</a:t>
            </a:r>
            <a:r>
              <a:rPr lang="en-US" dirty="0"/>
              <a:t>[]){ </a:t>
            </a:r>
          </a:p>
          <a:p>
            <a:pPr>
              <a:buNone/>
            </a:pPr>
            <a:r>
              <a:rPr lang="en-US" dirty="0"/>
              <a:t>7. 	Programmer p=new Programmer(); </a:t>
            </a:r>
          </a:p>
          <a:p>
            <a:pPr>
              <a:buNone/>
            </a:pPr>
            <a:r>
              <a:rPr lang="en-US" dirty="0"/>
              <a:t>8. 	</a:t>
            </a:r>
            <a:r>
              <a:rPr lang="en-US" dirty="0" err="1"/>
              <a:t>System.out.println</a:t>
            </a:r>
            <a:r>
              <a:rPr lang="en-US" dirty="0"/>
              <a:t>("Programmer salary is:"+</a:t>
            </a:r>
            <a:r>
              <a:rPr lang="en-US" dirty="0" err="1"/>
              <a:t>p.salary</a:t>
            </a:r>
            <a:r>
              <a:rPr lang="en-US" dirty="0"/>
              <a:t>); </a:t>
            </a:r>
          </a:p>
          <a:p>
            <a:pPr>
              <a:buNone/>
            </a:pPr>
            <a:r>
              <a:rPr lang="en-US" dirty="0"/>
              <a:t>9. </a:t>
            </a:r>
            <a:r>
              <a:rPr lang="en-US" dirty="0" err="1"/>
              <a:t>System.out.println</a:t>
            </a:r>
            <a:r>
              <a:rPr lang="en-US" dirty="0"/>
              <a:t>("Bonus of Programmer is:"+</a:t>
            </a:r>
            <a:r>
              <a:rPr lang="en-US" dirty="0" err="1"/>
              <a:t>p.bonus</a:t>
            </a:r>
            <a:r>
              <a:rPr lang="en-US" dirty="0"/>
              <a:t>); </a:t>
            </a:r>
          </a:p>
          <a:p>
            <a:pPr>
              <a:buNone/>
            </a:pPr>
            <a:r>
              <a:rPr lang="en-US" dirty="0"/>
              <a:t>10. } </a:t>
            </a:r>
          </a:p>
          <a:p>
            <a:pPr>
              <a:buNone/>
            </a:pPr>
            <a:r>
              <a:rPr lang="en-US" dirty="0"/>
              <a:t>11. } </a:t>
            </a:r>
          </a:p>
          <a:p>
            <a:endParaRPr lang="en-US" dirty="0"/>
          </a:p>
        </p:txBody>
      </p:sp>
      <p:sp>
        <p:nvSpPr>
          <p:cNvPr id="3" name="Title 2"/>
          <p:cNvSpPr>
            <a:spLocks noGrp="1"/>
          </p:cNvSpPr>
          <p:nvPr>
            <p:ph type="title"/>
          </p:nvPr>
        </p:nvSpPr>
        <p:spPr>
          <a:xfrm>
            <a:off x="457200" y="274638"/>
            <a:ext cx="8229600" cy="639762"/>
          </a:xfrm>
        </p:spPr>
        <p:txBody>
          <a:bodyPr>
            <a:normAutofit/>
          </a:bodyPr>
          <a:lstStyle/>
          <a:p>
            <a:r>
              <a:rPr lang="en-US" sz="3200" dirty="0"/>
              <a:t>Example:</a:t>
            </a:r>
          </a:p>
        </p:txBody>
      </p:sp>
      <p:sp>
        <p:nvSpPr>
          <p:cNvPr id="4" name="TextBox 3"/>
          <p:cNvSpPr txBox="1"/>
          <p:nvPr/>
        </p:nvSpPr>
        <p:spPr>
          <a:xfrm>
            <a:off x="4267200" y="4495800"/>
            <a:ext cx="4876800" cy="954107"/>
          </a:xfrm>
          <a:prstGeom prst="rect">
            <a:avLst/>
          </a:prstGeom>
          <a:noFill/>
        </p:spPr>
        <p:txBody>
          <a:bodyPr wrap="square" rtlCol="0">
            <a:spAutoFit/>
          </a:bodyPr>
          <a:lstStyle/>
          <a:p>
            <a:r>
              <a:rPr lang="en-US" b="1" dirty="0"/>
              <a:t>	</a:t>
            </a:r>
            <a:r>
              <a:rPr lang="en-US" sz="2000" b="1" dirty="0"/>
              <a:t>Output</a:t>
            </a:r>
            <a:r>
              <a:rPr lang="en-US" b="1" dirty="0"/>
              <a:t>:</a:t>
            </a:r>
          </a:p>
          <a:p>
            <a:r>
              <a:rPr lang="en-US" dirty="0"/>
              <a:t>Programmer salary is: 40000.0 </a:t>
            </a:r>
          </a:p>
          <a:p>
            <a:r>
              <a:rPr lang="en-US" dirty="0"/>
              <a:t>Bonus of programmer </a:t>
            </a:r>
            <a:r>
              <a:rPr lang="en-US" dirty="0" err="1"/>
              <a:t>is:10000</a:t>
            </a:r>
            <a:r>
              <a:rPr lang="en-US" dirty="0"/>
              <a:t> </a:t>
            </a:r>
          </a:p>
        </p:txBody>
      </p:sp>
      <p:sp>
        <p:nvSpPr>
          <p:cNvPr id="5" name="TextBox 4"/>
          <p:cNvSpPr txBox="1"/>
          <p:nvPr/>
        </p:nvSpPr>
        <p:spPr>
          <a:xfrm>
            <a:off x="304800" y="5562600"/>
            <a:ext cx="8839200" cy="646331"/>
          </a:xfrm>
          <a:prstGeom prst="rect">
            <a:avLst/>
          </a:prstGeom>
          <a:noFill/>
        </p:spPr>
        <p:txBody>
          <a:bodyPr wrap="square" rtlCol="0">
            <a:spAutoFit/>
          </a:bodyPr>
          <a:lstStyle/>
          <a:p>
            <a:r>
              <a:rPr lang="en-US" dirty="0"/>
              <a:t>In the above example, Programmer object can access the field of own class as 		well as of Employee class </a:t>
            </a:r>
            <a:r>
              <a:rPr lang="en-US" b="1" dirty="0"/>
              <a:t>i.e. code reusability</a:t>
            </a: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US" sz="2800" dirty="0"/>
              <a:t>Example:</a:t>
            </a:r>
          </a:p>
        </p:txBody>
      </p:sp>
      <p:pic>
        <p:nvPicPr>
          <p:cNvPr id="60418" name="Picture 2"/>
          <p:cNvPicPr>
            <a:picLocks noGrp="1" noChangeAspect="1" noChangeArrowheads="1"/>
          </p:cNvPicPr>
          <p:nvPr>
            <p:ph idx="1"/>
          </p:nvPr>
        </p:nvPicPr>
        <p:blipFill>
          <a:blip r:embed="rId2"/>
          <a:srcRect/>
          <a:stretch>
            <a:fillRect/>
          </a:stretch>
        </p:blipFill>
        <p:spPr bwMode="auto">
          <a:xfrm>
            <a:off x="152400" y="990600"/>
            <a:ext cx="8991600" cy="5214144"/>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On the basis of class, there can be three types of inheritance in java: </a:t>
            </a:r>
          </a:p>
          <a:p>
            <a:pPr lvl="1"/>
            <a:r>
              <a:rPr lang="en-US" b="1" dirty="0"/>
              <a:t>single</a:t>
            </a:r>
            <a:r>
              <a:rPr lang="en-US" dirty="0"/>
              <a:t>, </a:t>
            </a:r>
          </a:p>
          <a:p>
            <a:pPr lvl="1"/>
            <a:r>
              <a:rPr lang="en-US" b="1" dirty="0"/>
              <a:t>multilevel</a:t>
            </a:r>
            <a:r>
              <a:rPr lang="en-US" dirty="0"/>
              <a:t> and</a:t>
            </a:r>
          </a:p>
          <a:p>
            <a:pPr lvl="1"/>
            <a:r>
              <a:rPr lang="en-US" dirty="0"/>
              <a:t> </a:t>
            </a:r>
            <a:r>
              <a:rPr lang="en-US" b="1" dirty="0"/>
              <a:t>hierarchical</a:t>
            </a:r>
            <a:r>
              <a:rPr lang="en-US" dirty="0"/>
              <a:t>. </a:t>
            </a:r>
          </a:p>
          <a:p>
            <a:pPr lvl="1"/>
            <a:endParaRPr lang="en-US" dirty="0"/>
          </a:p>
          <a:p>
            <a:pPr lvl="1">
              <a:buFont typeface="Wingdings" pitchFamily="2" charset="2"/>
              <a:buChar char="Ø"/>
            </a:pPr>
            <a:r>
              <a:rPr lang="en-US" b="1" dirty="0"/>
              <a:t>Note</a:t>
            </a:r>
            <a:r>
              <a:rPr lang="en-US" dirty="0"/>
              <a:t>: Multiple inheritance is not supported in java through class. </a:t>
            </a:r>
          </a:p>
          <a:p>
            <a:pPr lvl="1">
              <a:buNone/>
            </a:pPr>
            <a:endParaRPr lang="en-US" dirty="0"/>
          </a:p>
          <a:p>
            <a:pPr lvl="1">
              <a:buFont typeface="Wingdings" pitchFamily="2" charset="2"/>
              <a:buChar char="Ø"/>
            </a:pPr>
            <a:r>
              <a:rPr lang="en-US" dirty="0"/>
              <a:t> In java programming, </a:t>
            </a:r>
            <a:r>
              <a:rPr lang="en-US" b="1" dirty="0"/>
              <a:t>multiple</a:t>
            </a:r>
            <a:r>
              <a:rPr lang="en-US" dirty="0"/>
              <a:t> and </a:t>
            </a:r>
            <a:r>
              <a:rPr lang="en-US" b="1" dirty="0"/>
              <a:t>hybrid</a:t>
            </a:r>
            <a:r>
              <a:rPr lang="en-US" dirty="0"/>
              <a:t> inheritance is </a:t>
            </a:r>
            <a:r>
              <a:rPr lang="en-US" b="1" dirty="0"/>
              <a:t>supported</a:t>
            </a:r>
            <a:r>
              <a:rPr lang="en-US" dirty="0"/>
              <a:t> </a:t>
            </a:r>
            <a:r>
              <a:rPr lang="en-US" b="1" dirty="0"/>
              <a:t>through interface only</a:t>
            </a:r>
            <a:r>
              <a:rPr lang="en-US" dirty="0"/>
              <a:t>. We will learn about interfaces later. </a:t>
            </a:r>
          </a:p>
        </p:txBody>
      </p:sp>
      <p:sp>
        <p:nvSpPr>
          <p:cNvPr id="3" name="Title 2"/>
          <p:cNvSpPr>
            <a:spLocks noGrp="1"/>
          </p:cNvSpPr>
          <p:nvPr>
            <p:ph type="title"/>
          </p:nvPr>
        </p:nvSpPr>
        <p:spPr/>
        <p:txBody>
          <a:bodyPr/>
          <a:lstStyle/>
          <a:p>
            <a:pPr algn="ctr"/>
            <a:r>
              <a:rPr lang="en-US" dirty="0"/>
              <a:t>Types of Inheritance in java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804672"/>
          </a:xfrm>
        </p:spPr>
        <p:txBody>
          <a:bodyPr>
            <a:normAutofit fontScale="92500" lnSpcReduction="20000"/>
          </a:bodyPr>
          <a:lstStyle/>
          <a:p>
            <a:r>
              <a:rPr lang="en-US" b="1" dirty="0"/>
              <a:t>Example</a:t>
            </a:r>
            <a:r>
              <a:rPr lang="en-US" dirty="0"/>
              <a:t>:</a:t>
            </a:r>
          </a:p>
          <a:p>
            <a:pPr>
              <a:buNone/>
            </a:pPr>
            <a:r>
              <a:rPr lang="en-US" dirty="0"/>
              <a:t>  				</a:t>
            </a:r>
          </a:p>
        </p:txBody>
      </p:sp>
      <p:sp>
        <p:nvSpPr>
          <p:cNvPr id="3" name="Title 2"/>
          <p:cNvSpPr>
            <a:spLocks noGrp="1"/>
          </p:cNvSpPr>
          <p:nvPr>
            <p:ph type="title"/>
          </p:nvPr>
        </p:nvSpPr>
        <p:spPr/>
        <p:txBody>
          <a:bodyPr/>
          <a:lstStyle/>
          <a:p>
            <a:pPr algn="ctr"/>
            <a:r>
              <a:rPr lang="en-US" dirty="0"/>
              <a:t>Class</a:t>
            </a:r>
          </a:p>
        </p:txBody>
      </p:sp>
      <p:pic>
        <p:nvPicPr>
          <p:cNvPr id="2050" name="Picture 2"/>
          <p:cNvPicPr>
            <a:picLocks noChangeAspect="1" noChangeArrowheads="1"/>
          </p:cNvPicPr>
          <p:nvPr/>
        </p:nvPicPr>
        <p:blipFill>
          <a:blip r:embed="rId2"/>
          <a:srcRect/>
          <a:stretch>
            <a:fillRect/>
          </a:stretch>
        </p:blipFill>
        <p:spPr bwMode="auto">
          <a:xfrm>
            <a:off x="2362200" y="1371600"/>
            <a:ext cx="4953000" cy="1794388"/>
          </a:xfrm>
          <a:prstGeom prst="rect">
            <a:avLst/>
          </a:prstGeom>
          <a:noFill/>
          <a:ln w="9525">
            <a:noFill/>
            <a:miter lim="800000"/>
            <a:headEnd/>
            <a:tailEnd/>
          </a:ln>
          <a:effectLst/>
        </p:spPr>
      </p:pic>
      <p:sp>
        <p:nvSpPr>
          <p:cNvPr id="6" name="TextBox 5"/>
          <p:cNvSpPr txBox="1"/>
          <p:nvPr/>
        </p:nvSpPr>
        <p:spPr>
          <a:xfrm>
            <a:off x="609600" y="2971800"/>
            <a:ext cx="8534400" cy="3539430"/>
          </a:xfrm>
          <a:prstGeom prst="rect">
            <a:avLst/>
          </a:prstGeom>
          <a:noFill/>
        </p:spPr>
        <p:txBody>
          <a:bodyPr wrap="square" rtlCol="0">
            <a:spAutoFit/>
          </a:bodyPr>
          <a:lstStyle/>
          <a:p>
            <a:r>
              <a:rPr lang="en-US" sz="2800" dirty="0"/>
              <a:t>As stated, a class defines a new type of data. In this case, the new data type is called </a:t>
            </a:r>
            <a:r>
              <a:rPr lang="en-US" sz="2800" b="1" dirty="0"/>
              <a:t>Box. </a:t>
            </a:r>
            <a:r>
              <a:rPr lang="en-US" sz="2800" dirty="0"/>
              <a:t>You will use this name to declare objects of type Box.</a:t>
            </a:r>
            <a:r>
              <a:rPr lang="en-US" sz="2800" b="1" dirty="0"/>
              <a:t> It is important to remember that </a:t>
            </a:r>
            <a:r>
              <a:rPr lang="en-US" sz="2800" dirty="0"/>
              <a:t>a class declaration only creates a template, </a:t>
            </a:r>
            <a:r>
              <a:rPr lang="en-US" sz="2800" b="1" dirty="0"/>
              <a:t>it does not create an actual object. </a:t>
            </a:r>
            <a:r>
              <a:rPr lang="en-US" sz="2800" dirty="0"/>
              <a:t>Thus, the preceding code does not cause any objects of type Box to come into existence.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Types of Inheritance in java </a:t>
            </a:r>
          </a:p>
        </p:txBody>
      </p:sp>
      <p:pic>
        <p:nvPicPr>
          <p:cNvPr id="1026" name="Picture 2"/>
          <p:cNvPicPr>
            <a:picLocks noGrp="1" noChangeAspect="1" noChangeArrowheads="1"/>
          </p:cNvPicPr>
          <p:nvPr>
            <p:ph idx="1"/>
          </p:nvPr>
        </p:nvPicPr>
        <p:blipFill>
          <a:blip r:embed="rId2"/>
          <a:srcRect/>
          <a:stretch>
            <a:fillRect/>
          </a:stretch>
        </p:blipFill>
        <p:spPr bwMode="auto">
          <a:xfrm>
            <a:off x="1152525" y="2028825"/>
            <a:ext cx="7143750" cy="37909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Grp="1" noChangeAspect="1" noChangeArrowheads="1"/>
          </p:cNvPicPr>
          <p:nvPr>
            <p:ph idx="1"/>
          </p:nvPr>
        </p:nvPicPr>
        <p:blipFill>
          <a:blip r:embed="rId2"/>
          <a:srcRect/>
          <a:stretch>
            <a:fillRect/>
          </a:stretch>
        </p:blipFill>
        <p:spPr bwMode="auto">
          <a:xfrm>
            <a:off x="609600" y="1828800"/>
            <a:ext cx="7458075" cy="4161631"/>
          </a:xfrm>
          <a:prstGeom prst="rect">
            <a:avLst/>
          </a:prstGeom>
          <a:noFill/>
          <a:ln w="9525">
            <a:noFill/>
            <a:miter lim="800000"/>
            <a:headEnd/>
            <a:tailEnd/>
          </a:ln>
          <a:effectLst/>
        </p:spPr>
      </p:pic>
      <p:sp>
        <p:nvSpPr>
          <p:cNvPr id="5" name="TextBox 4"/>
          <p:cNvSpPr txBox="1"/>
          <p:nvPr/>
        </p:nvSpPr>
        <p:spPr>
          <a:xfrm>
            <a:off x="304800" y="457200"/>
            <a:ext cx="8534400" cy="1200329"/>
          </a:xfrm>
          <a:prstGeom prst="rect">
            <a:avLst/>
          </a:prstGeom>
          <a:noFill/>
        </p:spPr>
        <p:txBody>
          <a:bodyPr wrap="square" rtlCol="0">
            <a:spAutoFit/>
          </a:bodyPr>
          <a:lstStyle/>
          <a:p>
            <a:endParaRPr lang="en-US" dirty="0"/>
          </a:p>
          <a:p>
            <a:r>
              <a:rPr lang="en-US" dirty="0"/>
              <a:t>When a class extends multiple classes i.e. known as multiple inheritance. </a:t>
            </a:r>
          </a:p>
          <a:p>
            <a:endParaRPr lang="en-US" b="1" dirty="0"/>
          </a:p>
          <a:p>
            <a:r>
              <a:rPr lang="en-US" b="1" dirty="0"/>
              <a:t>For Example: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458200" cy="880871"/>
          </a:xfrm>
        </p:spPr>
        <p:txBody>
          <a:bodyPr>
            <a:normAutofit/>
          </a:bodyPr>
          <a:lstStyle/>
          <a:p>
            <a:r>
              <a:rPr lang="en-US" sz="2400" dirty="0"/>
              <a:t>To reduce the complexity and simplify the language, multiple inheritance is not supported in java. </a:t>
            </a:r>
          </a:p>
        </p:txBody>
      </p:sp>
      <p:sp>
        <p:nvSpPr>
          <p:cNvPr id="3" name="Title 2"/>
          <p:cNvSpPr>
            <a:spLocks noGrp="1"/>
          </p:cNvSpPr>
          <p:nvPr>
            <p:ph type="title"/>
          </p:nvPr>
        </p:nvSpPr>
        <p:spPr/>
        <p:txBody>
          <a:bodyPr>
            <a:normAutofit fontScale="90000"/>
          </a:bodyPr>
          <a:lstStyle/>
          <a:p>
            <a:pPr algn="ctr"/>
            <a:r>
              <a:rPr lang="en-US" dirty="0"/>
              <a:t>Q) Why multiple inheritance is not supported in java? </a:t>
            </a:r>
          </a:p>
        </p:txBody>
      </p:sp>
      <p:sp>
        <p:nvSpPr>
          <p:cNvPr id="4" name="TextBox 3"/>
          <p:cNvSpPr txBox="1"/>
          <p:nvPr/>
        </p:nvSpPr>
        <p:spPr>
          <a:xfrm>
            <a:off x="381000" y="2667000"/>
            <a:ext cx="8763000" cy="2554545"/>
          </a:xfrm>
          <a:prstGeom prst="rect">
            <a:avLst/>
          </a:prstGeom>
          <a:noFill/>
        </p:spPr>
        <p:txBody>
          <a:bodyPr wrap="square" rtlCol="0">
            <a:spAutoFit/>
          </a:bodyPr>
          <a:lstStyle/>
          <a:p>
            <a:pPr>
              <a:buFont typeface="Wingdings" pitchFamily="2" charset="2"/>
              <a:buChar char="v"/>
            </a:pPr>
            <a:r>
              <a:rPr lang="en-US" sz="2000" dirty="0"/>
              <a:t>Consider a scenario where A, B and C are three classes. The C class inherits A and B classes. If A and B classes have same method and you call it from child class object, there will be ambiguity to call method of A or B class. </a:t>
            </a:r>
          </a:p>
          <a:p>
            <a:endParaRPr lang="en-US" sz="2000" dirty="0"/>
          </a:p>
          <a:p>
            <a:pPr>
              <a:buFont typeface="Wingdings" pitchFamily="2" charset="2"/>
              <a:buChar char="v"/>
            </a:pPr>
            <a:r>
              <a:rPr lang="en-US" sz="2000" dirty="0"/>
              <a:t>Since compile time errors are better than runtime errors, java renders compile time error if you inherit 2 classes. So whether you have same method or different, there will be compile time error now.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229600" cy="4233672"/>
          </a:xfrm>
        </p:spPr>
        <p:txBody>
          <a:bodyPr>
            <a:normAutofit fontScale="62500" lnSpcReduction="20000"/>
          </a:bodyPr>
          <a:lstStyle/>
          <a:p>
            <a:pPr>
              <a:buNone/>
            </a:pPr>
            <a:endParaRPr lang="en-US" dirty="0"/>
          </a:p>
          <a:p>
            <a:pPr>
              <a:buNone/>
            </a:pPr>
            <a:r>
              <a:rPr lang="en-US" dirty="0"/>
              <a:t>1. 	</a:t>
            </a:r>
            <a:r>
              <a:rPr lang="en-US" b="1" dirty="0"/>
              <a:t>class A{ </a:t>
            </a:r>
          </a:p>
          <a:p>
            <a:pPr>
              <a:buNone/>
            </a:pPr>
            <a:r>
              <a:rPr lang="en-US" dirty="0"/>
              <a:t>2. 	void </a:t>
            </a:r>
            <a:r>
              <a:rPr lang="en-US" dirty="0" err="1"/>
              <a:t>msg</a:t>
            </a:r>
            <a:r>
              <a:rPr lang="en-US" dirty="0"/>
              <a:t>(){</a:t>
            </a:r>
            <a:r>
              <a:rPr lang="en-US" dirty="0" err="1"/>
              <a:t>System.out.println</a:t>
            </a:r>
            <a:r>
              <a:rPr lang="en-US" dirty="0"/>
              <a:t>("Hello");} </a:t>
            </a:r>
          </a:p>
          <a:p>
            <a:pPr>
              <a:buNone/>
            </a:pPr>
            <a:r>
              <a:rPr lang="en-US" dirty="0"/>
              <a:t>3. 	} </a:t>
            </a:r>
          </a:p>
          <a:p>
            <a:pPr>
              <a:buNone/>
            </a:pPr>
            <a:endParaRPr lang="en-US" dirty="0"/>
          </a:p>
          <a:p>
            <a:pPr>
              <a:buNone/>
            </a:pPr>
            <a:r>
              <a:rPr lang="en-US" dirty="0"/>
              <a:t>4.		 </a:t>
            </a:r>
            <a:r>
              <a:rPr lang="en-US" b="1" dirty="0"/>
              <a:t>class B{ </a:t>
            </a:r>
          </a:p>
          <a:p>
            <a:pPr>
              <a:buNone/>
            </a:pPr>
            <a:r>
              <a:rPr lang="en-US" dirty="0"/>
              <a:t>5.		 void </a:t>
            </a:r>
            <a:r>
              <a:rPr lang="en-US" dirty="0" err="1"/>
              <a:t>msg</a:t>
            </a:r>
            <a:r>
              <a:rPr lang="en-US" dirty="0"/>
              <a:t>(){</a:t>
            </a:r>
            <a:r>
              <a:rPr lang="en-US" dirty="0" err="1"/>
              <a:t>System.out.println</a:t>
            </a:r>
            <a:r>
              <a:rPr lang="en-US" dirty="0"/>
              <a:t>("Welcome");} </a:t>
            </a:r>
          </a:p>
          <a:p>
            <a:pPr>
              <a:buNone/>
            </a:pPr>
            <a:r>
              <a:rPr lang="en-US" dirty="0"/>
              <a:t>6.		 } </a:t>
            </a:r>
          </a:p>
          <a:p>
            <a:pPr>
              <a:buNone/>
            </a:pPr>
            <a:r>
              <a:rPr lang="en-US" dirty="0"/>
              <a:t>7. 	</a:t>
            </a:r>
            <a:r>
              <a:rPr lang="en-US" b="1" dirty="0"/>
              <a:t>class C extends </a:t>
            </a:r>
            <a:r>
              <a:rPr lang="en-US" b="1" dirty="0" err="1"/>
              <a:t>A,B</a:t>
            </a:r>
            <a:r>
              <a:rPr lang="en-US" b="1" dirty="0"/>
              <a:t>{//suppose if it were </a:t>
            </a:r>
          </a:p>
          <a:p>
            <a:pPr>
              <a:buNone/>
            </a:pPr>
            <a:r>
              <a:rPr lang="en-US" dirty="0"/>
              <a:t>8. </a:t>
            </a:r>
          </a:p>
          <a:p>
            <a:pPr>
              <a:buNone/>
            </a:pPr>
            <a:r>
              <a:rPr lang="en-US" dirty="0"/>
              <a:t>9. 	Public Static </a:t>
            </a:r>
            <a:r>
              <a:rPr lang="en-US" b="1" dirty="0"/>
              <a:t>void main(String </a:t>
            </a:r>
            <a:r>
              <a:rPr lang="en-US" b="1" dirty="0" err="1"/>
              <a:t>args</a:t>
            </a:r>
            <a:r>
              <a:rPr lang="en-US" b="1" dirty="0"/>
              <a:t>[]){ </a:t>
            </a:r>
          </a:p>
          <a:p>
            <a:pPr>
              <a:buNone/>
            </a:pPr>
            <a:r>
              <a:rPr lang="en-US" dirty="0"/>
              <a:t>10.	 C </a:t>
            </a:r>
            <a:r>
              <a:rPr lang="en-US" dirty="0" err="1"/>
              <a:t>obj</a:t>
            </a:r>
            <a:r>
              <a:rPr lang="en-US" dirty="0"/>
              <a:t>=</a:t>
            </a:r>
            <a:r>
              <a:rPr lang="en-US" b="1" dirty="0"/>
              <a:t>new C(); </a:t>
            </a:r>
          </a:p>
          <a:p>
            <a:pPr>
              <a:buNone/>
            </a:pPr>
            <a:r>
              <a:rPr lang="en-US" dirty="0"/>
              <a:t>11.	 </a:t>
            </a:r>
            <a:r>
              <a:rPr lang="en-US" dirty="0" err="1"/>
              <a:t>obj.msg</a:t>
            </a:r>
            <a:r>
              <a:rPr lang="en-US" dirty="0"/>
              <a:t>();//Now which </a:t>
            </a:r>
            <a:r>
              <a:rPr lang="en-US" dirty="0" err="1"/>
              <a:t>msg</a:t>
            </a:r>
            <a:r>
              <a:rPr lang="en-US" dirty="0"/>
              <a:t>() method would be invoked? </a:t>
            </a:r>
          </a:p>
          <a:p>
            <a:pPr>
              <a:buNone/>
            </a:pPr>
            <a:r>
              <a:rPr lang="en-US" dirty="0"/>
              <a:t>12. 		} </a:t>
            </a:r>
          </a:p>
          <a:p>
            <a:pPr>
              <a:buNone/>
            </a:pPr>
            <a:r>
              <a:rPr lang="en-US" dirty="0"/>
              <a:t>13.	 } </a:t>
            </a:r>
          </a:p>
        </p:txBody>
      </p:sp>
      <p:sp>
        <p:nvSpPr>
          <p:cNvPr id="3" name="Title 2"/>
          <p:cNvSpPr>
            <a:spLocks noGrp="1"/>
          </p:cNvSpPr>
          <p:nvPr>
            <p:ph type="title"/>
          </p:nvPr>
        </p:nvSpPr>
        <p:spPr>
          <a:xfrm>
            <a:off x="457200" y="274638"/>
            <a:ext cx="8229600" cy="715962"/>
          </a:xfrm>
        </p:spPr>
        <p:txBody>
          <a:bodyPr>
            <a:normAutofit/>
          </a:bodyPr>
          <a:lstStyle/>
          <a:p>
            <a:r>
              <a:rPr lang="en-US" sz="3200" dirty="0"/>
              <a:t>Example:</a:t>
            </a:r>
          </a:p>
        </p:txBody>
      </p:sp>
      <p:sp>
        <p:nvSpPr>
          <p:cNvPr id="4" name="TextBox 3"/>
          <p:cNvSpPr txBox="1"/>
          <p:nvPr/>
        </p:nvSpPr>
        <p:spPr>
          <a:xfrm>
            <a:off x="2286000" y="5486400"/>
            <a:ext cx="4648200" cy="369332"/>
          </a:xfrm>
          <a:prstGeom prst="rect">
            <a:avLst/>
          </a:prstGeom>
          <a:noFill/>
        </p:spPr>
        <p:txBody>
          <a:bodyPr wrap="square" rtlCol="0">
            <a:spAutoFit/>
          </a:bodyPr>
          <a:lstStyle/>
          <a:p>
            <a:r>
              <a:rPr lang="en-US" b="1" dirty="0"/>
              <a:t>Compile Time Error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If a class have multiple methods by </a:t>
            </a:r>
            <a:r>
              <a:rPr lang="en-US" b="1" dirty="0"/>
              <a:t>same name but different parameters</a:t>
            </a:r>
            <a:r>
              <a:rPr lang="en-US" dirty="0"/>
              <a:t>, it is known as </a:t>
            </a:r>
            <a:r>
              <a:rPr lang="en-US" b="1" dirty="0"/>
              <a:t>Method Overloading. </a:t>
            </a:r>
          </a:p>
          <a:p>
            <a:endParaRPr lang="en-US" b="1" dirty="0"/>
          </a:p>
          <a:p>
            <a:r>
              <a:rPr lang="en-US" dirty="0"/>
              <a:t>If we have to perform only one operation, having same name of the methods increases the readability of the program.</a:t>
            </a:r>
          </a:p>
          <a:p>
            <a:endParaRPr lang="en-US" dirty="0"/>
          </a:p>
          <a:p>
            <a:r>
              <a:rPr lang="en-US" dirty="0"/>
              <a:t>Suppose you have to perform </a:t>
            </a:r>
            <a:r>
              <a:rPr lang="en-US" b="1" dirty="0"/>
              <a:t>addition of the given numbers</a:t>
            </a:r>
            <a:r>
              <a:rPr lang="en-US" dirty="0"/>
              <a:t> but </a:t>
            </a:r>
            <a:r>
              <a:rPr lang="en-US" b="1" dirty="0"/>
              <a:t>there can be any number of arguments</a:t>
            </a:r>
            <a:r>
              <a:rPr lang="en-US" dirty="0"/>
              <a:t>, if you write the method such as </a:t>
            </a:r>
            <a:r>
              <a:rPr lang="en-US" b="1" dirty="0"/>
              <a:t>a(</a:t>
            </a:r>
            <a:r>
              <a:rPr lang="en-US" b="1" dirty="0" err="1"/>
              <a:t>int,int</a:t>
            </a:r>
            <a:r>
              <a:rPr lang="en-US" b="1" dirty="0"/>
              <a:t>) for two parameters</a:t>
            </a:r>
            <a:r>
              <a:rPr lang="en-US" dirty="0"/>
              <a:t>, and </a:t>
            </a:r>
            <a:r>
              <a:rPr lang="en-US" b="1" dirty="0"/>
              <a:t>b(</a:t>
            </a:r>
            <a:r>
              <a:rPr lang="en-US" b="1" dirty="0" err="1"/>
              <a:t>int,int,int</a:t>
            </a:r>
            <a:r>
              <a:rPr lang="en-US" b="1" dirty="0"/>
              <a:t>) for three parameters </a:t>
            </a:r>
          </a:p>
          <a:p>
            <a:r>
              <a:rPr lang="en-US" dirty="0"/>
              <a:t>then it may be difficult for you as well as other programmers to understand the behavior of the method because its name differs. So, we perform method overloading to figure out the program quickly. </a:t>
            </a:r>
          </a:p>
        </p:txBody>
      </p:sp>
      <p:sp>
        <p:nvSpPr>
          <p:cNvPr id="3" name="Title 2"/>
          <p:cNvSpPr>
            <a:spLocks noGrp="1"/>
          </p:cNvSpPr>
          <p:nvPr>
            <p:ph type="title"/>
          </p:nvPr>
        </p:nvSpPr>
        <p:spPr/>
        <p:txBody>
          <a:bodyPr/>
          <a:lstStyle/>
          <a:p>
            <a:pPr algn="ctr"/>
            <a:r>
              <a:rPr lang="en-US" dirty="0"/>
              <a:t>Method Overloading in Java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a:buNone/>
            </a:pPr>
            <a:r>
              <a:rPr lang="en-US" dirty="0"/>
              <a:t>1. 	By changing </a:t>
            </a:r>
            <a:r>
              <a:rPr lang="en-US" b="1" dirty="0"/>
              <a:t>number of arguments </a:t>
            </a:r>
          </a:p>
          <a:p>
            <a:pPr>
              <a:buNone/>
            </a:pPr>
            <a:r>
              <a:rPr lang="en-US" dirty="0"/>
              <a:t>2. 	By changing the </a:t>
            </a:r>
            <a:r>
              <a:rPr lang="en-US" b="1" dirty="0"/>
              <a:t>data type </a:t>
            </a:r>
          </a:p>
          <a:p>
            <a:pPr>
              <a:buNone/>
            </a:pPr>
            <a:r>
              <a:rPr lang="en-US" dirty="0"/>
              <a:t>	</a:t>
            </a:r>
          </a:p>
          <a:p>
            <a:r>
              <a:rPr lang="en-US" b="1" dirty="0"/>
              <a:t>Method Overloading is not possible </a:t>
            </a:r>
            <a:r>
              <a:rPr lang="en-US" dirty="0"/>
              <a:t>by changing the return type</a:t>
            </a:r>
            <a:r>
              <a:rPr lang="en-US" b="1" dirty="0"/>
              <a:t> of the method. </a:t>
            </a:r>
            <a:endParaRPr lang="en-US" dirty="0"/>
          </a:p>
        </p:txBody>
      </p:sp>
      <p:sp>
        <p:nvSpPr>
          <p:cNvPr id="3" name="Title 2"/>
          <p:cNvSpPr>
            <a:spLocks noGrp="1"/>
          </p:cNvSpPr>
          <p:nvPr>
            <p:ph type="title"/>
          </p:nvPr>
        </p:nvSpPr>
        <p:spPr/>
        <p:txBody>
          <a:bodyPr>
            <a:normAutofit fontScale="90000"/>
          </a:bodyPr>
          <a:lstStyle/>
          <a:p>
            <a:pPr algn="ctr"/>
            <a:r>
              <a:rPr lang="en-US" dirty="0"/>
              <a:t>Different ways to overload the method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229600" cy="762000"/>
          </a:xfrm>
        </p:spPr>
        <p:txBody>
          <a:bodyPr>
            <a:normAutofit fontScale="92500"/>
          </a:bodyPr>
          <a:lstStyle/>
          <a:p>
            <a:r>
              <a:rPr lang="en-US" b="1" dirty="0"/>
              <a:t>Method Overloading by changing the no. of arguments </a:t>
            </a:r>
            <a:endParaRPr lang="en-US" dirty="0"/>
          </a:p>
        </p:txBody>
      </p:sp>
      <p:sp>
        <p:nvSpPr>
          <p:cNvPr id="3" name="Title 2"/>
          <p:cNvSpPr>
            <a:spLocks noGrp="1"/>
          </p:cNvSpPr>
          <p:nvPr>
            <p:ph type="title"/>
          </p:nvPr>
        </p:nvSpPr>
        <p:spPr>
          <a:xfrm>
            <a:off x="457200" y="274638"/>
            <a:ext cx="8229600" cy="639762"/>
          </a:xfrm>
        </p:spPr>
        <p:txBody>
          <a:bodyPr>
            <a:normAutofit/>
          </a:bodyPr>
          <a:lstStyle/>
          <a:p>
            <a:r>
              <a:rPr lang="en-US" sz="3200" dirty="0"/>
              <a:t>Example :</a:t>
            </a:r>
          </a:p>
        </p:txBody>
      </p:sp>
      <p:sp>
        <p:nvSpPr>
          <p:cNvPr id="4" name="TextBox 3"/>
          <p:cNvSpPr txBox="1"/>
          <p:nvPr/>
        </p:nvSpPr>
        <p:spPr>
          <a:xfrm>
            <a:off x="533400" y="1676400"/>
            <a:ext cx="8610600" cy="923330"/>
          </a:xfrm>
          <a:prstGeom prst="rect">
            <a:avLst/>
          </a:prstGeom>
          <a:noFill/>
        </p:spPr>
        <p:txBody>
          <a:bodyPr wrap="square" rtlCol="0">
            <a:spAutoFit/>
          </a:bodyPr>
          <a:lstStyle/>
          <a:p>
            <a:r>
              <a:rPr lang="en-US" dirty="0"/>
              <a:t>In this example, we have created two overloaded methods, first sum method performs addition of two numbers and second sum method performs addition of three numbers. </a:t>
            </a:r>
          </a:p>
        </p:txBody>
      </p:sp>
      <p:pic>
        <p:nvPicPr>
          <p:cNvPr id="63490" name="Picture 2"/>
          <p:cNvPicPr>
            <a:picLocks noChangeAspect="1" noChangeArrowheads="1"/>
          </p:cNvPicPr>
          <p:nvPr/>
        </p:nvPicPr>
        <p:blipFill>
          <a:blip r:embed="rId2"/>
          <a:srcRect/>
          <a:stretch>
            <a:fillRect/>
          </a:stretch>
        </p:blipFill>
        <p:spPr bwMode="auto">
          <a:xfrm>
            <a:off x="1524000" y="2590800"/>
            <a:ext cx="6858000" cy="39624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229600" cy="728472"/>
          </a:xfrm>
        </p:spPr>
        <p:txBody>
          <a:bodyPr>
            <a:normAutofit fontScale="92500"/>
          </a:bodyPr>
          <a:lstStyle/>
          <a:p>
            <a:r>
              <a:rPr lang="en-US" b="1" dirty="0"/>
              <a:t>Method Overloading by changing data type of argument </a:t>
            </a:r>
            <a:endParaRPr lang="en-US" dirty="0"/>
          </a:p>
        </p:txBody>
      </p:sp>
      <p:sp>
        <p:nvSpPr>
          <p:cNvPr id="3" name="Title 2"/>
          <p:cNvSpPr>
            <a:spLocks noGrp="1"/>
          </p:cNvSpPr>
          <p:nvPr>
            <p:ph type="title"/>
          </p:nvPr>
        </p:nvSpPr>
        <p:spPr>
          <a:xfrm>
            <a:off x="457200" y="274638"/>
            <a:ext cx="8229600" cy="715962"/>
          </a:xfrm>
        </p:spPr>
        <p:txBody>
          <a:bodyPr>
            <a:normAutofit/>
          </a:bodyPr>
          <a:lstStyle/>
          <a:p>
            <a:r>
              <a:rPr lang="en-US" sz="3200" dirty="0"/>
              <a:t>Example:</a:t>
            </a:r>
          </a:p>
        </p:txBody>
      </p:sp>
      <p:sp>
        <p:nvSpPr>
          <p:cNvPr id="4" name="TextBox 3"/>
          <p:cNvSpPr txBox="1"/>
          <p:nvPr/>
        </p:nvSpPr>
        <p:spPr>
          <a:xfrm>
            <a:off x="381000" y="1752600"/>
            <a:ext cx="8763000" cy="923330"/>
          </a:xfrm>
          <a:prstGeom prst="rect">
            <a:avLst/>
          </a:prstGeom>
          <a:noFill/>
        </p:spPr>
        <p:txBody>
          <a:bodyPr wrap="square" rtlCol="0">
            <a:spAutoFit/>
          </a:bodyPr>
          <a:lstStyle/>
          <a:p>
            <a:r>
              <a:rPr lang="en-US" dirty="0"/>
              <a:t>In this example, we have created two overloaded methods that </a:t>
            </a:r>
            <a:r>
              <a:rPr lang="en-US" b="1" dirty="0"/>
              <a:t>differs in data type</a:t>
            </a:r>
            <a:r>
              <a:rPr lang="en-US" dirty="0"/>
              <a:t>. The first </a:t>
            </a:r>
            <a:r>
              <a:rPr lang="en-US" b="1" dirty="0"/>
              <a:t>sum method </a:t>
            </a:r>
            <a:r>
              <a:rPr lang="en-US" dirty="0"/>
              <a:t>receives two </a:t>
            </a:r>
            <a:r>
              <a:rPr lang="en-US" b="1" dirty="0"/>
              <a:t>integer arguments </a:t>
            </a:r>
            <a:r>
              <a:rPr lang="en-US" dirty="0"/>
              <a:t>and second sum method receives </a:t>
            </a:r>
            <a:r>
              <a:rPr lang="en-US" b="1" dirty="0"/>
              <a:t>two double arguments</a:t>
            </a:r>
            <a:r>
              <a:rPr lang="en-US" dirty="0"/>
              <a:t>. </a:t>
            </a:r>
          </a:p>
        </p:txBody>
      </p:sp>
      <p:pic>
        <p:nvPicPr>
          <p:cNvPr id="64514" name="Picture 2"/>
          <p:cNvPicPr>
            <a:picLocks noChangeAspect="1" noChangeArrowheads="1"/>
          </p:cNvPicPr>
          <p:nvPr/>
        </p:nvPicPr>
        <p:blipFill>
          <a:blip r:embed="rId2"/>
          <a:srcRect/>
          <a:stretch>
            <a:fillRect/>
          </a:stretch>
        </p:blipFill>
        <p:spPr bwMode="auto">
          <a:xfrm>
            <a:off x="2133600" y="2819400"/>
            <a:ext cx="6629400" cy="3505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E1106-4955-61B5-008A-465A3253431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8A2F3FE-A557-E372-3D57-16754F2BA83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10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1185672"/>
          </a:xfrm>
        </p:spPr>
        <p:txBody>
          <a:bodyPr>
            <a:normAutofit fontScale="92500" lnSpcReduction="20000"/>
          </a:bodyPr>
          <a:lstStyle/>
          <a:p>
            <a:r>
              <a:rPr lang="en-US" sz="2800" dirty="0"/>
              <a:t>To actually create a </a:t>
            </a:r>
            <a:r>
              <a:rPr lang="en-US" sz="2800" b="1" dirty="0"/>
              <a:t>Box object, </a:t>
            </a:r>
            <a:r>
              <a:rPr lang="en-US" sz="2800" dirty="0"/>
              <a:t>you will use a statement like the following: </a:t>
            </a:r>
          </a:p>
          <a:p>
            <a:pPr>
              <a:buNone/>
            </a:pPr>
            <a:r>
              <a:rPr lang="en-US" dirty="0"/>
              <a:t>  	</a:t>
            </a:r>
          </a:p>
        </p:txBody>
      </p:sp>
      <p:sp>
        <p:nvSpPr>
          <p:cNvPr id="3" name="Title 2"/>
          <p:cNvSpPr>
            <a:spLocks noGrp="1"/>
          </p:cNvSpPr>
          <p:nvPr>
            <p:ph type="title"/>
          </p:nvPr>
        </p:nvSpPr>
        <p:spPr/>
        <p:txBody>
          <a:bodyPr/>
          <a:lstStyle/>
          <a:p>
            <a:pPr algn="ctr"/>
            <a:r>
              <a:rPr lang="en-US" dirty="0"/>
              <a:t>Class</a:t>
            </a:r>
          </a:p>
        </p:txBody>
      </p:sp>
      <p:pic>
        <p:nvPicPr>
          <p:cNvPr id="3074" name="Picture 2"/>
          <p:cNvPicPr>
            <a:picLocks noChangeAspect="1" noChangeArrowheads="1"/>
          </p:cNvPicPr>
          <p:nvPr/>
        </p:nvPicPr>
        <p:blipFill>
          <a:blip r:embed="rId2"/>
          <a:srcRect/>
          <a:stretch>
            <a:fillRect/>
          </a:stretch>
        </p:blipFill>
        <p:spPr bwMode="auto">
          <a:xfrm>
            <a:off x="685800" y="2286000"/>
            <a:ext cx="8128000" cy="990600"/>
          </a:xfrm>
          <a:prstGeom prst="rect">
            <a:avLst/>
          </a:prstGeom>
          <a:noFill/>
          <a:ln w="9525">
            <a:noFill/>
            <a:miter lim="800000"/>
            <a:headEnd/>
            <a:tailEnd/>
          </a:ln>
          <a:effectLst/>
        </p:spPr>
      </p:pic>
      <p:sp>
        <p:nvSpPr>
          <p:cNvPr id="6" name="TextBox 5"/>
          <p:cNvSpPr txBox="1"/>
          <p:nvPr/>
        </p:nvSpPr>
        <p:spPr>
          <a:xfrm>
            <a:off x="0" y="3581400"/>
            <a:ext cx="9144000" cy="2123658"/>
          </a:xfrm>
          <a:prstGeom prst="rect">
            <a:avLst/>
          </a:prstGeom>
          <a:noFill/>
        </p:spPr>
        <p:txBody>
          <a:bodyPr wrap="square" rtlCol="0">
            <a:spAutoFit/>
          </a:bodyPr>
          <a:lstStyle/>
          <a:p>
            <a:r>
              <a:rPr lang="en-US" sz="2800" dirty="0"/>
              <a:t>After this statement executes, </a:t>
            </a:r>
            <a:r>
              <a:rPr lang="en-US" sz="2800" b="1" dirty="0" err="1"/>
              <a:t>mybox</a:t>
            </a:r>
            <a:r>
              <a:rPr lang="en-US" sz="2800" b="1" dirty="0"/>
              <a:t> </a:t>
            </a:r>
            <a:r>
              <a:rPr lang="en-US" sz="2800" dirty="0"/>
              <a:t>will be an </a:t>
            </a:r>
            <a:r>
              <a:rPr lang="en-US" sz="2800" b="1" dirty="0"/>
              <a:t>instance of Box. </a:t>
            </a:r>
            <a:r>
              <a:rPr lang="en-US" sz="2800" dirty="0"/>
              <a:t>Thus, it will have “physical” reality. </a:t>
            </a:r>
          </a:p>
          <a:p>
            <a:endParaRPr lang="en-US" sz="2800" b="1" dirty="0"/>
          </a:p>
          <a:p>
            <a:r>
              <a:rPr lang="en-US" sz="2400" dirty="0"/>
              <a:t>To assign the width variable of </a:t>
            </a:r>
            <a:r>
              <a:rPr lang="en-US" sz="2400" dirty="0" err="1"/>
              <a:t>mybox</a:t>
            </a:r>
            <a:r>
              <a:rPr lang="en-US" sz="2400" dirty="0"/>
              <a:t> the value 100 </a:t>
            </a:r>
          </a:p>
          <a:p>
            <a:r>
              <a:rPr lang="en-US" sz="2400" b="1" dirty="0"/>
              <a:t>		</a:t>
            </a:r>
            <a:r>
              <a:rPr lang="en-US" sz="2400" b="1" dirty="0" err="1"/>
              <a:t>mybox.width</a:t>
            </a:r>
            <a:r>
              <a:rPr lang="en-US" sz="2400" b="1" dirty="0"/>
              <a:t> = 100;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1"/>
            <a:ext cx="8229600" cy="1905000"/>
          </a:xfrm>
        </p:spPr>
        <p:txBody>
          <a:bodyPr/>
          <a:lstStyle/>
          <a:p>
            <a:r>
              <a:rPr lang="en-US" dirty="0"/>
              <a:t>Internal details of </a:t>
            </a:r>
            <a:r>
              <a:rPr lang="en-US" b="1" i="1" dirty="0"/>
              <a:t>new</a:t>
            </a:r>
            <a:r>
              <a:rPr lang="en-US" dirty="0"/>
              <a:t> operator:</a:t>
            </a:r>
          </a:p>
          <a:p>
            <a:pPr>
              <a:buNone/>
            </a:pPr>
            <a:r>
              <a:rPr lang="en-US" dirty="0"/>
              <a:t>		the </a:t>
            </a:r>
            <a:r>
              <a:rPr lang="en-US" b="1" i="1" dirty="0"/>
              <a:t>new</a:t>
            </a:r>
            <a:r>
              <a:rPr lang="en-US" dirty="0"/>
              <a:t> </a:t>
            </a:r>
            <a:r>
              <a:rPr lang="en-US" b="1" i="1" dirty="0"/>
              <a:t>operator</a:t>
            </a:r>
            <a:r>
              <a:rPr lang="en-US" dirty="0"/>
              <a:t> dynamically </a:t>
            </a:r>
            <a:r>
              <a:rPr lang="en-US" b="1" dirty="0"/>
              <a:t>allocates 	memory for an object</a:t>
            </a:r>
            <a:r>
              <a:rPr lang="en-US" dirty="0"/>
              <a:t>. It has this general 	form: </a:t>
            </a:r>
          </a:p>
        </p:txBody>
      </p:sp>
      <p:sp>
        <p:nvSpPr>
          <p:cNvPr id="3" name="Title 2"/>
          <p:cNvSpPr>
            <a:spLocks noGrp="1"/>
          </p:cNvSpPr>
          <p:nvPr>
            <p:ph type="title"/>
          </p:nvPr>
        </p:nvSpPr>
        <p:spPr>
          <a:xfrm>
            <a:off x="457200" y="274638"/>
            <a:ext cx="8229600" cy="792162"/>
          </a:xfrm>
        </p:spPr>
        <p:txBody>
          <a:bodyPr/>
          <a:lstStyle/>
          <a:p>
            <a:pPr algn="ctr"/>
            <a:r>
              <a:rPr lang="en-US" dirty="0"/>
              <a:t>Class</a:t>
            </a:r>
          </a:p>
        </p:txBody>
      </p:sp>
      <p:pic>
        <p:nvPicPr>
          <p:cNvPr id="4098" name="Picture 2"/>
          <p:cNvPicPr>
            <a:picLocks noChangeAspect="1" noChangeArrowheads="1"/>
          </p:cNvPicPr>
          <p:nvPr/>
        </p:nvPicPr>
        <p:blipFill>
          <a:blip r:embed="rId2"/>
          <a:srcRect/>
          <a:stretch>
            <a:fillRect/>
          </a:stretch>
        </p:blipFill>
        <p:spPr bwMode="auto">
          <a:xfrm>
            <a:off x="914400" y="3048000"/>
            <a:ext cx="7848600" cy="3352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ECC14F534F4A46B208B577DBCC8832" ma:contentTypeVersion="9" ma:contentTypeDescription="Create a new document." ma:contentTypeScope="" ma:versionID="8d883f8fef01893bfc296f309335a4ce">
  <xsd:schema xmlns:xsd="http://www.w3.org/2001/XMLSchema" xmlns:xs="http://www.w3.org/2001/XMLSchema" xmlns:p="http://schemas.microsoft.com/office/2006/metadata/properties" xmlns:ns2="cf3e90e0-d4ec-4dc1-a2f7-09e647927f46" xmlns:ns3="4db9b960-c9cc-491c-92a7-8ef8ef321d21" targetNamespace="http://schemas.microsoft.com/office/2006/metadata/properties" ma:root="true" ma:fieldsID="c0f61ff8c3c30740952f6d502164170e" ns2:_="" ns3:_="">
    <xsd:import namespace="cf3e90e0-d4ec-4dc1-a2f7-09e647927f46"/>
    <xsd:import namespace="4db9b960-c9cc-491c-92a7-8ef8ef321d2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3e90e0-d4ec-4dc1-a2f7-09e647927f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db9b960-c9cc-491c-92a7-8ef8ef321d2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7DDD3D-542E-42EB-AB1D-3F93819722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3e90e0-d4ec-4dc1-a2f7-09e647927f46"/>
    <ds:schemaRef ds:uri="4db9b960-c9cc-491c-92a7-8ef8ef321d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38B13E-0AEB-4012-89FE-1ACD16953B55}">
  <ds:schemaRefs>
    <ds:schemaRef ds:uri="http://schemas.microsoft.com/sharepoint/v3/contenttype/forms"/>
  </ds:schemaRefs>
</ds:datastoreItem>
</file>

<file path=customXml/itemProps3.xml><?xml version="1.0" encoding="utf-8"?>
<ds:datastoreItem xmlns:ds="http://schemas.openxmlformats.org/officeDocument/2006/customXml" ds:itemID="{0302D4B9-5A12-4397-B502-CF12E1E0F470}">
  <ds:schemaRefs>
    <ds:schemaRef ds:uri="http://purl.org/dc/dcmitype/"/>
    <ds:schemaRef ds:uri="http://schemas.microsoft.com/office/infopath/2007/PartnerControls"/>
    <ds:schemaRef ds:uri="cf3e90e0-d4ec-4dc1-a2f7-09e647927f46"/>
    <ds:schemaRef ds:uri="http://purl.org/dc/elements/1.1/"/>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4db9b960-c9cc-491c-92a7-8ef8ef321d21"/>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150</TotalTime>
  <Words>2597</Words>
  <Application>Microsoft Office PowerPoint</Application>
  <PresentationFormat>On-screen Show (4:3)</PresentationFormat>
  <Paragraphs>426</Paragraphs>
  <Slides>67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Calibri</vt:lpstr>
      <vt:lpstr>Verdana</vt:lpstr>
      <vt:lpstr>Wingdings</vt:lpstr>
      <vt:lpstr>Wingdings 2</vt:lpstr>
      <vt:lpstr>Wingdings 3</vt:lpstr>
      <vt:lpstr>Office Theme</vt:lpstr>
      <vt:lpstr> OBJECT ORIENTED PROGRAMMING   IN JAVA (OOPs)</vt:lpstr>
      <vt:lpstr>OOPs</vt:lpstr>
      <vt:lpstr>OOPs</vt:lpstr>
      <vt:lpstr>Class</vt:lpstr>
      <vt:lpstr>Class</vt:lpstr>
      <vt:lpstr>Class</vt:lpstr>
      <vt:lpstr>PowerPoint Presentation</vt:lpstr>
      <vt:lpstr>Class</vt:lpstr>
      <vt:lpstr>Class</vt:lpstr>
      <vt:lpstr>Class</vt:lpstr>
      <vt:lpstr>Objects </vt:lpstr>
      <vt:lpstr>Objects</vt:lpstr>
      <vt:lpstr>Objects</vt:lpstr>
      <vt:lpstr>Constructor</vt:lpstr>
      <vt:lpstr>Rules for creating java constructor </vt:lpstr>
      <vt:lpstr>Types of java constructors </vt:lpstr>
      <vt:lpstr>Default Constructor </vt:lpstr>
      <vt:lpstr>Example:</vt:lpstr>
      <vt:lpstr>Q) What is the purpose of default constructor? </vt:lpstr>
      <vt:lpstr>Parameterized Constructor </vt:lpstr>
      <vt:lpstr>Example:</vt:lpstr>
      <vt:lpstr>Constructor Overloading in Java </vt:lpstr>
      <vt:lpstr>Example:</vt:lpstr>
      <vt:lpstr>Difference between constructor and method in java </vt:lpstr>
      <vt:lpstr>Q) Does constructor return any value? </vt:lpstr>
      <vt:lpstr>‘this’ keyword in java </vt:lpstr>
      <vt:lpstr>Usage of java this keyword </vt:lpstr>
      <vt:lpstr>The this keyword can be used torefer current class instance variable. </vt:lpstr>
      <vt:lpstr>Example:</vt:lpstr>
      <vt:lpstr>PowerPoint Presentation</vt:lpstr>
      <vt:lpstr>Example</vt:lpstr>
      <vt:lpstr>PowerPoint Presentation</vt:lpstr>
      <vt:lpstr>Program where this keyword is not required </vt:lpstr>
      <vt:lpstr>Example:</vt:lpstr>
      <vt:lpstr>this() can be used to invoked current class constructor. </vt:lpstr>
      <vt:lpstr>Example:</vt:lpstr>
      <vt:lpstr>Rule: Call to this() must be the first statement in constructor. </vt:lpstr>
      <vt:lpstr>The this keyword can be used to invoke current class method (implicitly). </vt:lpstr>
      <vt:lpstr>Let’s Prove this keyword </vt:lpstr>
      <vt:lpstr>Java static keyword </vt:lpstr>
      <vt:lpstr>Example of static variable</vt:lpstr>
      <vt:lpstr>Example:</vt:lpstr>
      <vt:lpstr>Program of counter with/without static variable</vt:lpstr>
      <vt:lpstr>Java static method</vt:lpstr>
      <vt:lpstr>Example:</vt:lpstr>
      <vt:lpstr>Some Restrictions for static method </vt:lpstr>
      <vt:lpstr>Java static block</vt:lpstr>
      <vt:lpstr>Q) Can we execute a program without main() method?</vt:lpstr>
      <vt:lpstr>Encapsulation</vt:lpstr>
      <vt:lpstr>Encapsulation</vt:lpstr>
      <vt:lpstr>Example:</vt:lpstr>
      <vt:lpstr>Inheritance in Java</vt:lpstr>
      <vt:lpstr>Inheritance in Java</vt:lpstr>
      <vt:lpstr>Syntax of Java Inheritance </vt:lpstr>
      <vt:lpstr>Understanding the simple example of inheritance </vt:lpstr>
      <vt:lpstr>PowerPoint Presentation</vt:lpstr>
      <vt:lpstr>Example:</vt:lpstr>
      <vt:lpstr>Example:</vt:lpstr>
      <vt:lpstr>Types of Inheritance in java </vt:lpstr>
      <vt:lpstr>Types of Inheritance in java </vt:lpstr>
      <vt:lpstr>PowerPoint Presentation</vt:lpstr>
      <vt:lpstr>Q) Why multiple inheritance is not supported in java? </vt:lpstr>
      <vt:lpstr>Example:</vt:lpstr>
      <vt:lpstr>Method Overloading in Java </vt:lpstr>
      <vt:lpstr>Different ways to overload the method </vt:lpstr>
      <vt:lpstr>Example :</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 (OOPs)</dc:title>
  <dc:creator>Aardi</dc:creator>
  <cp:lastModifiedBy>DELL</cp:lastModifiedBy>
  <cp:revision>13</cp:revision>
  <dcterms:modified xsi:type="dcterms:W3CDTF">2025-05-04T12:25:47Z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0x010100F7ECC14F534F4A46B208B577DBCC8832</vt:lpwstr>
  </property>
</Properties>
</file>