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57" r:id="rId5"/>
    <p:sldId id="258" r:id="rId6"/>
    <p:sldId id="260" r:id="rId7"/>
    <p:sldId id="261" r:id="rId8"/>
    <p:sldId id="262" r:id="rId9"/>
    <p:sldId id="263" r:id="rId10"/>
    <p:sldId id="264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17"/>
    <p:restoredTop sz="95976"/>
  </p:normalViewPr>
  <p:slideViewPr>
    <p:cSldViewPr snapToGrid="0">
      <p:cViewPr varScale="1">
        <p:scale>
          <a:sx n="102" d="100"/>
          <a:sy n="102" d="100"/>
        </p:scale>
        <p:origin x="144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jh9fw\iCloudDrive\Desktop\Desktop%20-%20Keshara&#8217;s%20MacBook%20Pro%2014\PhD%20Material\Fall%202022\CS6316%20-%20Machine%20Learning\Project\CS6316-ML-Project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jh9fw\iCloudDrive\Desktop\Desktop%20-%20Keshara&#8217;s%20MacBook%20Pro%2014\PhD%20Material\Fall%202022\CS6316%20-%20Machine%20Learning\Project\CS6316-ML-Project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jh9fw\iCloudDrive\Desktop\Desktop%20-%20Keshara&#8217;s%20MacBook%20Pro%2014\PhD%20Material\Fall%202022\CS6316%20-%20Machine%20Learning\Project\CS6316-ML-Project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jh9fw\iCloudDrive\Desktop\Desktop%20-%20Keshara&#8217;s%20MacBook%20Pro%2014\PhD%20Material\Fall%202022\CS6316%20-%20Machine%20Learning\Project\CS6316-ML-Project\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jh9fw\iCloudDrive\Desktop\Desktop%20-%20Keshara&#8217;s%20MacBook%20Pro%2014\PhD%20Material\Fall%202022\CS6316%20-%20Machine%20Learning\Project\CS6316-ML-Project\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Logsitic</a:t>
            </a:r>
            <a:r>
              <a:rPr lang="en-US" baseline="0"/>
              <a:t> Regression - Dataset 1 Results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'Logistic Regression'!$B$7</c:f>
              <c:strCache>
                <c:ptCount val="1"/>
                <c:pt idx="0">
                  <c:v>10^5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'Logistic Regression'!$C$5:$J$5</c:f>
              <c:strCache>
                <c:ptCount val="8"/>
                <c:pt idx="0">
                  <c:v>Test Accuracy</c:v>
                </c:pt>
                <c:pt idx="1">
                  <c:v>Train Accuracy</c:v>
                </c:pt>
                <c:pt idx="2">
                  <c:v>Test Precision</c:v>
                </c:pt>
                <c:pt idx="3">
                  <c:v>Train Precision</c:v>
                </c:pt>
                <c:pt idx="4">
                  <c:v>Test Recall</c:v>
                </c:pt>
                <c:pt idx="5">
                  <c:v>Train Recall</c:v>
                </c:pt>
                <c:pt idx="6">
                  <c:v>Test F1 Score</c:v>
                </c:pt>
                <c:pt idx="7">
                  <c:v>Train F1 Score</c:v>
                </c:pt>
              </c:strCache>
            </c:strRef>
          </c:cat>
          <c:val>
            <c:numRef>
              <c:f>'Logistic Regression'!$C$7:$J$7</c:f>
              <c:numCache>
                <c:formatCode>General</c:formatCode>
                <c:ptCount val="8"/>
                <c:pt idx="0">
                  <c:v>62</c:v>
                </c:pt>
                <c:pt idx="1">
                  <c:v>62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A8-4549-8148-290C578796AC}"/>
            </c:ext>
          </c:extLst>
        </c:ser>
        <c:ser>
          <c:idx val="2"/>
          <c:order val="2"/>
          <c:tx>
            <c:strRef>
              <c:f>'Logistic Regression'!$B$8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'Logistic Regression'!$C$5:$J$5</c:f>
              <c:strCache>
                <c:ptCount val="8"/>
                <c:pt idx="0">
                  <c:v>Test Accuracy</c:v>
                </c:pt>
                <c:pt idx="1">
                  <c:v>Train Accuracy</c:v>
                </c:pt>
                <c:pt idx="2">
                  <c:v>Test Precision</c:v>
                </c:pt>
                <c:pt idx="3">
                  <c:v>Train Precision</c:v>
                </c:pt>
                <c:pt idx="4">
                  <c:v>Test Recall</c:v>
                </c:pt>
                <c:pt idx="5">
                  <c:v>Train Recall</c:v>
                </c:pt>
                <c:pt idx="6">
                  <c:v>Test F1 Score</c:v>
                </c:pt>
                <c:pt idx="7">
                  <c:v>Train F1 Score</c:v>
                </c:pt>
              </c:strCache>
            </c:strRef>
          </c:cat>
          <c:val>
            <c:numRef>
              <c:f>'Logistic Regression'!$C$8:$J$8</c:f>
              <c:numCache>
                <c:formatCode>General</c:formatCode>
                <c:ptCount val="8"/>
                <c:pt idx="0">
                  <c:v>98</c:v>
                </c:pt>
                <c:pt idx="1">
                  <c:v>99</c:v>
                </c:pt>
                <c:pt idx="2">
                  <c:v>98</c:v>
                </c:pt>
                <c:pt idx="3">
                  <c:v>99</c:v>
                </c:pt>
                <c:pt idx="4">
                  <c:v>97</c:v>
                </c:pt>
                <c:pt idx="5">
                  <c:v>97</c:v>
                </c:pt>
                <c:pt idx="6">
                  <c:v>97</c:v>
                </c:pt>
                <c:pt idx="7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A8-4549-8148-290C578796AC}"/>
            </c:ext>
          </c:extLst>
        </c:ser>
        <c:ser>
          <c:idx val="3"/>
          <c:order val="3"/>
          <c:tx>
            <c:strRef>
              <c:f>'Logistic Regression'!$B$9</c:f>
              <c:strCache>
                <c:ptCount val="1"/>
                <c:pt idx="0">
                  <c:v>10^-5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'Logistic Regression'!$C$5:$J$5</c:f>
              <c:strCache>
                <c:ptCount val="8"/>
                <c:pt idx="0">
                  <c:v>Test Accuracy</c:v>
                </c:pt>
                <c:pt idx="1">
                  <c:v>Train Accuracy</c:v>
                </c:pt>
                <c:pt idx="2">
                  <c:v>Test Precision</c:v>
                </c:pt>
                <c:pt idx="3">
                  <c:v>Train Precision</c:v>
                </c:pt>
                <c:pt idx="4">
                  <c:v>Test Recall</c:v>
                </c:pt>
                <c:pt idx="5">
                  <c:v>Train Recall</c:v>
                </c:pt>
                <c:pt idx="6">
                  <c:v>Test F1 Score</c:v>
                </c:pt>
                <c:pt idx="7">
                  <c:v>Train F1 Score</c:v>
                </c:pt>
              </c:strCache>
            </c:strRef>
          </c:cat>
          <c:val>
            <c:numRef>
              <c:f>'Logistic Regression'!$C$9:$J$9</c:f>
              <c:numCache>
                <c:formatCode>General</c:formatCode>
                <c:ptCount val="8"/>
                <c:pt idx="0">
                  <c:v>95</c:v>
                </c:pt>
                <c:pt idx="1">
                  <c:v>99</c:v>
                </c:pt>
                <c:pt idx="2">
                  <c:v>93</c:v>
                </c:pt>
                <c:pt idx="3">
                  <c:v>99</c:v>
                </c:pt>
                <c:pt idx="4">
                  <c:v>94</c:v>
                </c:pt>
                <c:pt idx="5">
                  <c:v>99</c:v>
                </c:pt>
                <c:pt idx="6">
                  <c:v>93</c:v>
                </c:pt>
                <c:pt idx="7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A8-4549-8148-290C578796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0776943"/>
        <c:axId val="149077777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'Logistic Regression'!$B$6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'Logistic Regression'!$C$5:$J$5</c15:sqref>
                        </c15:formulaRef>
                      </c:ext>
                    </c:extLst>
                    <c:strCache>
                      <c:ptCount val="8"/>
                      <c:pt idx="0">
                        <c:v>Test Accuracy</c:v>
                      </c:pt>
                      <c:pt idx="1">
                        <c:v>Train Accuracy</c:v>
                      </c:pt>
                      <c:pt idx="2">
                        <c:v>Test Precision</c:v>
                      </c:pt>
                      <c:pt idx="3">
                        <c:v>Train Precision</c:v>
                      </c:pt>
                      <c:pt idx="4">
                        <c:v>Test Recall</c:v>
                      </c:pt>
                      <c:pt idx="5">
                        <c:v>Train Recall</c:v>
                      </c:pt>
                      <c:pt idx="6">
                        <c:v>Test F1 Score</c:v>
                      </c:pt>
                      <c:pt idx="7">
                        <c:v>Train F1 Score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'Logistic Regression'!$C$6:$J$6</c15:sqref>
                        </c15:formulaRef>
                      </c:ext>
                    </c:extLst>
                    <c:numCache>
                      <c:formatCode>General</c:formatCode>
                      <c:ptCount val="8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16A8-4549-8148-290C578796AC}"/>
                  </c:ext>
                </c:extLst>
              </c15:ser>
            </c15:filteredBarSeries>
          </c:ext>
        </c:extLst>
      </c:barChart>
      <c:catAx>
        <c:axId val="1490776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777775"/>
        <c:crosses val="autoZero"/>
        <c:auto val="1"/>
        <c:lblAlgn val="ctr"/>
        <c:lblOffset val="100"/>
        <c:noMultiLvlLbl val="0"/>
      </c:catAx>
      <c:valAx>
        <c:axId val="1490777775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776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610508230412866"/>
          <c:y val="0.88993364686821985"/>
          <c:w val="0.20778983539174264"/>
          <c:h val="6.91116110241136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Logsitic</a:t>
            </a:r>
            <a:r>
              <a:rPr lang="en-US" baseline="0"/>
              <a:t> Regression - Dataset 2 Results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'Logistic Regression'!$B$30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'Logistic Regression'!$C$29:$J$29</c:f>
              <c:strCache>
                <c:ptCount val="8"/>
                <c:pt idx="0">
                  <c:v>Test Accuracy</c:v>
                </c:pt>
                <c:pt idx="1">
                  <c:v>Train Accuracy</c:v>
                </c:pt>
                <c:pt idx="2">
                  <c:v>Test Precision</c:v>
                </c:pt>
                <c:pt idx="3">
                  <c:v>Train Precision</c:v>
                </c:pt>
                <c:pt idx="4">
                  <c:v>Test Recall</c:v>
                </c:pt>
                <c:pt idx="5">
                  <c:v>Train Recall</c:v>
                </c:pt>
                <c:pt idx="6">
                  <c:v>Test F1 Score</c:v>
                </c:pt>
                <c:pt idx="7">
                  <c:v>Train F1 Score</c:v>
                </c:pt>
              </c:strCache>
            </c:strRef>
          </c:cat>
          <c:val>
            <c:numRef>
              <c:f>'Logistic Regression'!$C$30:$J$30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0-21C2-477E-BB17-9E66D4E5B956}"/>
            </c:ext>
          </c:extLst>
        </c:ser>
        <c:ser>
          <c:idx val="1"/>
          <c:order val="1"/>
          <c:tx>
            <c:strRef>
              <c:f>'Logistic Regression'!$B$31</c:f>
              <c:strCache>
                <c:ptCount val="1"/>
                <c:pt idx="0">
                  <c:v>10^5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'Logistic Regression'!$C$29:$J$29</c:f>
              <c:strCache>
                <c:ptCount val="8"/>
                <c:pt idx="0">
                  <c:v>Test Accuracy</c:v>
                </c:pt>
                <c:pt idx="1">
                  <c:v>Train Accuracy</c:v>
                </c:pt>
                <c:pt idx="2">
                  <c:v>Test Precision</c:v>
                </c:pt>
                <c:pt idx="3">
                  <c:v>Train Precision</c:v>
                </c:pt>
                <c:pt idx="4">
                  <c:v>Test Recall</c:v>
                </c:pt>
                <c:pt idx="5">
                  <c:v>Train Recall</c:v>
                </c:pt>
                <c:pt idx="6">
                  <c:v>Test F1 Score</c:v>
                </c:pt>
                <c:pt idx="7">
                  <c:v>Train F1 Score</c:v>
                </c:pt>
              </c:strCache>
            </c:strRef>
          </c:cat>
          <c:val>
            <c:numRef>
              <c:f>'Logistic Regression'!$C$31:$J$31</c:f>
              <c:numCache>
                <c:formatCode>General</c:formatCode>
                <c:ptCount val="8"/>
                <c:pt idx="0">
                  <c:v>65</c:v>
                </c:pt>
                <c:pt idx="1">
                  <c:v>65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C2-477E-BB17-9E66D4E5B956}"/>
            </c:ext>
          </c:extLst>
        </c:ser>
        <c:ser>
          <c:idx val="2"/>
          <c:order val="2"/>
          <c:tx>
            <c:strRef>
              <c:f>'Logistic Regression'!$B$32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'Logistic Regression'!$C$29:$J$29</c:f>
              <c:strCache>
                <c:ptCount val="8"/>
                <c:pt idx="0">
                  <c:v>Test Accuracy</c:v>
                </c:pt>
                <c:pt idx="1">
                  <c:v>Train Accuracy</c:v>
                </c:pt>
                <c:pt idx="2">
                  <c:v>Test Precision</c:v>
                </c:pt>
                <c:pt idx="3">
                  <c:v>Train Precision</c:v>
                </c:pt>
                <c:pt idx="4">
                  <c:v>Test Recall</c:v>
                </c:pt>
                <c:pt idx="5">
                  <c:v>Train Recall</c:v>
                </c:pt>
                <c:pt idx="6">
                  <c:v>Test F1 Score</c:v>
                </c:pt>
                <c:pt idx="7">
                  <c:v>Train F1 Score</c:v>
                </c:pt>
              </c:strCache>
            </c:strRef>
          </c:cat>
          <c:val>
            <c:numRef>
              <c:f>'Logistic Regression'!$C$32:$J$32</c:f>
              <c:numCache>
                <c:formatCode>General</c:formatCode>
                <c:ptCount val="8"/>
                <c:pt idx="0">
                  <c:v>72</c:v>
                </c:pt>
                <c:pt idx="1">
                  <c:v>74</c:v>
                </c:pt>
                <c:pt idx="2">
                  <c:v>64</c:v>
                </c:pt>
                <c:pt idx="3">
                  <c:v>66</c:v>
                </c:pt>
                <c:pt idx="4">
                  <c:v>49</c:v>
                </c:pt>
                <c:pt idx="5">
                  <c:v>52</c:v>
                </c:pt>
                <c:pt idx="6">
                  <c:v>55</c:v>
                </c:pt>
                <c:pt idx="7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C2-477E-BB17-9E66D4E5B956}"/>
            </c:ext>
          </c:extLst>
        </c:ser>
        <c:ser>
          <c:idx val="3"/>
          <c:order val="3"/>
          <c:tx>
            <c:strRef>
              <c:f>'Logistic Regression'!$B$33</c:f>
              <c:strCache>
                <c:ptCount val="1"/>
                <c:pt idx="0">
                  <c:v>10^-5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'Logistic Regression'!$C$29:$J$29</c:f>
              <c:strCache>
                <c:ptCount val="8"/>
                <c:pt idx="0">
                  <c:v>Test Accuracy</c:v>
                </c:pt>
                <c:pt idx="1">
                  <c:v>Train Accuracy</c:v>
                </c:pt>
                <c:pt idx="2">
                  <c:v>Test Precision</c:v>
                </c:pt>
                <c:pt idx="3">
                  <c:v>Train Precision</c:v>
                </c:pt>
                <c:pt idx="4">
                  <c:v>Test Recall</c:v>
                </c:pt>
                <c:pt idx="5">
                  <c:v>Train Recall</c:v>
                </c:pt>
                <c:pt idx="6">
                  <c:v>Test F1 Score</c:v>
                </c:pt>
                <c:pt idx="7">
                  <c:v>Train F1 Score</c:v>
                </c:pt>
              </c:strCache>
            </c:strRef>
          </c:cat>
          <c:val>
            <c:numRef>
              <c:f>'Logistic Regression'!$C$33:$J$33</c:f>
              <c:numCache>
                <c:formatCode>General</c:formatCode>
                <c:ptCount val="8"/>
                <c:pt idx="0">
                  <c:v>71</c:v>
                </c:pt>
                <c:pt idx="1">
                  <c:v>73</c:v>
                </c:pt>
                <c:pt idx="2">
                  <c:v>61</c:v>
                </c:pt>
                <c:pt idx="3">
                  <c:v>65</c:v>
                </c:pt>
                <c:pt idx="4">
                  <c:v>50</c:v>
                </c:pt>
                <c:pt idx="5">
                  <c:v>53</c:v>
                </c:pt>
                <c:pt idx="6">
                  <c:v>54</c:v>
                </c:pt>
                <c:pt idx="7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C2-477E-BB17-9E66D4E5B9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0776943"/>
        <c:axId val="1490777775"/>
        <c:extLst/>
      </c:barChart>
      <c:catAx>
        <c:axId val="1490776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777775"/>
        <c:crosses val="autoZero"/>
        <c:auto val="1"/>
        <c:lblAlgn val="ctr"/>
        <c:lblOffset val="100"/>
        <c:noMultiLvlLbl val="0"/>
      </c:catAx>
      <c:valAx>
        <c:axId val="1490777775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776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610508230412866"/>
          <c:y val="0.88993364686821985"/>
          <c:w val="0.20778983539174264"/>
          <c:h val="6.91116110241136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KNN - Dataset 1 Results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KNN!$B$7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KNN!$C$5:$J$5</c:f>
              <c:strCache>
                <c:ptCount val="8"/>
                <c:pt idx="0">
                  <c:v>Test Accuracy</c:v>
                </c:pt>
                <c:pt idx="1">
                  <c:v>Train Accuracy</c:v>
                </c:pt>
                <c:pt idx="2">
                  <c:v>Test Precision</c:v>
                </c:pt>
                <c:pt idx="3">
                  <c:v>Train Precision</c:v>
                </c:pt>
                <c:pt idx="4">
                  <c:v>Test Recall</c:v>
                </c:pt>
                <c:pt idx="5">
                  <c:v>Train Recall</c:v>
                </c:pt>
                <c:pt idx="6">
                  <c:v>Test F1 Score</c:v>
                </c:pt>
                <c:pt idx="7">
                  <c:v>Train F1 Score</c:v>
                </c:pt>
              </c:strCache>
            </c:strRef>
          </c:cat>
          <c:val>
            <c:numRef>
              <c:f>KNN!$C$7:$J$7</c:f>
              <c:numCache>
                <c:formatCode>General</c:formatCode>
                <c:ptCount val="8"/>
                <c:pt idx="0">
                  <c:v>94</c:v>
                </c:pt>
                <c:pt idx="1">
                  <c:v>100</c:v>
                </c:pt>
                <c:pt idx="2">
                  <c:v>94</c:v>
                </c:pt>
                <c:pt idx="3">
                  <c:v>100</c:v>
                </c:pt>
                <c:pt idx="4">
                  <c:v>91</c:v>
                </c:pt>
                <c:pt idx="5">
                  <c:v>100</c:v>
                </c:pt>
                <c:pt idx="6">
                  <c:v>92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EC-4032-9EC8-A23C869DE87A}"/>
            </c:ext>
          </c:extLst>
        </c:ser>
        <c:ser>
          <c:idx val="2"/>
          <c:order val="2"/>
          <c:tx>
            <c:strRef>
              <c:f>KNN!$B$8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KNN!$C$5:$J$5</c:f>
              <c:strCache>
                <c:ptCount val="8"/>
                <c:pt idx="0">
                  <c:v>Test Accuracy</c:v>
                </c:pt>
                <c:pt idx="1">
                  <c:v>Train Accuracy</c:v>
                </c:pt>
                <c:pt idx="2">
                  <c:v>Test Precision</c:v>
                </c:pt>
                <c:pt idx="3">
                  <c:v>Train Precision</c:v>
                </c:pt>
                <c:pt idx="4">
                  <c:v>Test Recall</c:v>
                </c:pt>
                <c:pt idx="5">
                  <c:v>Train Recall</c:v>
                </c:pt>
                <c:pt idx="6">
                  <c:v>Test F1 Score</c:v>
                </c:pt>
                <c:pt idx="7">
                  <c:v>Train F1 Score</c:v>
                </c:pt>
              </c:strCache>
            </c:strRef>
          </c:cat>
          <c:val>
            <c:numRef>
              <c:f>KNN!$C$8:$J$8</c:f>
              <c:numCache>
                <c:formatCode>General</c:formatCode>
                <c:ptCount val="8"/>
                <c:pt idx="0">
                  <c:v>96</c:v>
                </c:pt>
                <c:pt idx="1">
                  <c:v>97</c:v>
                </c:pt>
                <c:pt idx="2">
                  <c:v>97</c:v>
                </c:pt>
                <c:pt idx="3">
                  <c:v>99</c:v>
                </c:pt>
                <c:pt idx="4">
                  <c:v>92</c:v>
                </c:pt>
                <c:pt idx="5">
                  <c:v>94</c:v>
                </c:pt>
                <c:pt idx="6">
                  <c:v>95</c:v>
                </c:pt>
                <c:pt idx="7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EC-4032-9EC8-A23C869DE87A}"/>
            </c:ext>
          </c:extLst>
        </c:ser>
        <c:ser>
          <c:idx val="3"/>
          <c:order val="3"/>
          <c:tx>
            <c:strRef>
              <c:f>KNN!$B$9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KNN!$C$5:$J$5</c:f>
              <c:strCache>
                <c:ptCount val="8"/>
                <c:pt idx="0">
                  <c:v>Test Accuracy</c:v>
                </c:pt>
                <c:pt idx="1">
                  <c:v>Train Accuracy</c:v>
                </c:pt>
                <c:pt idx="2">
                  <c:v>Test Precision</c:v>
                </c:pt>
                <c:pt idx="3">
                  <c:v>Train Precision</c:v>
                </c:pt>
                <c:pt idx="4">
                  <c:v>Test Recall</c:v>
                </c:pt>
                <c:pt idx="5">
                  <c:v>Train Recall</c:v>
                </c:pt>
                <c:pt idx="6">
                  <c:v>Test F1 Score</c:v>
                </c:pt>
                <c:pt idx="7">
                  <c:v>Train F1 Score</c:v>
                </c:pt>
              </c:strCache>
            </c:strRef>
          </c:cat>
          <c:val>
            <c:numRef>
              <c:f>KNN!$C$9:$J$9</c:f>
              <c:numCache>
                <c:formatCode>General</c:formatCode>
                <c:ptCount val="8"/>
                <c:pt idx="0">
                  <c:v>93</c:v>
                </c:pt>
                <c:pt idx="1">
                  <c:v>93</c:v>
                </c:pt>
                <c:pt idx="2">
                  <c:v>98</c:v>
                </c:pt>
                <c:pt idx="3">
                  <c:v>99</c:v>
                </c:pt>
                <c:pt idx="4">
                  <c:v>82</c:v>
                </c:pt>
                <c:pt idx="5">
                  <c:v>83</c:v>
                </c:pt>
                <c:pt idx="6">
                  <c:v>90</c:v>
                </c:pt>
                <c:pt idx="7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EC-4032-9EC8-A23C869DE8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0776943"/>
        <c:axId val="149077777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KNN!$B$6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KNN!$C$5:$J$5</c15:sqref>
                        </c15:formulaRef>
                      </c:ext>
                    </c:extLst>
                    <c:strCache>
                      <c:ptCount val="8"/>
                      <c:pt idx="0">
                        <c:v>Test Accuracy</c:v>
                      </c:pt>
                      <c:pt idx="1">
                        <c:v>Train Accuracy</c:v>
                      </c:pt>
                      <c:pt idx="2">
                        <c:v>Test Precision</c:v>
                      </c:pt>
                      <c:pt idx="3">
                        <c:v>Train Precision</c:v>
                      </c:pt>
                      <c:pt idx="4">
                        <c:v>Test Recall</c:v>
                      </c:pt>
                      <c:pt idx="5">
                        <c:v>Train Recall</c:v>
                      </c:pt>
                      <c:pt idx="6">
                        <c:v>Test F1 Score</c:v>
                      </c:pt>
                      <c:pt idx="7">
                        <c:v>Train F1 Score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KNN!$C$6:$J$6</c15:sqref>
                        </c15:formulaRef>
                      </c:ext>
                    </c:extLst>
                    <c:numCache>
                      <c:formatCode>General</c:formatCode>
                      <c:ptCount val="8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1CEC-4032-9EC8-A23C869DE87A}"/>
                  </c:ext>
                </c:extLst>
              </c15:ser>
            </c15:filteredBarSeries>
          </c:ext>
        </c:extLst>
      </c:barChart>
      <c:catAx>
        <c:axId val="1490776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777775"/>
        <c:crosses val="autoZero"/>
        <c:auto val="1"/>
        <c:lblAlgn val="ctr"/>
        <c:lblOffset val="100"/>
        <c:noMultiLvlLbl val="0"/>
      </c:catAx>
      <c:valAx>
        <c:axId val="1490777775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776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610508230412866"/>
          <c:y val="0.88993364686821985"/>
          <c:w val="0.20778983539174264"/>
          <c:h val="6.91116110241136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KNN </a:t>
            </a:r>
            <a:r>
              <a:rPr lang="en-US" baseline="0"/>
              <a:t>- Dataset 2 Results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KNN!$B$30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KNN!$C$29:$J$29</c:f>
              <c:strCache>
                <c:ptCount val="8"/>
                <c:pt idx="0">
                  <c:v>Test Accuracy</c:v>
                </c:pt>
                <c:pt idx="1">
                  <c:v>Train Accuracy</c:v>
                </c:pt>
                <c:pt idx="2">
                  <c:v>Test Precision</c:v>
                </c:pt>
                <c:pt idx="3">
                  <c:v>Train Precision</c:v>
                </c:pt>
                <c:pt idx="4">
                  <c:v>Test Recall</c:v>
                </c:pt>
                <c:pt idx="5">
                  <c:v>Train Recall</c:v>
                </c:pt>
                <c:pt idx="6">
                  <c:v>Test F1 Score</c:v>
                </c:pt>
                <c:pt idx="7">
                  <c:v>Train F1 Score</c:v>
                </c:pt>
              </c:strCache>
            </c:strRef>
          </c:cat>
          <c:val>
            <c:numRef>
              <c:f>KNN!$C$30:$J$30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0-7442-47F5-8E1C-306F5F235AC6}"/>
            </c:ext>
          </c:extLst>
        </c:ser>
        <c:ser>
          <c:idx val="1"/>
          <c:order val="1"/>
          <c:tx>
            <c:strRef>
              <c:f>KNN!$B$31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KNN!$C$29:$J$29</c:f>
              <c:strCache>
                <c:ptCount val="8"/>
                <c:pt idx="0">
                  <c:v>Test Accuracy</c:v>
                </c:pt>
                <c:pt idx="1">
                  <c:v>Train Accuracy</c:v>
                </c:pt>
                <c:pt idx="2">
                  <c:v>Test Precision</c:v>
                </c:pt>
                <c:pt idx="3">
                  <c:v>Train Precision</c:v>
                </c:pt>
                <c:pt idx="4">
                  <c:v>Test Recall</c:v>
                </c:pt>
                <c:pt idx="5">
                  <c:v>Train Recall</c:v>
                </c:pt>
                <c:pt idx="6">
                  <c:v>Test F1 Score</c:v>
                </c:pt>
                <c:pt idx="7">
                  <c:v>Train F1 Score</c:v>
                </c:pt>
              </c:strCache>
            </c:strRef>
          </c:cat>
          <c:val>
            <c:numRef>
              <c:f>KNN!$C$31:$J$31</c:f>
              <c:numCache>
                <c:formatCode>General</c:formatCode>
                <c:ptCount val="8"/>
                <c:pt idx="0">
                  <c:v>66</c:v>
                </c:pt>
                <c:pt idx="1">
                  <c:v>100</c:v>
                </c:pt>
                <c:pt idx="2">
                  <c:v>56</c:v>
                </c:pt>
                <c:pt idx="3">
                  <c:v>100</c:v>
                </c:pt>
                <c:pt idx="4">
                  <c:v>44</c:v>
                </c:pt>
                <c:pt idx="5">
                  <c:v>100</c:v>
                </c:pt>
                <c:pt idx="6">
                  <c:v>45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42-47F5-8E1C-306F5F235AC6}"/>
            </c:ext>
          </c:extLst>
        </c:ser>
        <c:ser>
          <c:idx val="2"/>
          <c:order val="2"/>
          <c:tx>
            <c:strRef>
              <c:f>KNN!$B$32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KNN!$C$29:$J$29</c:f>
              <c:strCache>
                <c:ptCount val="8"/>
                <c:pt idx="0">
                  <c:v>Test Accuracy</c:v>
                </c:pt>
                <c:pt idx="1">
                  <c:v>Train Accuracy</c:v>
                </c:pt>
                <c:pt idx="2">
                  <c:v>Test Precision</c:v>
                </c:pt>
                <c:pt idx="3">
                  <c:v>Train Precision</c:v>
                </c:pt>
                <c:pt idx="4">
                  <c:v>Test Recall</c:v>
                </c:pt>
                <c:pt idx="5">
                  <c:v>Train Recall</c:v>
                </c:pt>
                <c:pt idx="6">
                  <c:v>Test F1 Score</c:v>
                </c:pt>
                <c:pt idx="7">
                  <c:v>Train F1 Score</c:v>
                </c:pt>
              </c:strCache>
            </c:strRef>
          </c:cat>
          <c:val>
            <c:numRef>
              <c:f>KNN!$C$32:$J$32</c:f>
              <c:numCache>
                <c:formatCode>General</c:formatCode>
                <c:ptCount val="8"/>
                <c:pt idx="0">
                  <c:v>66</c:v>
                </c:pt>
                <c:pt idx="1">
                  <c:v>77</c:v>
                </c:pt>
                <c:pt idx="2">
                  <c:v>52</c:v>
                </c:pt>
                <c:pt idx="3">
                  <c:v>72</c:v>
                </c:pt>
                <c:pt idx="4">
                  <c:v>36</c:v>
                </c:pt>
                <c:pt idx="5">
                  <c:v>54</c:v>
                </c:pt>
                <c:pt idx="6">
                  <c:v>42</c:v>
                </c:pt>
                <c:pt idx="7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42-47F5-8E1C-306F5F235AC6}"/>
            </c:ext>
          </c:extLst>
        </c:ser>
        <c:ser>
          <c:idx val="3"/>
          <c:order val="3"/>
          <c:tx>
            <c:strRef>
              <c:f>KNN!$B$33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KNN!$C$29:$J$29</c:f>
              <c:strCache>
                <c:ptCount val="8"/>
                <c:pt idx="0">
                  <c:v>Test Accuracy</c:v>
                </c:pt>
                <c:pt idx="1">
                  <c:v>Train Accuracy</c:v>
                </c:pt>
                <c:pt idx="2">
                  <c:v>Test Precision</c:v>
                </c:pt>
                <c:pt idx="3">
                  <c:v>Train Precision</c:v>
                </c:pt>
                <c:pt idx="4">
                  <c:v>Test Recall</c:v>
                </c:pt>
                <c:pt idx="5">
                  <c:v>Train Recall</c:v>
                </c:pt>
                <c:pt idx="6">
                  <c:v>Test F1 Score</c:v>
                </c:pt>
                <c:pt idx="7">
                  <c:v>Train F1 Score</c:v>
                </c:pt>
              </c:strCache>
            </c:strRef>
          </c:cat>
          <c:val>
            <c:numRef>
              <c:f>KNN!$C$33:$J$33</c:f>
              <c:numCache>
                <c:formatCode>General</c:formatCode>
                <c:ptCount val="8"/>
                <c:pt idx="0">
                  <c:v>68</c:v>
                </c:pt>
                <c:pt idx="1">
                  <c:v>70</c:v>
                </c:pt>
                <c:pt idx="2">
                  <c:v>71</c:v>
                </c:pt>
                <c:pt idx="3">
                  <c:v>81</c:v>
                </c:pt>
                <c:pt idx="4">
                  <c:v>15</c:v>
                </c:pt>
                <c:pt idx="5">
                  <c:v>18</c:v>
                </c:pt>
                <c:pt idx="6">
                  <c:v>24</c:v>
                </c:pt>
                <c:pt idx="7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42-47F5-8E1C-306F5F235A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0776943"/>
        <c:axId val="1490777775"/>
        <c:extLst/>
      </c:barChart>
      <c:catAx>
        <c:axId val="1490776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777775"/>
        <c:crosses val="autoZero"/>
        <c:auto val="1"/>
        <c:lblAlgn val="ctr"/>
        <c:lblOffset val="100"/>
        <c:noMultiLvlLbl val="0"/>
      </c:catAx>
      <c:valAx>
        <c:axId val="1490777775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776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610508230412866"/>
          <c:y val="0.88993364686821985"/>
          <c:w val="0.20778983539174264"/>
          <c:h val="6.91116110241136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Decision Tree - Results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'Decision Tree'!$B$7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'Decision Tree'!$C$5:$J$5</c:f>
              <c:strCache>
                <c:ptCount val="8"/>
                <c:pt idx="0">
                  <c:v>Test Accuracy</c:v>
                </c:pt>
                <c:pt idx="1">
                  <c:v>Train Accuracy</c:v>
                </c:pt>
                <c:pt idx="2">
                  <c:v>Test Precision</c:v>
                </c:pt>
                <c:pt idx="3">
                  <c:v>Train Precision</c:v>
                </c:pt>
                <c:pt idx="4">
                  <c:v>Test Recall</c:v>
                </c:pt>
                <c:pt idx="5">
                  <c:v>Train Recall</c:v>
                </c:pt>
                <c:pt idx="6">
                  <c:v>Test F1 Score</c:v>
                </c:pt>
                <c:pt idx="7">
                  <c:v>Train F1 Score</c:v>
                </c:pt>
              </c:strCache>
            </c:strRef>
          </c:cat>
          <c:val>
            <c:numRef>
              <c:f>'Decision Tree'!$C$7:$J$7</c:f>
              <c:numCache>
                <c:formatCode>General</c:formatCode>
                <c:ptCount val="8"/>
                <c:pt idx="0">
                  <c:v>92</c:v>
                </c:pt>
                <c:pt idx="1">
                  <c:v>100</c:v>
                </c:pt>
                <c:pt idx="2">
                  <c:v>90</c:v>
                </c:pt>
                <c:pt idx="3">
                  <c:v>100</c:v>
                </c:pt>
                <c:pt idx="4">
                  <c:v>89</c:v>
                </c:pt>
                <c:pt idx="5">
                  <c:v>100</c:v>
                </c:pt>
                <c:pt idx="6">
                  <c:v>89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78-45A8-9331-3AD3BF4C69D9}"/>
            </c:ext>
          </c:extLst>
        </c:ser>
        <c:ser>
          <c:idx val="2"/>
          <c:order val="2"/>
          <c:tx>
            <c:strRef>
              <c:f>'Decision Tree'!$B$8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'Decision Tree'!$C$5:$J$5</c:f>
              <c:strCache>
                <c:ptCount val="8"/>
                <c:pt idx="0">
                  <c:v>Test Accuracy</c:v>
                </c:pt>
                <c:pt idx="1">
                  <c:v>Train Accuracy</c:v>
                </c:pt>
                <c:pt idx="2">
                  <c:v>Test Precision</c:v>
                </c:pt>
                <c:pt idx="3">
                  <c:v>Train Precision</c:v>
                </c:pt>
                <c:pt idx="4">
                  <c:v>Test Recall</c:v>
                </c:pt>
                <c:pt idx="5">
                  <c:v>Train Recall</c:v>
                </c:pt>
                <c:pt idx="6">
                  <c:v>Test F1 Score</c:v>
                </c:pt>
                <c:pt idx="7">
                  <c:v>Train F1 Score</c:v>
                </c:pt>
              </c:strCache>
            </c:strRef>
          </c:cat>
          <c:val>
            <c:numRef>
              <c:f>'Decision Tree'!$C$8:$J$8</c:f>
              <c:numCache>
                <c:formatCode>General</c:formatCode>
                <c:ptCount val="8"/>
                <c:pt idx="0">
                  <c:v>62</c:v>
                </c:pt>
                <c:pt idx="1">
                  <c:v>100</c:v>
                </c:pt>
                <c:pt idx="2">
                  <c:v>47</c:v>
                </c:pt>
                <c:pt idx="3">
                  <c:v>100</c:v>
                </c:pt>
                <c:pt idx="4">
                  <c:v>46</c:v>
                </c:pt>
                <c:pt idx="5">
                  <c:v>100</c:v>
                </c:pt>
                <c:pt idx="6">
                  <c:v>46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78-45A8-9331-3AD3BF4C69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0776943"/>
        <c:axId val="149077777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'Decision Tree'!$B$6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'Decision Tree'!$C$5:$J$5</c15:sqref>
                        </c15:formulaRef>
                      </c:ext>
                    </c:extLst>
                    <c:strCache>
                      <c:ptCount val="8"/>
                      <c:pt idx="0">
                        <c:v>Test Accuracy</c:v>
                      </c:pt>
                      <c:pt idx="1">
                        <c:v>Train Accuracy</c:v>
                      </c:pt>
                      <c:pt idx="2">
                        <c:v>Test Precision</c:v>
                      </c:pt>
                      <c:pt idx="3">
                        <c:v>Train Precision</c:v>
                      </c:pt>
                      <c:pt idx="4">
                        <c:v>Test Recall</c:v>
                      </c:pt>
                      <c:pt idx="5">
                        <c:v>Train Recall</c:v>
                      </c:pt>
                      <c:pt idx="6">
                        <c:v>Test F1 Score</c:v>
                      </c:pt>
                      <c:pt idx="7">
                        <c:v>Train F1 Score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'Decision Tree'!$C$6:$J$6</c15:sqref>
                        </c15:formulaRef>
                      </c:ext>
                    </c:extLst>
                    <c:numCache>
                      <c:formatCode>General</c:formatCode>
                      <c:ptCount val="8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7678-45A8-9331-3AD3BF4C69D9}"/>
                  </c:ext>
                </c:extLst>
              </c15:ser>
            </c15:filteredBarSeries>
          </c:ext>
        </c:extLst>
      </c:barChart>
      <c:catAx>
        <c:axId val="1490776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777775"/>
        <c:crosses val="autoZero"/>
        <c:auto val="1"/>
        <c:lblAlgn val="ctr"/>
        <c:lblOffset val="100"/>
        <c:noMultiLvlLbl val="0"/>
      </c:catAx>
      <c:valAx>
        <c:axId val="1490777775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776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610508230412866"/>
          <c:y val="0.88993364686821985"/>
          <c:w val="0.20778983539174264"/>
          <c:h val="6.91116110241136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0.38317</cdr:x>
      <cdr:y>0.92971</cdr:y>
    </cdr:from>
    <cdr:to>
      <cdr:x>0.62458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E4325D8-CE0D-8ECA-5AE6-A68772F7959B}"/>
            </a:ext>
          </a:extLst>
        </cdr:cNvPr>
        <cdr:cNvSpPr txBox="1"/>
      </cdr:nvSpPr>
      <cdr:spPr>
        <a:xfrm xmlns:a="http://schemas.openxmlformats.org/drawingml/2006/main">
          <a:off x="2059781" y="2883001"/>
          <a:ext cx="1297783" cy="21798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800">
              <a:solidFill>
                <a:schemeClr val="bg1">
                  <a:lumMod val="50000"/>
                </a:schemeClr>
              </a:solidFill>
            </a:rPr>
            <a:t>Regularization Parameter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0.38317</cdr:x>
      <cdr:y>0.92971</cdr:y>
    </cdr:from>
    <cdr:to>
      <cdr:x>0.62458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E4325D8-CE0D-8ECA-5AE6-A68772F7959B}"/>
            </a:ext>
          </a:extLst>
        </cdr:cNvPr>
        <cdr:cNvSpPr txBox="1"/>
      </cdr:nvSpPr>
      <cdr:spPr>
        <a:xfrm xmlns:a="http://schemas.openxmlformats.org/drawingml/2006/main">
          <a:off x="2059781" y="2883001"/>
          <a:ext cx="1297783" cy="21798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800">
              <a:solidFill>
                <a:schemeClr val="bg1">
                  <a:lumMod val="50000"/>
                </a:schemeClr>
              </a:solidFill>
            </a:rPr>
            <a:t>Regularization Parameter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0.38317</cdr:x>
      <cdr:y>0.92971</cdr:y>
    </cdr:from>
    <cdr:to>
      <cdr:x>0.62458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E4325D8-CE0D-8ECA-5AE6-A68772F7959B}"/>
            </a:ext>
          </a:extLst>
        </cdr:cNvPr>
        <cdr:cNvSpPr txBox="1"/>
      </cdr:nvSpPr>
      <cdr:spPr>
        <a:xfrm xmlns:a="http://schemas.openxmlformats.org/drawingml/2006/main">
          <a:off x="2059781" y="2883001"/>
          <a:ext cx="1297783" cy="21798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fld id="{152E5BF5-223D-4D78-8135-87A2161DFEB9}" type="TxLink">
            <a:rPr lang="en-US" sz="900" b="0" i="0" u="none" strike="noStrike">
              <a:solidFill>
                <a:schemeClr val="bg1">
                  <a:lumMod val="50000"/>
                </a:schemeClr>
              </a:solidFill>
              <a:latin typeface="Calibri"/>
              <a:cs typeface="Calibri"/>
            </a:rPr>
            <a:pPr algn="ctr"/>
            <a:t>No of Neighbors</a:t>
          </a:fld>
          <a:endParaRPr lang="en-US" sz="500">
            <a:solidFill>
              <a:schemeClr val="bg1">
                <a:lumMod val="50000"/>
              </a:schemeClr>
            </a:solidFill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0.38317</cdr:x>
      <cdr:y>0.92971</cdr:y>
    </cdr:from>
    <cdr:to>
      <cdr:x>0.62458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E4325D8-CE0D-8ECA-5AE6-A68772F7959B}"/>
            </a:ext>
          </a:extLst>
        </cdr:cNvPr>
        <cdr:cNvSpPr txBox="1"/>
      </cdr:nvSpPr>
      <cdr:spPr>
        <a:xfrm xmlns:a="http://schemas.openxmlformats.org/drawingml/2006/main">
          <a:off x="2059781" y="2883001"/>
          <a:ext cx="1297783" cy="21798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800">
              <a:solidFill>
                <a:schemeClr val="bg1">
                  <a:lumMod val="50000"/>
                </a:schemeClr>
              </a:solidFill>
            </a:rPr>
            <a:t>No of</a:t>
          </a:r>
          <a:r>
            <a:rPr lang="en-US" sz="800" baseline="0">
              <a:solidFill>
                <a:schemeClr val="bg1">
                  <a:lumMod val="50000"/>
                </a:schemeClr>
              </a:solidFill>
            </a:rPr>
            <a:t> Neighbors</a:t>
          </a:r>
          <a:endParaRPr lang="en-US" sz="800">
            <a:solidFill>
              <a:schemeClr val="bg1">
                <a:lumMod val="50000"/>
              </a:schemeClr>
            </a:solidFill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0.38317</cdr:x>
      <cdr:y>0.92971</cdr:y>
    </cdr:from>
    <cdr:to>
      <cdr:x>0.62458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E4325D8-CE0D-8ECA-5AE6-A68772F7959B}"/>
            </a:ext>
          </a:extLst>
        </cdr:cNvPr>
        <cdr:cNvSpPr txBox="1"/>
      </cdr:nvSpPr>
      <cdr:spPr>
        <a:xfrm xmlns:a="http://schemas.openxmlformats.org/drawingml/2006/main">
          <a:off x="2059781" y="2883001"/>
          <a:ext cx="1297783" cy="21798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fld id="{152E5BF5-223D-4D78-8135-87A2161DFEB9}" type="TxLink">
            <a:rPr lang="en-US" sz="900" b="0" i="0" u="none" strike="noStrike">
              <a:solidFill>
                <a:schemeClr val="bg1">
                  <a:lumMod val="50000"/>
                </a:schemeClr>
              </a:solidFill>
              <a:latin typeface="Calibri"/>
              <a:cs typeface="Calibri"/>
            </a:rPr>
            <a:pPr algn="ctr"/>
            <a:t>Dataset</a:t>
          </a:fld>
          <a:endParaRPr lang="en-US" sz="500">
            <a:solidFill>
              <a:schemeClr val="bg1">
                <a:lumMod val="50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7D008-6037-C945-B13C-D74EC11AD56A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77BFE-E43B-F548-B280-C395AD180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8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9D5A-1079-8843-8ABC-C617FE0B4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570A7-0FC8-DD43-94A6-0CB8A865A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23FB-32FE-C744-879E-90C06594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96918C-0BA3-B74C-B046-A02D4D7E2248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CC6F9-CAA9-024D-A632-FBDC193D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3858B-40C7-A44D-98D4-4D1544C8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6DF9-8A95-2D40-9414-1AFA941F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1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3ED1-D179-FA40-A337-3E33BDD8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8E963-DFD2-6F44-9E43-B30375B16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36C1D-F8DF-B04E-9DA1-47F79F79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62B425-5060-864B-A3EC-32C7C59E3914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9A1FD-7B89-ED4F-9387-BFDD1D0F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2B44D-B4C4-A64F-AFC9-19C8575D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6DF9-8A95-2D40-9414-1AFA941F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8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20F25-A5AE-A945-BB49-C667E7EED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FE180-6020-3643-AE50-71B545F91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C8D5D-03A9-8C49-B647-9342E233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D7EF-CEFA-FA46-B795-E6CFD454D10F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ECCB5-E37B-4F4D-8A2C-EAA1BA25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FA7DB-CEA0-A44A-8A6A-B31FFECD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6DF9-8A95-2D40-9414-1AFA941F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6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92B62-1A5B-5946-BB1A-31615FBF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C784B-BB87-9E4E-AEA4-01799CDE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9E178-C930-FC48-8DD3-F3DE3701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18ED1-6524-B344-9145-D451C294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6DF9-8A95-2D40-9414-1AFA941F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35AA-A099-BF43-8058-33F00C75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2742E-AA0E-6C42-AB37-3A4E2D8C7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CC25C-C10C-E14A-B82A-B7D6966A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29AD12-C6B2-3743-8901-7F28E1675F2C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5E775-20AA-F04F-9221-0BC4CE14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0A25E-D2DD-344D-86F4-1D8F11A5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6DF9-8A95-2D40-9414-1AFA941F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2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5945-E9A5-7447-9C2F-28B404A4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BF458-9DAF-5944-8FE7-E975017E9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F16AB-75D0-C84F-98B1-8AC6735C3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78EF3-AA10-7B42-B2AB-420BFE24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0530D-2587-F140-BC22-8B76EA4122B1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1D9E6-74C5-6E48-85BF-D7FCA127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7465B-7BED-5B49-A796-7BB072F0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6DF9-8A95-2D40-9414-1AFA941F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405C-6B8E-4346-86F4-069108BA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5BF26-52D7-0F49-BC73-68C4BF6D4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BFF55-4626-4747-8194-418762A62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12677-EDB1-634C-8CCB-F46CE07D1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E4BC6-C3E5-DE4F-A95A-6D2EEE66A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EE1BA-31EF-2E4C-BF38-3A109AD5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F42333-D613-3845-ABA1-ABF2150DB18F}" type="datetime1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F21764-BAF7-824F-92BC-2889E2D0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AAB3D-DD02-AD43-B741-2F4DF3C2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6DF9-8A95-2D40-9414-1AFA941F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4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6F91-7185-584F-B667-A76D5D67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250BB-E89F-1C43-9F3B-2B72CF23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669EDF-6448-0B47-A24B-FD2177D70E5E}" type="datetime1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F3128-4E71-354A-AAB9-8BC36EEC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E5AF3-B849-2742-9FD1-27A13398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6DF9-8A95-2D40-9414-1AFA941F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FF42F-4E38-3D42-BA9D-7FB3843D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A0ECA-4AAC-954E-8B45-2AAF11C67E47}" type="datetime1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937E7-6755-C949-918F-157D27BF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14BC1-7F29-EA43-81FA-CB1053E7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6DF9-8A95-2D40-9414-1AFA941F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C84B-D9DF-0E49-9ED3-D0351CD1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82C65-AF6E-D048-9746-72CAE84A8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  <a:lvl2pPr>
              <a:defRPr sz="2800">
                <a:solidFill>
                  <a:srgbClr val="002060"/>
                </a:solidFill>
              </a:defRPr>
            </a:lvl2pPr>
            <a:lvl3pPr>
              <a:defRPr sz="2400">
                <a:solidFill>
                  <a:srgbClr val="002060"/>
                </a:solidFill>
              </a:defRPr>
            </a:lvl3pPr>
            <a:lvl4pPr>
              <a:defRPr sz="2000">
                <a:solidFill>
                  <a:srgbClr val="002060"/>
                </a:solidFill>
              </a:defRPr>
            </a:lvl4pPr>
            <a:lvl5pPr>
              <a:defRPr sz="2000">
                <a:solidFill>
                  <a:srgbClr val="0020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FF078-8E2A-F445-BE65-4E51C067A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DB496-5413-7546-AEF0-97196416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BF25A3-C5EC-4E4D-902D-BF2C7D1B074C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744FD-B4DF-BE44-B033-35057141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D1A84-AD9D-D84E-ABF4-3382601F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6DF9-8A95-2D40-9414-1AFA941F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2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27AD-32ED-6D42-B33A-EBED65C0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711445-150A-B342-A7A9-190170057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40629-E780-AD40-8852-F5DB79D68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A42A6-C34B-984D-B0FE-1EE50524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C3C190-AFB3-AC45-976B-D3713716CD6E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BE277-BFAB-F943-942F-0120D05D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11E61-3BE5-A94A-BEDE-6DF42D6E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6DF9-8A95-2D40-9414-1AFA941F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2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125D55-4114-734E-A2A7-083848335F8B}"/>
              </a:ext>
            </a:extLst>
          </p:cNvPr>
          <p:cNvSpPr/>
          <p:nvPr userDrawn="1"/>
        </p:nvSpPr>
        <p:spPr>
          <a:xfrm>
            <a:off x="0" y="0"/>
            <a:ext cx="596348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4D7E3-C451-DC47-AC6C-80ADF7947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5857"/>
            <a:ext cx="108203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4400" b="1" i="0" u="none" strike="noStrike" kern="1200" cap="none" spc="0" normalizeH="0" baseline="0" noProof="0" dirty="0">
                <a:ln w="12700"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Click to edit Master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F1D14-7C98-1848-9AF7-C7E8E14BD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9774"/>
            <a:ext cx="10820400" cy="4686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EB3A4-ED3B-0048-AB4A-3F6560E5F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199" y="6435862"/>
            <a:ext cx="10820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9A3F1-3D1C-E445-AB90-D71B69B8A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48" y="6429501"/>
            <a:ext cx="4443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4BA86DF9-8A95-2D40-9414-1AFA941FCE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7F65474-7C75-9140-99D2-263CA53A4D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7" y="41858"/>
            <a:ext cx="490396" cy="50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34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4400" b="1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ing-adaboost-2f94f22d5bf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4D20-2CB0-CF4B-BCAD-4C139712B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47" y="654888"/>
            <a:ext cx="11602453" cy="2387600"/>
          </a:xfrm>
        </p:spPr>
        <p:txBody>
          <a:bodyPr>
            <a:normAutofit/>
          </a:bodyPr>
          <a:lstStyle/>
          <a:p>
            <a:r>
              <a:rPr lang="en-US" sz="4600" dirty="0"/>
              <a:t>CS6316 Machine Learning Practical Project</a:t>
            </a:r>
            <a:br>
              <a:rPr lang="en-US" sz="4600" dirty="0"/>
            </a:br>
            <a:r>
              <a:rPr lang="en-US" sz="3200" dirty="0"/>
              <a:t>Key Results and Improvements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20F0E-13E5-DF46-A6B0-DF582CA79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772" y="5034414"/>
            <a:ext cx="9144000" cy="386554"/>
          </a:xfrm>
        </p:spPr>
        <p:txBody>
          <a:bodyPr>
            <a:normAutofit lnSpcReduction="10000"/>
          </a:bodyPr>
          <a:lstStyle/>
          <a:p>
            <a:r>
              <a:rPr lang="en-US" sz="2200" b="1" dirty="0">
                <a:solidFill>
                  <a:schemeClr val="accent2"/>
                </a:solidFill>
              </a:rPr>
              <a:t>Keshara Weerasinghe, Jiho Lee, Rishabh Jain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D99D4-D058-F345-BA77-CE90F297B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410" y="5668910"/>
            <a:ext cx="2228724" cy="87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2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E982-01A8-4E93-FFA4-F33304A2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E4DD4-EDC1-A887-ECA2-8A90A7C7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and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2594D-D67E-642D-5FED-3A13EBFA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6DF9-8A95-2D40-9414-1AFA941FCECE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1CBF1-FDC5-3A19-CEA0-378E569849C3}"/>
              </a:ext>
            </a:extLst>
          </p:cNvPr>
          <p:cNvSpPr txBox="1"/>
          <p:nvPr/>
        </p:nvSpPr>
        <p:spPr>
          <a:xfrm>
            <a:off x="7298704" y="5710019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* Weak</a:t>
            </a:r>
            <a:r>
              <a:rPr lang="en-US" sz="1800" dirty="0"/>
              <a:t> regularization leads to </a:t>
            </a:r>
            <a:r>
              <a:rPr lang="en-US" sz="1800" b="1" dirty="0">
                <a:solidFill>
                  <a:srgbClr val="FF0000"/>
                </a:solidFill>
              </a:rPr>
              <a:t>overfitting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* Strong</a:t>
            </a:r>
            <a:r>
              <a:rPr lang="en-US" sz="1800" dirty="0"/>
              <a:t> regularization leads to </a:t>
            </a:r>
            <a:r>
              <a:rPr lang="en-US" sz="1800" b="1" dirty="0">
                <a:solidFill>
                  <a:srgbClr val="FF0000"/>
                </a:solidFill>
              </a:rPr>
              <a:t>underfitting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A434812-8DFD-83B9-3307-0ADE9D3A55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164918"/>
              </p:ext>
            </p:extLst>
          </p:nvPr>
        </p:nvGraphicFramePr>
        <p:xfrm>
          <a:off x="872726" y="2462570"/>
          <a:ext cx="5375672" cy="3100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BC58A8C-247A-42D9-8158-73B133CE3D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6032241"/>
              </p:ext>
            </p:extLst>
          </p:nvPr>
        </p:nvGraphicFramePr>
        <p:xfrm>
          <a:off x="6096000" y="2462570"/>
          <a:ext cx="5375672" cy="3100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0073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E982-01A8-4E93-FFA4-F33304A2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E4DD4-EDC1-A887-ECA2-8A90A7C7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&amp;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2594D-D67E-642D-5FED-3A13EBFA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6DF9-8A95-2D40-9414-1AFA941FCECE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1CBF1-FDC5-3A19-CEA0-378E569849C3}"/>
              </a:ext>
            </a:extLst>
          </p:cNvPr>
          <p:cNvSpPr txBox="1"/>
          <p:nvPr/>
        </p:nvSpPr>
        <p:spPr>
          <a:xfrm>
            <a:off x="5824062" y="5808373"/>
            <a:ext cx="6297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1</a:t>
            </a:r>
            <a:r>
              <a:rPr lang="en-US" sz="1800" dirty="0"/>
              <a:t> neighbor leads to </a:t>
            </a:r>
            <a:r>
              <a:rPr lang="en-US" sz="1800" b="1" dirty="0">
                <a:solidFill>
                  <a:srgbClr val="FF0000"/>
                </a:solidFill>
              </a:rPr>
              <a:t>overfitting – perfect accuracy on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Large number of neighbors</a:t>
            </a:r>
            <a:r>
              <a:rPr lang="en-US" sz="1800" dirty="0"/>
              <a:t> leads to </a:t>
            </a:r>
            <a:r>
              <a:rPr lang="en-US" sz="1800" b="1" dirty="0">
                <a:solidFill>
                  <a:srgbClr val="FF0000"/>
                </a:solidFill>
              </a:rPr>
              <a:t>underfitting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ED53848-BB32-4C83-B3CA-A6EDAB1B7F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67851"/>
              </p:ext>
            </p:extLst>
          </p:nvPr>
        </p:nvGraphicFramePr>
        <p:xfrm>
          <a:off x="838199" y="2462570"/>
          <a:ext cx="5375672" cy="3100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EC085C7-BF85-4368-A1B9-193C296778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05364"/>
              </p:ext>
            </p:extLst>
          </p:nvPr>
        </p:nvGraphicFramePr>
        <p:xfrm>
          <a:off x="6285171" y="2462570"/>
          <a:ext cx="5375672" cy="3100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516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E982-01A8-4E93-FFA4-F33304A2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E4DD4-EDC1-A887-ECA2-8A90A7C7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&amp;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2594D-D67E-642D-5FED-3A13EBFA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6DF9-8A95-2D40-9414-1AFA941FCEC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321D78-43B9-4400-BB8F-1926146EEC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012222"/>
              </p:ext>
            </p:extLst>
          </p:nvPr>
        </p:nvGraphicFramePr>
        <p:xfrm>
          <a:off x="2586395" y="2327353"/>
          <a:ext cx="7447941" cy="4127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613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E982-01A8-4E93-FFA4-F33304A2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– 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E4DD4-EDC1-A887-ECA2-8A90A7C7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&amp;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2594D-D67E-642D-5FED-3A13EBFA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6DF9-8A95-2D40-9414-1AFA941FCECE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1CBF1-FDC5-3A19-CEA0-378E569849C3}"/>
              </a:ext>
            </a:extLst>
          </p:cNvPr>
          <p:cNvSpPr txBox="1"/>
          <p:nvPr/>
        </p:nvSpPr>
        <p:spPr>
          <a:xfrm>
            <a:off x="7760617" y="5594232"/>
            <a:ext cx="40692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Large value of C</a:t>
            </a:r>
            <a:r>
              <a:rPr lang="en-US" sz="1800" dirty="0"/>
              <a:t> leads to </a:t>
            </a:r>
            <a:r>
              <a:rPr lang="en-US" sz="1800" b="1" dirty="0">
                <a:solidFill>
                  <a:srgbClr val="FF0000"/>
                </a:solidFill>
              </a:rPr>
              <a:t>overfitting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Small value of C</a:t>
            </a:r>
            <a:r>
              <a:rPr lang="en-US" sz="1800" dirty="0"/>
              <a:t> leads to </a:t>
            </a:r>
            <a:r>
              <a:rPr lang="en-US" sz="1800" b="1" dirty="0">
                <a:solidFill>
                  <a:srgbClr val="FF0000"/>
                </a:solidFill>
              </a:rPr>
              <a:t>underfitting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9F474-7D81-0CE7-A3DF-FFC236C3866C}"/>
              </a:ext>
            </a:extLst>
          </p:cNvPr>
          <p:cNvSpPr txBox="1"/>
          <p:nvPr/>
        </p:nvSpPr>
        <p:spPr>
          <a:xfrm>
            <a:off x="666948" y="2696957"/>
            <a:ext cx="66977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Recall</a:t>
            </a:r>
          </a:p>
          <a:p>
            <a:pPr lvl="1"/>
            <a:r>
              <a:rPr lang="en-US" dirty="0"/>
              <a:t>F1 Score   Graphs here..</a:t>
            </a:r>
          </a:p>
        </p:txBody>
      </p:sp>
      <p:pic>
        <p:nvPicPr>
          <p:cNvPr id="1026" name="Picture 2" descr="gamma=10^-1, C=10^-2, gamma=10^0, C=10^-2, gamma=10^1, C=10^-2, gamma=10^-1, C=10^0, gamma=10^0, C=10^0, gamma=10^1, C=10^0, gamma=10^-1, C=10^2, gamma=10^0, C=10^2, gamma=10^1, C=10^2">
            <a:extLst>
              <a:ext uri="{FF2B5EF4-FFF2-40B4-BE49-F238E27FC236}">
                <a16:creationId xmlns:a16="http://schemas.microsoft.com/office/drawing/2014/main" id="{5A65548A-7606-7ED6-0382-5FAB99E11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910" y="1669774"/>
            <a:ext cx="5101472" cy="382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A19237-C6F8-9E60-B66B-075840A8DA97}"/>
              </a:ext>
            </a:extLst>
          </p:cNvPr>
          <p:cNvSpPr txBox="1"/>
          <p:nvPr/>
        </p:nvSpPr>
        <p:spPr>
          <a:xfrm>
            <a:off x="2963033" y="6473270"/>
            <a:ext cx="90993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r"/>
            <a:r>
              <a:rPr lang="en-US" sz="1200" dirty="0">
                <a:solidFill>
                  <a:srgbClr val="0070C0"/>
                </a:solidFill>
              </a:rPr>
              <a:t>Image Credits: Scikit learn RBF SVM 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348928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E982-01A8-4E93-FFA4-F33304A2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E4DD4-EDC1-A887-ECA2-8A90A7C7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&amp;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2594D-D67E-642D-5FED-3A13EBFA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6DF9-8A95-2D40-9414-1AFA941FCECE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1CBF1-FDC5-3A19-CEA0-378E569849C3}"/>
              </a:ext>
            </a:extLst>
          </p:cNvPr>
          <p:cNvSpPr txBox="1"/>
          <p:nvPr/>
        </p:nvSpPr>
        <p:spPr>
          <a:xfrm>
            <a:off x="7760617" y="5594232"/>
            <a:ext cx="40692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Large value of C</a:t>
            </a:r>
            <a:r>
              <a:rPr lang="en-US" sz="1800" dirty="0"/>
              <a:t> leads to </a:t>
            </a:r>
            <a:r>
              <a:rPr lang="en-US" sz="1800" b="1" dirty="0">
                <a:solidFill>
                  <a:srgbClr val="FF0000"/>
                </a:solidFill>
              </a:rPr>
              <a:t>overfitting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Small value of C</a:t>
            </a:r>
            <a:r>
              <a:rPr lang="en-US" sz="1800" dirty="0"/>
              <a:t> leads to </a:t>
            </a:r>
            <a:r>
              <a:rPr lang="en-US" sz="1800" b="1" dirty="0">
                <a:solidFill>
                  <a:srgbClr val="FF0000"/>
                </a:solidFill>
              </a:rPr>
              <a:t>underfitting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9F474-7D81-0CE7-A3DF-FFC236C3866C}"/>
              </a:ext>
            </a:extLst>
          </p:cNvPr>
          <p:cNvSpPr txBox="1"/>
          <p:nvPr/>
        </p:nvSpPr>
        <p:spPr>
          <a:xfrm>
            <a:off x="666948" y="2696957"/>
            <a:ext cx="66977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Recall</a:t>
            </a:r>
          </a:p>
          <a:p>
            <a:pPr lvl="1"/>
            <a:r>
              <a:rPr lang="en-US" dirty="0"/>
              <a:t>F1 Score   Graphs here..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19237-C6F8-9E60-B66B-075840A8DA97}"/>
              </a:ext>
            </a:extLst>
          </p:cNvPr>
          <p:cNvSpPr txBox="1"/>
          <p:nvPr/>
        </p:nvSpPr>
        <p:spPr>
          <a:xfrm>
            <a:off x="2963033" y="6473270"/>
            <a:ext cx="90993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r"/>
            <a:r>
              <a:rPr lang="en-US" sz="1200" dirty="0">
                <a:solidFill>
                  <a:srgbClr val="0070C0"/>
                </a:solidFill>
              </a:rPr>
              <a:t>Image Credits: TIBCO Random Forest Glossary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82FEF0-7751-8916-1EB0-405133E3C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13334" b="13334"/>
          <a:stretch/>
        </p:blipFill>
        <p:spPr bwMode="auto">
          <a:xfrm>
            <a:off x="7080258" y="1286400"/>
            <a:ext cx="4862777" cy="272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33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E982-01A8-4E93-FFA4-F33304A2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E4DD4-EDC1-A887-ECA2-8A90A7C7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&amp;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2594D-D67E-642D-5FED-3A13EBFA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6DF9-8A95-2D40-9414-1AFA941FCECE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1CBF1-FDC5-3A19-CEA0-378E569849C3}"/>
              </a:ext>
            </a:extLst>
          </p:cNvPr>
          <p:cNvSpPr txBox="1"/>
          <p:nvPr/>
        </p:nvSpPr>
        <p:spPr>
          <a:xfrm>
            <a:off x="7760617" y="5594232"/>
            <a:ext cx="40692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Large value of C</a:t>
            </a:r>
            <a:r>
              <a:rPr lang="en-US" sz="1800" dirty="0"/>
              <a:t> leads to </a:t>
            </a:r>
            <a:r>
              <a:rPr lang="en-US" sz="1800" b="1" dirty="0">
                <a:solidFill>
                  <a:srgbClr val="FF0000"/>
                </a:solidFill>
              </a:rPr>
              <a:t>overfitting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Small value of C</a:t>
            </a:r>
            <a:r>
              <a:rPr lang="en-US" sz="1800" dirty="0"/>
              <a:t> leads to </a:t>
            </a:r>
            <a:r>
              <a:rPr lang="en-US" sz="1800" b="1" dirty="0">
                <a:solidFill>
                  <a:srgbClr val="FF0000"/>
                </a:solidFill>
              </a:rPr>
              <a:t>underfitting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9F474-7D81-0CE7-A3DF-FFC236C3866C}"/>
              </a:ext>
            </a:extLst>
          </p:cNvPr>
          <p:cNvSpPr txBox="1"/>
          <p:nvPr/>
        </p:nvSpPr>
        <p:spPr>
          <a:xfrm>
            <a:off x="666948" y="2696957"/>
            <a:ext cx="66977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Recall</a:t>
            </a:r>
          </a:p>
          <a:p>
            <a:pPr lvl="1"/>
            <a:r>
              <a:rPr lang="en-US" dirty="0"/>
              <a:t>F1 Score   Graphs here..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65548A-7606-7ED6-0382-5FAB99E11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7741133" y="1552854"/>
            <a:ext cx="4108202" cy="31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A19237-C6F8-9E60-B66B-075840A8DA97}"/>
              </a:ext>
            </a:extLst>
          </p:cNvPr>
          <p:cNvSpPr txBox="1"/>
          <p:nvPr/>
        </p:nvSpPr>
        <p:spPr>
          <a:xfrm>
            <a:off x="2559249" y="6473270"/>
            <a:ext cx="90993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r"/>
            <a:r>
              <a:rPr lang="en-US" sz="1200" dirty="0">
                <a:solidFill>
                  <a:srgbClr val="0070C0"/>
                </a:solidFill>
              </a:rPr>
              <a:t>Image Credits: </a:t>
            </a:r>
            <a:r>
              <a:rPr lang="en-US" sz="1200" dirty="0">
                <a:solidFill>
                  <a:srgbClr val="0070C0"/>
                </a:solidFill>
                <a:hlinkClick r:id="rId3"/>
              </a:rPr>
              <a:t>Akash </a:t>
            </a:r>
            <a:r>
              <a:rPr lang="en-US" sz="1200" dirty="0" err="1">
                <a:solidFill>
                  <a:srgbClr val="0070C0"/>
                </a:solidFill>
                <a:hlinkClick r:id="rId3"/>
              </a:rPr>
              <a:t>Desarda</a:t>
            </a:r>
            <a:r>
              <a:rPr lang="en-US" sz="1200" dirty="0">
                <a:solidFill>
                  <a:srgbClr val="0070C0"/>
                </a:solidFill>
                <a:hlinkClick r:id="rId3"/>
              </a:rPr>
              <a:t> – Towards Data Science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65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F0C6-C524-40A9-AD64-E57EEFCA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Neural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078C4-6B45-4C1C-C8A6-C1111A4B1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21649-B07D-6F6E-6E42-369D83B2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6DF9-8A95-2D40-9414-1AFA941FCE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890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1548E70726AB4C8A819184CB3FE9AD" ma:contentTypeVersion="10" ma:contentTypeDescription="Create a new document." ma:contentTypeScope="" ma:versionID="68145da664f2a78596ebd75e900d84d4">
  <xsd:schema xmlns:xsd="http://www.w3.org/2001/XMLSchema" xmlns:xs="http://www.w3.org/2001/XMLSchema" xmlns:p="http://schemas.microsoft.com/office/2006/metadata/properties" xmlns:ns3="64d65eba-b163-427e-aa41-cd037ee33c53" xmlns:ns4="258ddc2c-d2d7-420c-ad47-47652e4fad43" targetNamespace="http://schemas.microsoft.com/office/2006/metadata/properties" ma:root="true" ma:fieldsID="8a3ae51ccacd9d106beca2e220b4fc15" ns3:_="" ns4:_="">
    <xsd:import namespace="64d65eba-b163-427e-aa41-cd037ee33c53"/>
    <xsd:import namespace="258ddc2c-d2d7-420c-ad47-47652e4fad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d65eba-b163-427e-aa41-cd037ee33c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8ddc2c-d2d7-420c-ad47-47652e4fad4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533100-215C-4FB1-8C40-831485CBAD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C0B094-4C21-4771-96B0-A9F660D41A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d65eba-b163-427e-aa41-cd037ee33c53"/>
    <ds:schemaRef ds:uri="258ddc2c-d2d7-420c-ad47-47652e4fad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4039D6-4D3E-441C-A2A8-8D61220E13F8}">
  <ds:schemaRefs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dcmitype/"/>
    <ds:schemaRef ds:uri="258ddc2c-d2d7-420c-ad47-47652e4fad43"/>
    <ds:schemaRef ds:uri="64d65eba-b163-427e-aa41-cd037ee33c5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220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1_Office Theme</vt:lpstr>
      <vt:lpstr>CS6316 Machine Learning Practical Project Key Results and Improvements</vt:lpstr>
      <vt:lpstr>Logistic Regression</vt:lpstr>
      <vt:lpstr>K Nearest Neighbor</vt:lpstr>
      <vt:lpstr>Decision Tree</vt:lpstr>
      <vt:lpstr>SVM – Support Vector Machines</vt:lpstr>
      <vt:lpstr>Random Forest</vt:lpstr>
      <vt:lpstr>Boosting</vt:lpstr>
      <vt:lpstr>Neural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Context-Aware Safety Assurance in  Medical Cyber-Physical Systems:  A Hybrid Knowledge and Data Driven Approach</dc:title>
  <dc:creator>Alemzadeh, Homa (ha4d)</dc:creator>
  <cp:lastModifiedBy>Weerasinghe, Keshara Tikiri Bandara (cjh9fw)</cp:lastModifiedBy>
  <cp:revision>20</cp:revision>
  <dcterms:created xsi:type="dcterms:W3CDTF">2022-10-25T19:15:12Z</dcterms:created>
  <dcterms:modified xsi:type="dcterms:W3CDTF">2022-11-19T20:38:34Z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0x0101009D1548E70726AB4C8A819184CB3FE9AD</vt:lpwstr>
  </property>
</Properties>
</file>