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7"/>
  </p:notesMasterIdLst>
  <p:sldIdLst>
    <p:sldId id="256" r:id="rId2"/>
    <p:sldId id="258" r:id="rId3"/>
    <p:sldId id="259" r:id="rId4"/>
    <p:sldId id="260" r:id="rId5"/>
    <p:sldId id="261" r:id="rId6"/>
    <p:sldId id="262" r:id="rId7"/>
    <p:sldId id="263" r:id="rId8"/>
    <p:sldId id="272" r:id="rId9"/>
    <p:sldId id="264" r:id="rId10"/>
    <p:sldId id="265" r:id="rId11"/>
    <p:sldId id="267" r:id="rId12"/>
    <p:sldId id="268" r:id="rId13"/>
    <p:sldId id="269" r:id="rId14"/>
    <p:sldId id="270" r:id="rId15"/>
    <p:sldId id="273"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Nunito"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163417db9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163417db9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163417db9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163417db9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163417db9e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163417db9e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163417db9e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163417db9e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163417db9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163417db9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163417db9e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163417db9e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7668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bab7079c11a610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7bab7079c11a610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7bab7079c11a610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7bab7079c11a610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163417db9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163417db9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dirty="0" smtClean="0">
                <a:solidFill>
                  <a:srgbClr val="202122"/>
                </a:solidFill>
                <a:effectLst/>
                <a:latin typeface="Times New Roman" panose="02020603050405020304" pitchFamily="18" charset="0"/>
                <a:cs typeface="Times New Roman" panose="02020603050405020304" pitchFamily="18" charset="0"/>
              </a:rPr>
              <a:t>0-No DR , 1-Mild DR, 2-Moderate DR, 3-Severe DR, 4-Proliferative DR</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163417db9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163417db9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163417db9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163417db9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163417db9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163417db9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163417db9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163417db9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2092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163417db9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163417db9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p:nvPr/>
        </p:nvSpPr>
        <p:spPr>
          <a:xfrm>
            <a:off x="321036" y="1963587"/>
            <a:ext cx="8379900" cy="166196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3200" b="1" dirty="0" smtClean="0">
                <a:solidFill>
                  <a:schemeClr val="bg2"/>
                </a:solidFill>
              </a:rPr>
              <a:t>HAMOYE </a:t>
            </a:r>
            <a:r>
              <a:rPr lang="en-GB" sz="3200" b="1" dirty="0">
                <a:solidFill>
                  <a:schemeClr val="bg2"/>
                </a:solidFill>
              </a:rPr>
              <a:t>DECISION </a:t>
            </a:r>
            <a:r>
              <a:rPr lang="en-GB" sz="3200" b="1" dirty="0" smtClean="0">
                <a:solidFill>
                  <a:schemeClr val="bg2"/>
                </a:solidFill>
              </a:rPr>
              <a:t>TREE</a:t>
            </a:r>
          </a:p>
          <a:p>
            <a:pPr marL="0" lvl="0" indent="0" algn="ctr" rtl="0">
              <a:spcBef>
                <a:spcPts val="0"/>
              </a:spcBef>
              <a:spcAft>
                <a:spcPts val="0"/>
              </a:spcAft>
              <a:buNone/>
            </a:pPr>
            <a:r>
              <a:rPr lang="en-GB" sz="3200" b="1" dirty="0" smtClean="0">
                <a:solidFill>
                  <a:schemeClr val="bg2"/>
                </a:solidFill>
              </a:rPr>
              <a:t> </a:t>
            </a:r>
          </a:p>
          <a:p>
            <a:pPr marL="0" lvl="0" indent="0" algn="ctr" rtl="0">
              <a:spcBef>
                <a:spcPts val="0"/>
              </a:spcBef>
              <a:spcAft>
                <a:spcPts val="0"/>
              </a:spcAft>
              <a:buNone/>
            </a:pPr>
            <a:r>
              <a:rPr lang="en-GB" sz="3200" b="1" dirty="0" smtClean="0">
                <a:solidFill>
                  <a:schemeClr val="bg2"/>
                </a:solidFill>
              </a:rPr>
              <a:t>Blindness Detection (PP22/H605)</a:t>
            </a:r>
            <a:endParaRPr sz="3200" b="1" dirty="0">
              <a:solidFill>
                <a:schemeClr val="bg2"/>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7115" y="415635"/>
            <a:ext cx="1030685" cy="1030685"/>
          </a:xfrm>
          <a:prstGeom prst="rect">
            <a:avLst/>
          </a:prstGeom>
        </p:spPr>
      </p:pic>
      <p:sp>
        <p:nvSpPr>
          <p:cNvPr id="5" name="TextBox 4"/>
          <p:cNvSpPr txBox="1"/>
          <p:nvPr/>
        </p:nvSpPr>
        <p:spPr>
          <a:xfrm>
            <a:off x="6390410" y="3896591"/>
            <a:ext cx="1984664" cy="738664"/>
          </a:xfrm>
          <a:prstGeom prst="rect">
            <a:avLst/>
          </a:prstGeom>
          <a:noFill/>
        </p:spPr>
        <p:txBody>
          <a:bodyPr wrap="square" rtlCol="0">
            <a:spAutoFit/>
          </a:bodyPr>
          <a:lstStyle/>
          <a:p>
            <a:r>
              <a:rPr lang="en-GB" b="1" dirty="0" smtClean="0">
                <a:solidFill>
                  <a:schemeClr val="bg2">
                    <a:lumMod val="75000"/>
                  </a:schemeClr>
                </a:solidFill>
              </a:rPr>
              <a:t>Presented by</a:t>
            </a:r>
          </a:p>
          <a:p>
            <a:r>
              <a:rPr lang="en-GB" b="1" dirty="0" smtClean="0">
                <a:solidFill>
                  <a:schemeClr val="bg2">
                    <a:lumMod val="75000"/>
                  </a:schemeClr>
                </a:solidFill>
              </a:rPr>
              <a:t>Grace Effiong</a:t>
            </a:r>
          </a:p>
          <a:p>
            <a:r>
              <a:rPr lang="en-GB" b="1" dirty="0" err="1" smtClean="0">
                <a:solidFill>
                  <a:schemeClr val="bg2">
                    <a:lumMod val="75000"/>
                  </a:schemeClr>
                </a:solidFill>
              </a:rPr>
              <a:t>Shivam</a:t>
            </a:r>
            <a:r>
              <a:rPr lang="en-GB" b="1" dirty="0" smtClean="0">
                <a:solidFill>
                  <a:schemeClr val="bg2">
                    <a:lumMod val="75000"/>
                  </a:schemeClr>
                </a:solidFill>
              </a:rPr>
              <a:t> </a:t>
            </a:r>
            <a:r>
              <a:rPr lang="en-GB" b="1" dirty="0" err="1" smtClean="0">
                <a:solidFill>
                  <a:schemeClr val="bg2">
                    <a:lumMod val="75000"/>
                  </a:schemeClr>
                </a:solidFill>
              </a:rPr>
              <a:t>Kesharwani</a:t>
            </a:r>
            <a:endParaRPr lang="en-GB" b="1" dirty="0">
              <a:solidFill>
                <a:schemeClr val="bg2">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268599" y="268149"/>
            <a:ext cx="8739933" cy="4371583"/>
          </a:xfrm>
          <a:prstGeom prst="rect">
            <a:avLst/>
          </a:prstGeom>
        </p:spPr>
        <p:txBody>
          <a:bodyPr spcFirstLastPara="1" wrap="square" lIns="91425" tIns="91425" rIns="91425" bIns="91425" anchor="t" anchorCtr="0">
            <a:normAutofit fontScale="90000"/>
          </a:bodyPr>
          <a:lstStyle/>
          <a:p>
            <a:pPr rtl="0">
              <a:spcBef>
                <a:spcPts val="1800"/>
              </a:spcBef>
              <a:spcAft>
                <a:spcPts val="0"/>
              </a:spcAft>
            </a:pPr>
            <a:r>
              <a:rPr lang="en-US" sz="2400" b="0" i="0" u="none" strike="noStrike" dirty="0">
                <a:solidFill>
                  <a:srgbClr val="000000"/>
                </a:solidFill>
                <a:effectLst/>
                <a:latin typeface="Times New Roman" panose="02020603050405020304" pitchFamily="18" charset="0"/>
              </a:rPr>
              <a:t>Residual learning can be explained with a very simple example. Initially when we learn to ride a bike we make mistakes and we learn. Once we are able to ride the bike, our brain has stopped firing the neurons responsible to learn the skill allowing us to focus on other things involved with riding the bike.</a:t>
            </a:r>
            <a:r>
              <a:rPr lang="en-US" sz="2400" b="1" dirty="0">
                <a:effectLst/>
              </a:rPr>
              <a:t/>
            </a:r>
            <a:br>
              <a:rPr lang="en-US" sz="2400" b="1" dirty="0">
                <a:effectLst/>
              </a:rPr>
            </a:br>
            <a:r>
              <a:rPr lang="en-US" sz="2400" b="1" dirty="0">
                <a:effectLst/>
              </a:rPr>
              <a:t/>
            </a:r>
            <a:br>
              <a:rPr lang="en-US" sz="2400" b="1" dirty="0">
                <a:effectLst/>
              </a:rPr>
            </a:br>
            <a:r>
              <a:rPr lang="en-US" sz="2400" b="0" i="0" u="none" strike="noStrike" dirty="0">
                <a:solidFill>
                  <a:srgbClr val="000000"/>
                </a:solidFill>
                <a:effectLst/>
                <a:latin typeface="Times New Roman" panose="02020603050405020304" pitchFamily="18" charset="0"/>
              </a:rPr>
              <a:t>The ResNet50 architecture does not need to fire all neurons in every epoch. This greatly reduces the training time and improves accuracy. Once a feature is learnt, it does not try to learn it again but rather focuses on learning newer features. A very smart approach that greatly improved model training performance.</a:t>
            </a:r>
            <a:r>
              <a:rPr lang="en-US" b="1" dirty="0">
                <a:effectLst/>
              </a:rPr>
              <a:t/>
            </a:r>
            <a:br>
              <a:rPr lang="en-US" b="1" dirty="0">
                <a:effectLst/>
              </a:rPr>
            </a:b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4"/>
          <p:cNvSpPr txBox="1">
            <a:spLocks noGrp="1"/>
          </p:cNvSpPr>
          <p:nvPr>
            <p:ph type="title"/>
          </p:nvPr>
        </p:nvSpPr>
        <p:spPr>
          <a:xfrm>
            <a:off x="375300" y="0"/>
            <a:ext cx="8393400" cy="1464300"/>
          </a:xfrm>
          <a:prstGeom prst="rect">
            <a:avLst/>
          </a:prstGeom>
        </p:spPr>
        <p:txBody>
          <a:bodyPr spcFirstLastPara="1" wrap="square" lIns="91425" tIns="91425" rIns="91425" bIns="91425" anchor="t" anchorCtr="0">
            <a:noAutofit/>
          </a:bodyPr>
          <a:lstStyle/>
          <a:p>
            <a:pPr rtl="0">
              <a:spcBef>
                <a:spcPts val="1200"/>
              </a:spcBef>
              <a:spcAft>
                <a:spcPts val="1200"/>
              </a:spcAft>
            </a:pPr>
            <a:r>
              <a:rPr lang="en-US" sz="1800" b="1" i="0" u="none" strike="noStrike" dirty="0">
                <a:solidFill>
                  <a:srgbClr val="000000"/>
                </a:solidFill>
                <a:effectLst/>
                <a:latin typeface="Times New Roman" panose="02020603050405020304" pitchFamily="18" charset="0"/>
              </a:rPr>
              <a:t>Model Evaluation:</a:t>
            </a:r>
            <a:r>
              <a:rPr lang="en-US" b="0" dirty="0">
                <a:effectLst/>
              </a:rPr>
              <a:t/>
            </a:r>
            <a:br>
              <a:rPr lang="en-US" b="0" dirty="0">
                <a:effectLst/>
              </a:rPr>
            </a:br>
            <a:r>
              <a:rPr lang="en-US" sz="1800" b="0" i="0" u="none" strike="noStrike" dirty="0">
                <a:solidFill>
                  <a:srgbClr val="000000"/>
                </a:solidFill>
                <a:effectLst/>
                <a:latin typeface="Times New Roman" panose="02020603050405020304" pitchFamily="18" charset="0"/>
              </a:rPr>
              <a:t>Model evaluation is important to assess the efficacy of a model during initial research phases, and it also plays a role in model monitoring.</a:t>
            </a:r>
            <a:r>
              <a:rPr lang="en-US" b="1" dirty="0">
                <a:effectLst/>
              </a:rPr>
              <a:t/>
            </a:r>
            <a:br>
              <a:rPr lang="en-US" b="1" dirty="0">
                <a:effectLst/>
              </a:rPr>
            </a:br>
            <a:endParaRPr dirty="0"/>
          </a:p>
        </p:txBody>
      </p:sp>
      <p:pic>
        <p:nvPicPr>
          <p:cNvPr id="3" name="Picture 2">
            <a:extLst>
              <a:ext uri="{FF2B5EF4-FFF2-40B4-BE49-F238E27FC236}">
                <a16:creationId xmlns:a16="http://schemas.microsoft.com/office/drawing/2014/main" id="{264CF8BD-F2B9-46A3-8D4D-12F2C32855BA}"/>
              </a:ext>
            </a:extLst>
          </p:cNvPr>
          <p:cNvPicPr>
            <a:picLocks noChangeAspect="1"/>
          </p:cNvPicPr>
          <p:nvPr/>
        </p:nvPicPr>
        <p:blipFill>
          <a:blip r:embed="rId3"/>
          <a:stretch>
            <a:fillRect/>
          </a:stretch>
        </p:blipFill>
        <p:spPr>
          <a:xfrm>
            <a:off x="1102780" y="1174043"/>
            <a:ext cx="6336595" cy="3386667"/>
          </a:xfrm>
          <a:prstGeom prst="rect">
            <a:avLst/>
          </a:prstGeom>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5"/>
          <p:cNvSpPr txBox="1">
            <a:spLocks noGrp="1"/>
          </p:cNvSpPr>
          <p:nvPr>
            <p:ph type="title"/>
          </p:nvPr>
        </p:nvSpPr>
        <p:spPr>
          <a:xfrm>
            <a:off x="268600" y="102300"/>
            <a:ext cx="8527800" cy="792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800" b="0" i="0" u="sng" dirty="0">
                <a:solidFill>
                  <a:srgbClr val="000000"/>
                </a:solidFill>
                <a:effectLst/>
                <a:latin typeface="Times New Roman" panose="02020603050405020304" pitchFamily="18" charset="0"/>
              </a:rPr>
              <a:t>Confusion matrix</a:t>
            </a:r>
            <a:endParaRPr dirty="0"/>
          </a:p>
          <a:p>
            <a:pPr marL="0" lvl="0" indent="0" algn="l" rtl="0">
              <a:spcBef>
                <a:spcPts val="0"/>
              </a:spcBef>
              <a:spcAft>
                <a:spcPts val="0"/>
              </a:spcAft>
              <a:buNone/>
            </a:pPr>
            <a:endParaRPr dirty="0"/>
          </a:p>
        </p:txBody>
      </p:sp>
      <p:sp>
        <p:nvSpPr>
          <p:cNvPr id="199" name="Google Shape;199;p2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0" name="Google Shape;200;p25"/>
          <p:cNvPicPr preferRelativeResize="0"/>
          <p:nvPr/>
        </p:nvPicPr>
        <p:blipFill>
          <a:blip r:embed="rId3">
            <a:alphaModFix/>
          </a:blip>
          <a:stretch>
            <a:fillRect/>
          </a:stretch>
        </p:blipFill>
        <p:spPr>
          <a:xfrm>
            <a:off x="348875" y="995625"/>
            <a:ext cx="8326575" cy="398120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6"/>
          <p:cNvSpPr txBox="1">
            <a:spLocks noGrp="1"/>
          </p:cNvSpPr>
          <p:nvPr>
            <p:ph type="title"/>
          </p:nvPr>
        </p:nvSpPr>
        <p:spPr>
          <a:xfrm>
            <a:off x="146756" y="254700"/>
            <a:ext cx="8692444" cy="1128600"/>
          </a:xfrm>
          <a:prstGeom prst="rect">
            <a:avLst/>
          </a:prstGeom>
        </p:spPr>
        <p:txBody>
          <a:bodyPr spcFirstLastPara="1" wrap="square" lIns="91425" tIns="91425" rIns="91425" bIns="91425" anchor="t" anchorCtr="0">
            <a:normAutofit fontScale="90000"/>
          </a:bodyPr>
          <a:lstStyle/>
          <a:p>
            <a:r>
              <a:rPr lang="en-GB" dirty="0"/>
              <a:t>RESULT</a:t>
            </a:r>
            <a:br>
              <a:rPr lang="en-GB" dirty="0"/>
            </a:br>
            <a:r>
              <a:rPr lang="en-US" sz="2200" dirty="0">
                <a:solidFill>
                  <a:srgbClr val="000000"/>
                </a:solidFill>
                <a:highlight>
                  <a:srgbClr val="FFFFFF"/>
                </a:highlight>
                <a:latin typeface="Times New Roman" panose="02020603050405020304" pitchFamily="18" charset="0"/>
                <a:ea typeface="Arial"/>
                <a:cs typeface="Times New Roman" panose="02020603050405020304" pitchFamily="18" charset="0"/>
                <a:sym typeface="Arial"/>
              </a:rPr>
              <a:t>After applying our Model on Test Dataset consisting 1928 images, Model prediction shows</a:t>
            </a:r>
            <a:r>
              <a:rPr lang="en-US" sz="3200" dirty="0">
                <a:solidFill>
                  <a:srgbClr val="000000"/>
                </a:solidFill>
                <a:highlight>
                  <a:srgbClr val="FFFFFF"/>
                </a:highlight>
                <a:latin typeface="Arial"/>
                <a:ea typeface="Arial"/>
                <a:cs typeface="Arial"/>
                <a:sym typeface="Arial"/>
              </a:rPr>
              <a:t/>
            </a:r>
            <a:br>
              <a:rPr lang="en-US" sz="3200" dirty="0">
                <a:solidFill>
                  <a:srgbClr val="000000"/>
                </a:solidFill>
                <a:highlight>
                  <a:srgbClr val="FFFFFF"/>
                </a:highlight>
                <a:latin typeface="Arial"/>
                <a:ea typeface="Arial"/>
                <a:cs typeface="Arial"/>
                <a:sym typeface="Arial"/>
              </a:rPr>
            </a:br>
            <a:endParaRPr dirty="0"/>
          </a:p>
        </p:txBody>
      </p:sp>
      <p:graphicFrame>
        <p:nvGraphicFramePr>
          <p:cNvPr id="2" name="Table 2">
            <a:extLst>
              <a:ext uri="{FF2B5EF4-FFF2-40B4-BE49-F238E27FC236}">
                <a16:creationId xmlns:a16="http://schemas.microsoft.com/office/drawing/2014/main" id="{F413B3CB-998D-4789-98B1-C79DA7ECFAC5}"/>
              </a:ext>
            </a:extLst>
          </p:cNvPr>
          <p:cNvGraphicFramePr>
            <a:graphicFrameLocks noGrp="1"/>
          </p:cNvGraphicFramePr>
          <p:nvPr>
            <p:extLst>
              <p:ext uri="{D42A27DB-BD31-4B8C-83A1-F6EECF244321}">
                <p14:modId xmlns:p14="http://schemas.microsoft.com/office/powerpoint/2010/main" val="344735095"/>
              </p:ext>
            </p:extLst>
          </p:nvPr>
        </p:nvGraphicFramePr>
        <p:xfrm>
          <a:off x="993420" y="1629826"/>
          <a:ext cx="6660446" cy="2675112"/>
        </p:xfrm>
        <a:graphic>
          <a:graphicData uri="http://schemas.openxmlformats.org/drawingml/2006/table">
            <a:tbl>
              <a:tblPr firstRow="1" bandRow="1">
                <a:tableStyleId>{F5AB1C69-6EDB-4FF4-983F-18BD219EF322}</a:tableStyleId>
              </a:tblPr>
              <a:tblGrid>
                <a:gridCol w="3330223">
                  <a:extLst>
                    <a:ext uri="{9D8B030D-6E8A-4147-A177-3AD203B41FA5}">
                      <a16:colId xmlns:a16="http://schemas.microsoft.com/office/drawing/2014/main" val="2466987788"/>
                    </a:ext>
                  </a:extLst>
                </a:gridCol>
                <a:gridCol w="3330223">
                  <a:extLst>
                    <a:ext uri="{9D8B030D-6E8A-4147-A177-3AD203B41FA5}">
                      <a16:colId xmlns:a16="http://schemas.microsoft.com/office/drawing/2014/main" val="1665810384"/>
                    </a:ext>
                  </a:extLst>
                </a:gridCol>
              </a:tblGrid>
              <a:tr h="445852">
                <a:tc>
                  <a:txBody>
                    <a:bodyPr/>
                    <a:lstStyle/>
                    <a:p>
                      <a:r>
                        <a:rPr lang="en-US" dirty="0"/>
                        <a:t>SEVERITY</a:t>
                      </a:r>
                    </a:p>
                  </a:txBody>
                  <a:tcPr/>
                </a:tc>
                <a:tc>
                  <a:txBody>
                    <a:bodyPr/>
                    <a:lstStyle/>
                    <a:p>
                      <a:r>
                        <a:rPr lang="en-US" dirty="0"/>
                        <a:t>TOTAL</a:t>
                      </a:r>
                    </a:p>
                  </a:txBody>
                  <a:tcPr/>
                </a:tc>
                <a:extLst>
                  <a:ext uri="{0D108BD9-81ED-4DB2-BD59-A6C34878D82A}">
                    <a16:rowId xmlns:a16="http://schemas.microsoft.com/office/drawing/2014/main" val="1166471567"/>
                  </a:ext>
                </a:extLst>
              </a:tr>
              <a:tr h="445852">
                <a:tc>
                  <a:txBody>
                    <a:bodyPr/>
                    <a:lstStyle/>
                    <a:p>
                      <a:pPr rtl="0" fontAlgn="t">
                        <a:spcBef>
                          <a:spcPts val="0"/>
                        </a:spcBef>
                        <a:spcAft>
                          <a:spcPts val="0"/>
                        </a:spcAft>
                      </a:pPr>
                      <a:r>
                        <a:rPr lang="en-US" sz="1200" b="1" u="none" strike="noStrike" dirty="0">
                          <a:solidFill>
                            <a:srgbClr val="000000"/>
                          </a:solidFill>
                          <a:effectLst/>
                        </a:rPr>
                        <a:t>Proliferative DR</a:t>
                      </a:r>
                      <a:endParaRPr lang="en-US" b="1" dirty="0">
                        <a:effectLst/>
                      </a:endParaRPr>
                    </a:p>
                  </a:txBody>
                  <a:tcPr marL="63500" marR="63500" marT="63500" marB="63500"/>
                </a:tc>
                <a:tc>
                  <a:txBody>
                    <a:bodyPr/>
                    <a:lstStyle/>
                    <a:p>
                      <a:pPr rtl="0" fontAlgn="t">
                        <a:spcBef>
                          <a:spcPts val="0"/>
                        </a:spcBef>
                        <a:spcAft>
                          <a:spcPts val="0"/>
                        </a:spcAft>
                      </a:pPr>
                      <a:r>
                        <a:rPr lang="en-US" sz="1200" b="1" u="none" strike="noStrike">
                          <a:solidFill>
                            <a:srgbClr val="000000"/>
                          </a:solidFill>
                          <a:effectLst/>
                        </a:rPr>
                        <a:t>46</a:t>
                      </a:r>
                      <a:endParaRPr lang="en-US" b="1">
                        <a:effectLst/>
                      </a:endParaRPr>
                    </a:p>
                  </a:txBody>
                  <a:tcPr marL="63500" marR="63500" marT="63500" marB="63500"/>
                </a:tc>
                <a:extLst>
                  <a:ext uri="{0D108BD9-81ED-4DB2-BD59-A6C34878D82A}">
                    <a16:rowId xmlns:a16="http://schemas.microsoft.com/office/drawing/2014/main" val="3404170694"/>
                  </a:ext>
                </a:extLst>
              </a:tr>
              <a:tr h="445852">
                <a:tc>
                  <a:txBody>
                    <a:bodyPr/>
                    <a:lstStyle/>
                    <a:p>
                      <a:pPr rtl="0" fontAlgn="t">
                        <a:spcBef>
                          <a:spcPts val="0"/>
                        </a:spcBef>
                        <a:spcAft>
                          <a:spcPts val="0"/>
                        </a:spcAft>
                      </a:pPr>
                      <a:r>
                        <a:rPr lang="en-US" sz="1200" b="1" u="none" strike="noStrike" dirty="0">
                          <a:solidFill>
                            <a:srgbClr val="000000"/>
                          </a:solidFill>
                          <a:effectLst/>
                        </a:rPr>
                        <a:t>Severe DR</a:t>
                      </a:r>
                      <a:endParaRPr lang="en-US" b="1" dirty="0">
                        <a:effectLst/>
                      </a:endParaRPr>
                    </a:p>
                  </a:txBody>
                  <a:tcPr marL="63500" marR="63500" marT="63500" marB="63500"/>
                </a:tc>
                <a:tc>
                  <a:txBody>
                    <a:bodyPr/>
                    <a:lstStyle/>
                    <a:p>
                      <a:pPr rtl="0" fontAlgn="t">
                        <a:spcBef>
                          <a:spcPts val="0"/>
                        </a:spcBef>
                        <a:spcAft>
                          <a:spcPts val="0"/>
                        </a:spcAft>
                      </a:pPr>
                      <a:r>
                        <a:rPr lang="en-US" sz="1200" b="1" u="none" strike="noStrike" dirty="0">
                          <a:solidFill>
                            <a:srgbClr val="000000"/>
                          </a:solidFill>
                          <a:effectLst/>
                        </a:rPr>
                        <a:t>331</a:t>
                      </a:r>
                      <a:endParaRPr lang="en-US" b="1" dirty="0">
                        <a:effectLst/>
                      </a:endParaRPr>
                    </a:p>
                  </a:txBody>
                  <a:tcPr marL="63500" marR="63500" marT="63500" marB="63500"/>
                </a:tc>
                <a:extLst>
                  <a:ext uri="{0D108BD9-81ED-4DB2-BD59-A6C34878D82A}">
                    <a16:rowId xmlns:a16="http://schemas.microsoft.com/office/drawing/2014/main" val="3560670581"/>
                  </a:ext>
                </a:extLst>
              </a:tr>
              <a:tr h="445852">
                <a:tc>
                  <a:txBody>
                    <a:bodyPr/>
                    <a:lstStyle/>
                    <a:p>
                      <a:pPr rtl="0" fontAlgn="t">
                        <a:spcBef>
                          <a:spcPts val="0"/>
                        </a:spcBef>
                        <a:spcAft>
                          <a:spcPts val="0"/>
                        </a:spcAft>
                      </a:pPr>
                      <a:r>
                        <a:rPr lang="en-US" sz="1200" b="1" u="none" strike="noStrike">
                          <a:solidFill>
                            <a:srgbClr val="000000"/>
                          </a:solidFill>
                          <a:effectLst/>
                        </a:rPr>
                        <a:t>Moderate DR</a:t>
                      </a:r>
                      <a:endParaRPr lang="en-US" b="1">
                        <a:effectLst/>
                      </a:endParaRPr>
                    </a:p>
                  </a:txBody>
                  <a:tcPr marL="63500" marR="63500" marT="63500" marB="63500"/>
                </a:tc>
                <a:tc>
                  <a:txBody>
                    <a:bodyPr/>
                    <a:lstStyle/>
                    <a:p>
                      <a:pPr rtl="0" fontAlgn="t">
                        <a:spcBef>
                          <a:spcPts val="0"/>
                        </a:spcBef>
                        <a:spcAft>
                          <a:spcPts val="0"/>
                        </a:spcAft>
                      </a:pPr>
                      <a:r>
                        <a:rPr lang="en-US" sz="1200" b="1" u="none" strike="noStrike" dirty="0">
                          <a:solidFill>
                            <a:srgbClr val="000000"/>
                          </a:solidFill>
                          <a:effectLst/>
                        </a:rPr>
                        <a:t>964</a:t>
                      </a:r>
                      <a:endParaRPr lang="en-US" b="1" dirty="0">
                        <a:effectLst/>
                      </a:endParaRPr>
                    </a:p>
                  </a:txBody>
                  <a:tcPr marL="63500" marR="63500" marT="63500" marB="63500"/>
                </a:tc>
                <a:extLst>
                  <a:ext uri="{0D108BD9-81ED-4DB2-BD59-A6C34878D82A}">
                    <a16:rowId xmlns:a16="http://schemas.microsoft.com/office/drawing/2014/main" val="1041831007"/>
                  </a:ext>
                </a:extLst>
              </a:tr>
              <a:tr h="445852">
                <a:tc>
                  <a:txBody>
                    <a:bodyPr/>
                    <a:lstStyle/>
                    <a:p>
                      <a:pPr rtl="0" fontAlgn="t">
                        <a:spcBef>
                          <a:spcPts val="0"/>
                        </a:spcBef>
                        <a:spcAft>
                          <a:spcPts val="0"/>
                        </a:spcAft>
                      </a:pPr>
                      <a:r>
                        <a:rPr lang="en-US" sz="1200" b="1" u="none" strike="noStrike">
                          <a:solidFill>
                            <a:srgbClr val="000000"/>
                          </a:solidFill>
                          <a:effectLst/>
                        </a:rPr>
                        <a:t>Mild DR</a:t>
                      </a:r>
                      <a:endParaRPr lang="en-US" b="1">
                        <a:effectLst/>
                      </a:endParaRPr>
                    </a:p>
                  </a:txBody>
                  <a:tcPr marL="63500" marR="63500" marT="63500" marB="63500"/>
                </a:tc>
                <a:tc>
                  <a:txBody>
                    <a:bodyPr/>
                    <a:lstStyle/>
                    <a:p>
                      <a:pPr rtl="0" fontAlgn="t">
                        <a:spcBef>
                          <a:spcPts val="0"/>
                        </a:spcBef>
                        <a:spcAft>
                          <a:spcPts val="0"/>
                        </a:spcAft>
                      </a:pPr>
                      <a:r>
                        <a:rPr lang="en-US" sz="1200" b="1" u="none" strike="noStrike" dirty="0">
                          <a:solidFill>
                            <a:srgbClr val="000000"/>
                          </a:solidFill>
                          <a:effectLst/>
                        </a:rPr>
                        <a:t>292</a:t>
                      </a:r>
                      <a:endParaRPr lang="en-US" b="1" dirty="0">
                        <a:effectLst/>
                      </a:endParaRPr>
                    </a:p>
                  </a:txBody>
                  <a:tcPr marL="63500" marR="63500" marT="63500" marB="63500"/>
                </a:tc>
                <a:extLst>
                  <a:ext uri="{0D108BD9-81ED-4DB2-BD59-A6C34878D82A}">
                    <a16:rowId xmlns:a16="http://schemas.microsoft.com/office/drawing/2014/main" val="4222741664"/>
                  </a:ext>
                </a:extLst>
              </a:tr>
              <a:tr h="445852">
                <a:tc>
                  <a:txBody>
                    <a:bodyPr/>
                    <a:lstStyle/>
                    <a:p>
                      <a:pPr rtl="0" fontAlgn="t">
                        <a:spcBef>
                          <a:spcPts val="0"/>
                        </a:spcBef>
                        <a:spcAft>
                          <a:spcPts val="0"/>
                        </a:spcAft>
                      </a:pPr>
                      <a:r>
                        <a:rPr lang="en-US" sz="1200" b="1" u="none" strike="noStrike">
                          <a:solidFill>
                            <a:srgbClr val="000000"/>
                          </a:solidFill>
                          <a:effectLst/>
                        </a:rPr>
                        <a:t>No DR</a:t>
                      </a:r>
                      <a:endParaRPr lang="en-US" b="1">
                        <a:effectLst/>
                      </a:endParaRPr>
                    </a:p>
                  </a:txBody>
                  <a:tcPr marL="63500" marR="63500" marT="63500" marB="63500"/>
                </a:tc>
                <a:tc>
                  <a:txBody>
                    <a:bodyPr/>
                    <a:lstStyle/>
                    <a:p>
                      <a:pPr rtl="0" fontAlgn="t">
                        <a:spcBef>
                          <a:spcPts val="0"/>
                        </a:spcBef>
                        <a:spcAft>
                          <a:spcPts val="0"/>
                        </a:spcAft>
                      </a:pPr>
                      <a:r>
                        <a:rPr lang="en-US" sz="1200" b="1" u="none" strike="noStrike" dirty="0">
                          <a:solidFill>
                            <a:srgbClr val="000000"/>
                          </a:solidFill>
                          <a:effectLst/>
                        </a:rPr>
                        <a:t>295</a:t>
                      </a:r>
                      <a:endParaRPr lang="en-US" b="1" dirty="0">
                        <a:effectLst/>
                      </a:endParaRPr>
                    </a:p>
                  </a:txBody>
                  <a:tcPr marL="63500" marR="63500" marT="63500" marB="63500"/>
                </a:tc>
                <a:extLst>
                  <a:ext uri="{0D108BD9-81ED-4DB2-BD59-A6C34878D82A}">
                    <a16:rowId xmlns:a16="http://schemas.microsoft.com/office/drawing/2014/main" val="773700016"/>
                  </a:ext>
                </a:extLst>
              </a:tr>
            </a:tbl>
          </a:graphicData>
        </a:graphic>
      </p:graphicFrame>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Google Shape;211;p27"/>
          <p:cNvPicPr preferRelativeResize="0"/>
          <p:nvPr/>
        </p:nvPicPr>
        <p:blipFill>
          <a:blip r:embed="rId3">
            <a:alphaModFix/>
          </a:blip>
          <a:stretch>
            <a:fillRect/>
          </a:stretch>
        </p:blipFill>
        <p:spPr>
          <a:xfrm>
            <a:off x="862150" y="1061156"/>
            <a:ext cx="7419699" cy="3813744"/>
          </a:xfrm>
          <a:prstGeom prst="rect">
            <a:avLst/>
          </a:prstGeom>
          <a:noFill/>
          <a:ln>
            <a:noFill/>
          </a:ln>
        </p:spPr>
      </p:pic>
      <p:sp>
        <p:nvSpPr>
          <p:cNvPr id="2" name="TextBox 1">
            <a:extLst>
              <a:ext uri="{FF2B5EF4-FFF2-40B4-BE49-F238E27FC236}">
                <a16:creationId xmlns:a16="http://schemas.microsoft.com/office/drawing/2014/main" id="{981211E6-BBE5-43AF-9D72-734655A842CB}"/>
              </a:ext>
            </a:extLst>
          </p:cNvPr>
          <p:cNvSpPr txBox="1"/>
          <p:nvPr/>
        </p:nvSpPr>
        <p:spPr>
          <a:xfrm>
            <a:off x="1399822" y="553156"/>
            <a:ext cx="6795911"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RESULT VISUALIZATION</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14</a:t>
            </a:fld>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8"/>
          <p:cNvSpPr txBox="1">
            <a:spLocks noGrp="1"/>
          </p:cNvSpPr>
          <p:nvPr>
            <p:ph type="title"/>
          </p:nvPr>
        </p:nvSpPr>
        <p:spPr>
          <a:xfrm>
            <a:off x="872875" y="-145162"/>
            <a:ext cx="7505700" cy="954600"/>
          </a:xfrm>
          <a:prstGeom prst="rect">
            <a:avLst/>
          </a:prstGeom>
        </p:spPr>
        <p:txBody>
          <a:bodyPr spcFirstLastPara="1" wrap="square" lIns="91425" tIns="91425" rIns="91425" bIns="91425" anchor="t" anchorCtr="0">
            <a:normAutofit/>
          </a:bodyPr>
          <a:lstStyle/>
          <a:p>
            <a:pPr marL="0" lvl="0" indent="0" algn="ctr" rtl="0">
              <a:lnSpc>
                <a:spcPct val="115000"/>
              </a:lnSpc>
              <a:spcBef>
                <a:spcPts val="2400"/>
              </a:spcBef>
              <a:spcAft>
                <a:spcPts val="0"/>
              </a:spcAft>
              <a:buNone/>
            </a:pPr>
            <a:r>
              <a:rPr lang="en-GB" sz="2400" b="1" dirty="0">
                <a:highlight>
                  <a:srgbClr val="FFFFFF"/>
                </a:highlight>
                <a:latin typeface="Times New Roman"/>
                <a:ea typeface="Times New Roman"/>
                <a:cs typeface="Times New Roman"/>
                <a:sym typeface="Times New Roman"/>
              </a:rPr>
              <a:t>CONCLUSION</a:t>
            </a:r>
            <a:endParaRPr sz="2400" b="1" dirty="0">
              <a:highlight>
                <a:srgbClr val="FFFFFF"/>
              </a:highlight>
              <a:latin typeface="Times New Roman"/>
              <a:ea typeface="Times New Roman"/>
              <a:cs typeface="Times New Roman"/>
              <a:sym typeface="Times New Roman"/>
            </a:endParaRPr>
          </a:p>
          <a:p>
            <a:pPr marL="0" lvl="0" indent="0" algn="l" rtl="0">
              <a:spcBef>
                <a:spcPts val="600"/>
              </a:spcBef>
              <a:spcAft>
                <a:spcPts val="0"/>
              </a:spcAft>
              <a:buNone/>
            </a:pPr>
            <a:endParaRPr sz="3200" dirty="0"/>
          </a:p>
        </p:txBody>
      </p:sp>
      <p:sp>
        <p:nvSpPr>
          <p:cNvPr id="217" name="Google Shape;217;p28"/>
          <p:cNvSpPr txBox="1">
            <a:spLocks noGrp="1"/>
          </p:cNvSpPr>
          <p:nvPr>
            <p:ph type="body" idx="1"/>
          </p:nvPr>
        </p:nvSpPr>
        <p:spPr>
          <a:xfrm>
            <a:off x="443175" y="541867"/>
            <a:ext cx="8433600" cy="4418758"/>
          </a:xfrm>
          <a:prstGeom prst="rect">
            <a:avLst/>
          </a:prstGeom>
        </p:spPr>
        <p:txBody>
          <a:bodyPr spcFirstLastPara="1" wrap="square" lIns="91425" tIns="91425" rIns="91425" bIns="91425" anchor="t" anchorCtr="0">
            <a:normAutofit fontScale="85000" lnSpcReduction="10000"/>
          </a:bodyPr>
          <a:lstStyle/>
          <a:p>
            <a:pPr marL="146050" indent="0" rtl="0">
              <a:spcBef>
                <a:spcPts val="1200"/>
              </a:spcBef>
              <a:spcAft>
                <a:spcPts val="1200"/>
              </a:spcAft>
              <a:buNone/>
            </a:pPr>
            <a:r>
              <a:rPr lang="en-US" sz="1900" b="0" i="0" u="none" strike="noStrike" dirty="0">
                <a:solidFill>
                  <a:srgbClr val="000000"/>
                </a:solidFill>
                <a:effectLst/>
                <a:latin typeface="Times New Roman" panose="02020603050405020304" pitchFamily="18" charset="0"/>
              </a:rPr>
              <a:t>In this project, we presented an automated Diabetic Retinopathy detection system, based on lightweight deep learning. Initially, a dataset of fundus images was rearranged, </a:t>
            </a:r>
            <a:r>
              <a:rPr lang="en-US" sz="1900" b="0" i="0" u="none" strike="noStrike" dirty="0" smtClean="0">
                <a:solidFill>
                  <a:srgbClr val="000000"/>
                </a:solidFill>
                <a:effectLst/>
                <a:latin typeface="Times New Roman" panose="02020603050405020304" pitchFamily="18" charset="0"/>
              </a:rPr>
              <a:t>and </a:t>
            </a:r>
            <a:r>
              <a:rPr lang="en-US" sz="1900" b="0" i="0" u="none" strike="noStrike" dirty="0">
                <a:solidFill>
                  <a:srgbClr val="000000"/>
                </a:solidFill>
                <a:effectLst/>
                <a:latin typeface="Times New Roman" panose="02020603050405020304" pitchFamily="18" charset="0"/>
              </a:rPr>
              <a:t>augmented to improve the dataset to feed the deep network. </a:t>
            </a:r>
          </a:p>
          <a:p>
            <a:pPr marL="146050" indent="0" rtl="0">
              <a:spcBef>
                <a:spcPts val="1200"/>
              </a:spcBef>
              <a:spcAft>
                <a:spcPts val="1200"/>
              </a:spcAft>
              <a:buNone/>
            </a:pPr>
            <a:r>
              <a:rPr lang="en-US" sz="1900" b="0" i="0" u="none" strike="noStrike" dirty="0">
                <a:solidFill>
                  <a:srgbClr val="000000"/>
                </a:solidFill>
                <a:effectLst/>
                <a:latin typeface="Times New Roman" panose="02020603050405020304" pitchFamily="18" charset="0"/>
              </a:rPr>
              <a:t>The developed model focused on investigating different layers, activation function, loss function, and optimization algorithms for minimizing the computational cost without sacrificing the model accuracy. </a:t>
            </a:r>
          </a:p>
          <a:p>
            <a:pPr marL="146050" indent="0" rtl="0">
              <a:spcBef>
                <a:spcPts val="1200"/>
              </a:spcBef>
              <a:spcAft>
                <a:spcPts val="1200"/>
              </a:spcAft>
              <a:buNone/>
            </a:pPr>
            <a:r>
              <a:rPr lang="en-US" sz="1900" b="0" i="0" u="none" strike="noStrike" dirty="0">
                <a:solidFill>
                  <a:srgbClr val="000000"/>
                </a:solidFill>
                <a:effectLst/>
                <a:latin typeface="Times New Roman" panose="02020603050405020304" pitchFamily="18" charset="0"/>
              </a:rPr>
              <a:t>Our model performance in detection of Diabetic Retinopathy in terms of training accuracy (96.17%), validation accuracy (80.49%), being highly accurate, cost- and time-efficient enabled. </a:t>
            </a:r>
          </a:p>
          <a:p>
            <a:pPr marL="146050" indent="0" rtl="0">
              <a:spcBef>
                <a:spcPts val="1200"/>
              </a:spcBef>
              <a:spcAft>
                <a:spcPts val="1200"/>
              </a:spcAft>
              <a:buNone/>
            </a:pPr>
            <a:r>
              <a:rPr lang="en-US" sz="1900" b="0" i="0" u="none" strike="noStrike" dirty="0">
                <a:solidFill>
                  <a:srgbClr val="000000"/>
                </a:solidFill>
                <a:effectLst/>
                <a:latin typeface="Times New Roman" panose="02020603050405020304" pitchFamily="18" charset="0"/>
              </a:rPr>
              <a:t>This would help ophthalmologists to detect Diabetic retinopathy to prevent blindness more timely and more precisely. </a:t>
            </a:r>
            <a:r>
              <a:rPr lang="en-US" dirty="0"/>
              <a:t/>
            </a:r>
            <a:br>
              <a:rPr lang="en-US" dirty="0"/>
            </a:b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15</a:t>
            </a:fld>
            <a:endParaRPr lang="en-GB"/>
          </a:p>
        </p:txBody>
      </p:sp>
    </p:spTree>
    <p:extLst>
      <p:ext uri="{BB962C8B-B14F-4D97-AF65-F5344CB8AC3E}">
        <p14:creationId xmlns:p14="http://schemas.microsoft.com/office/powerpoint/2010/main" val="2407179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514925" y="127122"/>
            <a:ext cx="8069700" cy="993900"/>
          </a:xfrm>
          <a:prstGeom prst="rect">
            <a:avLst/>
          </a:prstGeom>
        </p:spPr>
        <p:txBody>
          <a:bodyPr spcFirstLastPara="1" wrap="square" lIns="91425" tIns="91425" rIns="91425" bIns="91425" anchor="t" anchorCtr="0">
            <a:normAutofit/>
          </a:bodyPr>
          <a:lstStyle/>
          <a:p>
            <a:pPr marL="0" lvl="0" indent="0" algn="ctr" rtl="0">
              <a:lnSpc>
                <a:spcPct val="115000"/>
              </a:lnSpc>
              <a:spcBef>
                <a:spcPts val="1200"/>
              </a:spcBef>
              <a:spcAft>
                <a:spcPts val="0"/>
              </a:spcAft>
              <a:buNone/>
            </a:pPr>
            <a:r>
              <a:rPr lang="en-GB" sz="3600" b="1" dirty="0" smtClean="0">
                <a:solidFill>
                  <a:schemeClr val="accent3">
                    <a:lumMod val="75000"/>
                  </a:schemeClr>
                </a:solidFill>
                <a:latin typeface="Times New Roman" panose="02020603050405020304" pitchFamily="18" charset="0"/>
                <a:ea typeface="Arial"/>
                <a:cs typeface="Times New Roman" panose="02020603050405020304" pitchFamily="18" charset="0"/>
                <a:sym typeface="Arial"/>
              </a:rPr>
              <a:t>INTRODUCTION</a:t>
            </a:r>
            <a:endParaRPr dirty="0">
              <a:solidFill>
                <a:schemeClr val="accent3">
                  <a:lumMod val="75000"/>
                </a:schemeClr>
              </a:solidFill>
            </a:endParaRPr>
          </a:p>
        </p:txBody>
      </p:sp>
      <p:sp>
        <p:nvSpPr>
          <p:cNvPr id="140" name="Google Shape;140;p15"/>
          <p:cNvSpPr txBox="1">
            <a:spLocks noGrp="1"/>
          </p:cNvSpPr>
          <p:nvPr>
            <p:ph type="body" idx="1"/>
          </p:nvPr>
        </p:nvSpPr>
        <p:spPr>
          <a:xfrm>
            <a:off x="416325" y="861249"/>
            <a:ext cx="8378400" cy="3814660"/>
          </a:xfrm>
          <a:prstGeom prst="rect">
            <a:avLst/>
          </a:prstGeom>
        </p:spPr>
        <p:txBody>
          <a:bodyPr spcFirstLastPara="1" wrap="square" lIns="91425" tIns="91425" rIns="91425" bIns="91425" anchor="t" anchorCtr="0">
            <a:noAutofit/>
          </a:bodyPr>
          <a:lstStyle/>
          <a:p>
            <a:pPr marL="0" indent="0" algn="just">
              <a:spcBef>
                <a:spcPts val="1200"/>
              </a:spcBef>
              <a:spcAft>
                <a:spcPts val="1200"/>
              </a:spcAft>
              <a:buNone/>
            </a:pPr>
            <a:r>
              <a:rPr lang="en-GB" sz="1600" b="1" dirty="0" smtClean="0">
                <a:solidFill>
                  <a:srgbClr val="000000"/>
                </a:solidFill>
                <a:latin typeface="Times New Roman" panose="02020603050405020304" pitchFamily="18" charset="0"/>
                <a:cs typeface="Times New Roman" panose="02020603050405020304" pitchFamily="18" charset="0"/>
              </a:rPr>
              <a:t>SCOPE OF PROJECT: </a:t>
            </a:r>
            <a:r>
              <a:rPr lang="en-GB" sz="1600" dirty="0" smtClean="0">
                <a:solidFill>
                  <a:srgbClr val="000000"/>
                </a:solidFill>
                <a:latin typeface="Times New Roman" panose="02020603050405020304" pitchFamily="18" charset="0"/>
                <a:cs typeface="Times New Roman" panose="02020603050405020304" pitchFamily="18" charset="0"/>
              </a:rPr>
              <a:t>Health and Medicare</a:t>
            </a:r>
          </a:p>
          <a:p>
            <a:pPr marL="0" indent="0" algn="just">
              <a:spcBef>
                <a:spcPts val="1200"/>
              </a:spcBef>
              <a:spcAft>
                <a:spcPts val="1200"/>
              </a:spcAft>
              <a:buNone/>
            </a:pPr>
            <a:r>
              <a:rPr lang="en-GB" sz="1600" dirty="0" smtClean="0">
                <a:solidFill>
                  <a:srgbClr val="000000"/>
                </a:solidFill>
                <a:latin typeface="Times New Roman" panose="02020603050405020304" pitchFamily="18" charset="0"/>
                <a:cs typeface="Times New Roman" panose="02020603050405020304" pitchFamily="18" charset="0"/>
              </a:rPr>
              <a:t>DR </a:t>
            </a:r>
            <a:r>
              <a:rPr lang="en-GB" sz="1600" dirty="0">
                <a:solidFill>
                  <a:srgbClr val="000000"/>
                </a:solidFill>
                <a:latin typeface="Times New Roman" panose="02020603050405020304" pitchFamily="18" charset="0"/>
                <a:cs typeface="Times New Roman" panose="02020603050405020304" pitchFamily="18" charset="0"/>
              </a:rPr>
              <a:t>(Diabetic retinopathy) is an issue caused by the degeneration or progressive nature of diabetes mellitus, which damages the blood vessels at the back of the eye.</a:t>
            </a:r>
            <a:endParaRPr lang="en-GB" sz="1600" dirty="0">
              <a:latin typeface="Times New Roman" panose="02020603050405020304" pitchFamily="18" charset="0"/>
              <a:cs typeface="Times New Roman" panose="02020603050405020304" pitchFamily="18" charset="0"/>
            </a:endParaRPr>
          </a:p>
          <a:p>
            <a:pPr marL="0" lvl="0" indent="0" algn="just">
              <a:buNone/>
            </a:pPr>
            <a:r>
              <a:rPr lang="en-GB" sz="1600" dirty="0">
                <a:solidFill>
                  <a:srgbClr val="000000"/>
                </a:solidFill>
                <a:latin typeface="Times New Roman" panose="02020603050405020304" pitchFamily="18" charset="0"/>
                <a:cs typeface="Times New Roman" panose="02020603050405020304" pitchFamily="18" charset="0"/>
              </a:rPr>
              <a:t>Recently, machine learning has become one of the most common techniques that has achieved better performance in many areas, especially in medical image analysis and classification. Convolutional neural networks are becoming more popular as a deep learning method in medical image analysis, and they are highly </a:t>
            </a:r>
            <a:r>
              <a:rPr lang="en-GB" sz="1600" dirty="0" smtClean="0">
                <a:solidFill>
                  <a:srgbClr val="000000"/>
                </a:solidFill>
                <a:latin typeface="Times New Roman" panose="02020603050405020304" pitchFamily="18" charset="0"/>
                <a:cs typeface="Times New Roman" panose="02020603050405020304" pitchFamily="18" charset="0"/>
              </a:rPr>
              <a:t>effective.</a:t>
            </a:r>
          </a:p>
          <a:p>
            <a:pPr marL="0" lvl="0" indent="0" algn="just">
              <a:buNone/>
            </a:pPr>
            <a:endParaRPr lang="en-GB" sz="1600" dirty="0" smtClean="0">
              <a:solidFill>
                <a:srgbClr val="000000"/>
              </a:solidFill>
              <a:latin typeface="Times New Roman" panose="02020603050405020304" pitchFamily="18" charset="0"/>
              <a:cs typeface="Times New Roman" panose="02020603050405020304" pitchFamily="18" charset="0"/>
            </a:endParaRPr>
          </a:p>
          <a:p>
            <a:pPr marL="0" lvl="0" indent="0" algn="just">
              <a:buNone/>
            </a:pPr>
            <a:r>
              <a:rPr lang="en-GB" sz="1600" b="1" dirty="0" smtClean="0">
                <a:solidFill>
                  <a:srgbClr val="000000"/>
                </a:solidFill>
                <a:latin typeface="Times New Roman" panose="02020603050405020304" pitchFamily="18" charset="0"/>
                <a:cs typeface="Times New Roman" panose="02020603050405020304" pitchFamily="18" charset="0"/>
              </a:rPr>
              <a:t>PROBLEM STATEMENT: </a:t>
            </a:r>
            <a:r>
              <a:rPr lang="en-GB" sz="1600" dirty="0" smtClean="0">
                <a:solidFill>
                  <a:srgbClr val="000000"/>
                </a:solidFill>
                <a:latin typeface="Times New Roman" panose="02020603050405020304" pitchFamily="18" charset="0"/>
                <a:cs typeface="Times New Roman" panose="02020603050405020304" pitchFamily="18" charset="0"/>
              </a:rPr>
              <a:t>Therefore being able to detect blindness before it occurs with the aid of a machine learning </a:t>
            </a:r>
            <a:r>
              <a:rPr lang="en-GB" sz="1600" dirty="0">
                <a:solidFill>
                  <a:srgbClr val="000000"/>
                </a:solidFill>
                <a:latin typeface="Times New Roman" panose="02020603050405020304" pitchFamily="18" charset="0"/>
                <a:cs typeface="Times New Roman" panose="02020603050405020304" pitchFamily="18" charset="0"/>
              </a:rPr>
              <a:t>m</a:t>
            </a:r>
            <a:r>
              <a:rPr lang="en-GB" sz="1600" dirty="0" smtClean="0">
                <a:solidFill>
                  <a:srgbClr val="000000"/>
                </a:solidFill>
                <a:latin typeface="Times New Roman" panose="02020603050405020304" pitchFamily="18" charset="0"/>
                <a:cs typeface="Times New Roman" panose="02020603050405020304" pitchFamily="18" charset="0"/>
              </a:rPr>
              <a:t>odel is imperative to the detection of disease for early management and prevention.</a:t>
            </a:r>
          </a:p>
          <a:p>
            <a:pPr marL="0" indent="0" algn="just">
              <a:buNone/>
            </a:pPr>
            <a:r>
              <a:rPr lang="en-GB" sz="1600" dirty="0"/>
              <a:t/>
            </a:r>
            <a:br>
              <a:rPr lang="en-GB" sz="1600" dirty="0"/>
            </a:br>
            <a:endParaRPr lang="en-GB" sz="1600" dirty="0">
              <a:latin typeface="Times New Roman"/>
              <a:ea typeface="Times New Roman"/>
              <a:cs typeface="Times New Roman"/>
              <a:sym typeface="Times New Roman"/>
            </a:endParaRPr>
          </a:p>
          <a:p>
            <a:pPr marL="0" lvl="0" indent="0" algn="just">
              <a:buNone/>
            </a:pPr>
            <a:endParaRPr lang="en-GB" sz="1600" dirty="0">
              <a:latin typeface="Times New Roman" panose="02020603050405020304" pitchFamily="18" charset="0"/>
              <a:ea typeface="Times New Roman"/>
              <a:cs typeface="Times New Roman" panose="02020603050405020304" pitchFamily="18" charset="0"/>
              <a:sym typeface="Times New Roman"/>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6"/>
          <p:cNvSpPr txBox="1">
            <a:spLocks noGrp="1"/>
          </p:cNvSpPr>
          <p:nvPr>
            <p:ph type="title"/>
          </p:nvPr>
        </p:nvSpPr>
        <p:spPr>
          <a:xfrm>
            <a:off x="819150" y="546456"/>
            <a:ext cx="7505700" cy="954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dirty="0" smtClean="0">
                <a:latin typeface="Times New Roman" panose="02020603050405020304" pitchFamily="18" charset="0"/>
                <a:cs typeface="Times New Roman" panose="02020603050405020304" pitchFamily="18" charset="0"/>
              </a:rPr>
              <a:t>PROCEDURES </a:t>
            </a:r>
            <a:r>
              <a:rPr lang="en-GB" b="1" dirty="0">
                <a:latin typeface="Times New Roman" panose="02020603050405020304" pitchFamily="18" charset="0"/>
                <a:cs typeface="Times New Roman" panose="02020603050405020304" pitchFamily="18" charset="0"/>
              </a:rPr>
              <a:t>TAKEN</a:t>
            </a:r>
            <a:endParaRPr b="1"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GB" sz="2333" dirty="0">
                <a:solidFill>
                  <a:schemeClr val="dk2"/>
                </a:solidFill>
                <a:latin typeface="Times New Roman" panose="02020603050405020304" pitchFamily="18" charset="0"/>
                <a:ea typeface="Times New Roman"/>
                <a:cs typeface="Times New Roman" panose="02020603050405020304" pitchFamily="18" charset="0"/>
                <a:sym typeface="Times New Roman"/>
              </a:rPr>
              <a:t>The following steps were taken to analyse the project</a:t>
            </a:r>
            <a:endParaRPr sz="2333" dirty="0">
              <a:solidFill>
                <a:schemeClr val="dk2"/>
              </a:solidFill>
              <a:latin typeface="Times New Roman" panose="02020603050405020304" pitchFamily="18" charset="0"/>
              <a:ea typeface="Times New Roman"/>
              <a:cs typeface="Times New Roman" panose="02020603050405020304" pitchFamily="18" charset="0"/>
              <a:sym typeface="Times New Roman"/>
            </a:endParaRPr>
          </a:p>
        </p:txBody>
      </p:sp>
      <p:sp>
        <p:nvSpPr>
          <p:cNvPr id="146" name="Google Shape;146;p16"/>
          <p:cNvSpPr txBox="1">
            <a:spLocks noGrp="1"/>
          </p:cNvSpPr>
          <p:nvPr>
            <p:ph type="body" idx="1"/>
          </p:nvPr>
        </p:nvSpPr>
        <p:spPr>
          <a:xfrm>
            <a:off x="513359" y="1231706"/>
            <a:ext cx="8272800" cy="1474346"/>
          </a:xfrm>
          <a:prstGeom prst="rect">
            <a:avLst/>
          </a:prstGeom>
        </p:spPr>
        <p:txBody>
          <a:bodyPr spcFirstLastPara="1" wrap="square" lIns="91425" tIns="91425" rIns="91425" bIns="91425" anchor="t" anchorCtr="0">
            <a:normAutofit/>
          </a:bodyPr>
          <a:lstStyle/>
          <a:p>
            <a:pPr marL="0" marR="190500" lvl="0" indent="0" algn="l" rtl="0">
              <a:spcBef>
                <a:spcPts val="1800"/>
              </a:spcBef>
              <a:spcAft>
                <a:spcPts val="0"/>
              </a:spcAft>
              <a:buNone/>
            </a:pPr>
            <a:endParaRPr sz="1650" b="1" dirty="0">
              <a:solidFill>
                <a:srgbClr val="000000"/>
              </a:solidFill>
              <a:highlight>
                <a:srgbClr val="FFFFFF"/>
              </a:highlight>
              <a:latin typeface="Arial"/>
              <a:ea typeface="Arial"/>
              <a:cs typeface="Arial"/>
              <a:sym typeface="Arial"/>
            </a:endParaRPr>
          </a:p>
          <a:p>
            <a:pPr marL="0" lvl="0" indent="0" algn="l" rtl="0">
              <a:spcBef>
                <a:spcPts val="400"/>
              </a:spcBef>
              <a:spcAft>
                <a:spcPts val="1200"/>
              </a:spcAft>
              <a:buNone/>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
        <p:nvSpPr>
          <p:cNvPr id="8" name="Rectangle 7"/>
          <p:cNvSpPr/>
          <p:nvPr/>
        </p:nvSpPr>
        <p:spPr>
          <a:xfrm>
            <a:off x="3585375" y="2496452"/>
            <a:ext cx="1735282" cy="7377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6025465" y="2466219"/>
            <a:ext cx="1735282" cy="7377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1177636" y="2499918"/>
            <a:ext cx="1735282" cy="7377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Arrow Connector 6"/>
          <p:cNvCxnSpPr>
            <a:endCxn id="8" idx="1"/>
          </p:cNvCxnSpPr>
          <p:nvPr/>
        </p:nvCxnSpPr>
        <p:spPr>
          <a:xfrm flipV="1">
            <a:off x="2870383" y="2865330"/>
            <a:ext cx="714992" cy="13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9" idx="1"/>
          </p:cNvCxnSpPr>
          <p:nvPr/>
        </p:nvCxnSpPr>
        <p:spPr>
          <a:xfrm flipV="1">
            <a:off x="5319231" y="2835097"/>
            <a:ext cx="706234" cy="13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135101" y="2706052"/>
            <a:ext cx="1735282" cy="307777"/>
          </a:xfrm>
          <a:prstGeom prst="rect">
            <a:avLst/>
          </a:prstGeom>
          <a:noFill/>
        </p:spPr>
        <p:txBody>
          <a:bodyPr wrap="square" rtlCol="0">
            <a:spAutoFit/>
          </a:bodyPr>
          <a:lstStyle/>
          <a:p>
            <a:pPr algn="ctr"/>
            <a:r>
              <a:rPr lang="en-GB" b="1" dirty="0" smtClean="0"/>
              <a:t>Data Exploration</a:t>
            </a:r>
            <a:endParaRPr lang="en-GB" b="1" dirty="0"/>
          </a:p>
        </p:txBody>
      </p:sp>
      <p:sp>
        <p:nvSpPr>
          <p:cNvPr id="20" name="TextBox 19"/>
          <p:cNvSpPr txBox="1"/>
          <p:nvPr/>
        </p:nvSpPr>
        <p:spPr>
          <a:xfrm>
            <a:off x="6025465" y="2583336"/>
            <a:ext cx="1735282" cy="523220"/>
          </a:xfrm>
          <a:prstGeom prst="rect">
            <a:avLst/>
          </a:prstGeom>
          <a:noFill/>
        </p:spPr>
        <p:txBody>
          <a:bodyPr wrap="square" rtlCol="0">
            <a:spAutoFit/>
          </a:bodyPr>
          <a:lstStyle/>
          <a:p>
            <a:pPr algn="ctr"/>
            <a:r>
              <a:rPr lang="en-GB" b="1" dirty="0" smtClean="0"/>
              <a:t>Interpretation of Results</a:t>
            </a:r>
            <a:endParaRPr lang="en-GB" b="1" dirty="0"/>
          </a:p>
        </p:txBody>
      </p:sp>
      <p:sp>
        <p:nvSpPr>
          <p:cNvPr id="21" name="TextBox 20"/>
          <p:cNvSpPr txBox="1"/>
          <p:nvPr/>
        </p:nvSpPr>
        <p:spPr>
          <a:xfrm>
            <a:off x="3584404" y="2695333"/>
            <a:ext cx="1735282" cy="307777"/>
          </a:xfrm>
          <a:prstGeom prst="rect">
            <a:avLst/>
          </a:prstGeom>
          <a:noFill/>
        </p:spPr>
        <p:txBody>
          <a:bodyPr wrap="square" rtlCol="0">
            <a:spAutoFit/>
          </a:bodyPr>
          <a:lstStyle/>
          <a:p>
            <a:pPr algn="ctr"/>
            <a:r>
              <a:rPr lang="en-GB" b="1" dirty="0" smtClean="0"/>
              <a:t>Modelling</a:t>
            </a:r>
            <a:endParaRPr lang="en-GB"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7"/>
          <p:cNvSpPr txBox="1">
            <a:spLocks noGrp="1"/>
          </p:cNvSpPr>
          <p:nvPr>
            <p:ph type="title"/>
          </p:nvPr>
        </p:nvSpPr>
        <p:spPr>
          <a:xfrm>
            <a:off x="872875" y="294142"/>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dirty="0">
                <a:latin typeface="Times New Roman" panose="02020603050405020304" pitchFamily="18" charset="0"/>
                <a:cs typeface="Times New Roman" panose="02020603050405020304" pitchFamily="18" charset="0"/>
              </a:rPr>
              <a:t>DATA EXPLORATION</a:t>
            </a:r>
            <a:endParaRPr b="1" dirty="0">
              <a:latin typeface="Times New Roman" panose="02020603050405020304" pitchFamily="18" charset="0"/>
              <a:cs typeface="Times New Roman" panose="02020603050405020304" pitchFamily="18" charset="0"/>
            </a:endParaRPr>
          </a:p>
        </p:txBody>
      </p:sp>
      <p:sp>
        <p:nvSpPr>
          <p:cNvPr id="152" name="Google Shape;152;p17"/>
          <p:cNvSpPr txBox="1">
            <a:spLocks noGrp="1"/>
          </p:cNvSpPr>
          <p:nvPr>
            <p:ph type="body" idx="1"/>
          </p:nvPr>
        </p:nvSpPr>
        <p:spPr>
          <a:xfrm>
            <a:off x="282025" y="761449"/>
            <a:ext cx="8444286" cy="3799262"/>
          </a:xfrm>
          <a:prstGeom prst="rect">
            <a:avLst/>
          </a:prstGeom>
        </p:spPr>
        <p:txBody>
          <a:bodyPr spcFirstLastPara="1" wrap="square" lIns="91425" tIns="91425" rIns="91425" bIns="91425" anchor="t" anchorCtr="0">
            <a:noAutofit/>
          </a:bodyPr>
          <a:lstStyle/>
          <a:p>
            <a:pPr marL="285750" indent="-285750" algn="just">
              <a:spcBef>
                <a:spcPts val="400"/>
              </a:spcBef>
              <a:spcAft>
                <a:spcPts val="1200"/>
              </a:spcAft>
            </a:pPr>
            <a:endParaRPr lang="en-US" sz="1800" b="0" i="0" u="none" strike="noStrike" dirty="0" smtClean="0">
              <a:solidFill>
                <a:srgbClr val="202122"/>
              </a:solidFill>
              <a:effectLst/>
              <a:latin typeface="Times New Roman" panose="02020603050405020304" pitchFamily="18" charset="0"/>
              <a:cs typeface="Times New Roman" panose="02020603050405020304" pitchFamily="18" charset="0"/>
            </a:endParaRPr>
          </a:p>
          <a:p>
            <a:pPr marL="285750" indent="-285750" algn="just">
              <a:spcBef>
                <a:spcPts val="400"/>
              </a:spcBef>
              <a:spcAft>
                <a:spcPts val="1200"/>
              </a:spcAft>
            </a:pPr>
            <a:r>
              <a:rPr lang="en-US" sz="1800" b="0" i="0" u="none" strike="noStrike" dirty="0" smtClean="0">
                <a:solidFill>
                  <a:srgbClr val="202122"/>
                </a:solidFill>
                <a:effectLst/>
                <a:latin typeface="Times New Roman" panose="02020603050405020304" pitchFamily="18" charset="0"/>
                <a:cs typeface="Times New Roman" panose="02020603050405020304" pitchFamily="18" charset="0"/>
              </a:rPr>
              <a:t>We </a:t>
            </a:r>
            <a:r>
              <a:rPr lang="en-US" sz="1800" b="0" i="0" u="none" strike="noStrike" dirty="0">
                <a:solidFill>
                  <a:srgbClr val="202122"/>
                </a:solidFill>
                <a:effectLst/>
                <a:latin typeface="Times New Roman" panose="02020603050405020304" pitchFamily="18" charset="0"/>
                <a:cs typeface="Times New Roman" panose="02020603050405020304" pitchFamily="18" charset="0"/>
              </a:rPr>
              <a:t>have aptos-2019-Blindness-Detection Dataset from </a:t>
            </a:r>
            <a:r>
              <a:rPr lang="en-US" sz="1800" dirty="0">
                <a:solidFill>
                  <a:srgbClr val="202122"/>
                </a:solidFill>
                <a:latin typeface="Times New Roman" panose="02020603050405020304" pitchFamily="18" charset="0"/>
                <a:cs typeface="Times New Roman" panose="02020603050405020304" pitchFamily="18" charset="0"/>
              </a:rPr>
              <a:t>K</a:t>
            </a:r>
            <a:r>
              <a:rPr lang="en-US" sz="1800" b="0" i="0" u="none" strike="noStrike" dirty="0">
                <a:solidFill>
                  <a:srgbClr val="202122"/>
                </a:solidFill>
                <a:effectLst/>
                <a:latin typeface="Times New Roman" panose="02020603050405020304" pitchFamily="18" charset="0"/>
                <a:cs typeface="Times New Roman" panose="02020603050405020304" pitchFamily="18" charset="0"/>
              </a:rPr>
              <a:t>aggle consisting of 3662 labelled dataset in train.csv having features </a:t>
            </a:r>
            <a:r>
              <a:rPr lang="en-US" sz="1800" b="0" i="0" u="none" strike="noStrike" dirty="0" err="1">
                <a:solidFill>
                  <a:srgbClr val="202122"/>
                </a:solidFill>
                <a:effectLst/>
                <a:latin typeface="Times New Roman" panose="02020603050405020304" pitchFamily="18" charset="0"/>
                <a:cs typeface="Times New Roman" panose="02020603050405020304" pitchFamily="18" charset="0"/>
              </a:rPr>
              <a:t>id_code</a:t>
            </a:r>
            <a:r>
              <a:rPr lang="en-US" sz="1800" b="0" i="0" u="none" strike="noStrike" dirty="0">
                <a:solidFill>
                  <a:srgbClr val="202122"/>
                </a:solidFill>
                <a:effectLst/>
                <a:latin typeface="Times New Roman" panose="02020603050405020304" pitchFamily="18" charset="0"/>
                <a:cs typeface="Times New Roman" panose="02020603050405020304" pitchFamily="18" charset="0"/>
              </a:rPr>
              <a:t>  and diagnosis with no missing data. </a:t>
            </a:r>
          </a:p>
          <a:p>
            <a:pPr marL="285750" indent="-285750" algn="just">
              <a:spcBef>
                <a:spcPts val="400"/>
              </a:spcBef>
              <a:spcAft>
                <a:spcPts val="1200"/>
              </a:spcAft>
            </a:pPr>
            <a:r>
              <a:rPr lang="en-US" sz="1800" b="0" i="0" u="none" strike="noStrike" dirty="0">
                <a:solidFill>
                  <a:srgbClr val="202122"/>
                </a:solidFill>
                <a:effectLst/>
                <a:latin typeface="Times New Roman" panose="02020603050405020304" pitchFamily="18" charset="0"/>
                <a:cs typeface="Times New Roman" panose="02020603050405020304" pitchFamily="18" charset="0"/>
              </a:rPr>
              <a:t>We also have 1928 unlabeled dataset test.csv dataset.</a:t>
            </a:r>
          </a:p>
          <a:p>
            <a:pPr marL="225425" indent="-225425" algn="just">
              <a:spcBef>
                <a:spcPts val="1200"/>
              </a:spcBef>
              <a:spcAft>
                <a:spcPts val="1200"/>
              </a:spcAft>
            </a:pPr>
            <a:r>
              <a:rPr lang="en-US" sz="1800" b="0" i="0" u="none" strike="noStrike" dirty="0">
                <a:solidFill>
                  <a:srgbClr val="202122"/>
                </a:solidFill>
                <a:effectLst/>
                <a:latin typeface="Times New Roman" panose="02020603050405020304" pitchFamily="18" charset="0"/>
                <a:cs typeface="Times New Roman" panose="02020603050405020304" pitchFamily="18" charset="0"/>
              </a:rPr>
              <a:t>The images are labelled by a clinical expert. The integer labels indicate the severity of DR on a scale from 0 to 4, where 0 indicates no disease and 5 is the proliferative stage of DR. </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484250" y="123132"/>
            <a:ext cx="8445600" cy="49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LABELLED DATA REPORT</a:t>
            </a:r>
            <a:endParaRPr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sz="1700" b="1" dirty="0">
              <a:solidFill>
                <a:srgbClr val="000000"/>
              </a:solidFill>
              <a:highlight>
                <a:srgbClr val="FFFFFF"/>
              </a:highlight>
              <a:latin typeface="Arial"/>
              <a:ea typeface="Arial"/>
              <a:cs typeface="Arial"/>
              <a:sym typeface="Arial"/>
            </a:endParaRPr>
          </a:p>
          <a:p>
            <a:pPr marL="0" lvl="0" indent="0" algn="ctr" rtl="0">
              <a:spcBef>
                <a:spcPts val="0"/>
              </a:spcBef>
              <a:spcAft>
                <a:spcPts val="0"/>
              </a:spcAft>
              <a:buNone/>
            </a:pPr>
            <a:endParaRPr dirty="0"/>
          </a:p>
        </p:txBody>
      </p:sp>
      <p:sp>
        <p:nvSpPr>
          <p:cNvPr id="160" name="Google Shape;160;p18"/>
          <p:cNvSpPr txBox="1"/>
          <p:nvPr/>
        </p:nvSpPr>
        <p:spPr>
          <a:xfrm>
            <a:off x="282222" y="3853214"/>
            <a:ext cx="8540978"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0" i="0" u="none" strike="noStrike" dirty="0">
                <a:solidFill>
                  <a:srgbClr val="202122"/>
                </a:solidFill>
                <a:effectLst/>
                <a:latin typeface="Times New Roman" panose="02020603050405020304" pitchFamily="18" charset="0"/>
              </a:rPr>
              <a:t>The dataset has 1805 images with No DR ,370 with mild DR, 999 with moderate DR,193 with severe DR and  295 with Proliferative DR which is visualized in the graph above.</a:t>
            </a:r>
            <a:endParaRPr dirty="0">
              <a:latin typeface="Calibri"/>
              <a:ea typeface="Calibri"/>
              <a:cs typeface="Calibri"/>
              <a:sym typeface="Calibri"/>
            </a:endParaRPr>
          </a:p>
        </p:txBody>
      </p:sp>
      <p:sp>
        <p:nvSpPr>
          <p:cNvPr id="2" name="AutoShape 2">
            <a:extLst>
              <a:ext uri="{FF2B5EF4-FFF2-40B4-BE49-F238E27FC236}">
                <a16:creationId xmlns:a16="http://schemas.microsoft.com/office/drawing/2014/main" id="{4606B5AE-D0DA-4758-B660-014D7B67DE80}"/>
              </a:ext>
            </a:extLst>
          </p:cNvPr>
          <p:cNvSpPr>
            <a:spLocks noChangeAspect="1" noChangeArrowheads="1"/>
          </p:cNvSpPr>
          <p:nvPr/>
        </p:nvSpPr>
        <p:spPr bwMode="auto">
          <a:xfrm>
            <a:off x="2471738" y="1314450"/>
            <a:ext cx="4200525" cy="2514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a:extLst>
              <a:ext uri="{FF2B5EF4-FFF2-40B4-BE49-F238E27FC236}">
                <a16:creationId xmlns:a16="http://schemas.microsoft.com/office/drawing/2014/main" id="{B0159165-9CDC-40B5-8DBF-481F7C86875A}"/>
              </a:ext>
            </a:extLst>
          </p:cNvPr>
          <p:cNvSpPr>
            <a:spLocks noChangeAspect="1" noChangeArrowheads="1"/>
          </p:cNvSpPr>
          <p:nvPr/>
        </p:nvSpPr>
        <p:spPr bwMode="auto">
          <a:xfrm>
            <a:off x="2624138" y="1466850"/>
            <a:ext cx="4200525" cy="2514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a:extLst>
              <a:ext uri="{FF2B5EF4-FFF2-40B4-BE49-F238E27FC236}">
                <a16:creationId xmlns:a16="http://schemas.microsoft.com/office/drawing/2014/main" id="{72A269C7-F8D5-4EC5-8EEE-0D0BA5C474BD}"/>
              </a:ext>
            </a:extLst>
          </p:cNvPr>
          <p:cNvSpPr>
            <a:spLocks noChangeAspect="1" noChangeArrowheads="1"/>
          </p:cNvSpPr>
          <p:nvPr/>
        </p:nvSpPr>
        <p:spPr bwMode="auto">
          <a:xfrm>
            <a:off x="2624138" y="972012"/>
            <a:ext cx="4200525" cy="2514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1" r="34253"/>
          <a:stretch/>
        </p:blipFill>
        <p:spPr>
          <a:xfrm>
            <a:off x="1323190" y="620531"/>
            <a:ext cx="6734287" cy="336091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819150" y="211412"/>
            <a:ext cx="7505700" cy="645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dirty="0" smtClean="0">
                <a:latin typeface="Times New Roman" panose="02020603050405020304" pitchFamily="18" charset="0"/>
                <a:cs typeface="Times New Roman" panose="02020603050405020304" pitchFamily="18" charset="0"/>
              </a:rPr>
              <a:t>IMAGE ANALYSIS</a:t>
            </a:r>
            <a:endParaRPr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91ADF61-C168-4DF6-9E45-180C5D3F3DF8}"/>
              </a:ext>
            </a:extLst>
          </p:cNvPr>
          <p:cNvSpPr txBox="1"/>
          <p:nvPr/>
        </p:nvSpPr>
        <p:spPr>
          <a:xfrm>
            <a:off x="417689" y="846667"/>
            <a:ext cx="8308622" cy="646331"/>
          </a:xfrm>
          <a:prstGeom prst="rect">
            <a:avLst/>
          </a:prstGeom>
          <a:noFill/>
        </p:spPr>
        <p:txBody>
          <a:bodyPr wrap="square" rtlCol="0">
            <a:spAutoFit/>
          </a:bodyPr>
          <a:lstStyle/>
          <a:p>
            <a:r>
              <a:rPr lang="en-US" sz="1800" b="0" i="0" u="none" strike="noStrike" dirty="0">
                <a:solidFill>
                  <a:srgbClr val="202122"/>
                </a:solidFill>
                <a:effectLst/>
                <a:latin typeface="Times New Roman" panose="02020603050405020304" pitchFamily="18" charset="0"/>
              </a:rPr>
              <a:t>The following EDA was done on the images </a:t>
            </a:r>
            <a:r>
              <a:rPr lang="en-US" sz="1800" dirty="0">
                <a:solidFill>
                  <a:srgbClr val="202122"/>
                </a:solidFill>
                <a:latin typeface="Times New Roman" panose="02020603050405020304" pitchFamily="18" charset="0"/>
              </a:rPr>
              <a:t>a</a:t>
            </a:r>
            <a:r>
              <a:rPr lang="en-US" sz="1800" b="0" i="0" u="none" strike="noStrike" dirty="0">
                <a:solidFill>
                  <a:srgbClr val="202122"/>
                </a:solidFill>
                <a:effectLst/>
                <a:latin typeface="Times New Roman" panose="02020603050405020304" pitchFamily="18" charset="0"/>
              </a:rPr>
              <a:t>s we need to feed the same size, shape and dimension of images in the same format, we resize  the images into (512, 512).</a:t>
            </a:r>
            <a:endParaRPr lang="en-US" dirty="0"/>
          </a:p>
        </p:txBody>
      </p:sp>
      <p:pic>
        <p:nvPicPr>
          <p:cNvPr id="4" name="Picture 3">
            <a:extLst>
              <a:ext uri="{FF2B5EF4-FFF2-40B4-BE49-F238E27FC236}">
                <a16:creationId xmlns:a16="http://schemas.microsoft.com/office/drawing/2014/main" id="{62CF7DEC-CC01-46E4-BC2C-A3C7057B9492}"/>
              </a:ext>
            </a:extLst>
          </p:cNvPr>
          <p:cNvPicPr>
            <a:picLocks noChangeAspect="1"/>
          </p:cNvPicPr>
          <p:nvPr/>
        </p:nvPicPr>
        <p:blipFill>
          <a:blip r:embed="rId3"/>
          <a:stretch>
            <a:fillRect/>
          </a:stretch>
        </p:blipFill>
        <p:spPr>
          <a:xfrm>
            <a:off x="853017" y="1732662"/>
            <a:ext cx="6667500" cy="2581275"/>
          </a:xfrm>
          <a:prstGeom prst="rect">
            <a:avLst/>
          </a:prstGeom>
        </p:spPr>
      </p:pic>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2" name="TextBox 1">
            <a:extLst>
              <a:ext uri="{FF2B5EF4-FFF2-40B4-BE49-F238E27FC236}">
                <a16:creationId xmlns:a16="http://schemas.microsoft.com/office/drawing/2014/main" id="{5EAAE1EF-009D-4992-BDFD-41559DE20A79}"/>
              </a:ext>
            </a:extLst>
          </p:cNvPr>
          <p:cNvSpPr txBox="1"/>
          <p:nvPr/>
        </p:nvSpPr>
        <p:spPr>
          <a:xfrm>
            <a:off x="412044" y="478869"/>
            <a:ext cx="8319911" cy="2092881"/>
          </a:xfrm>
          <a:prstGeom prst="rect">
            <a:avLst/>
          </a:prstGeom>
          <a:noFill/>
        </p:spPr>
        <p:txBody>
          <a:bodyPr wrap="square" rtlCol="0">
            <a:spAutoFit/>
          </a:bodyPr>
          <a:lstStyle/>
          <a:p>
            <a:pPr rtl="0">
              <a:spcBef>
                <a:spcPts val="1200"/>
              </a:spcBef>
              <a:spcAft>
                <a:spcPts val="1200"/>
              </a:spcAft>
            </a:pPr>
            <a:r>
              <a:rPr lang="en-US" sz="1800" b="0" i="0" u="sng">
                <a:solidFill>
                  <a:srgbClr val="202124"/>
                </a:solidFill>
                <a:effectLst/>
                <a:latin typeface="Times New Roman" panose="02020603050405020304" pitchFamily="18" charset="0"/>
              </a:rPr>
              <a:t>Green Channel Separation:</a:t>
            </a:r>
            <a:endParaRPr lang="en-US" b="0">
              <a:effectLst/>
            </a:endParaRPr>
          </a:p>
          <a:p>
            <a:pPr rtl="0">
              <a:spcBef>
                <a:spcPts val="1200"/>
              </a:spcBef>
              <a:spcAft>
                <a:spcPts val="1200"/>
              </a:spcAft>
            </a:pPr>
            <a:r>
              <a:rPr lang="en-US" sz="1800" b="0" i="0" u="none" strike="noStrike">
                <a:solidFill>
                  <a:srgbClr val="202124"/>
                </a:solidFill>
                <a:effectLst/>
                <a:latin typeface="Times New Roman" panose="02020603050405020304" pitchFamily="18" charset="0"/>
              </a:rPr>
              <a:t>Green Channel of the three colour channels in the image (Red, Green, and Blue) is done and  the contrast between the blood vessels, exudates and haemorrhages is best seen in the green channel and these channels are neither under- illuminated nor over-saturated.</a:t>
            </a:r>
            <a:endParaRPr lang="en-US" b="0">
              <a:effectLst/>
            </a:endParaRPr>
          </a:p>
          <a:p>
            <a:r>
              <a:rPr lang="en-US"/>
              <a:t/>
            </a:r>
            <a:br>
              <a:rPr lang="en-US"/>
            </a:br>
            <a:endParaRPr lang="en-US" dirty="0"/>
          </a:p>
        </p:txBody>
      </p:sp>
      <p:pic>
        <p:nvPicPr>
          <p:cNvPr id="4" name="Picture 3">
            <a:extLst>
              <a:ext uri="{FF2B5EF4-FFF2-40B4-BE49-F238E27FC236}">
                <a16:creationId xmlns:a16="http://schemas.microsoft.com/office/drawing/2014/main" id="{620FD790-F910-4848-8623-BB3BA3CBF50F}"/>
              </a:ext>
            </a:extLst>
          </p:cNvPr>
          <p:cNvPicPr>
            <a:picLocks noChangeAspect="1"/>
          </p:cNvPicPr>
          <p:nvPr/>
        </p:nvPicPr>
        <p:blipFill>
          <a:blip r:embed="rId3"/>
          <a:stretch>
            <a:fillRect/>
          </a:stretch>
        </p:blipFill>
        <p:spPr>
          <a:xfrm>
            <a:off x="1057980" y="2126544"/>
            <a:ext cx="6915150" cy="2628900"/>
          </a:xfrm>
          <a:prstGeom prst="rect">
            <a:avLst/>
          </a:prstGeom>
        </p:spPr>
      </p:pic>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2" name="TextBox 1">
            <a:extLst>
              <a:ext uri="{FF2B5EF4-FFF2-40B4-BE49-F238E27FC236}">
                <a16:creationId xmlns:a16="http://schemas.microsoft.com/office/drawing/2014/main" id="{5EAAE1EF-009D-4992-BDFD-41559DE20A79}"/>
              </a:ext>
            </a:extLst>
          </p:cNvPr>
          <p:cNvSpPr txBox="1"/>
          <p:nvPr/>
        </p:nvSpPr>
        <p:spPr>
          <a:xfrm>
            <a:off x="412044" y="298246"/>
            <a:ext cx="8319911" cy="2739211"/>
          </a:xfrm>
          <a:prstGeom prst="rect">
            <a:avLst/>
          </a:prstGeom>
          <a:noFill/>
        </p:spPr>
        <p:txBody>
          <a:bodyPr wrap="square" rtlCol="0">
            <a:spAutoFit/>
          </a:bodyPr>
          <a:lstStyle/>
          <a:p>
            <a:pPr rtl="0">
              <a:spcBef>
                <a:spcPts val="1200"/>
              </a:spcBef>
              <a:spcAft>
                <a:spcPts val="1200"/>
              </a:spcAft>
            </a:pPr>
            <a:r>
              <a:rPr lang="en-US" sz="1800" b="0" i="0" u="sng" dirty="0">
                <a:solidFill>
                  <a:srgbClr val="000000"/>
                </a:solidFill>
                <a:effectLst/>
                <a:latin typeface="Times New Roman" panose="02020603050405020304" pitchFamily="18" charset="0"/>
              </a:rPr>
              <a:t>CLAHE:</a:t>
            </a:r>
            <a:endParaRPr lang="en-US" sz="2400" dirty="0"/>
          </a:p>
          <a:p>
            <a:pPr algn="just" rtl="0">
              <a:spcBef>
                <a:spcPts val="1200"/>
              </a:spcBef>
              <a:spcAft>
                <a:spcPts val="1200"/>
              </a:spcAft>
            </a:pPr>
            <a:r>
              <a:rPr lang="en-US" sz="1800" b="0" i="0" u="none" strike="noStrike" dirty="0">
                <a:solidFill>
                  <a:srgbClr val="000000"/>
                </a:solidFill>
                <a:effectLst/>
                <a:latin typeface="Times New Roman" panose="02020603050405020304" pitchFamily="18" charset="0"/>
              </a:rPr>
              <a:t>Contrast Limited AHE (CLAHE) is a variant of </a:t>
            </a:r>
            <a:r>
              <a:rPr lang="en-US" sz="1800" b="1" i="0" u="none" strike="noStrike" dirty="0">
                <a:solidFill>
                  <a:srgbClr val="000000"/>
                </a:solidFill>
                <a:effectLst/>
                <a:latin typeface="Times New Roman" panose="02020603050405020304" pitchFamily="18" charset="0"/>
              </a:rPr>
              <a:t>adaptive histogram equalization</a:t>
            </a:r>
            <a:r>
              <a:rPr lang="en-US" sz="1800" b="0" i="0" u="none" strike="noStrike" dirty="0">
                <a:solidFill>
                  <a:srgbClr val="000000"/>
                </a:solidFill>
                <a:effectLst/>
                <a:latin typeface="Times New Roman" panose="02020603050405020304" pitchFamily="18" charset="0"/>
              </a:rPr>
              <a:t> in which the contrast amplification is limited, so as to reduce this problem of noise amplification. In CLAHE, the contrast amplification in the vicinity of a given pixel value is given by the slope of the transformation function.</a:t>
            </a:r>
            <a:endParaRPr lang="en-US" sz="2400" b="0" dirty="0">
              <a:effectLst/>
            </a:endParaRPr>
          </a:p>
          <a:p>
            <a:r>
              <a:rPr lang="en-US" sz="2400" dirty="0"/>
              <a:t/>
            </a:r>
            <a:br>
              <a:rPr lang="en-US" sz="2400" dirty="0"/>
            </a:br>
            <a:r>
              <a:rPr lang="en-US" dirty="0"/>
              <a:t/>
            </a:r>
            <a:br>
              <a:rPr lang="en-US" dirty="0"/>
            </a:br>
            <a:endParaRPr lang="en-US" dirty="0"/>
          </a:p>
        </p:txBody>
      </p:sp>
      <p:pic>
        <p:nvPicPr>
          <p:cNvPr id="5" name="Picture 4">
            <a:extLst>
              <a:ext uri="{FF2B5EF4-FFF2-40B4-BE49-F238E27FC236}">
                <a16:creationId xmlns:a16="http://schemas.microsoft.com/office/drawing/2014/main" id="{6B269772-BDFC-41F0-981E-CBBE361A8BCE}"/>
              </a:ext>
            </a:extLst>
          </p:cNvPr>
          <p:cNvPicPr>
            <a:picLocks noChangeAspect="1"/>
          </p:cNvPicPr>
          <p:nvPr/>
        </p:nvPicPr>
        <p:blipFill>
          <a:blip r:embed="rId3"/>
          <a:stretch>
            <a:fillRect/>
          </a:stretch>
        </p:blipFill>
        <p:spPr>
          <a:xfrm>
            <a:off x="915810" y="2217913"/>
            <a:ext cx="6963833" cy="2387953"/>
          </a:xfrm>
          <a:prstGeom prst="rect">
            <a:avLst/>
          </a:prstGeom>
        </p:spPr>
      </p:pic>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spTree>
    <p:extLst>
      <p:ext uri="{BB962C8B-B14F-4D97-AF65-F5344CB8AC3E}">
        <p14:creationId xmlns:p14="http://schemas.microsoft.com/office/powerpoint/2010/main" val="1292065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a:spLocks noGrp="1"/>
          </p:cNvSpPr>
          <p:nvPr>
            <p:ph type="title"/>
          </p:nvPr>
        </p:nvSpPr>
        <p:spPr>
          <a:xfrm>
            <a:off x="282025" y="156025"/>
            <a:ext cx="8621700" cy="696030"/>
          </a:xfrm>
          <a:prstGeom prst="rect">
            <a:avLst/>
          </a:prstGeom>
        </p:spPr>
        <p:txBody>
          <a:bodyPr spcFirstLastPara="1" wrap="square" lIns="91425" tIns="91425" rIns="91425" bIns="91425" anchor="t" anchorCtr="0">
            <a:normAutofit fontScale="90000"/>
          </a:bodyPr>
          <a:lstStyle/>
          <a:p>
            <a:pPr marL="0" marR="190500" lvl="0" indent="0" algn="ctr" rtl="0">
              <a:lnSpc>
                <a:spcPct val="115000"/>
              </a:lnSpc>
              <a:spcBef>
                <a:spcPts val="1800"/>
              </a:spcBef>
              <a:spcAft>
                <a:spcPts val="0"/>
              </a:spcAft>
              <a:buNone/>
            </a:pPr>
            <a:r>
              <a:rPr lang="en-GB" sz="3600" b="1" dirty="0">
                <a:highlight>
                  <a:srgbClr val="FFFFFF"/>
                </a:highlight>
                <a:latin typeface="Arial"/>
                <a:ea typeface="Arial"/>
                <a:cs typeface="Arial"/>
                <a:sym typeface="Arial"/>
              </a:rPr>
              <a:t>MODELLING</a:t>
            </a:r>
            <a:endParaRPr sz="1983" b="1" dirty="0">
              <a:highlight>
                <a:srgbClr val="FFFFFF"/>
              </a:highlight>
              <a:latin typeface="Arial"/>
              <a:ea typeface="Arial"/>
              <a:cs typeface="Arial"/>
              <a:sym typeface="Arial"/>
            </a:endParaRPr>
          </a:p>
          <a:p>
            <a:pPr marL="0" lvl="0" indent="0" algn="l" rtl="0">
              <a:spcBef>
                <a:spcPts val="400"/>
              </a:spcBef>
              <a:spcAft>
                <a:spcPts val="0"/>
              </a:spcAft>
              <a:buNone/>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sp>
        <p:nvSpPr>
          <p:cNvPr id="5" name="Google Shape;182;p22"/>
          <p:cNvSpPr txBox="1">
            <a:spLocks/>
          </p:cNvSpPr>
          <p:nvPr/>
        </p:nvSpPr>
        <p:spPr>
          <a:xfrm>
            <a:off x="268599" y="976745"/>
            <a:ext cx="8739933" cy="36629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pPr>
              <a:spcBef>
                <a:spcPts val="1800"/>
              </a:spcBef>
            </a:pPr>
            <a:r>
              <a:rPr lang="en-GB" sz="2000" dirty="0" smtClean="0">
                <a:solidFill>
                  <a:srgbClr val="000000"/>
                </a:solidFill>
                <a:latin typeface="Times New Roman" panose="02020603050405020304" pitchFamily="18" charset="0"/>
              </a:rPr>
              <a:t>We employed one of the CNN architecture that is ResNet50. Residual learning can be explained with a very simple example. Initially when we learn to ride a bike we make mistakes and we learn. Once we are able to ride the bike, our brain has stopped firing the neurons responsible to learn the skill allowing us to focus on other things involved with riding the bike.</a:t>
            </a:r>
            <a:r>
              <a:rPr lang="en-GB" sz="2000" b="1" dirty="0" smtClean="0"/>
              <a:t/>
            </a:r>
            <a:br>
              <a:rPr lang="en-GB" sz="2000" b="1" dirty="0" smtClean="0"/>
            </a:br>
            <a:r>
              <a:rPr lang="en-GB" sz="2000" b="1" dirty="0" smtClean="0"/>
              <a:t/>
            </a:r>
            <a:br>
              <a:rPr lang="en-GB" sz="2000" b="1" dirty="0" smtClean="0"/>
            </a:br>
            <a:r>
              <a:rPr lang="en-GB" sz="2000" dirty="0" smtClean="0">
                <a:solidFill>
                  <a:srgbClr val="000000"/>
                </a:solidFill>
                <a:latin typeface="Times New Roman" panose="02020603050405020304" pitchFamily="18" charset="0"/>
              </a:rPr>
              <a:t>The ResNet50 architecture does not need to fire all neurons in every epoch. This greatly reduces the training time and improves accuracy. Once a feature is learnt, it does not try to learn it again but rather focuses on learning newer features. A very smart approach that greatly improved model training performance.</a:t>
            </a:r>
            <a:r>
              <a:rPr lang="en-GB" sz="2400" b="1" dirty="0" smtClean="0"/>
              <a:t/>
            </a:r>
            <a:br>
              <a:rPr lang="en-GB" sz="2400" b="1" dirty="0" smtClean="0"/>
            </a:br>
            <a:endParaRPr lang="en-GB" sz="2400" dirty="0"/>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615</Words>
  <Application>Microsoft Office PowerPoint</Application>
  <PresentationFormat>On-screen Show (16:9)</PresentationFormat>
  <Paragraphs>72</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Nunito</vt:lpstr>
      <vt:lpstr>Arial</vt:lpstr>
      <vt:lpstr>Times New Roman</vt:lpstr>
      <vt:lpstr>Shift</vt:lpstr>
      <vt:lpstr>PowerPoint Presentation</vt:lpstr>
      <vt:lpstr>INTRODUCTION</vt:lpstr>
      <vt:lpstr>PROCEDURES TAKEN The following steps were taken to analyse the project</vt:lpstr>
      <vt:lpstr>DATA EXPLORATION</vt:lpstr>
      <vt:lpstr>LABELLED DATA REPORT  </vt:lpstr>
      <vt:lpstr>IMAGE ANALYSIS</vt:lpstr>
      <vt:lpstr>PowerPoint Presentation</vt:lpstr>
      <vt:lpstr>PowerPoint Presentation</vt:lpstr>
      <vt:lpstr>MODELLING </vt:lpstr>
      <vt:lpstr>Residual learning can be explained with a very simple example. Initially when we learn to ride a bike we make mistakes and we learn. Once we are able to ride the bike, our brain has stopped firing the neurons responsible to learn the skill allowing us to focus on other things involved with riding the bike.  The ResNet50 architecture does not need to fire all neurons in every epoch. This greatly reduces the training time and improves accuracy. Once a feature is learnt, it does not try to learn it again but rather focuses on learning newer features. A very smart approach that greatly improved model training performance. </vt:lpstr>
      <vt:lpstr>Model Evaluation: Model evaluation is important to assess the efficacy of a model during initial research phases, and it also plays a role in model monitoring. </vt:lpstr>
      <vt:lpstr>Confusion matrix </vt:lpstr>
      <vt:lpstr>RESULT After applying our Model on Test Dataset consisting 1928 images, Model prediction shows </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HP</cp:lastModifiedBy>
  <cp:revision>13</cp:revision>
  <dcterms:modified xsi:type="dcterms:W3CDTF">2022-02-23T20:39:55Z</dcterms:modified>
</cp:coreProperties>
</file>