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7" r:id="rId2"/>
    <p:sldId id="261" r:id="rId3"/>
    <p:sldId id="256" r:id="rId4"/>
    <p:sldId id="258" r:id="rId5"/>
    <p:sldId id="260" r:id="rId6"/>
    <p:sldId id="262" r:id="rId7"/>
    <p:sldId id="276" r:id="rId8"/>
    <p:sldId id="263" r:id="rId9"/>
    <p:sldId id="274" r:id="rId10"/>
    <p:sldId id="273" r:id="rId11"/>
    <p:sldId id="272" r:id="rId12"/>
    <p:sldId id="277" r:id="rId13"/>
    <p:sldId id="265" r:id="rId14"/>
    <p:sldId id="268" r:id="rId15"/>
    <p:sldId id="266" r:id="rId16"/>
    <p:sldId id="269" r:id="rId17"/>
    <p:sldId id="267" r:id="rId18"/>
    <p:sldId id="278" r:id="rId19"/>
    <p:sldId id="270" r:id="rId20"/>
    <p:sldId id="271" r:id="rId21"/>
    <p:sldId id="281" r:id="rId22"/>
    <p:sldId id="275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682A-F824-491C-BA0C-B4F704DC69CC}" type="datetimeFigureOut">
              <a:rPr lang="en-US" smtClean="0"/>
              <a:t>29-Nov-17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30AB-F2FE-43DB-A861-DD3911DD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530AB-F2FE-43DB-A861-DD3911DDE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86800" cy="138826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The Science Of Happiness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228850"/>
            <a:ext cx="7315200" cy="85725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Role </a:t>
            </a:r>
            <a:r>
              <a:rPr lang="en-US" sz="2200" b="1" dirty="0" smtClean="0">
                <a:solidFill>
                  <a:srgbClr val="002060"/>
                </a:solidFill>
              </a:rPr>
              <a:t>of </a:t>
            </a:r>
            <a:r>
              <a:rPr lang="en-US" sz="2200" b="1" dirty="0">
                <a:solidFill>
                  <a:srgbClr val="002060"/>
                </a:solidFill>
              </a:rPr>
              <a:t>Personality traits in </a:t>
            </a:r>
            <a:r>
              <a:rPr lang="en-US" sz="2200" b="1" dirty="0" smtClean="0">
                <a:solidFill>
                  <a:srgbClr val="002060"/>
                </a:solidFill>
              </a:rPr>
              <a:t>the </a:t>
            </a:r>
            <a:r>
              <a:rPr lang="en-US" sz="2200" b="1" dirty="0" smtClean="0">
                <a:solidFill>
                  <a:srgbClr val="002060"/>
                </a:solidFill>
              </a:rPr>
              <a:t>Happiness, Creativity and Versatility of </a:t>
            </a:r>
            <a:r>
              <a:rPr lang="en-US" sz="2200" b="1" dirty="0" smtClean="0">
                <a:solidFill>
                  <a:srgbClr val="002060"/>
                </a:solidFill>
              </a:rPr>
              <a:t>undergraduates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1" y="3429000"/>
            <a:ext cx="381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Shuvam Keshari</a:t>
            </a:r>
          </a:p>
          <a:p>
            <a:r>
              <a:rPr lang="en-US" b="1" dirty="0" smtClean="0"/>
              <a:t>(Under the guidance of Prof. R Guha)</a:t>
            </a:r>
          </a:p>
        </p:txBody>
      </p:sp>
    </p:spTree>
    <p:extLst>
      <p:ext uri="{BB962C8B-B14F-4D97-AF65-F5344CB8AC3E}">
        <p14:creationId xmlns:p14="http://schemas.microsoft.com/office/powerpoint/2010/main" val="1774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39592" r="5376" b="10916"/>
          <a:stretch/>
        </p:blipFill>
        <p:spPr>
          <a:xfrm>
            <a:off x="76200" y="1504950"/>
            <a:ext cx="9060928" cy="3638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34070" r="4117" b="15925"/>
          <a:stretch/>
        </p:blipFill>
        <p:spPr>
          <a:xfrm>
            <a:off x="76200" y="1581150"/>
            <a:ext cx="9068667" cy="3505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939546"/>
          </a:xfrm>
        </p:spPr>
        <p:txBody>
          <a:bodyPr/>
          <a:lstStyle/>
          <a:p>
            <a:r>
              <a:rPr lang="en-US" dirty="0" smtClean="0"/>
              <a:t>Hopefulness about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33508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457450"/>
            <a:ext cx="6400800" cy="11049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With respect to personality traits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v/s UNHAPPY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/>
          <a:stretch/>
        </p:blipFill>
        <p:spPr>
          <a:xfrm>
            <a:off x="643945" y="1203291"/>
            <a:ext cx="8271455" cy="3959259"/>
          </a:xfrm>
        </p:spPr>
      </p:pic>
      <p:sp>
        <p:nvSpPr>
          <p:cNvPr id="9" name="TextBox 8"/>
          <p:cNvSpPr txBox="1"/>
          <p:nvPr/>
        </p:nvSpPr>
        <p:spPr>
          <a:xfrm>
            <a:off x="223276" y="1504950"/>
            <a:ext cx="2840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</a:t>
            </a:r>
          </a:p>
          <a:p>
            <a:endParaRPr lang="en-US" sz="1400" dirty="0"/>
          </a:p>
          <a:p>
            <a:r>
              <a:rPr lang="en-US" sz="1400" dirty="0" smtClean="0"/>
              <a:t>6</a:t>
            </a:r>
          </a:p>
          <a:p>
            <a:endParaRPr lang="en-US" sz="1400" dirty="0"/>
          </a:p>
          <a:p>
            <a:r>
              <a:rPr lang="en-US" sz="1400" dirty="0" smtClean="0"/>
              <a:t>5</a:t>
            </a:r>
          </a:p>
          <a:p>
            <a:endParaRPr lang="en-US" sz="1400" dirty="0"/>
          </a:p>
          <a:p>
            <a:r>
              <a:rPr lang="en-US" sz="1400" dirty="0" smtClean="0"/>
              <a:t>4</a:t>
            </a:r>
          </a:p>
          <a:p>
            <a:endParaRPr lang="en-US" sz="1400" dirty="0"/>
          </a:p>
          <a:p>
            <a:r>
              <a:rPr lang="en-US" sz="1400" dirty="0" smtClean="0"/>
              <a:t>3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/>
          </a:p>
          <a:p>
            <a:r>
              <a:rPr lang="en-US" sz="14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0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6" r="28914"/>
          <a:stretch/>
        </p:blipFill>
        <p:spPr>
          <a:xfrm>
            <a:off x="228601" y="1085850"/>
            <a:ext cx="7070177" cy="3943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v/s Happiness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2457451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Shows approximately a LINEAR trend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47800" y="1143000"/>
            <a:ext cx="5715000" cy="314325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"/>
          <a:stretch/>
        </p:blipFill>
        <p:spPr>
          <a:xfrm>
            <a:off x="450761" y="1440823"/>
            <a:ext cx="6940639" cy="3592493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“ALL ROUNDERS” </a:t>
            </a:r>
            <a:r>
              <a:rPr lang="en-US" sz="4000" dirty="0" smtClean="0"/>
              <a:t>v/s </a:t>
            </a:r>
            <a:r>
              <a:rPr lang="en-US" sz="4000" dirty="0"/>
              <a:t>“NERDS</a:t>
            </a:r>
            <a:r>
              <a:rPr lang="en-US" sz="4000" dirty="0" smtClean="0"/>
              <a:t>”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93563" y="1488341"/>
            <a:ext cx="29848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</a:p>
          <a:p>
            <a:endParaRPr lang="en-US" sz="1600" dirty="0"/>
          </a:p>
          <a:p>
            <a:r>
              <a:rPr lang="en-US" sz="1600" dirty="0" smtClean="0"/>
              <a:t>5</a:t>
            </a:r>
          </a:p>
          <a:p>
            <a:endParaRPr lang="en-US" sz="1600" dirty="0"/>
          </a:p>
          <a:p>
            <a:r>
              <a:rPr lang="en-US" sz="1600" dirty="0" smtClean="0"/>
              <a:t>4</a:t>
            </a:r>
          </a:p>
          <a:p>
            <a:endParaRPr lang="en-US" sz="1600" dirty="0"/>
          </a:p>
          <a:p>
            <a:r>
              <a:rPr lang="en-US" sz="1600" dirty="0" smtClean="0"/>
              <a:t>3</a:t>
            </a:r>
          </a:p>
          <a:p>
            <a:endParaRPr lang="en-US" sz="1600" dirty="0"/>
          </a:p>
          <a:p>
            <a:r>
              <a:rPr lang="en-US" sz="1600" dirty="0" smtClean="0"/>
              <a:t>2</a:t>
            </a:r>
          </a:p>
          <a:p>
            <a:endParaRPr lang="en-US" sz="1600" dirty="0"/>
          </a:p>
          <a:p>
            <a:r>
              <a:rPr lang="en-US" sz="1600" dirty="0" smtClean="0"/>
              <a:t>1</a:t>
            </a:r>
          </a:p>
          <a:p>
            <a:endParaRPr lang="en-US" sz="1600" dirty="0"/>
          </a:p>
          <a:p>
            <a:r>
              <a:rPr lang="en-US" sz="1600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9157" y="203835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Agreeableness seems </a:t>
            </a:r>
          </a:p>
          <a:p>
            <a:r>
              <a:rPr lang="en-US" dirty="0" smtClean="0"/>
              <a:t>to be independent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36682" r="6226" b="8835"/>
          <a:stretch/>
        </p:blipFill>
        <p:spPr>
          <a:xfrm>
            <a:off x="458118" y="1657350"/>
            <a:ext cx="7847682" cy="33718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Creativity diminishing over time?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41851"/>
            <a:ext cx="6219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was found that more undergraduates are </a:t>
            </a:r>
          </a:p>
          <a:p>
            <a:r>
              <a:rPr lang="en-US" sz="2400" dirty="0" smtClean="0"/>
              <a:t>having a conventional and Un-creative outlook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8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7" r="17421"/>
          <a:stretch/>
        </p:blipFill>
        <p:spPr>
          <a:xfrm>
            <a:off x="304801" y="1361941"/>
            <a:ext cx="7010400" cy="3692451"/>
          </a:xfrm>
        </p:spPr>
      </p:pic>
      <p:sp>
        <p:nvSpPr>
          <p:cNvPr id="6" name="TextBox 5"/>
          <p:cNvSpPr txBox="1"/>
          <p:nvPr/>
        </p:nvSpPr>
        <p:spPr>
          <a:xfrm>
            <a:off x="7086600" y="2386526"/>
            <a:ext cx="190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Traits observed </a:t>
            </a:r>
          </a:p>
          <a:p>
            <a:r>
              <a:rPr lang="en-US" sz="2000" dirty="0" smtClean="0"/>
              <a:t>for creative</a:t>
            </a:r>
          </a:p>
          <a:p>
            <a:r>
              <a:rPr lang="en-US" sz="2000" dirty="0" smtClean="0"/>
              <a:t>people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13350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by-product of this research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1049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Sympathy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40041" r="6638" b="6596"/>
          <a:stretch/>
        </p:blipFill>
        <p:spPr>
          <a:xfrm>
            <a:off x="1072" y="1900707"/>
            <a:ext cx="8913583" cy="31856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Sympathetic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034" y="1276350"/>
            <a:ext cx="5118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the distribution of sympathetic </a:t>
            </a:r>
          </a:p>
          <a:p>
            <a:r>
              <a:rPr lang="en-US" sz="2400" dirty="0" smtClean="0"/>
              <a:t>and warm people on  a scale of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4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42900"/>
            <a:ext cx="7772400" cy="877881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is happiness?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1295400" y="1428750"/>
            <a:ext cx="6400800" cy="11049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</a:t>
            </a:r>
            <a:r>
              <a:rPr lang="en-US" sz="2400" b="1" dirty="0" smtClean="0">
                <a:solidFill>
                  <a:srgbClr val="7030A0"/>
                </a:solidFill>
              </a:rPr>
              <a:t>appiness </a:t>
            </a:r>
            <a:r>
              <a:rPr lang="en-US" sz="2400" b="1" dirty="0">
                <a:solidFill>
                  <a:srgbClr val="7030A0"/>
                </a:solidFill>
              </a:rPr>
              <a:t>is the ONLY thing that humans desire for ITS own sake,</a:t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It’s the end node of all desires—riches, relationships, honor or </a:t>
            </a:r>
            <a:r>
              <a:rPr lang="en-US" sz="2400" b="1" dirty="0" smtClean="0">
                <a:solidFill>
                  <a:srgbClr val="7030A0"/>
                </a:solidFill>
              </a:rPr>
              <a:t>health.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0" y="3169161"/>
            <a:ext cx="320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/>
              <a:t>Nicomachean</a:t>
            </a:r>
            <a:r>
              <a:rPr lang="en-US" sz="2000" b="1" i="1" dirty="0" smtClean="0"/>
              <a:t> Ethics, </a:t>
            </a:r>
          </a:p>
          <a:p>
            <a:r>
              <a:rPr lang="en-US" sz="2000" b="1" i="1" dirty="0" smtClean="0"/>
              <a:t>350 </a:t>
            </a:r>
            <a:r>
              <a:rPr lang="en-US" sz="2000" b="1" i="1" dirty="0"/>
              <a:t>BCE, Aristotle</a:t>
            </a:r>
            <a:endParaRPr lang="en-US" sz="24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9" t="28398" r="18499" b="6796"/>
          <a:stretch/>
        </p:blipFill>
        <p:spPr>
          <a:xfrm>
            <a:off x="685800" y="1200150"/>
            <a:ext cx="7391399" cy="37176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about sympathetic people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97818"/>
            <a:ext cx="656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 smtClean="0">
                <a:solidFill>
                  <a:srgbClr val="00B050"/>
                </a:solidFill>
              </a:rPr>
              <a:t>. Agreeableness is the highest for both versatility and creativity.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878818"/>
            <a:ext cx="67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8. However, Versatility seems to be independent of agreeableness.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78618"/>
            <a:ext cx="673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 Happy undergraduates have all traits higher than unhappy ones.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659618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5. Difference in Extraversion is highest for happy and unhappy undergraduates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116818"/>
            <a:ext cx="714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6. Versatile undergrads have much higher Extraversion than the others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357" y="1200150"/>
            <a:ext cx="775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1. The peak of both the happiness and satisfaction curve occurs at around 70%.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897618"/>
            <a:ext cx="643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3. Most of the undergraduates are very optimistic of the future.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627" y="4259818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9. Creativity is diminishing in undergraduates.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10" y="4705350"/>
            <a:ext cx="818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10. Almost all the undergraduates claimed to be sympathetic and warm to others.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627" y="1548884"/>
            <a:ext cx="72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2. Also </a:t>
            </a:r>
            <a:r>
              <a:rPr lang="en-US" b="1" dirty="0">
                <a:solidFill>
                  <a:srgbClr val="7030A0"/>
                </a:solidFill>
              </a:rPr>
              <a:t>Satisfaction is approximately linearly proportional to happiness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1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THANK YOU !!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7201" y="171450"/>
            <a:ext cx="3812645" cy="18224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Shuvam Keshari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267201" y="2127250"/>
            <a:ext cx="3818467" cy="18161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baseline="30000" dirty="0" smtClean="0">
                <a:solidFill>
                  <a:schemeClr val="tx1"/>
                </a:solidFill>
              </a:rPr>
              <a:t>nd</a:t>
            </a:r>
            <a:r>
              <a:rPr lang="en-US" sz="2000" dirty="0" smtClean="0">
                <a:solidFill>
                  <a:schemeClr val="tx1"/>
                </a:solidFill>
              </a:rPr>
              <a:t> year undergraduate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Dept. of Electrical Engineering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IIT Kharagpur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" b="4319"/>
          <a:stretch>
            <a:fillRect/>
          </a:stretch>
        </p:blipFill>
        <p:spPr>
          <a:xfrm>
            <a:off x="838200" y="742950"/>
            <a:ext cx="2743200" cy="2074985"/>
          </a:xfrm>
          <a:prstGeom prst="roundRect">
            <a:avLst>
              <a:gd name="adj" fmla="val 12726"/>
            </a:avLst>
          </a:prstGeom>
        </p:spPr>
      </p:pic>
    </p:spTree>
    <p:extLst>
      <p:ext uri="{BB962C8B-B14F-4D97-AF65-F5344CB8AC3E}">
        <p14:creationId xmlns:p14="http://schemas.microsoft.com/office/powerpoint/2010/main" val="20147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000251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https://gosling.psy.utexas.edu/scales-weve-developed/ten-item-personality-measure-tipi/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2402473"/>
            <a:ext cx="3599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https://en.wikipedia.org/wiki/Happiness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2800350"/>
            <a:ext cx="7772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Gosling, S. D., </a:t>
            </a:r>
            <a:r>
              <a:rPr lang="en-US" sz="1600" dirty="0" err="1"/>
              <a:t>Rentfrow</a:t>
            </a:r>
            <a:r>
              <a:rPr lang="en-US" sz="1600" dirty="0"/>
              <a:t>, P. J., &amp; Swann, W. B., Jr. (2003). A Very Brief Measure of the Big Five Personality Domains. Journal of Research in Personality, 37, </a:t>
            </a:r>
            <a:r>
              <a:rPr lang="en-US" sz="1600" dirty="0" smtClean="0"/>
              <a:t>504-528.</a:t>
            </a:r>
          </a:p>
        </p:txBody>
      </p:sp>
    </p:spTree>
    <p:extLst>
      <p:ext uri="{BB962C8B-B14F-4D97-AF65-F5344CB8AC3E}">
        <p14:creationId xmlns:p14="http://schemas.microsoft.com/office/powerpoint/2010/main" val="32019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2900"/>
            <a:ext cx="8077200" cy="12573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When we are talking of science, how can we not talk about Einstein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14650"/>
            <a:ext cx="7162800" cy="61174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Einstein scribbled his theory of happiness in place of a </a:t>
            </a:r>
            <a:r>
              <a:rPr lang="en-US" b="1" dirty="0" smtClean="0">
                <a:solidFill>
                  <a:srgbClr val="7030A0"/>
                </a:solidFill>
              </a:rPr>
              <a:t>tip to a messenger. 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67200" y="1581150"/>
            <a:ext cx="533400" cy="1238250"/>
          </a:xfrm>
          <a:prstGeom prst="downArrow">
            <a:avLst>
              <a:gd name="adj1" fmla="val 23466"/>
              <a:gd name="adj2" fmla="val 113387"/>
            </a:avLst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73232" y="3638550"/>
            <a:ext cx="6521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Recently it sold for more than $1 million !!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76200" y="2514601"/>
            <a:ext cx="5410200" cy="123215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“A calm and modest life brings more happiness than the pursuit of success combined with constant </a:t>
            </a:r>
            <a:r>
              <a:rPr lang="en-US" sz="2800" dirty="0" smtClean="0"/>
              <a:t>restlessness”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514350"/>
            <a:ext cx="6858000" cy="879872"/>
          </a:xfrm>
        </p:spPr>
        <p:txBody>
          <a:bodyPr>
            <a:normAutofit fontScale="90000"/>
          </a:bodyPr>
          <a:lstStyle/>
          <a:p>
            <a:r>
              <a:rPr lang="en-US" dirty="0"/>
              <a:t>So what had he to say?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E:\DOWNLOADS\c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6" y="1885950"/>
            <a:ext cx="2968634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33350"/>
            <a:ext cx="8229600" cy="123825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Personality traits therefore become vital for the study of </a:t>
            </a:r>
            <a:r>
              <a:rPr lang="en-US" sz="4000" dirty="0" smtClean="0">
                <a:solidFill>
                  <a:srgbClr val="C00000"/>
                </a:solidFill>
              </a:rPr>
              <a:t>happiness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19350"/>
            <a:ext cx="3801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Are some kinds of people </a:t>
            </a:r>
          </a:p>
          <a:p>
            <a:r>
              <a:rPr lang="en-US" sz="2400" dirty="0"/>
              <a:t>h</a:t>
            </a:r>
            <a:r>
              <a:rPr lang="en-US" sz="2400" dirty="0" smtClean="0"/>
              <a:t>appier than </a:t>
            </a:r>
            <a:r>
              <a:rPr lang="en-US" sz="2400" dirty="0" smtClean="0"/>
              <a:t>others?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0995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Is happiness linked to creativity?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04950"/>
            <a:ext cx="388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In this regard we shall be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addressing these questions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7" name="Picture 2" descr="E:\DOWNLOADS\personality-tra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62150"/>
            <a:ext cx="2866130" cy="2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019550"/>
            <a:ext cx="3371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Do personality traits affect </a:t>
            </a:r>
          </a:p>
          <a:p>
            <a:r>
              <a:rPr lang="en-US" sz="2000" dirty="0" smtClean="0"/>
              <a:t>Creativity and Versatility?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2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Study</a:t>
            </a:r>
            <a:endParaRPr lang="en-US" dirty="0"/>
          </a:p>
        </p:txBody>
      </p:sp>
      <p:sp>
        <p:nvSpPr>
          <p:cNvPr id="3" name="AutoShape 2" descr="Forms response chart. Question title: Year of Undergraduate study. Number of responses: 278 responses."/>
          <p:cNvSpPr>
            <a:spLocks noChangeAspect="1" noChangeArrowheads="1"/>
          </p:cNvSpPr>
          <p:nvPr/>
        </p:nvSpPr>
        <p:spPr bwMode="auto">
          <a:xfrm>
            <a:off x="155575" y="63103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Forms response chart. Question title: Year of Undergraduate study. Number of responses: 278 responses."/>
          <p:cNvSpPr>
            <a:spLocks noChangeAspect="1" noChangeArrowheads="1"/>
          </p:cNvSpPr>
          <p:nvPr/>
        </p:nvSpPr>
        <p:spPr bwMode="auto">
          <a:xfrm>
            <a:off x="307975" y="177404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Shubvam Kesari\Pictures\Screenshots\Screenshot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45950" r="53275" b="11091"/>
          <a:stretch/>
        </p:blipFill>
        <p:spPr bwMode="auto">
          <a:xfrm>
            <a:off x="4610501" y="2519503"/>
            <a:ext cx="2819399" cy="23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hubvam Kesari\Pictures\Screenshots\Screenshot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0" t="45703" r="32777" b="35637"/>
          <a:stretch/>
        </p:blipFill>
        <p:spPr bwMode="auto">
          <a:xfrm>
            <a:off x="7620000" y="2228850"/>
            <a:ext cx="745856" cy="10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363206"/>
            <a:ext cx="2510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Sample space for </a:t>
            </a:r>
          </a:p>
          <a:p>
            <a:r>
              <a:rPr lang="en-US" sz="2400" b="1" dirty="0" smtClean="0"/>
              <a:t>the research</a:t>
            </a:r>
          </a:p>
          <a:p>
            <a:r>
              <a:rPr lang="en-US" sz="2400" b="1" dirty="0" smtClean="0"/>
              <a:t>N=278</a:t>
            </a:r>
            <a:endParaRPr lang="en-US" sz="2400" b="1" dirty="0"/>
          </a:p>
        </p:txBody>
      </p:sp>
      <p:pic>
        <p:nvPicPr>
          <p:cNvPr id="1027" name="Picture 3" descr="C:\Users\Shubvam Kesari\Pictures\Screenshots\Picture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11045" r="3525" b="19199"/>
          <a:stretch/>
        </p:blipFill>
        <p:spPr bwMode="auto">
          <a:xfrm>
            <a:off x="612774" y="1511166"/>
            <a:ext cx="3882223" cy="161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962150"/>
            <a:ext cx="849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Questionnaire was made for addressing several aspects. It included 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10-item personality inventory (developed by Sam Gosling, University of Texas).</a:t>
            </a:r>
          </a:p>
          <a:p>
            <a:pPr marL="342900" indent="-342900">
              <a:buAutoNum type="arabicPeriod"/>
            </a:pPr>
            <a:r>
              <a:rPr lang="en-US" dirty="0" smtClean="0"/>
              <a:t>Life Satisfaction Index questionnaire.</a:t>
            </a:r>
          </a:p>
          <a:p>
            <a:pPr marL="342900" indent="-342900">
              <a:buAutoNum type="arabicPeriod"/>
            </a:pPr>
            <a:r>
              <a:rPr lang="en-US" dirty="0" smtClean="0"/>
              <a:t>Happiness, creativity and versatility rating.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Demographical questions.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068" y="3574018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the data was analyzed, comparisons were made and the conclusions were </a:t>
            </a:r>
            <a:r>
              <a:rPr lang="en-US" dirty="0" smtClean="0"/>
              <a:t>drawn </a:t>
            </a:r>
          </a:p>
          <a:p>
            <a:r>
              <a:rPr lang="en-US" dirty="0" smtClean="0"/>
              <a:t>as mentioned in the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Certain General results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Forms response chart. Question title: Year of Undergraduate study. Number of responses: 278 responses."/>
          <p:cNvSpPr>
            <a:spLocks noChangeAspect="1" noChangeArrowheads="1"/>
          </p:cNvSpPr>
          <p:nvPr/>
        </p:nvSpPr>
        <p:spPr bwMode="auto">
          <a:xfrm>
            <a:off x="155575" y="63103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44891" r="5586" b="5850"/>
          <a:stretch/>
        </p:blipFill>
        <p:spPr>
          <a:xfrm>
            <a:off x="26469" y="1504950"/>
            <a:ext cx="8991600" cy="3505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4325</TotalTime>
  <Words>544</Words>
  <Application>Microsoft Office PowerPoint</Application>
  <PresentationFormat>On-screen Show (16:9)</PresentationFormat>
  <Paragraphs>108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The Science Of Happiness</vt:lpstr>
      <vt:lpstr>What is happiness?</vt:lpstr>
      <vt:lpstr>When we are talking of science, how can we not talk about Einstein</vt:lpstr>
      <vt:lpstr>So what had he to say? </vt:lpstr>
      <vt:lpstr>Personality traits therefore become vital for the study of happiness</vt:lpstr>
      <vt:lpstr>Plan of Study</vt:lpstr>
      <vt:lpstr>Methodology</vt:lpstr>
      <vt:lpstr>Results and discussion</vt:lpstr>
      <vt:lpstr>Happiness in General</vt:lpstr>
      <vt:lpstr>Satisfaction</vt:lpstr>
      <vt:lpstr>Hopefulness about the future</vt:lpstr>
      <vt:lpstr>The Analysis</vt:lpstr>
      <vt:lpstr>HAPPY v/s UNHAPPY</vt:lpstr>
      <vt:lpstr>Satisfaction v/s Happiness</vt:lpstr>
      <vt:lpstr>“ALL ROUNDERS” v/s “NERDS”</vt:lpstr>
      <vt:lpstr>Is Creativity diminishing over time?</vt:lpstr>
      <vt:lpstr>CREATIVITY</vt:lpstr>
      <vt:lpstr>A by-product of this research</vt:lpstr>
      <vt:lpstr>Being Sympathetic</vt:lpstr>
      <vt:lpstr>So what about sympathetic people ?</vt:lpstr>
      <vt:lpstr>Conclusions</vt:lpstr>
      <vt:lpstr>THANK YOU !!</vt:lpstr>
      <vt:lpstr>Shuvam Keshari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SHUVAM KESHARI</dc:creator>
  <cp:lastModifiedBy>Shubvam Kesari</cp:lastModifiedBy>
  <cp:revision>65</cp:revision>
  <dcterms:created xsi:type="dcterms:W3CDTF">2006-08-16T00:00:00Z</dcterms:created>
  <dcterms:modified xsi:type="dcterms:W3CDTF">2017-11-30T03:05:54Z</dcterms:modified>
</cp:coreProperties>
</file>