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3" r:id="rId6"/>
    <p:sldId id="264" r:id="rId7"/>
    <p:sldId id="266" r:id="rId8"/>
    <p:sldId id="268" r:id="rId9"/>
    <p:sldId id="270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outlineViewPr>
    <p:cViewPr>
      <p:scale>
        <a:sx n="33" d="100"/>
        <a:sy n="33" d="100"/>
      </p:scale>
      <p:origin x="0" y="-180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82EE80-CBF3-42D0-868E-929DA027D38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0E79167-3585-494B-B2F8-E5ABA80BA685}">
      <dgm:prSet/>
      <dgm:spPr/>
      <dgm:t>
        <a:bodyPr/>
        <a:lstStyle/>
        <a:p>
          <a:r>
            <a:rPr lang="en-US" b="0" i="0"/>
            <a:t>This dataset has 3 files as explained below: </a:t>
          </a:r>
          <a:endParaRPr lang="en-US"/>
        </a:p>
      </dgm:t>
    </dgm:pt>
    <dgm:pt modelId="{62CD70EC-FF2D-430B-B637-D1B7FB3161E4}" type="parTrans" cxnId="{F743FF21-67B5-466D-BEF8-A33C92CD18E3}">
      <dgm:prSet/>
      <dgm:spPr/>
      <dgm:t>
        <a:bodyPr/>
        <a:lstStyle/>
        <a:p>
          <a:endParaRPr lang="en-US"/>
        </a:p>
      </dgm:t>
    </dgm:pt>
    <dgm:pt modelId="{596C5DCE-1C0A-4BBB-A8D0-3DAB63CA8BAE}" type="sibTrans" cxnId="{F743FF21-67B5-466D-BEF8-A33C92CD18E3}">
      <dgm:prSet/>
      <dgm:spPr/>
      <dgm:t>
        <a:bodyPr/>
        <a:lstStyle/>
        <a:p>
          <a:endParaRPr lang="en-US"/>
        </a:p>
      </dgm:t>
    </dgm:pt>
    <dgm:pt modelId="{EED29DCE-2769-486E-8EFC-5FC3A205B336}">
      <dgm:prSet/>
      <dgm:spPr/>
      <dgm:t>
        <a:bodyPr/>
        <a:lstStyle/>
        <a:p>
          <a:r>
            <a:rPr lang="en-US" b="0" i="1"/>
            <a:t>1. 'application_data.csv'</a:t>
          </a:r>
          <a:r>
            <a:rPr lang="en-US" b="0" i="0"/>
            <a:t>  contains all the information of the client at the time of application.</a:t>
          </a:r>
          <a:br>
            <a:rPr lang="en-US" b="0" i="0"/>
          </a:br>
          <a:r>
            <a:rPr lang="en-US" b="0" i="0"/>
            <a:t>The data is about whether a </a:t>
          </a:r>
          <a:r>
            <a:rPr lang="en-US" b="1" i="0"/>
            <a:t>client has payment difficulties.</a:t>
          </a:r>
          <a:endParaRPr lang="en-US"/>
        </a:p>
      </dgm:t>
    </dgm:pt>
    <dgm:pt modelId="{D83E97A0-1CD2-4F43-886A-266180DBA92B}" type="parTrans" cxnId="{B5A6FC02-A322-4123-ACE2-8738B535320F}">
      <dgm:prSet/>
      <dgm:spPr/>
      <dgm:t>
        <a:bodyPr/>
        <a:lstStyle/>
        <a:p>
          <a:endParaRPr lang="en-US"/>
        </a:p>
      </dgm:t>
    </dgm:pt>
    <dgm:pt modelId="{AFA99B53-27C6-49CA-AC44-6BB5A9C35F39}" type="sibTrans" cxnId="{B5A6FC02-A322-4123-ACE2-8738B535320F}">
      <dgm:prSet/>
      <dgm:spPr/>
      <dgm:t>
        <a:bodyPr/>
        <a:lstStyle/>
        <a:p>
          <a:endParaRPr lang="en-US"/>
        </a:p>
      </dgm:t>
    </dgm:pt>
    <dgm:pt modelId="{A2D115C7-93C2-4A36-9F78-33B01F4D6B57}">
      <dgm:prSet/>
      <dgm:spPr/>
      <dgm:t>
        <a:bodyPr/>
        <a:lstStyle/>
        <a:p>
          <a:r>
            <a:rPr lang="en-US" b="0" i="1"/>
            <a:t>2. 'previous_application.csv' </a:t>
          </a:r>
          <a:r>
            <a:rPr lang="en-US" b="0" i="0"/>
            <a:t>contains information about the client’s previous loan data. It contains the data whether the previous application had been </a:t>
          </a:r>
          <a:r>
            <a:rPr lang="en-US" b="1" i="0"/>
            <a:t>Approved, Cancelled, Refused or Unused offer.</a:t>
          </a:r>
          <a:endParaRPr lang="en-US"/>
        </a:p>
      </dgm:t>
    </dgm:pt>
    <dgm:pt modelId="{3B013E7D-BB7E-4323-8B13-5B8DD2607F03}" type="parTrans" cxnId="{5A420530-255D-496E-94DB-7A72F083B63C}">
      <dgm:prSet/>
      <dgm:spPr/>
      <dgm:t>
        <a:bodyPr/>
        <a:lstStyle/>
        <a:p>
          <a:endParaRPr lang="en-US"/>
        </a:p>
      </dgm:t>
    </dgm:pt>
    <dgm:pt modelId="{D3BB922E-57F5-4E4E-B384-A56F473D6782}" type="sibTrans" cxnId="{5A420530-255D-496E-94DB-7A72F083B63C}">
      <dgm:prSet/>
      <dgm:spPr/>
      <dgm:t>
        <a:bodyPr/>
        <a:lstStyle/>
        <a:p>
          <a:endParaRPr lang="en-US"/>
        </a:p>
      </dgm:t>
    </dgm:pt>
    <dgm:pt modelId="{27D6A84F-51E1-4BAB-962A-F2FA13F77D8B}">
      <dgm:prSet/>
      <dgm:spPr/>
      <dgm:t>
        <a:bodyPr/>
        <a:lstStyle/>
        <a:p>
          <a:r>
            <a:rPr lang="en-US" b="0" i="1"/>
            <a:t>3. 'columns_description.csv'</a:t>
          </a:r>
          <a:r>
            <a:rPr lang="en-US" b="0" i="0"/>
            <a:t> is data dictionary which describes the meaning of the variables.</a:t>
          </a:r>
          <a:endParaRPr lang="en-US"/>
        </a:p>
      </dgm:t>
    </dgm:pt>
    <dgm:pt modelId="{C3CFF433-FF14-4280-B4D7-3DC8AC1514B9}" type="parTrans" cxnId="{B9F40F9D-4F76-444D-BE81-B3EE8125553A}">
      <dgm:prSet/>
      <dgm:spPr/>
      <dgm:t>
        <a:bodyPr/>
        <a:lstStyle/>
        <a:p>
          <a:endParaRPr lang="en-US"/>
        </a:p>
      </dgm:t>
    </dgm:pt>
    <dgm:pt modelId="{D7022276-62B5-4D60-95AC-031656B34ABA}" type="sibTrans" cxnId="{B9F40F9D-4F76-444D-BE81-B3EE8125553A}">
      <dgm:prSet/>
      <dgm:spPr/>
      <dgm:t>
        <a:bodyPr/>
        <a:lstStyle/>
        <a:p>
          <a:endParaRPr lang="en-US"/>
        </a:p>
      </dgm:t>
    </dgm:pt>
    <dgm:pt modelId="{23638CD1-76FE-4EDC-976A-9EB1D616F98C}" type="pres">
      <dgm:prSet presAssocID="{EF82EE80-CBF3-42D0-868E-929DA027D389}" presName="root" presStyleCnt="0">
        <dgm:presLayoutVars>
          <dgm:dir/>
          <dgm:resizeHandles val="exact"/>
        </dgm:presLayoutVars>
      </dgm:prSet>
      <dgm:spPr/>
    </dgm:pt>
    <dgm:pt modelId="{44A7E013-9D4B-424F-AB4C-5B4BF01B40D5}" type="pres">
      <dgm:prSet presAssocID="{A0E79167-3585-494B-B2F8-E5ABA80BA685}" presName="compNode" presStyleCnt="0"/>
      <dgm:spPr/>
    </dgm:pt>
    <dgm:pt modelId="{A0379016-7EED-4C50-8732-0A8A745F0BCE}" type="pres">
      <dgm:prSet presAssocID="{A0E79167-3585-494B-B2F8-E5ABA80BA685}" presName="bgRect" presStyleLbl="bgShp" presStyleIdx="0" presStyleCnt="4"/>
      <dgm:spPr/>
    </dgm:pt>
    <dgm:pt modelId="{C2DE2A6F-FAC5-494F-8388-814D84F51C2E}" type="pres">
      <dgm:prSet presAssocID="{A0E79167-3585-494B-B2F8-E5ABA80BA68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7554D471-687A-4141-84C2-DBCFB3030E21}" type="pres">
      <dgm:prSet presAssocID="{A0E79167-3585-494B-B2F8-E5ABA80BA685}" presName="spaceRect" presStyleCnt="0"/>
      <dgm:spPr/>
    </dgm:pt>
    <dgm:pt modelId="{73FBD4DB-5412-49AD-AC6B-D8DAD30485E1}" type="pres">
      <dgm:prSet presAssocID="{A0E79167-3585-494B-B2F8-E5ABA80BA685}" presName="parTx" presStyleLbl="revTx" presStyleIdx="0" presStyleCnt="4">
        <dgm:presLayoutVars>
          <dgm:chMax val="0"/>
          <dgm:chPref val="0"/>
        </dgm:presLayoutVars>
      </dgm:prSet>
      <dgm:spPr/>
    </dgm:pt>
    <dgm:pt modelId="{6920C491-647B-4F77-AE34-82831EBBC04D}" type="pres">
      <dgm:prSet presAssocID="{596C5DCE-1C0A-4BBB-A8D0-3DAB63CA8BAE}" presName="sibTrans" presStyleCnt="0"/>
      <dgm:spPr/>
    </dgm:pt>
    <dgm:pt modelId="{B7975913-0CEB-4A3D-B1DE-F015FECA58CC}" type="pres">
      <dgm:prSet presAssocID="{EED29DCE-2769-486E-8EFC-5FC3A205B336}" presName="compNode" presStyleCnt="0"/>
      <dgm:spPr/>
    </dgm:pt>
    <dgm:pt modelId="{84428ED0-3389-4EA6-9A15-A014CA98A94F}" type="pres">
      <dgm:prSet presAssocID="{EED29DCE-2769-486E-8EFC-5FC3A205B336}" presName="bgRect" presStyleLbl="bgShp" presStyleIdx="1" presStyleCnt="4"/>
      <dgm:spPr/>
    </dgm:pt>
    <dgm:pt modelId="{EADD3357-FF58-4FEB-81CE-BB169292970A}" type="pres">
      <dgm:prSet presAssocID="{EED29DCE-2769-486E-8EFC-5FC3A205B336}" presName="iconRect" presStyleLbl="node1" presStyleIdx="1" presStyleCnt="4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7F87D6D5-04A1-4EA3-BB3E-1A0AD74B821A}" type="pres">
      <dgm:prSet presAssocID="{EED29DCE-2769-486E-8EFC-5FC3A205B336}" presName="spaceRect" presStyleCnt="0"/>
      <dgm:spPr/>
    </dgm:pt>
    <dgm:pt modelId="{6511894A-4025-49E0-A721-87F8A47675C3}" type="pres">
      <dgm:prSet presAssocID="{EED29DCE-2769-486E-8EFC-5FC3A205B336}" presName="parTx" presStyleLbl="revTx" presStyleIdx="1" presStyleCnt="4">
        <dgm:presLayoutVars>
          <dgm:chMax val="0"/>
          <dgm:chPref val="0"/>
        </dgm:presLayoutVars>
      </dgm:prSet>
      <dgm:spPr/>
    </dgm:pt>
    <dgm:pt modelId="{DCC5866F-E18B-41B9-88F3-874638ADE4BC}" type="pres">
      <dgm:prSet presAssocID="{AFA99B53-27C6-49CA-AC44-6BB5A9C35F39}" presName="sibTrans" presStyleCnt="0"/>
      <dgm:spPr/>
    </dgm:pt>
    <dgm:pt modelId="{523D2A7C-0A94-4102-BBD1-8E0C3E631FBB}" type="pres">
      <dgm:prSet presAssocID="{A2D115C7-93C2-4A36-9F78-33B01F4D6B57}" presName="compNode" presStyleCnt="0"/>
      <dgm:spPr/>
    </dgm:pt>
    <dgm:pt modelId="{7CEE15AB-2400-42A9-B0A3-D524C39274F6}" type="pres">
      <dgm:prSet presAssocID="{A2D115C7-93C2-4A36-9F78-33B01F4D6B57}" presName="bgRect" presStyleLbl="bgShp" presStyleIdx="2" presStyleCnt="4"/>
      <dgm:spPr/>
    </dgm:pt>
    <dgm:pt modelId="{2D524148-E210-429E-BCE8-5A9B255C04FD}" type="pres">
      <dgm:prSet presAssocID="{A2D115C7-93C2-4A36-9F78-33B01F4D6B57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D6006C6-FB9B-4CD6-9862-C8C35007AD25}" type="pres">
      <dgm:prSet presAssocID="{A2D115C7-93C2-4A36-9F78-33B01F4D6B57}" presName="spaceRect" presStyleCnt="0"/>
      <dgm:spPr/>
    </dgm:pt>
    <dgm:pt modelId="{550280C4-875B-4B28-885C-C8A443159319}" type="pres">
      <dgm:prSet presAssocID="{A2D115C7-93C2-4A36-9F78-33B01F4D6B57}" presName="parTx" presStyleLbl="revTx" presStyleIdx="2" presStyleCnt="4">
        <dgm:presLayoutVars>
          <dgm:chMax val="0"/>
          <dgm:chPref val="0"/>
        </dgm:presLayoutVars>
      </dgm:prSet>
      <dgm:spPr/>
    </dgm:pt>
    <dgm:pt modelId="{F50AA4BB-7002-4567-B64F-DD30DABDAAD0}" type="pres">
      <dgm:prSet presAssocID="{D3BB922E-57F5-4E4E-B384-A56F473D6782}" presName="sibTrans" presStyleCnt="0"/>
      <dgm:spPr/>
    </dgm:pt>
    <dgm:pt modelId="{365B23DE-B4C8-4C7D-94BA-EB4F54AC41C6}" type="pres">
      <dgm:prSet presAssocID="{27D6A84F-51E1-4BAB-962A-F2FA13F77D8B}" presName="compNode" presStyleCnt="0"/>
      <dgm:spPr/>
    </dgm:pt>
    <dgm:pt modelId="{568CD5EE-8A8C-4047-92EB-EADC8D7E200B}" type="pres">
      <dgm:prSet presAssocID="{27D6A84F-51E1-4BAB-962A-F2FA13F77D8B}" presName="bgRect" presStyleLbl="bgShp" presStyleIdx="3" presStyleCnt="4"/>
      <dgm:spPr/>
    </dgm:pt>
    <dgm:pt modelId="{7F9DDBD4-2A6F-49DC-932B-1F91F292122A}" type="pres">
      <dgm:prSet presAssocID="{27D6A84F-51E1-4BAB-962A-F2FA13F77D8B}" presName="iconRect" presStyleLbl="node1" presStyleIdx="3" presStyleCnt="4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D0B72306-8E3B-4B69-B20D-58D53CBF02C4}" type="pres">
      <dgm:prSet presAssocID="{27D6A84F-51E1-4BAB-962A-F2FA13F77D8B}" presName="spaceRect" presStyleCnt="0"/>
      <dgm:spPr/>
    </dgm:pt>
    <dgm:pt modelId="{2D884AF4-7585-4353-95D7-0C95068F4E03}" type="pres">
      <dgm:prSet presAssocID="{27D6A84F-51E1-4BAB-962A-F2FA13F77D8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5A6FC02-A322-4123-ACE2-8738B535320F}" srcId="{EF82EE80-CBF3-42D0-868E-929DA027D389}" destId="{EED29DCE-2769-486E-8EFC-5FC3A205B336}" srcOrd="1" destOrd="0" parTransId="{D83E97A0-1CD2-4F43-886A-266180DBA92B}" sibTransId="{AFA99B53-27C6-49CA-AC44-6BB5A9C35F39}"/>
    <dgm:cxn modelId="{F743FF21-67B5-466D-BEF8-A33C92CD18E3}" srcId="{EF82EE80-CBF3-42D0-868E-929DA027D389}" destId="{A0E79167-3585-494B-B2F8-E5ABA80BA685}" srcOrd="0" destOrd="0" parTransId="{62CD70EC-FF2D-430B-B637-D1B7FB3161E4}" sibTransId="{596C5DCE-1C0A-4BBB-A8D0-3DAB63CA8BAE}"/>
    <dgm:cxn modelId="{5A420530-255D-496E-94DB-7A72F083B63C}" srcId="{EF82EE80-CBF3-42D0-868E-929DA027D389}" destId="{A2D115C7-93C2-4A36-9F78-33B01F4D6B57}" srcOrd="2" destOrd="0" parTransId="{3B013E7D-BB7E-4323-8B13-5B8DD2607F03}" sibTransId="{D3BB922E-57F5-4E4E-B384-A56F473D6782}"/>
    <dgm:cxn modelId="{37C8173B-B1BE-41C0-9707-059E1CE8B080}" type="presOf" srcId="{EF82EE80-CBF3-42D0-868E-929DA027D389}" destId="{23638CD1-76FE-4EDC-976A-9EB1D616F98C}" srcOrd="0" destOrd="0" presId="urn:microsoft.com/office/officeart/2018/2/layout/IconVerticalSolidList"/>
    <dgm:cxn modelId="{D728155D-29A3-4FF0-AD03-505EA9276E52}" type="presOf" srcId="{27D6A84F-51E1-4BAB-962A-F2FA13F77D8B}" destId="{2D884AF4-7585-4353-95D7-0C95068F4E03}" srcOrd="0" destOrd="0" presId="urn:microsoft.com/office/officeart/2018/2/layout/IconVerticalSolidList"/>
    <dgm:cxn modelId="{B9F40F9D-4F76-444D-BE81-B3EE8125553A}" srcId="{EF82EE80-CBF3-42D0-868E-929DA027D389}" destId="{27D6A84F-51E1-4BAB-962A-F2FA13F77D8B}" srcOrd="3" destOrd="0" parTransId="{C3CFF433-FF14-4280-B4D7-3DC8AC1514B9}" sibTransId="{D7022276-62B5-4D60-95AC-031656B34ABA}"/>
    <dgm:cxn modelId="{C751B8BF-16FD-4547-8741-F04699E22E2B}" type="presOf" srcId="{EED29DCE-2769-486E-8EFC-5FC3A205B336}" destId="{6511894A-4025-49E0-A721-87F8A47675C3}" srcOrd="0" destOrd="0" presId="urn:microsoft.com/office/officeart/2018/2/layout/IconVerticalSolidList"/>
    <dgm:cxn modelId="{1FDF99C0-C165-4B15-B501-F64AD30C2492}" type="presOf" srcId="{A2D115C7-93C2-4A36-9F78-33B01F4D6B57}" destId="{550280C4-875B-4B28-885C-C8A443159319}" srcOrd="0" destOrd="0" presId="urn:microsoft.com/office/officeart/2018/2/layout/IconVerticalSolidList"/>
    <dgm:cxn modelId="{0181D9E0-04A5-40FC-87A6-D54F08B2E5B8}" type="presOf" srcId="{A0E79167-3585-494B-B2F8-E5ABA80BA685}" destId="{73FBD4DB-5412-49AD-AC6B-D8DAD30485E1}" srcOrd="0" destOrd="0" presId="urn:microsoft.com/office/officeart/2018/2/layout/IconVerticalSolidList"/>
    <dgm:cxn modelId="{BEB0B097-A01B-412E-939B-C0C70D3609E5}" type="presParOf" srcId="{23638CD1-76FE-4EDC-976A-9EB1D616F98C}" destId="{44A7E013-9D4B-424F-AB4C-5B4BF01B40D5}" srcOrd="0" destOrd="0" presId="urn:microsoft.com/office/officeart/2018/2/layout/IconVerticalSolidList"/>
    <dgm:cxn modelId="{30C42928-3040-4F57-A64F-8531C09174EA}" type="presParOf" srcId="{44A7E013-9D4B-424F-AB4C-5B4BF01B40D5}" destId="{A0379016-7EED-4C50-8732-0A8A745F0BCE}" srcOrd="0" destOrd="0" presId="urn:microsoft.com/office/officeart/2018/2/layout/IconVerticalSolidList"/>
    <dgm:cxn modelId="{3B87010F-3F33-4F11-9850-B60243934881}" type="presParOf" srcId="{44A7E013-9D4B-424F-AB4C-5B4BF01B40D5}" destId="{C2DE2A6F-FAC5-494F-8388-814D84F51C2E}" srcOrd="1" destOrd="0" presId="urn:microsoft.com/office/officeart/2018/2/layout/IconVerticalSolidList"/>
    <dgm:cxn modelId="{6B747C05-A62E-45B8-A684-3DF8D68334EE}" type="presParOf" srcId="{44A7E013-9D4B-424F-AB4C-5B4BF01B40D5}" destId="{7554D471-687A-4141-84C2-DBCFB3030E21}" srcOrd="2" destOrd="0" presId="urn:microsoft.com/office/officeart/2018/2/layout/IconVerticalSolidList"/>
    <dgm:cxn modelId="{8749E857-90CF-4AA1-86C5-62825D3E4963}" type="presParOf" srcId="{44A7E013-9D4B-424F-AB4C-5B4BF01B40D5}" destId="{73FBD4DB-5412-49AD-AC6B-D8DAD30485E1}" srcOrd="3" destOrd="0" presId="urn:microsoft.com/office/officeart/2018/2/layout/IconVerticalSolidList"/>
    <dgm:cxn modelId="{93EC57D1-12CB-4DBD-BFFE-B1242B1AF501}" type="presParOf" srcId="{23638CD1-76FE-4EDC-976A-9EB1D616F98C}" destId="{6920C491-647B-4F77-AE34-82831EBBC04D}" srcOrd="1" destOrd="0" presId="urn:microsoft.com/office/officeart/2018/2/layout/IconVerticalSolidList"/>
    <dgm:cxn modelId="{2137C9A7-C674-47DE-BF50-0B10C76EA084}" type="presParOf" srcId="{23638CD1-76FE-4EDC-976A-9EB1D616F98C}" destId="{B7975913-0CEB-4A3D-B1DE-F015FECA58CC}" srcOrd="2" destOrd="0" presId="urn:microsoft.com/office/officeart/2018/2/layout/IconVerticalSolidList"/>
    <dgm:cxn modelId="{1A9A3492-E41F-44E1-999C-8D64651F9220}" type="presParOf" srcId="{B7975913-0CEB-4A3D-B1DE-F015FECA58CC}" destId="{84428ED0-3389-4EA6-9A15-A014CA98A94F}" srcOrd="0" destOrd="0" presId="urn:microsoft.com/office/officeart/2018/2/layout/IconVerticalSolidList"/>
    <dgm:cxn modelId="{019AF999-8622-4C5C-ADD1-409446842FA4}" type="presParOf" srcId="{B7975913-0CEB-4A3D-B1DE-F015FECA58CC}" destId="{EADD3357-FF58-4FEB-81CE-BB169292970A}" srcOrd="1" destOrd="0" presId="urn:microsoft.com/office/officeart/2018/2/layout/IconVerticalSolidList"/>
    <dgm:cxn modelId="{42C375A0-6580-436D-A7FF-D5828062A024}" type="presParOf" srcId="{B7975913-0CEB-4A3D-B1DE-F015FECA58CC}" destId="{7F87D6D5-04A1-4EA3-BB3E-1A0AD74B821A}" srcOrd="2" destOrd="0" presId="urn:microsoft.com/office/officeart/2018/2/layout/IconVerticalSolidList"/>
    <dgm:cxn modelId="{6CDEADEF-FC5A-45B5-938A-B842546C6DFD}" type="presParOf" srcId="{B7975913-0CEB-4A3D-B1DE-F015FECA58CC}" destId="{6511894A-4025-49E0-A721-87F8A47675C3}" srcOrd="3" destOrd="0" presId="urn:microsoft.com/office/officeart/2018/2/layout/IconVerticalSolidList"/>
    <dgm:cxn modelId="{23E794F3-C123-486D-AC59-EA7B1F54613B}" type="presParOf" srcId="{23638CD1-76FE-4EDC-976A-9EB1D616F98C}" destId="{DCC5866F-E18B-41B9-88F3-874638ADE4BC}" srcOrd="3" destOrd="0" presId="urn:microsoft.com/office/officeart/2018/2/layout/IconVerticalSolidList"/>
    <dgm:cxn modelId="{616D4408-0BA5-4494-9EFA-0707EA5FADBD}" type="presParOf" srcId="{23638CD1-76FE-4EDC-976A-9EB1D616F98C}" destId="{523D2A7C-0A94-4102-BBD1-8E0C3E631FBB}" srcOrd="4" destOrd="0" presId="urn:microsoft.com/office/officeart/2018/2/layout/IconVerticalSolidList"/>
    <dgm:cxn modelId="{2F965DCC-2F30-4263-9D4F-16B9D5422627}" type="presParOf" srcId="{523D2A7C-0A94-4102-BBD1-8E0C3E631FBB}" destId="{7CEE15AB-2400-42A9-B0A3-D524C39274F6}" srcOrd="0" destOrd="0" presId="urn:microsoft.com/office/officeart/2018/2/layout/IconVerticalSolidList"/>
    <dgm:cxn modelId="{A77EAB9B-FDC6-4031-ACD1-E461836B7CA6}" type="presParOf" srcId="{523D2A7C-0A94-4102-BBD1-8E0C3E631FBB}" destId="{2D524148-E210-429E-BCE8-5A9B255C04FD}" srcOrd="1" destOrd="0" presId="urn:microsoft.com/office/officeart/2018/2/layout/IconVerticalSolidList"/>
    <dgm:cxn modelId="{75FAEA60-EF12-478D-8BCA-46ABA3E93247}" type="presParOf" srcId="{523D2A7C-0A94-4102-BBD1-8E0C3E631FBB}" destId="{4D6006C6-FB9B-4CD6-9862-C8C35007AD25}" srcOrd="2" destOrd="0" presId="urn:microsoft.com/office/officeart/2018/2/layout/IconVerticalSolidList"/>
    <dgm:cxn modelId="{7D63C29B-BCE4-4E80-B2CE-CB3BC50AFEBB}" type="presParOf" srcId="{523D2A7C-0A94-4102-BBD1-8E0C3E631FBB}" destId="{550280C4-875B-4B28-885C-C8A443159319}" srcOrd="3" destOrd="0" presId="urn:microsoft.com/office/officeart/2018/2/layout/IconVerticalSolidList"/>
    <dgm:cxn modelId="{7B3A7E96-96E3-4C7A-83B8-6202C3D86670}" type="presParOf" srcId="{23638CD1-76FE-4EDC-976A-9EB1D616F98C}" destId="{F50AA4BB-7002-4567-B64F-DD30DABDAAD0}" srcOrd="5" destOrd="0" presId="urn:microsoft.com/office/officeart/2018/2/layout/IconVerticalSolidList"/>
    <dgm:cxn modelId="{B68E01B0-5204-46FA-BBC3-4E3D6240422F}" type="presParOf" srcId="{23638CD1-76FE-4EDC-976A-9EB1D616F98C}" destId="{365B23DE-B4C8-4C7D-94BA-EB4F54AC41C6}" srcOrd="6" destOrd="0" presId="urn:microsoft.com/office/officeart/2018/2/layout/IconVerticalSolidList"/>
    <dgm:cxn modelId="{DEC2D814-85BE-465F-A150-39655AA50629}" type="presParOf" srcId="{365B23DE-B4C8-4C7D-94BA-EB4F54AC41C6}" destId="{568CD5EE-8A8C-4047-92EB-EADC8D7E200B}" srcOrd="0" destOrd="0" presId="urn:microsoft.com/office/officeart/2018/2/layout/IconVerticalSolidList"/>
    <dgm:cxn modelId="{CDDA026A-3350-44D9-8978-1CAF59F7DC3D}" type="presParOf" srcId="{365B23DE-B4C8-4C7D-94BA-EB4F54AC41C6}" destId="{7F9DDBD4-2A6F-49DC-932B-1F91F292122A}" srcOrd="1" destOrd="0" presId="urn:microsoft.com/office/officeart/2018/2/layout/IconVerticalSolidList"/>
    <dgm:cxn modelId="{4A948258-6FA3-4174-AE67-4120FE73BD61}" type="presParOf" srcId="{365B23DE-B4C8-4C7D-94BA-EB4F54AC41C6}" destId="{D0B72306-8E3B-4B69-B20D-58D53CBF02C4}" srcOrd="2" destOrd="0" presId="urn:microsoft.com/office/officeart/2018/2/layout/IconVerticalSolidList"/>
    <dgm:cxn modelId="{45C56A8F-A5E5-49DF-A6E0-6B6C6C9EB947}" type="presParOf" srcId="{365B23DE-B4C8-4C7D-94BA-EB4F54AC41C6}" destId="{2D884AF4-7585-4353-95D7-0C95068F4E0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379016-7EED-4C50-8732-0A8A745F0BCE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E2A6F-FAC5-494F-8388-814D84F51C2E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BD4DB-5412-49AD-AC6B-D8DAD30485E1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This dataset has 3 files as explained below: </a:t>
          </a:r>
          <a:endParaRPr lang="en-US" sz="1700" kern="1200"/>
        </a:p>
      </dsp:txBody>
      <dsp:txXfrm>
        <a:off x="1429899" y="2442"/>
        <a:ext cx="5083704" cy="1238008"/>
      </dsp:txXfrm>
    </dsp:sp>
    <dsp:sp modelId="{84428ED0-3389-4EA6-9A15-A014CA98A94F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DD3357-FF58-4FEB-81CE-BB169292970A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11894A-4025-49E0-A721-87F8A47675C3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1" kern="1200"/>
            <a:t>1. 'application_data.csv'</a:t>
          </a:r>
          <a:r>
            <a:rPr lang="en-US" sz="1700" b="0" i="0" kern="1200"/>
            <a:t>  contains all the information of the client at the time of application.</a:t>
          </a:r>
          <a:br>
            <a:rPr lang="en-US" sz="1700" b="0" i="0" kern="1200"/>
          </a:br>
          <a:r>
            <a:rPr lang="en-US" sz="1700" b="0" i="0" kern="1200"/>
            <a:t>The data is about whether a </a:t>
          </a:r>
          <a:r>
            <a:rPr lang="en-US" sz="1700" b="1" i="0" kern="1200"/>
            <a:t>client has payment difficulties.</a:t>
          </a:r>
          <a:endParaRPr lang="en-US" sz="1700" kern="1200"/>
        </a:p>
      </dsp:txBody>
      <dsp:txXfrm>
        <a:off x="1429899" y="1549953"/>
        <a:ext cx="5083704" cy="1238008"/>
      </dsp:txXfrm>
    </dsp:sp>
    <dsp:sp modelId="{7CEE15AB-2400-42A9-B0A3-D524C39274F6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524148-E210-429E-BCE8-5A9B255C04FD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280C4-875B-4B28-885C-C8A443159319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1" kern="1200"/>
            <a:t>2. 'previous_application.csv' </a:t>
          </a:r>
          <a:r>
            <a:rPr lang="en-US" sz="1700" b="0" i="0" kern="1200"/>
            <a:t>contains information about the client’s previous loan data. It contains the data whether the previous application had been </a:t>
          </a:r>
          <a:r>
            <a:rPr lang="en-US" sz="1700" b="1" i="0" kern="1200"/>
            <a:t>Approved, Cancelled, Refused or Unused offer.</a:t>
          </a:r>
          <a:endParaRPr lang="en-US" sz="1700" kern="1200"/>
        </a:p>
      </dsp:txBody>
      <dsp:txXfrm>
        <a:off x="1429899" y="3097464"/>
        <a:ext cx="5083704" cy="1238008"/>
      </dsp:txXfrm>
    </dsp:sp>
    <dsp:sp modelId="{568CD5EE-8A8C-4047-92EB-EADC8D7E200B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9DDBD4-2A6F-49DC-932B-1F91F292122A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84AF4-7585-4353-95D7-0C95068F4E03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1" kern="1200"/>
            <a:t>3. 'columns_description.csv'</a:t>
          </a:r>
          <a:r>
            <a:rPr lang="en-US" sz="1700" b="0" i="0" kern="1200"/>
            <a:t> is data dictionary which describes the meaning of the variables.</a:t>
          </a:r>
          <a:endParaRPr lang="en-US" sz="1700" kern="1200"/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CA2C-86CA-4A67-9FD8-6D02AC7E7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80892-D736-4969-8959-1284E4FE1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3DD52-2914-46C3-9660-0E76CF050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0CC5-C2CD-4268-B0CB-1484D59C18C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DF351-D1CE-4434-9219-AE857A13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B8DE2-4BE2-4877-A60F-665C0651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C867-81B9-436F-A866-9724C3E75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0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446E8-6493-451E-9CFD-F367398C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C44F1-6AC3-4AAD-BB64-5EFE059C0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E6132-1E3B-437B-A739-ACAA68D57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0CC5-C2CD-4268-B0CB-1484D59C18C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AFCFC-577D-4F90-A7F7-6BCBBACA1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B53F3-52CD-47EE-96B8-849E180B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C867-81B9-436F-A866-9724C3E75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52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04DF18-EEC6-40E3-95AA-431462043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A9A43-FFD0-496A-A37A-AE1BBD142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26336-9A02-4AD9-899A-0910BAB94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0CC5-C2CD-4268-B0CB-1484D59C18C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E0DB1-494A-42A7-B5F2-C6DB086D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3BCAB-1BC7-4024-A8B0-8E9C692FF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C867-81B9-436F-A866-9724C3E75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3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17BBA-E718-4585-9ADE-07A9B92D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1A41C-38BC-46E2-8C93-31E9E909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45793-2BDA-48CC-BB98-68EAA114D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0CC5-C2CD-4268-B0CB-1484D59C18C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18E6-1D04-43BB-A918-BD8E9FFB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E9EA6-A4B3-48CC-AF27-07302176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C867-81B9-436F-A866-9724C3E75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2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48807-539B-46BA-B597-81512889E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38AC5-B4A9-428F-BA3D-FF5AA8B5F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98F94-8BBD-427B-B53D-4A8378DD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0CC5-C2CD-4268-B0CB-1484D59C18C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B051C-35D4-4518-82DD-922A6137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D796D-0C66-4180-A2B5-C926BBD3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C867-81B9-436F-A866-9724C3E75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5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1E660-C8A1-45F1-9758-62EC8FD3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56778-4627-41E8-93B6-A34F4C7D2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8BD0D2-493D-4A58-A9B8-CB5403EE2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4762C-C1FB-4645-9B22-63D7ED2D0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0CC5-C2CD-4268-B0CB-1484D59C18C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1DE02-6148-40DC-96B9-64550F813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A827A-D2AE-4DBF-9CFA-4F43C5A5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C867-81B9-436F-A866-9724C3E75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4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EA760-E34C-40B7-97FF-2706D2BF5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420BD-39DB-44BA-A3E0-8EB317A94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0BD2A-14ED-4ABA-8CEA-D30E05446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B1B6A9-791A-44ED-9A1B-A4DCFD238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385B20-EC85-4873-9001-72105B6AD7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0E3102-F94E-4FDF-B4C3-BD77ABB88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0CC5-C2CD-4268-B0CB-1484D59C18C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D4043A-E178-4A3F-B7E9-D4045BF72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6FE935-8F49-4C7B-9799-BF4B1F44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C867-81B9-436F-A866-9724C3E75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8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6744-6C16-4B59-8EE6-023162DF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B04C65-8779-487F-851F-F5CEA2C6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0CC5-C2CD-4268-B0CB-1484D59C18C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C0426-EB64-42A6-8F66-23A02E63D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DB526-A234-4F61-9081-E65F0C2D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C867-81B9-436F-A866-9724C3E75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4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BC1990-6ABF-4E72-865C-A2C2D50B3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0CC5-C2CD-4268-B0CB-1484D59C18C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512FC2-F360-4281-823B-3E89F584B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E129B-E161-4884-8ECB-800E600A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C867-81B9-436F-A866-9724C3E75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5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0AE7-F366-4C24-81EB-B008CBFBE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64D3F-C175-4A1E-A72B-D358AEA16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D55F5-21E3-42EC-ADF9-E5EAD492A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80EDE-56EF-42AF-B46C-364C21137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0CC5-C2CD-4268-B0CB-1484D59C18C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44076-6C8B-40F9-8E36-32E46ACA5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F377C-756D-4FE1-9B83-FD557D55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C867-81B9-436F-A866-9724C3E75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89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8098-7788-41A7-B4AF-2E0FF22B3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544397-1C50-4B0F-ACD3-B21757C168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797BF-6961-4DCF-B5F5-CBF5358A9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BDF2C-07EA-4A39-B995-5CC610A39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0CC5-C2CD-4268-B0CB-1484D59C18C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2411-0CAF-434D-946D-9EF34C947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F77C3-14DF-43BB-821D-FA903B56D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C867-81B9-436F-A866-9724C3E75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6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F2196E-77CA-43AF-8288-2E4697420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8AF6F-5F87-40D7-AC78-3F10A1357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60A36-D9F0-41EC-9C7B-F141AC98D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70CC5-C2CD-4268-B0CB-1484D59C18C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43EAE-9280-4F4F-B559-987E2EB07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390C7-B5FF-4183-A148-44670F036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DC867-81B9-436F-A866-9724C3E75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3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ACB19AB5-4F2A-4025-9C51-55677D2EA065}"/>
              </a:ext>
            </a:extLst>
          </p:cNvPr>
          <p:cNvSpPr/>
          <p:nvPr/>
        </p:nvSpPr>
        <p:spPr>
          <a:xfrm>
            <a:off x="0" y="0"/>
            <a:ext cx="12192000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8A26BF-E88E-4A2B-8B0E-E3657855CEBE}"/>
              </a:ext>
            </a:extLst>
          </p:cNvPr>
          <p:cNvSpPr txBox="1"/>
          <p:nvPr/>
        </p:nvSpPr>
        <p:spPr>
          <a:xfrm>
            <a:off x="1139685" y="890342"/>
            <a:ext cx="5883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Credit EDA Case Study</a:t>
            </a:r>
          </a:p>
        </p:txBody>
      </p:sp>
    </p:spTree>
    <p:extLst>
      <p:ext uri="{BB962C8B-B14F-4D97-AF65-F5344CB8AC3E}">
        <p14:creationId xmlns:p14="http://schemas.microsoft.com/office/powerpoint/2010/main" val="366032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B369C0-39B6-416C-AD55-6BE977B10F55}"/>
              </a:ext>
            </a:extLst>
          </p:cNvPr>
          <p:cNvSpPr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Histogram for Total Income Vs. Frequency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F5AA25-C31F-4552-A576-52B1A0DDC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014" y="665416"/>
            <a:ext cx="8541986" cy="552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0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B369C0-39B6-416C-AD55-6BE977B10F55}"/>
              </a:ext>
            </a:extLst>
          </p:cNvPr>
          <p:cNvSpPr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Distribution Graph for Target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BF176F-9E20-4D26-95C4-B119AE7BC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514" y="874258"/>
            <a:ext cx="750570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64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B369C0-39B6-416C-AD55-6BE977B10F55}"/>
              </a:ext>
            </a:extLst>
          </p:cNvPr>
          <p:cNvSpPr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Distribution Graph for Target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2E507F-2DDD-4A88-A99F-5C508419D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230" y="752475"/>
            <a:ext cx="759142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60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B369C0-39B6-416C-AD55-6BE977B10F55}"/>
              </a:ext>
            </a:extLst>
          </p:cNvPr>
          <p:cNvSpPr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Correlation Heat map for Target 1</a:t>
            </a:r>
            <a:endParaRPr lang="en-US" sz="2600" b="1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4FDAEE-B8D7-4400-A813-B5CB25974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939" y="154784"/>
            <a:ext cx="6887898" cy="654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39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B369C0-39B6-416C-AD55-6BE977B10F55}"/>
              </a:ext>
            </a:extLst>
          </p:cNvPr>
          <p:cNvSpPr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Correlation Heat map for Target 0</a:t>
            </a:r>
            <a:endParaRPr lang="en-US" sz="2600" b="1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C0CB25-FF12-4B6E-99DB-24CC6CC65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839" y="566737"/>
            <a:ext cx="7712756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938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2048F2-45F7-496A-889C-E6DDB31DF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97" y="643466"/>
            <a:ext cx="10817605" cy="557106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9B369C0-39B6-416C-AD55-6BE977B10F55}"/>
              </a:ext>
            </a:extLst>
          </p:cNvPr>
          <p:cNvSpPr/>
          <p:nvPr/>
        </p:nvSpPr>
        <p:spPr>
          <a:xfrm>
            <a:off x="637379" y="2293257"/>
            <a:ext cx="2889591" cy="249038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Top 10 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Correlation</a:t>
            </a:r>
            <a:endParaRPr lang="en-US" sz="2600" b="1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83810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D5FB79-66F1-452D-B360-1DBE6D2A7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57258"/>
            <a:ext cx="10905066" cy="534348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9B369C0-39B6-416C-AD55-6BE977B10F55}"/>
              </a:ext>
            </a:extLst>
          </p:cNvPr>
          <p:cNvSpPr/>
          <p:nvPr/>
        </p:nvSpPr>
        <p:spPr>
          <a:xfrm>
            <a:off x="637379" y="2293257"/>
            <a:ext cx="2889591" cy="249038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Top 10 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Correlation</a:t>
            </a:r>
            <a:endParaRPr lang="en-US" sz="2600" b="1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04685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67BA74-D696-42C6-B9D7-255F378AC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635" y="759581"/>
            <a:ext cx="8817365" cy="557106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9B369C0-39B6-416C-AD55-6BE977B10F55}"/>
              </a:ext>
            </a:extLst>
          </p:cNvPr>
          <p:cNvSpPr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The total Income of population with Target 1</a:t>
            </a:r>
            <a:endParaRPr lang="en-US" sz="2600" b="1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37732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B369C0-39B6-416C-AD55-6BE977B10F55}"/>
              </a:ext>
            </a:extLst>
          </p:cNvPr>
          <p:cNvSpPr/>
          <p:nvPr/>
        </p:nvSpPr>
        <p:spPr>
          <a:xfrm>
            <a:off x="546351" y="433545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AMT INCOME TOTAL Histogram for Target 0 and 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301EB26-93D1-4A27-8A14-5FC5F2419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585243"/>
            <a:ext cx="5455917" cy="368078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975476B-066F-4102-A47C-604D43582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653413"/>
            <a:ext cx="5455917" cy="354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76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B369C0-39B6-416C-AD55-6BE977B10F55}"/>
              </a:ext>
            </a:extLst>
          </p:cNvPr>
          <p:cNvSpPr/>
          <p:nvPr/>
        </p:nvSpPr>
        <p:spPr>
          <a:xfrm>
            <a:off x="546351" y="433545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Credit Amount Histogram for Target 0 and 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0B09D32-CB46-44AB-8020-848D44C6B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569294"/>
            <a:ext cx="5455917" cy="3712684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F7624CF-D94B-4F7A-8A4D-E6BAB8C86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670145"/>
            <a:ext cx="5455917" cy="351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6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546C4E63-5F8D-44B8-9860-1D7841E3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-1004"/>
            <a:ext cx="12188952" cy="6860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Business Objectives</a:t>
            </a:r>
            <a:endParaRPr lang="en-US" sz="36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EA512F-D842-4889-B21E-6F159D19EE9D}"/>
              </a:ext>
            </a:extLst>
          </p:cNvPr>
          <p:cNvSpPr txBox="1"/>
          <p:nvPr/>
        </p:nvSpPr>
        <p:spPr>
          <a:xfrm>
            <a:off x="518474" y="1774372"/>
            <a:ext cx="4064409" cy="2754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case study aims to identify patterns which indicate if a client has difficulty paying their instalments which may be used for taking actions such as denying the loan, reducing the amount of loan, lending (to risky applicants) at a higher interest rate, etc.</a:t>
            </a:r>
          </a:p>
        </p:txBody>
      </p:sp>
      <p:pic>
        <p:nvPicPr>
          <p:cNvPr id="1026" name="Picture 2" descr="Image result for business objective logo for ppt">
            <a:extLst>
              <a:ext uri="{FF2B5EF4-FFF2-40B4-BE49-F238E27FC236}">
                <a16:creationId xmlns:a16="http://schemas.microsoft.com/office/drawing/2014/main" id="{D73F8263-4B10-43DE-A523-EFF8D2C0C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7504" y="1442020"/>
            <a:ext cx="4869635" cy="365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B369C0-39B6-416C-AD55-6BE977B10F55}"/>
              </a:ext>
            </a:extLst>
          </p:cNvPr>
          <p:cNvSpPr/>
          <p:nvPr/>
        </p:nvSpPr>
        <p:spPr>
          <a:xfrm>
            <a:off x="546351" y="433545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AMT_CREDIT and AMT_INCOME_TOTAL Scatter plot for Target 0 and 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FA6BAB7-4DD2-4615-8103-121BDF8B2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576831"/>
            <a:ext cx="5455917" cy="3697611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1E2D2E6-68CD-42B4-B5F2-FAFC7C68A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585086"/>
            <a:ext cx="5455917" cy="36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919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B369C0-39B6-416C-AD55-6BE977B10F55}"/>
              </a:ext>
            </a:extLst>
          </p:cNvPr>
          <p:cNvSpPr/>
          <p:nvPr/>
        </p:nvSpPr>
        <p:spPr>
          <a:xfrm>
            <a:off x="546351" y="433545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Frequency of loan application for Target 0 and 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131EA30-AE49-461C-948A-F7D7295FE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92" y="2426818"/>
            <a:ext cx="4420667" cy="3997637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4C22F6C-7B14-454A-8469-F2464FBE0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955" y="2426818"/>
            <a:ext cx="455815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98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B369C0-39B6-416C-AD55-6BE977B10F55}"/>
              </a:ext>
            </a:extLst>
          </p:cNvPr>
          <p:cNvSpPr/>
          <p:nvPr/>
        </p:nvSpPr>
        <p:spPr>
          <a:xfrm>
            <a:off x="546351" y="433545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Graph for Target 1 having difficulty and for Target 0 no difficulty 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B252B61-F86B-4C06-BDAB-56CAB3F9F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891160"/>
            <a:ext cx="5455917" cy="3068952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8371714-A4E8-4FBD-8459-9F3014B08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932079"/>
            <a:ext cx="5455917" cy="298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589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B369C0-39B6-416C-AD55-6BE977B10F55}"/>
              </a:ext>
            </a:extLst>
          </p:cNvPr>
          <p:cNvSpPr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Frequency of loan for ORGANIZATION TYPE with Target 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B9F0D6-CED7-4A4F-8825-E42360805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966" y="353113"/>
            <a:ext cx="8700034" cy="612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53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B369C0-39B6-416C-AD55-6BE977B10F55}"/>
              </a:ext>
            </a:extLst>
          </p:cNvPr>
          <p:cNvSpPr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Frequency of loan for ORGANIZATION TYPE with Target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1</a:t>
            </a:r>
            <a:endParaRPr lang="en-US" sz="2400" b="1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13AD35-E85A-4B59-9C51-D52CFE2E7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487" y="391396"/>
            <a:ext cx="8534400" cy="616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13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B369C0-39B6-416C-AD55-6BE977B10F55}"/>
              </a:ext>
            </a:extLst>
          </p:cNvPr>
          <p:cNvSpPr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For Target 1 AMT_CREDIT and ORGANIZATION_TYPE Relation</a:t>
            </a:r>
            <a:endParaRPr lang="en-US" sz="2400" b="1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A743E95-6292-42AC-8AF9-1A1DE1DE9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607" y="318052"/>
            <a:ext cx="8707115" cy="641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212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B369C0-39B6-416C-AD55-6BE977B10F55}"/>
              </a:ext>
            </a:extLst>
          </p:cNvPr>
          <p:cNvSpPr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For Target 0 AMT_CREDIT and ORGANIZATION_TYPE Relation</a:t>
            </a:r>
            <a:endParaRPr lang="en-US" sz="2400" b="1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9A0F15F-CE7A-43E3-B397-5B83E0554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874" y="143465"/>
            <a:ext cx="8362686" cy="657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978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B369C0-39B6-416C-AD55-6BE977B10F55}"/>
              </a:ext>
            </a:extLst>
          </p:cNvPr>
          <p:cNvSpPr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For Target 1 AMT_CREDIT and AMT_GOODS_PRICE Relation</a:t>
            </a:r>
            <a:endParaRPr lang="en-US" sz="2400" b="1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7DE7B65-19D4-46A3-84D5-935E1F67E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60" y="550729"/>
            <a:ext cx="8352076" cy="550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774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A62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B369C0-39B6-416C-AD55-6BE977B10F55}"/>
              </a:ext>
            </a:extLst>
          </p:cNvPr>
          <p:cNvSpPr/>
          <p:nvPr/>
        </p:nvSpPr>
        <p:spPr>
          <a:xfrm>
            <a:off x="637380" y="661182"/>
            <a:ext cx="2752354" cy="19716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Insights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0FE24C-9799-4399-B691-D82E4B8E20E6}"/>
              </a:ext>
            </a:extLst>
          </p:cNvPr>
          <p:cNvSpPr/>
          <p:nvPr/>
        </p:nvSpPr>
        <p:spPr>
          <a:xfrm>
            <a:off x="3756074" y="661182"/>
            <a:ext cx="801062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For Target 1 customer having Higher Education has difficulties to replaying the loan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Can see for Credit amount for Target 0 and 1  - Target 1 between 5 to 20 Lakh have some issue in repaying the amount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Can see for Target living with Parent some issue in repaying the amount 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Maximum application has been applied by working professionals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515901-0691-4E1A-BC44-D2D8A81B1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80" y="3429000"/>
            <a:ext cx="28384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755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9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2AA960-C04B-49F9-9367-DEA5F5888B77}"/>
              </a:ext>
            </a:extLst>
          </p:cNvPr>
          <p:cNvSpPr txBox="1"/>
          <p:nvPr/>
        </p:nvSpPr>
        <p:spPr>
          <a:xfrm>
            <a:off x="637380" y="419734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 for this case study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E3C2AE-1760-4B9B-8733-BFD065E51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80" y="3728992"/>
            <a:ext cx="2765612" cy="2307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DC653D-F5AC-4399-BB16-8CCCD881083D}"/>
              </a:ext>
            </a:extLst>
          </p:cNvPr>
          <p:cNvSpPr txBox="1"/>
          <p:nvPr/>
        </p:nvSpPr>
        <p:spPr>
          <a:xfrm>
            <a:off x="3756073" y="1259175"/>
            <a:ext cx="820191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Below column are playing the major role to decide for Target 1 and 0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Microsoft PhagsPa" panose="020B0502040204020203" pitchFamily="34" charset="0"/>
              </a:rPr>
              <a:t>AMT_CREDIT : credit amount</a:t>
            </a:r>
          </a:p>
          <a:p>
            <a:endParaRPr lang="en-US" sz="2400" b="1" dirty="0">
              <a:solidFill>
                <a:schemeClr val="accent2">
                  <a:lumMod val="50000"/>
                </a:schemeClr>
              </a:solidFill>
              <a:latin typeface="Microsoft PhagsPa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Microsoft PhagsPa" panose="020B0502040204020203" pitchFamily="34" charset="0"/>
              </a:rPr>
              <a:t>NAME_INCOME_TYPE : Type of Income type(Working, Pensioner, Commercial associate, state Servant)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b="1" dirty="0">
              <a:solidFill>
                <a:schemeClr val="accent2">
                  <a:lumMod val="50000"/>
                </a:schemeClr>
              </a:solidFill>
              <a:latin typeface="Microsoft PhagsPa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Microsoft PhagsPa" panose="020B0502040204020203" pitchFamily="34" charset="0"/>
              </a:rPr>
              <a:t>NAME_EDUCATION_TYPE : Secondary, Higher Education , Incomplete Higher,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6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Data</a:t>
            </a:r>
            <a:endParaRPr lang="en-US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7" name="TextBox 13">
            <a:extLst>
              <a:ext uri="{FF2B5EF4-FFF2-40B4-BE49-F238E27FC236}">
                <a16:creationId xmlns:a16="http://schemas.microsoft.com/office/drawing/2014/main" id="{A1FC608E-8473-4027-9BEF-15B34FA08E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358801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80164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2AB741-6024-4A92-BDB4-E24B28EA5909}"/>
              </a:ext>
            </a:extLst>
          </p:cNvPr>
          <p:cNvSpPr txBox="1"/>
          <p:nvPr/>
        </p:nvSpPr>
        <p:spPr>
          <a:xfrm>
            <a:off x="637380" y="794266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Rohit Keshari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&amp;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Rahul Choudhary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75CC0-46A6-4C66-A9EE-51B44B89E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767" y="1793685"/>
            <a:ext cx="7188199" cy="32706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C9B036-2FC8-4024-8B0E-402BFFCDFCDF}"/>
              </a:ext>
            </a:extLst>
          </p:cNvPr>
          <p:cNvSpPr txBox="1"/>
          <p:nvPr/>
        </p:nvSpPr>
        <p:spPr>
          <a:xfrm>
            <a:off x="7532914" y="609600"/>
            <a:ext cx="449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933D9E6-69F4-4DA2-96D1-7E35CC3A2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11" y="4376361"/>
            <a:ext cx="3462691" cy="137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1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5199" y="447741"/>
            <a:ext cx="4278623" cy="1645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Main Column</a:t>
            </a:r>
            <a:br>
              <a:rPr lang="en-US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D93FD3-7DF2-4DC8-BD55-8B2EB5F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579"/>
            <a:ext cx="8109718" cy="4604421"/>
          </a:xfrm>
          <a:custGeom>
            <a:avLst/>
            <a:gdLst>
              <a:gd name="connsiteX0" fmla="*/ 7381313 w 8109718"/>
              <a:gd name="connsiteY0" fmla="*/ 1839459 h 4604421"/>
              <a:gd name="connsiteX1" fmla="*/ 7381313 w 8109718"/>
              <a:gd name="connsiteY1" fmla="*/ 1853646 h 4604421"/>
              <a:gd name="connsiteX2" fmla="*/ 7379359 w 8109718"/>
              <a:gd name="connsiteY2" fmla="*/ 1846552 h 4604421"/>
              <a:gd name="connsiteX3" fmla="*/ 1321854 w 8109718"/>
              <a:gd name="connsiteY3" fmla="*/ 0 h 4604421"/>
              <a:gd name="connsiteX4" fmla="*/ 5365317 w 8109718"/>
              <a:gd name="connsiteY4" fmla="*/ 0 h 4604421"/>
              <a:gd name="connsiteX5" fmla="*/ 5985373 w 8109718"/>
              <a:gd name="connsiteY5" fmla="*/ 365439 h 4604421"/>
              <a:gd name="connsiteX6" fmla="*/ 8011470 w 8109718"/>
              <a:gd name="connsiteY6" fmla="*/ 3854515 h 4604421"/>
              <a:gd name="connsiteX7" fmla="*/ 8011470 w 8109718"/>
              <a:gd name="connsiteY7" fmla="*/ 4567993 h 4604421"/>
              <a:gd name="connsiteX8" fmla="*/ 7998115 w 8109718"/>
              <a:gd name="connsiteY8" fmla="*/ 4590992 h 4604421"/>
              <a:gd name="connsiteX9" fmla="*/ 7990317 w 8109718"/>
              <a:gd name="connsiteY9" fmla="*/ 4604421 h 4604421"/>
              <a:gd name="connsiteX10" fmla="*/ 0 w 8109718"/>
              <a:gd name="connsiteY10" fmla="*/ 4604421 h 4604421"/>
              <a:gd name="connsiteX11" fmla="*/ 0 w 8109718"/>
              <a:gd name="connsiteY11" fmla="*/ 1564110 h 4604421"/>
              <a:gd name="connsiteX12" fmla="*/ 27177 w 8109718"/>
              <a:gd name="connsiteY12" fmla="*/ 1517107 h 4604421"/>
              <a:gd name="connsiteX13" fmla="*/ 693065 w 8109718"/>
              <a:gd name="connsiteY13" fmla="*/ 365439 h 4604421"/>
              <a:gd name="connsiteX14" fmla="*/ 1321854 w 8109718"/>
              <a:gd name="connsiteY14" fmla="*/ 0 h 46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604421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98115" y="4590992"/>
                </a:cubicBezTo>
                <a:lnTo>
                  <a:pt x="7990317" y="4604421"/>
                </a:lnTo>
                <a:lnTo>
                  <a:pt x="0" y="4604421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956571CF-1434-4180-A385-D4AC63B6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827416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D0EF7D-8D7F-4A18-A68B-92E2D4487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825104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70F868-28FE-4B38-8FC7-E9C841B83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567451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3E5BF88F-B1F5-4A09-887A-B5CA246CA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D8984A5C-991A-40D3-A4C9-7E0DCA2A7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7B0B437-6EFE-4455-9D97-A248F2FBF886}"/>
              </a:ext>
            </a:extLst>
          </p:cNvPr>
          <p:cNvSpPr/>
          <p:nvPr/>
        </p:nvSpPr>
        <p:spPr>
          <a:xfrm>
            <a:off x="965199" y="2912937"/>
            <a:ext cx="4741917" cy="3093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Target variable (1 - client with payment difficulties: he/she had late payment more than X days on at least one of the first Y installments of the loan in our sample, 0 - all other cases) </a:t>
            </a:r>
          </a:p>
        </p:txBody>
      </p:sp>
    </p:spTree>
    <p:extLst>
      <p:ext uri="{BB962C8B-B14F-4D97-AF65-F5344CB8AC3E}">
        <p14:creationId xmlns:p14="http://schemas.microsoft.com/office/powerpoint/2010/main" val="110261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9607A0C-6D33-4536-B833-1DE685416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3123036"/>
            <a:ext cx="5455917" cy="260520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9F9D790-BF11-4FF5-B397-D5F5E19922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08"/>
          <a:stretch/>
        </p:blipFill>
        <p:spPr>
          <a:xfrm>
            <a:off x="6445073" y="3402660"/>
            <a:ext cx="5455917" cy="204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1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Age distribution for Target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B0B437-6EFE-4455-9D97-A248F2FBF886}"/>
              </a:ext>
            </a:extLst>
          </p:cNvPr>
          <p:cNvSpPr/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As can see in graph that 35 to 28 age we have more density for target 1 and lower for target0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For 65 to 50 age density is higher as compare to target 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07B938-AB51-4D1D-B2E0-7C085AD57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965461"/>
            <a:ext cx="6250769" cy="476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4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6EB7D2-C976-47BE-A012-4F6BC432B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79720"/>
            <a:ext cx="10905066" cy="38985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9B369C0-39B6-416C-AD55-6BE977B10F55}"/>
              </a:ext>
            </a:extLst>
          </p:cNvPr>
          <p:cNvSpPr/>
          <p:nvPr/>
        </p:nvSpPr>
        <p:spPr>
          <a:xfrm>
            <a:off x="643467" y="5488254"/>
            <a:ext cx="10905066" cy="38985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rmAutofit fontScale="92500" lnSpcReduction="20000"/>
          </a:bodyPr>
          <a:lstStyle/>
          <a:p>
            <a:pPr algn="ctr">
              <a:spcAft>
                <a:spcPts val="600"/>
              </a:spcAft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 plot for AMT INCOME TOTAL and AMT CREDIT</a:t>
            </a:r>
          </a:p>
        </p:txBody>
      </p:sp>
    </p:spTree>
    <p:extLst>
      <p:ext uri="{BB962C8B-B14F-4D97-AF65-F5344CB8AC3E}">
        <p14:creationId xmlns:p14="http://schemas.microsoft.com/office/powerpoint/2010/main" val="1376064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B369C0-39B6-416C-AD55-6BE977B10F55}"/>
              </a:ext>
            </a:extLst>
          </p:cNvPr>
          <p:cNvSpPr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Histogram AMT_INCOME_TOTAL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093524-7CEE-4B9A-9609-415E4645C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167" y="2046148"/>
            <a:ext cx="8194679" cy="276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12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B369C0-39B6-416C-AD55-6BE977B10F55}"/>
              </a:ext>
            </a:extLst>
          </p:cNvPr>
          <p:cNvSpPr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Histogram for Credit Amount Vs. Frequency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E74FD8-BD52-46E1-AA18-B1BD69348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036" y="2115165"/>
            <a:ext cx="8596964" cy="305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77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472</Words>
  <Application>Microsoft Office PowerPoint</Application>
  <PresentationFormat>Widescreen</PresentationFormat>
  <Paragraphs>55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Arial Black</vt:lpstr>
      <vt:lpstr>Calibri</vt:lpstr>
      <vt:lpstr>Calibri Light</vt:lpstr>
      <vt:lpstr>Microsoft PhagsPa</vt:lpstr>
      <vt:lpstr>Wingdings</vt:lpstr>
      <vt:lpstr>Office Theme</vt:lpstr>
      <vt:lpstr>PowerPoint Presentation</vt:lpstr>
      <vt:lpstr>Business Objectives</vt:lpstr>
      <vt:lpstr>Data</vt:lpstr>
      <vt:lpstr>Main Column </vt:lpstr>
      <vt:lpstr>EDA</vt:lpstr>
      <vt:lpstr>Age distribution for Target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Keshari</dc:creator>
  <cp:lastModifiedBy>Rohit Keshari</cp:lastModifiedBy>
  <cp:revision>4</cp:revision>
  <dcterms:created xsi:type="dcterms:W3CDTF">2020-02-02T19:24:55Z</dcterms:created>
  <dcterms:modified xsi:type="dcterms:W3CDTF">2020-02-02T19:41:00Z</dcterms:modified>
</cp:coreProperties>
</file>