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Wednesday, August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Wednesday, August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4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Wednesday, August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7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Wednesday, August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Wednesday, August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8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Wednesday, August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7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Wednesday, August 12,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Wednesday, August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24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Wednesday, August 12,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2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Wednesday, August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42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9FE94D-439C-40F1-900E-BC07940E3988}" type="datetime2">
              <a:rPr lang="en-US" smtClean="0"/>
              <a:t>Wednesday, August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3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Wednesday, August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9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chest-xray-pneumoni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35F7-972F-4528-9B9C-52814FD25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68" y="0"/>
            <a:ext cx="10430892" cy="2398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		</a:t>
            </a:r>
            <a:r>
              <a:rPr lang="en-US" i="1" dirty="0"/>
              <a:t>INFO_6105 </a:t>
            </a:r>
            <a:br>
              <a:rPr lang="en-US" i="1" dirty="0"/>
            </a:br>
            <a:r>
              <a:rPr lang="en-US" i="1" dirty="0"/>
              <a:t>     	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03A3B-BA25-49BA-9386-89724D354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7729" y="4575987"/>
            <a:ext cx="2051335" cy="1022956"/>
          </a:xfrm>
        </p:spPr>
        <p:txBody>
          <a:bodyPr>
            <a:normAutofit/>
          </a:bodyPr>
          <a:lstStyle/>
          <a:p>
            <a:r>
              <a:rPr lang="en-US" dirty="0"/>
              <a:t>Keshav K L</a:t>
            </a:r>
          </a:p>
          <a:p>
            <a:r>
              <a:rPr lang="en-US" dirty="0"/>
              <a:t>NUID - 001023885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C8E94-A01A-4700-BB03-A30D5BBB12DA}"/>
              </a:ext>
            </a:extLst>
          </p:cNvPr>
          <p:cNvSpPr txBox="1"/>
          <p:nvPr/>
        </p:nvSpPr>
        <p:spPr>
          <a:xfrm>
            <a:off x="2636669" y="3996810"/>
            <a:ext cx="810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Kaggle Dataset - </a:t>
            </a:r>
            <a:r>
              <a:rPr lang="en-US" dirty="0">
                <a:hlinkClick r:id="rId2"/>
              </a:rPr>
              <a:t>https://www.kaggle.com/paultimothymooney/chest-xray-pneumonia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0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D876-C545-44D8-96A6-DAE0191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Evaluating test set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042E-1E6D-44C8-B8AF-D3A4EBF5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73182" cy="3450613"/>
          </a:xfrm>
        </p:spPr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By training the model and running the </a:t>
            </a:r>
            <a:r>
              <a:rPr lang="en-US" dirty="0" err="1">
                <a:latin typeface="Bahnschrift Light Condensed" panose="020B0502040204020203" pitchFamily="34" charset="0"/>
              </a:rPr>
              <a:t>test_set</a:t>
            </a:r>
            <a:r>
              <a:rPr lang="en-US" dirty="0">
                <a:latin typeface="Bahnschrift Light Condensed" panose="020B0502040204020203" pitchFamily="34" charset="0"/>
              </a:rPr>
              <a:t> using the </a:t>
            </a:r>
            <a:r>
              <a:rPr lang="en-US" dirty="0" err="1">
                <a:latin typeface="Bahnschrift Light Condensed" panose="020B0502040204020203" pitchFamily="34" charset="0"/>
              </a:rPr>
              <a:t>cnn.evaluate</a:t>
            </a:r>
            <a:r>
              <a:rPr lang="en-US" dirty="0">
                <a:latin typeface="Bahnschrift Light Condensed" panose="020B0502040204020203" pitchFamily="34" charset="0"/>
              </a:rPr>
              <a:t> function on the trained model, an accuracy of 0.82 or 82% is acquired.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DE79C-8D8F-49EA-A7BD-0FEAFA0D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4986"/>
            <a:ext cx="4805779" cy="18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8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79CC-79AE-4BD2-BE3B-5D22E3FD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095" y="2810872"/>
            <a:ext cx="9603275" cy="1049235"/>
          </a:xfrm>
        </p:spPr>
        <p:txBody>
          <a:bodyPr/>
          <a:lstStyle/>
          <a:p>
            <a:r>
              <a:rPr lang="en-US" dirty="0"/>
              <a:t>			Thank you!</a:t>
            </a:r>
          </a:p>
        </p:txBody>
      </p:sp>
    </p:spTree>
    <p:extLst>
      <p:ext uri="{BB962C8B-B14F-4D97-AF65-F5344CB8AC3E}">
        <p14:creationId xmlns:p14="http://schemas.microsoft.com/office/powerpoint/2010/main" val="164249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5EEA-140F-4EF3-BB19-025B45E9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Pneumonia detection using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36D8-962A-4C55-A080-805CA9F6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31665"/>
            <a:ext cx="4506769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What is pneumonia?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Pneumonia is an infection of the lungs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Alveoli fill with fluid, making breathing more difficult. 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Pneumonia is detected using X-Ray images of the chest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1069B8F-878A-4B80-BF3C-A3122EF2F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48" y="2015732"/>
            <a:ext cx="5914104" cy="38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6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3D2B-A1EB-4A8E-ACCC-8C2CBBEC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B0FE-75EE-44FB-84D3-330FFDBC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4152808" cy="3824628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Every year, thousands of people die of pneumonia from all over the world 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The purpose of this project is to see how accurately we can classify X-Ray Scans from Patients with Pneumonia using  Deep Learning and Neural Networks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lit, computer&#10;&#10;Description automatically generated">
            <a:extLst>
              <a:ext uri="{FF2B5EF4-FFF2-40B4-BE49-F238E27FC236}">
                <a16:creationId xmlns:a16="http://schemas.microsoft.com/office/drawing/2014/main" id="{66AC6B69-0D2E-4107-8848-54D86A41C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0" y="2015733"/>
            <a:ext cx="6238108" cy="382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2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DFBC-B318-4E01-966E-4DBDFAFE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Getting Started - 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5742-BE96-4481-A13B-3485E33B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52873" cy="3450613"/>
          </a:xfrm>
        </p:spPr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All the necessary libraries are imported.</a:t>
            </a:r>
          </a:p>
          <a:p>
            <a:r>
              <a:rPr lang="en-US" dirty="0" err="1">
                <a:latin typeface="Bahnschrift Light Condensed" panose="020B0502040204020203" pitchFamily="34" charset="0"/>
              </a:rPr>
              <a:t>Keras</a:t>
            </a:r>
            <a:r>
              <a:rPr lang="en-US" dirty="0">
                <a:latin typeface="Bahnschrift Light Condensed" panose="020B0502040204020203" pitchFamily="34" charset="0"/>
              </a:rPr>
              <a:t> and TensorFlow for Deep Learning,  </a:t>
            </a:r>
            <a:r>
              <a:rPr lang="en-US" dirty="0" err="1">
                <a:latin typeface="Bahnschrift Light Condensed" panose="020B0502040204020203" pitchFamily="34" charset="0"/>
              </a:rPr>
              <a:t>sklearn</a:t>
            </a:r>
            <a:r>
              <a:rPr lang="en-US" dirty="0">
                <a:latin typeface="Bahnschrift Light Condensed" panose="020B0502040204020203" pitchFamily="34" charset="0"/>
              </a:rPr>
              <a:t>, </a:t>
            </a:r>
            <a:r>
              <a:rPr lang="en-US" dirty="0" err="1">
                <a:latin typeface="Bahnschrift Light Condensed" panose="020B0502040204020203" pitchFamily="34" charset="0"/>
              </a:rPr>
              <a:t>numpy</a:t>
            </a:r>
            <a:r>
              <a:rPr lang="en-US" dirty="0">
                <a:latin typeface="Bahnschrift Light Condensed" panose="020B0502040204020203" pitchFamily="34" charset="0"/>
              </a:rPr>
              <a:t>, pandas and seaborn for visualization.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FDEC2-E570-4E7F-B79C-D5C7E075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550" y="2015732"/>
            <a:ext cx="4865470" cy="36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8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05EF-54D7-49C3-A795-5DD436FB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Reading in the data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39A1-8794-43B2-A0DC-D4308FEC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The data is located in three folders – train, test and </a:t>
            </a:r>
            <a:r>
              <a:rPr lang="en-US" dirty="0" err="1">
                <a:latin typeface="Bahnschrift Light Condensed" panose="020B0502040204020203" pitchFamily="34" charset="0"/>
              </a:rPr>
              <a:t>val</a:t>
            </a:r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Each of the folders have 2 different classes labelled – ‘Normal’ and ‘Pneumonia’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We read the data in using “</a:t>
            </a:r>
            <a:r>
              <a:rPr lang="en-US" dirty="0" err="1">
                <a:latin typeface="Bahnschrift Light Condensed" panose="020B0502040204020203" pitchFamily="34" charset="0"/>
              </a:rPr>
              <a:t>os.listdir</a:t>
            </a:r>
            <a:r>
              <a:rPr lang="en-US" dirty="0">
                <a:latin typeface="Bahnschrift Light Condensed" panose="020B0502040204020203" pitchFamily="34" charset="0"/>
              </a:rPr>
              <a:t>” by specifying directories and we generate the image to get the first look of the two classes</a:t>
            </a:r>
            <a:r>
              <a:rPr lang="en-US" dirty="0"/>
              <a:t>	 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B573CD-8D8E-4585-AB69-004548C7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2163403"/>
            <a:ext cx="5572125" cy="31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5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877A-2FB9-42FC-864C-3AD88847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Building the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4663-4B55-413F-A093-247EE3D5F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506161" cy="4037749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The Convolution Neural Network implementation is used which uses a special mathematical matrix manipulation to process data from the images.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Sequential model with an input vector of batch size 32 subject to a 3x3 matrix with multiple layers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The model is compiled with the </a:t>
            </a:r>
            <a:r>
              <a:rPr lang="en-US" dirty="0" err="1">
                <a:latin typeface="Bahnschrift Light Condensed" panose="020B0502040204020203" pitchFamily="34" charset="0"/>
              </a:rPr>
              <a:t>binary_crossentropy</a:t>
            </a:r>
            <a:r>
              <a:rPr lang="en-US" dirty="0">
                <a:latin typeface="Bahnschrift Light Condensed" panose="020B0502040204020203" pitchFamily="34" charset="0"/>
              </a:rPr>
              <a:t> loss </a:t>
            </a:r>
            <a:r>
              <a:rPr lang="en-US" dirty="0" err="1">
                <a:latin typeface="Bahnschrift Light Condensed" panose="020B0502040204020203" pitchFamily="34" charset="0"/>
              </a:rPr>
              <a:t>fuction</a:t>
            </a:r>
            <a:r>
              <a:rPr lang="en-US" dirty="0">
                <a:latin typeface="Bahnschrift Light Condensed" panose="020B0502040204020203" pitchFamily="34" charset="0"/>
              </a:rPr>
              <a:t> and ‘</a:t>
            </a:r>
            <a:r>
              <a:rPr lang="en-US" dirty="0" err="1">
                <a:latin typeface="Bahnschrift Light Condensed" panose="020B0502040204020203" pitchFamily="34" charset="0"/>
              </a:rPr>
              <a:t>adam</a:t>
            </a:r>
            <a:r>
              <a:rPr lang="en-US" dirty="0">
                <a:latin typeface="Bahnschrift Light Condensed" panose="020B0502040204020203" pitchFamily="34" charset="0"/>
              </a:rPr>
              <a:t>’ optimizer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5986F-E4FF-4AE5-A3D1-077DF776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75" y="2015731"/>
            <a:ext cx="494347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6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3805-D3C1-4C2F-BFEF-B5F7E2F6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Preprocessing to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5DC9-746D-49DA-85AF-207D6885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22978" cy="3450613"/>
          </a:xfrm>
        </p:spPr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Calling </a:t>
            </a:r>
            <a:r>
              <a:rPr lang="en-US" dirty="0" err="1">
                <a:latin typeface="Bahnschrift Light Condensed" panose="020B0502040204020203" pitchFamily="34" charset="0"/>
              </a:rPr>
              <a:t>image_dataset_from_director</a:t>
            </a:r>
            <a:r>
              <a:rPr lang="en-US" dirty="0">
                <a:latin typeface="Bahnschrift Light Condensed" panose="020B0502040204020203" pitchFamily="34" charset="0"/>
              </a:rPr>
              <a:t>(</a:t>
            </a:r>
            <a:r>
              <a:rPr lang="en-US" dirty="0" err="1">
                <a:latin typeface="Bahnschrift Light Condensed" panose="020B0502040204020203" pitchFamily="34" charset="0"/>
              </a:rPr>
              <a:t>main_directory</a:t>
            </a:r>
            <a:r>
              <a:rPr lang="en-US" dirty="0">
                <a:latin typeface="Bahnschrift Light Condensed" panose="020B0502040204020203" pitchFamily="34" charset="0"/>
              </a:rPr>
              <a:t>, labels = ‘inferred will return a </a:t>
            </a:r>
            <a:r>
              <a:rPr lang="en-US" dirty="0" err="1">
                <a:latin typeface="Bahnschrift Light Condensed" panose="020B0502040204020203" pitchFamily="34" charset="0"/>
              </a:rPr>
              <a:t>tf.data.Dataset</a:t>
            </a:r>
            <a:r>
              <a:rPr lang="en-US" dirty="0">
                <a:latin typeface="Bahnschrift Light Condensed" panose="020B0502040204020203" pitchFamily="34" charset="0"/>
              </a:rPr>
              <a:t> that yields batches of images from the subdirectories </a:t>
            </a:r>
            <a:r>
              <a:rPr lang="en-US" dirty="0" err="1">
                <a:latin typeface="Bahnschrift Light Condensed" panose="020B0502040204020203" pitchFamily="34" charset="0"/>
              </a:rPr>
              <a:t>class_a</a:t>
            </a:r>
            <a:r>
              <a:rPr lang="en-US" dirty="0">
                <a:latin typeface="Bahnschrift Light Condensed" panose="020B0502040204020203" pitchFamily="34" charset="0"/>
              </a:rPr>
              <a:t> and </a:t>
            </a:r>
            <a:r>
              <a:rPr lang="en-US" dirty="0" err="1">
                <a:latin typeface="Bahnschrift Light Condensed" panose="020B0502040204020203" pitchFamily="34" charset="0"/>
              </a:rPr>
              <a:t>class_b</a:t>
            </a:r>
            <a:r>
              <a:rPr lang="en-US" dirty="0">
                <a:latin typeface="Bahnschrift Light Condensed" panose="020B0502040204020203" pitchFamily="34" charset="0"/>
              </a:rPr>
              <a:t>, together with labels 0 and 1 (0 corresponding to </a:t>
            </a:r>
            <a:r>
              <a:rPr lang="en-US" dirty="0" err="1">
                <a:latin typeface="Bahnschrift Light Condensed" panose="020B0502040204020203" pitchFamily="34" charset="0"/>
              </a:rPr>
              <a:t>class_a</a:t>
            </a:r>
            <a:r>
              <a:rPr lang="en-US" dirty="0">
                <a:latin typeface="Bahnschrift Light Condensed" panose="020B0502040204020203" pitchFamily="34" charset="0"/>
              </a:rPr>
              <a:t> and 1 corresponding to </a:t>
            </a:r>
            <a:r>
              <a:rPr lang="en-US" dirty="0" err="1">
                <a:latin typeface="Bahnschrift Light Condensed" panose="020B0502040204020203" pitchFamily="34" charset="0"/>
              </a:rPr>
              <a:t>class_b</a:t>
            </a:r>
            <a:r>
              <a:rPr lang="en-US" dirty="0">
                <a:latin typeface="Bahnschrift Light Condensed" panose="020B0502040204020203" pitchFamily="34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598DC-9F4F-4B0F-BA62-25B72332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95" y="2027820"/>
            <a:ext cx="4722978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6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4892-9970-41DD-8624-7093ACF9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15A5-37FC-44D3-A24F-35B98BF9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 model is then trained using the </a:t>
            </a:r>
            <a:r>
              <a:rPr lang="en-US" dirty="0" err="1">
                <a:latin typeface="Bahnschrift Light Condensed" panose="020B0502040204020203" pitchFamily="34" charset="0"/>
              </a:rPr>
              <a:t>fit_generator</a:t>
            </a:r>
            <a:r>
              <a:rPr lang="en-US" dirty="0">
                <a:latin typeface="Bahnschrift Light Condensed" panose="020B0502040204020203" pitchFamily="34" charset="0"/>
              </a:rPr>
              <a:t> function and is subject to 12 epochs with 163 </a:t>
            </a:r>
            <a:r>
              <a:rPr lang="en-US" dirty="0" err="1">
                <a:latin typeface="Bahnschrift Light Condensed" panose="020B0502040204020203" pitchFamily="34" charset="0"/>
              </a:rPr>
              <a:t>steps_per_epoch</a:t>
            </a:r>
            <a:r>
              <a:rPr lang="en-US" dirty="0">
                <a:latin typeface="Bahnschrift Light Condensed" panose="020B0502040204020203" pitchFamily="34" charset="0"/>
              </a:rPr>
              <a:t> along with the validation data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The Accuracy and Loss with respect to number of Epochs are plotted and displayed.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5BD09-3D6E-40A5-9532-F0B8217D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542" y="2226563"/>
            <a:ext cx="5019675" cy="323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3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058C-9C0D-4802-8E97-E80A7570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Evaluating model performance - 1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94315E-A082-42FE-8ACD-2773FF98B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85608"/>
            <a:ext cx="4231769" cy="303503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34352C-0FAF-4842-8696-579E816B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52" y="2085607"/>
            <a:ext cx="4231769" cy="30350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62FF1C-ECCA-4C86-A140-812233C8E98F}"/>
              </a:ext>
            </a:extLst>
          </p:cNvPr>
          <p:cNvSpPr txBox="1"/>
          <p:nvPr/>
        </p:nvSpPr>
        <p:spPr>
          <a:xfrm>
            <a:off x="2080453" y="5352494"/>
            <a:ext cx="29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Loss vs Number of Epochs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D8CB94-77FF-4820-99D3-33C459EF9B44}"/>
              </a:ext>
            </a:extLst>
          </p:cNvPr>
          <p:cNvSpPr txBox="1"/>
          <p:nvPr/>
        </p:nvSpPr>
        <p:spPr>
          <a:xfrm>
            <a:off x="7053968" y="5352491"/>
            <a:ext cx="314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Accuracy vs Number of Epochs</a:t>
            </a:r>
          </a:p>
        </p:txBody>
      </p:sp>
    </p:spTree>
    <p:extLst>
      <p:ext uri="{BB962C8B-B14F-4D97-AF65-F5344CB8AC3E}">
        <p14:creationId xmlns:p14="http://schemas.microsoft.com/office/powerpoint/2010/main" val="2407135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362</TotalTime>
  <Words>428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Bahnschrift Light Condensed</vt:lpstr>
      <vt:lpstr>Gill Sans MT</vt:lpstr>
      <vt:lpstr>Gallery</vt:lpstr>
      <vt:lpstr>  INFO_6105        Project Report</vt:lpstr>
      <vt:lpstr>Pneumonia detection using deep learning</vt:lpstr>
      <vt:lpstr>Problem statement</vt:lpstr>
      <vt:lpstr>Getting Started - Importing Libraries</vt:lpstr>
      <vt:lpstr>Reading in the data in</vt:lpstr>
      <vt:lpstr>Building the neural network</vt:lpstr>
      <vt:lpstr>Preprocessing to dataset </vt:lpstr>
      <vt:lpstr>Training the model</vt:lpstr>
      <vt:lpstr>Evaluating model performance - 1</vt:lpstr>
      <vt:lpstr>Evaluating test set accuracy </vt:lpstr>
      <vt:lpstr>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INFO_6105  Project Report</dc:title>
  <dc:creator>Keshav K L</dc:creator>
  <cp:lastModifiedBy>Keshav K L</cp:lastModifiedBy>
  <cp:revision>21</cp:revision>
  <dcterms:created xsi:type="dcterms:W3CDTF">2020-08-12T17:57:19Z</dcterms:created>
  <dcterms:modified xsi:type="dcterms:W3CDTF">2020-08-12T23:59:51Z</dcterms:modified>
</cp:coreProperties>
</file>