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30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26025-691E-57A8-295B-17F64B81C912}" v="1381" dt="2025-02-06T21:44:31.343"/>
    <p1510:client id="{8BB38AE3-1345-B32B-1CD0-F58E98E41A0E}" v="143" dt="2025-02-05T17:36:21.828"/>
    <p1510:client id="{ADB2CC03-F667-5EE0-2770-5C27C30E0A81}" v="30" dt="2025-02-06T18:58:48.681"/>
    <p1510:client id="{FEB20CB9-7D4A-B17C-4432-6773E5D94DB6}" v="142" dt="2025-02-06T22:18:1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328" y="383109"/>
            <a:ext cx="9144000" cy="2387600"/>
          </a:xfrm>
        </p:spPr>
        <p:txBody>
          <a:bodyPr/>
          <a:lstStyle/>
          <a:p>
            <a:r>
              <a:rPr lang="en-US" b="1" dirty="0">
                <a:latin typeface="Times New Roman"/>
                <a:cs typeface="Times New Roman"/>
              </a:rPr>
              <a:t>L1 : Module 3</a:t>
            </a:r>
            <a:endParaRPr lang="en-US" dirty="0">
              <a:latin typeface="Times New Roman"/>
              <a:cs typeface="Times New Roman"/>
            </a:endParaRPr>
          </a:p>
          <a:p>
            <a:endParaRPr lang="en-US">
              <a:latin typeface="Times New Roman"/>
              <a:cs typeface="Times New Roman"/>
            </a:endParaRPr>
          </a:p>
        </p:txBody>
      </p:sp>
      <p:sp>
        <p:nvSpPr>
          <p:cNvPr id="3" name="Subtitle 2"/>
          <p:cNvSpPr>
            <a:spLocks noGrp="1"/>
          </p:cNvSpPr>
          <p:nvPr>
            <p:ph type="subTitle" idx="1"/>
          </p:nvPr>
        </p:nvSpPr>
        <p:spPr>
          <a:xfrm>
            <a:off x="3694" y="2310614"/>
            <a:ext cx="9764381" cy="1655762"/>
          </a:xfrm>
        </p:spPr>
        <p:txBody>
          <a:bodyPr vert="horz" lIns="91440" tIns="45720" rIns="91440" bIns="45720" rtlCol="0" anchor="t">
            <a:normAutofit/>
          </a:bodyPr>
          <a:lstStyle/>
          <a:p>
            <a:r>
              <a:rPr lang="en-US" b="1">
                <a:latin typeface="Times New Roman"/>
                <a:cs typeface="Times New Roman"/>
              </a:rPr>
              <a:t>                   Presented By- Keshav Jha</a:t>
            </a:r>
            <a:endParaRPr lang="en-US">
              <a:latin typeface="Times New Roman"/>
              <a:cs typeface="Times New Roman"/>
            </a:endParaRPr>
          </a:p>
          <a:p>
            <a:r>
              <a:rPr lang="en-US" b="1">
                <a:latin typeface="Times New Roman"/>
                <a:cs typeface="Times New Roman"/>
              </a:rPr>
              <a:t>                       Role- Associate Software Engineer </a:t>
            </a:r>
            <a:endParaRPr lang="en-US"/>
          </a:p>
        </p:txBody>
      </p:sp>
      <p:pic>
        <p:nvPicPr>
          <p:cNvPr id="7" name="Picture 6" descr="A logo for a company&#10;&#10;Description automatically generated">
            <a:extLst>
              <a:ext uri="{FF2B5EF4-FFF2-40B4-BE49-F238E27FC236}">
                <a16:creationId xmlns:a16="http://schemas.microsoft.com/office/drawing/2014/main" id="{775D852B-F326-3742-4227-FBB7768EF24B}"/>
              </a:ext>
            </a:extLst>
          </p:cNvPr>
          <p:cNvPicPr>
            <a:picLocks noChangeAspect="1"/>
          </p:cNvPicPr>
          <p:nvPr/>
        </p:nvPicPr>
        <p:blipFill>
          <a:blip r:embed="rId2"/>
          <a:srcRect l="-336" t="18174" b="22340"/>
          <a:stretch/>
        </p:blipFill>
        <p:spPr>
          <a:xfrm>
            <a:off x="10069488" y="178416"/>
            <a:ext cx="2125368" cy="640177"/>
          </a:xfrm>
          <a:prstGeom prst="rect">
            <a:avLst/>
          </a:prstGeom>
        </p:spPr>
      </p:pic>
      <p:pic>
        <p:nvPicPr>
          <p:cNvPr id="4" name="Picture 3">
            <a:extLst>
              <a:ext uri="{FF2B5EF4-FFF2-40B4-BE49-F238E27FC236}">
                <a16:creationId xmlns:a16="http://schemas.microsoft.com/office/drawing/2014/main" id="{5F86AD18-3514-D909-E749-C548FFF3BB52}"/>
              </a:ext>
            </a:extLst>
          </p:cNvPr>
          <p:cNvPicPr>
            <a:picLocks noChangeAspect="1"/>
          </p:cNvPicPr>
          <p:nvPr/>
        </p:nvPicPr>
        <p:blipFill>
          <a:blip r:embed="rId3"/>
          <a:stretch>
            <a:fillRect/>
          </a:stretch>
        </p:blipFill>
        <p:spPr>
          <a:xfrm>
            <a:off x="4534519" y="3872037"/>
            <a:ext cx="1965119" cy="198379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D1520-E6B7-793C-FB2F-83BE91814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CFB38-551E-FF0B-7FE4-18780D424DF8}"/>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8EC3C97-43D0-95E5-963F-5370B955DC87}"/>
              </a:ext>
            </a:extLst>
          </p:cNvPr>
          <p:cNvSpPr>
            <a:spLocks noGrp="1"/>
          </p:cNvSpPr>
          <p:nvPr>
            <p:ph sz="half" idx="1"/>
          </p:nvPr>
        </p:nvSpPr>
        <p:spPr>
          <a:xfrm>
            <a:off x="728518" y="1317624"/>
            <a:ext cx="5295405" cy="4351338"/>
          </a:xfrm>
        </p:spPr>
        <p:txBody>
          <a:bodyPr vert="horz" lIns="91440" tIns="45720" rIns="91440" bIns="45720" rtlCol="0" anchor="t">
            <a:noAutofit/>
          </a:bodyPr>
          <a:lstStyle/>
          <a:p>
            <a:pPr marL="0" indent="0" algn="just">
              <a:spcBef>
                <a:spcPts val="0"/>
              </a:spcBef>
              <a:buNone/>
            </a:pPr>
            <a:r>
              <a:rPr lang="en-US" sz="1300" b="1" dirty="0">
                <a:latin typeface="Times New Roman"/>
                <a:cs typeface="Times New Roman"/>
              </a:rPr>
              <a:t>Configuration Management in IT and Software Development</a:t>
            </a:r>
            <a:endParaRPr lang="en-US" b="1"/>
          </a:p>
          <a:p>
            <a:pPr marL="0" indent="0" algn="just">
              <a:spcBef>
                <a:spcPts val="0"/>
              </a:spcBef>
              <a:buNone/>
            </a:pPr>
            <a:endParaRPr lang="en-US" sz="1300" dirty="0">
              <a:latin typeface="Times New Roman"/>
              <a:ea typeface="+mn-lt"/>
              <a:cs typeface="Times New Roman"/>
            </a:endParaRPr>
          </a:p>
          <a:p>
            <a:pPr marL="0" indent="0" algn="just">
              <a:spcBef>
                <a:spcPts val="0"/>
              </a:spcBef>
              <a:buNone/>
            </a:pPr>
            <a:r>
              <a:rPr lang="en-US" sz="1300" dirty="0">
                <a:latin typeface="Times New Roman"/>
                <a:ea typeface="+mn-lt"/>
                <a:cs typeface="+mn-lt"/>
              </a:rPr>
              <a:t>In IT and software development, CM is critical for managing infrastructure, code, and deployments. It is often implemented using tools and frameworks that automate configuration tasks.</a:t>
            </a:r>
            <a:endParaRPr lang="en-US" sz="1300" dirty="0">
              <a:latin typeface="Times New Roman"/>
              <a:cs typeface="Times New Roman"/>
            </a:endParaRPr>
          </a:p>
          <a:p>
            <a:pPr marL="0" indent="0" algn="just">
              <a:spcBef>
                <a:spcPts val="0"/>
              </a:spcBef>
              <a:buNone/>
            </a:pPr>
            <a:r>
              <a:rPr lang="en-US" sz="1300" dirty="0">
                <a:latin typeface="Times New Roman"/>
                <a:cs typeface="Times New Roman"/>
              </a:rPr>
              <a:t>Popular Configuration Management Tools:</a:t>
            </a:r>
          </a:p>
          <a:p>
            <a:pPr marL="0" indent="0">
              <a:spcBef>
                <a:spcPts val="0"/>
              </a:spcBef>
              <a:buNone/>
            </a:pPr>
            <a:endParaRPr lang="en-US" sz="1300" dirty="0">
              <a:latin typeface="Times New Roman"/>
              <a:ea typeface="+mn-lt"/>
              <a:cs typeface="Times New Roman"/>
            </a:endParaRPr>
          </a:p>
          <a:p>
            <a:pPr marL="0" indent="0">
              <a:spcBef>
                <a:spcPts val="0"/>
              </a:spcBef>
              <a:buNone/>
            </a:pPr>
            <a:r>
              <a:rPr lang="en-US" sz="1300" b="1" dirty="0">
                <a:latin typeface="Times New Roman"/>
                <a:ea typeface="+mn-lt"/>
                <a:cs typeface="+mn-lt"/>
              </a:rPr>
              <a:t>Ansible</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Open-source tool for automating IT tasks like provisioning, configuration, and deployment.</a:t>
            </a:r>
          </a:p>
          <a:p>
            <a:pPr marL="0" lvl="1" indent="0">
              <a:spcBef>
                <a:spcPts val="0"/>
              </a:spcBef>
              <a:buNone/>
            </a:pPr>
            <a:r>
              <a:rPr lang="en-US" sz="1300" dirty="0">
                <a:latin typeface="Times New Roman"/>
                <a:ea typeface="+mn-lt"/>
                <a:cs typeface="+mn-lt"/>
              </a:rPr>
              <a:t>Uses YAML for configuration files.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Puppet</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Automates infrastructure management and enforces desired states.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Uses a declarative language for configurations.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Chef</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Automates infrastructure as code (</a:t>
            </a:r>
            <a:r>
              <a:rPr lang="en-US" sz="1300" err="1">
                <a:latin typeface="Times New Roman"/>
                <a:ea typeface="+mn-lt"/>
                <a:cs typeface="+mn-lt"/>
              </a:rPr>
              <a:t>IaC</a:t>
            </a:r>
            <a:r>
              <a:rPr lang="en-US" sz="1300" dirty="0">
                <a:latin typeface="Times New Roman"/>
                <a:ea typeface="+mn-lt"/>
                <a:cs typeface="+mn-lt"/>
              </a:rPr>
              <a:t>) using Ruby-based DSL.</a:t>
            </a:r>
          </a:p>
          <a:p>
            <a:pPr marL="0" lvl="1" indent="0">
              <a:spcBef>
                <a:spcPts val="0"/>
              </a:spcBef>
              <a:buNone/>
            </a:pPr>
            <a:r>
              <a:rPr lang="en-US" sz="1300" dirty="0">
                <a:latin typeface="Times New Roman"/>
                <a:ea typeface="+mn-lt"/>
                <a:cs typeface="+mn-lt"/>
              </a:rPr>
              <a:t>Focuses on managing servers and cloud environments.</a:t>
            </a:r>
          </a:p>
          <a:p>
            <a:pPr marL="0" indent="0">
              <a:spcBef>
                <a:spcPts val="0"/>
              </a:spcBef>
              <a:buNone/>
            </a:pPr>
            <a:r>
              <a:rPr lang="en-US" sz="1300" b="1" dirty="0">
                <a:latin typeface="Times New Roman"/>
                <a:ea typeface="+mn-lt"/>
                <a:cs typeface="+mn-lt"/>
              </a:rPr>
              <a:t>Terraform</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Manages infrastructure as code for provisioning and managing cloud resources.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Works with multiple cloud providers.</a:t>
            </a:r>
          </a:p>
          <a:p>
            <a:pPr marL="0" indent="0">
              <a:spcBef>
                <a:spcPts val="0"/>
              </a:spcBef>
              <a:buNone/>
            </a:pPr>
            <a:r>
              <a:rPr lang="en-US" sz="1300" b="1" err="1">
                <a:latin typeface="Times New Roman"/>
                <a:ea typeface="+mn-lt"/>
                <a:cs typeface="+mn-lt"/>
              </a:rPr>
              <a:t>SaltStack</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Provides configuration management and orchestration for large-scale environments.</a:t>
            </a:r>
          </a:p>
          <a:p>
            <a:pPr marL="0" indent="0">
              <a:spcBef>
                <a:spcPts val="0"/>
              </a:spcBef>
              <a:buNone/>
            </a:pPr>
            <a:r>
              <a:rPr lang="en-US" sz="1300" b="1" dirty="0">
                <a:latin typeface="Times New Roman"/>
                <a:ea typeface="+mn-lt"/>
                <a:cs typeface="+mn-lt"/>
              </a:rPr>
              <a:t>Git</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 version control system for tracking changes in code and configurations.</a:t>
            </a: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4730F599-88D8-A553-9AA4-D636DC22E903}"/>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3D7851A-EE35-5B30-A481-83F0FBE783C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D5243F-C2BB-6F93-7852-3ADD5788209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502699-EF61-6FF9-614E-5303FCB68AA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70EB557-C857-87E2-00D6-DC825A0AD0A8}"/>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E6BECEC-BF27-FFEA-F589-FC18D69B594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F16F5F6-6C54-8982-1C53-52E43E307A69}"/>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F418AB8-FF8A-9E43-F4BB-6D81208F4AC7}"/>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AD2CE56-44D2-3FE0-972F-CEF02B8FDCF2}"/>
              </a:ext>
            </a:extLst>
          </p:cNvPr>
          <p:cNvSpPr txBox="1"/>
          <p:nvPr/>
        </p:nvSpPr>
        <p:spPr>
          <a:xfrm>
            <a:off x="6020790" y="1270660"/>
            <a:ext cx="462346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in Engineering</a:t>
            </a:r>
            <a:endParaRPr lang="en-US" sz="1400" dirty="0">
              <a:latin typeface="Times New Roman"/>
              <a:cs typeface="Times New Roman"/>
            </a:endParaRPr>
          </a:p>
          <a:p>
            <a:endParaRPr lang="en-US" sz="1400" b="1" dirty="0">
              <a:latin typeface="Times New Roman"/>
              <a:cs typeface="Times New Roman"/>
            </a:endParaRPr>
          </a:p>
          <a:p>
            <a:r>
              <a:rPr lang="en-US" sz="1400" dirty="0">
                <a:latin typeface="Times New Roman"/>
                <a:cs typeface="Times New Roman"/>
              </a:rPr>
              <a:t>In engineering, CM is used to manage product designs, manufacturing processes, and documentation. It ensures that all components of a product are properly documented and controlled.</a:t>
            </a:r>
          </a:p>
          <a:p>
            <a:r>
              <a:rPr lang="en-US" sz="1400" b="1" dirty="0">
                <a:latin typeface="Times New Roman"/>
                <a:cs typeface="Times New Roman"/>
              </a:rPr>
              <a:t>Key Activities in Engineering CM:</a:t>
            </a:r>
          </a:p>
          <a:p>
            <a:r>
              <a:rPr lang="en-US" sz="1400" b="1" dirty="0">
                <a:latin typeface="Times New Roman"/>
                <a:cs typeface="Times New Roman"/>
              </a:rPr>
              <a:t>Document Control</a:t>
            </a:r>
            <a:r>
              <a:rPr lang="en-US" sz="1400" dirty="0">
                <a:latin typeface="Times New Roman"/>
                <a:cs typeface="Times New Roman"/>
              </a:rPr>
              <a:t>: Managing design documents, blueprints, and specifications.</a:t>
            </a:r>
          </a:p>
          <a:p>
            <a:r>
              <a:rPr lang="en-US" sz="1400" b="1" dirty="0">
                <a:latin typeface="Times New Roman"/>
                <a:cs typeface="Times New Roman"/>
              </a:rPr>
              <a:t>Change Control</a:t>
            </a:r>
            <a:r>
              <a:rPr lang="en-US" sz="1400" dirty="0">
                <a:latin typeface="Times New Roman"/>
                <a:cs typeface="Times New Roman"/>
              </a:rPr>
              <a:t>: Tracking and approving changes to designs or processes.</a:t>
            </a:r>
          </a:p>
          <a:p>
            <a:r>
              <a:rPr lang="en-US" sz="1400" b="1" dirty="0">
                <a:latin typeface="Times New Roman"/>
                <a:cs typeface="Times New Roman"/>
              </a:rPr>
              <a:t>Product Lifecycle Management (PLM)</a:t>
            </a:r>
            <a:r>
              <a:rPr lang="en-US" sz="1400" dirty="0">
                <a:latin typeface="Times New Roman"/>
                <a:cs typeface="Times New Roman"/>
              </a:rPr>
              <a:t>: Managing the entire lifecycle of a product from design to disposal.</a:t>
            </a:r>
          </a:p>
        </p:txBody>
      </p:sp>
      <p:sp>
        <p:nvSpPr>
          <p:cNvPr id="14" name="TextBox 13">
            <a:extLst>
              <a:ext uri="{FF2B5EF4-FFF2-40B4-BE49-F238E27FC236}">
                <a16:creationId xmlns:a16="http://schemas.microsoft.com/office/drawing/2014/main" id="{055E5E5B-31B8-6FEA-94D5-C52F9A00D5CE}"/>
              </a:ext>
            </a:extLst>
          </p:cNvPr>
          <p:cNvSpPr txBox="1"/>
          <p:nvPr/>
        </p:nvSpPr>
        <p:spPr>
          <a:xfrm>
            <a:off x="6020789" y="4170218"/>
            <a:ext cx="4623460" cy="275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Process</a:t>
            </a:r>
          </a:p>
          <a:p>
            <a:pPr marL="228600" indent="-228600">
              <a:buFont typeface=""/>
              <a:buAutoNum type="arabicPeriod"/>
            </a:pPr>
            <a:r>
              <a:rPr lang="en-US" sz="1400" b="1" dirty="0">
                <a:latin typeface="Times New Roman"/>
                <a:cs typeface="Times New Roman"/>
              </a:rPr>
              <a:t>Identification</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Define and document all configuration items (CIs) and their attributes.</a:t>
            </a:r>
          </a:p>
          <a:p>
            <a:pPr marL="228600" indent="-228600">
              <a:buFont typeface=""/>
              <a:buAutoNum type="arabicPeriod"/>
            </a:pPr>
            <a:r>
              <a:rPr lang="en-US" sz="1400" b="1" dirty="0">
                <a:latin typeface="Times New Roman"/>
                <a:cs typeface="Times New Roman"/>
              </a:rPr>
              <a:t>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Implement processes to manage changes to configurations.</a:t>
            </a:r>
          </a:p>
          <a:p>
            <a:pPr marL="228600" lvl="1" indent="-228600">
              <a:buFont typeface="Arial"/>
              <a:buChar char="•"/>
            </a:pPr>
            <a:r>
              <a:rPr lang="en-US" sz="1400" dirty="0">
                <a:latin typeface="Times New Roman"/>
                <a:cs typeface="Times New Roman"/>
              </a:rPr>
              <a:t>Use tools to enforce policies and track changes.</a:t>
            </a:r>
          </a:p>
          <a:p>
            <a:pPr marL="228600" indent="-228600">
              <a:buFont typeface=""/>
              <a:buAutoNum type="arabicPeriod"/>
            </a:pPr>
            <a:r>
              <a:rPr lang="en-US" sz="1400" b="1" dirty="0">
                <a:latin typeface="Times New Roman"/>
                <a:cs typeface="Times New Roman"/>
              </a:rPr>
              <a:t>Status Accounting</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Record and report the status of CIs and their changes.</a:t>
            </a:r>
          </a:p>
          <a:p>
            <a:pPr marL="228600" indent="-228600">
              <a:buFont typeface=""/>
              <a:buAutoNum type="arabicPeriod"/>
            </a:pPr>
            <a:r>
              <a:rPr lang="en-US" sz="1400" b="1" dirty="0">
                <a:latin typeface="Times New Roman"/>
                <a:cs typeface="Times New Roman"/>
              </a:rPr>
              <a:t>Verification and Audit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Regularly review configurations to ensure compliance with baselines and standards.</a:t>
            </a:r>
          </a:p>
        </p:txBody>
      </p:sp>
    </p:spTree>
    <p:extLst>
      <p:ext uri="{BB962C8B-B14F-4D97-AF65-F5344CB8AC3E}">
        <p14:creationId xmlns:p14="http://schemas.microsoft.com/office/powerpoint/2010/main" val="187973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F04D4-7B78-03F4-750D-69129DF88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A9ACD-BF0E-B63C-C872-18863FBE1729}"/>
              </a:ext>
            </a:extLst>
          </p:cNvPr>
          <p:cNvSpPr>
            <a:spLocks noGrp="1"/>
          </p:cNvSpPr>
          <p:nvPr>
            <p:ph type="title"/>
          </p:nvPr>
        </p:nvSpPr>
        <p:spPr>
          <a:xfrm>
            <a:off x="725219" y="1049605"/>
            <a:ext cx="10515600" cy="1325563"/>
          </a:xfrm>
        </p:spPr>
        <p:txBody>
          <a:bodyPr>
            <a:normAutofit/>
          </a:bodyPr>
          <a:lstStyle/>
          <a:p>
            <a:r>
              <a:rPr lang="en-US" sz="3200" b="1" dirty="0">
                <a:latin typeface="Times New Roman"/>
                <a:cs typeface="Times New Roman"/>
              </a:rPr>
              <a:t>Deployment </a:t>
            </a:r>
            <a:r>
              <a:rPr lang="en-US" sz="3200" b="1" dirty="0">
                <a:latin typeface="Times New Roman"/>
                <a:ea typeface="+mj-lt"/>
                <a:cs typeface="Times New Roman"/>
              </a:rPr>
              <a:t>Strategies</a:t>
            </a:r>
            <a:endParaRPr lang="en-US" sz="3200" dirty="0">
              <a:latin typeface="Times New Roman"/>
              <a:ea typeface="+mj-lt"/>
              <a:cs typeface="Times New Roman"/>
            </a:endParaRPr>
          </a:p>
          <a:p>
            <a:pPr>
              <a:lnSpc>
                <a:spcPct val="100000"/>
              </a:lnSpc>
              <a:spcBef>
                <a:spcPts val="0"/>
              </a:spcBef>
            </a:pPr>
            <a:endParaRPr lang="en-US" sz="3200" b="1" dirty="0">
              <a:latin typeface="Times New Roman"/>
              <a:cs typeface="Times New Roman"/>
            </a:endParaRPr>
          </a:p>
          <a:p>
            <a:pPr marL="342900" indent="-342900">
              <a:lnSpc>
                <a:spcPct val="100000"/>
              </a:lnSpc>
              <a:spcBef>
                <a:spcPts val="0"/>
              </a:spcBef>
              <a:buFont typeface="Arial,Sans-Serif"/>
              <a:buChar char="•"/>
            </a:pPr>
            <a:endParaRPr lang="en-US" sz="20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C474F3FD-321C-F7F9-6636-9709EAF7363C}"/>
              </a:ext>
            </a:extLst>
          </p:cNvPr>
          <p:cNvSpPr>
            <a:spLocks noGrp="1"/>
          </p:cNvSpPr>
          <p:nvPr>
            <p:ph sz="half" idx="1"/>
          </p:nvPr>
        </p:nvSpPr>
        <p:spPr>
          <a:xfrm>
            <a:off x="728518" y="1317624"/>
            <a:ext cx="10035639" cy="4351338"/>
          </a:xfrm>
        </p:spPr>
        <p:txBody>
          <a:bodyPr vert="horz" lIns="91440" tIns="45720" rIns="91440" bIns="45720" rtlCol="0" anchor="t">
            <a:noAutofit/>
          </a:bodyPr>
          <a:lstStyle/>
          <a:p>
            <a:pPr marL="0" indent="0">
              <a:spcBef>
                <a:spcPts val="0"/>
              </a:spcBef>
              <a:buNone/>
            </a:pPr>
            <a:r>
              <a:rPr lang="en-US" sz="1300" dirty="0">
                <a:latin typeface="Times New Roman"/>
                <a:ea typeface="+mn-lt"/>
                <a:cs typeface="+mn-lt"/>
              </a:rPr>
              <a:t>Deployment strategies refer to the methods and processes used to release new software, updates, or features into production environments. These strategies aim to ensure smooth, reliable, and efficient deployment while minimizing risks, downtime, and disruptions to users.</a:t>
            </a:r>
            <a:endParaRPr lang="en-US" sz="1300" dirty="0">
              <a:latin typeface="Times New Roman"/>
              <a:cs typeface="Times New Roman"/>
            </a:endParaRPr>
          </a:p>
          <a:p>
            <a:pPr marL="0" indent="0">
              <a:spcBef>
                <a:spcPts val="0"/>
              </a:spcBef>
              <a:buNone/>
            </a:pPr>
            <a:r>
              <a:rPr lang="en-US" sz="1300" dirty="0">
                <a:latin typeface="Times New Roman"/>
                <a:ea typeface="+mn-lt"/>
                <a:cs typeface="+mn-lt"/>
              </a:rPr>
              <a:t>Choosing the right deployment strategy depends on factors such as the nature of the application, the level of risk tolerance, the need for high availability, and the ability to roll back changes if issues arise.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91045DBC-BAA8-ACA9-27B8-E996A42F3B5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894A76B-3226-5AE0-602D-B01F746CB10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3AC1EC6-E61E-4CA2-6589-262B87B4113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3BFA960-5A0D-3EBE-E0E5-BA0A619DD0F8}"/>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7DFFFF9-9C12-9389-04CE-DF15576FA2D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F69B6A4-F88A-753C-4FA3-28B994D8E005}"/>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EEB489C-AB6B-7A70-FE25-96D03F78E85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6CB1342-F852-13F1-4DBA-9C9A2F925B14}"/>
              </a:ext>
            </a:extLst>
          </p:cNvPr>
          <p:cNvSpPr txBox="1"/>
          <p:nvPr/>
        </p:nvSpPr>
        <p:spPr>
          <a:xfrm>
            <a:off x="835232" y="2121725"/>
            <a:ext cx="363384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cs typeface="Segoe UI"/>
              </a:rPr>
              <a:t>Common Deployment Strategies​</a:t>
            </a:r>
          </a:p>
          <a:p>
            <a:r>
              <a:rPr lang="en-US" sz="1300" dirty="0">
                <a:latin typeface="Times New Roman"/>
                <a:cs typeface="Segoe UI"/>
              </a:rPr>
              <a:t>1. </a:t>
            </a:r>
            <a:r>
              <a:rPr lang="en-US" sz="1300" b="1" dirty="0">
                <a:latin typeface="Times New Roman"/>
                <a:cs typeface="Segoe UI"/>
              </a:rPr>
              <a:t>Recreate Deployment (Big Bang Deployment)</a:t>
            </a:r>
            <a:r>
              <a:rPr lang="en-US" sz="1300" dirty="0">
                <a:latin typeface="Times New Roman"/>
                <a:cs typeface="Segoe UI"/>
              </a:rPr>
              <a:t>​</a:t>
            </a:r>
          </a:p>
          <a:p>
            <a:r>
              <a:rPr lang="en-US" sz="1300" b="1" dirty="0">
                <a:latin typeface="Times New Roman"/>
                <a:cs typeface="Segoe UI"/>
              </a:rPr>
              <a:t>Description</a:t>
            </a:r>
            <a:r>
              <a:rPr lang="en-US" sz="1300" dirty="0">
                <a:latin typeface="Times New Roman"/>
                <a:cs typeface="Segoe UI"/>
              </a:rPr>
              <a:t>: The old version of the application is completely shut down, and the new version is deployed in its place.​</a:t>
            </a:r>
          </a:p>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Stop the current application.​</a:t>
            </a:r>
          </a:p>
          <a:p>
            <a:r>
              <a:rPr lang="en-US" sz="1300" dirty="0">
                <a:latin typeface="Times New Roman"/>
                <a:cs typeface="Segoe UI"/>
              </a:rPr>
              <a:t>Deploy the new version.​</a:t>
            </a:r>
          </a:p>
          <a:p>
            <a:r>
              <a:rPr lang="en-US" sz="1300" dirty="0">
                <a:latin typeface="Times New Roman"/>
                <a:cs typeface="Segoe UI"/>
              </a:rPr>
              <a:t>Start the new application.​</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Simple and straightforward.​</a:t>
            </a:r>
          </a:p>
          <a:p>
            <a:r>
              <a:rPr lang="en-US" sz="1300" dirty="0">
                <a:latin typeface="Times New Roman"/>
                <a:cs typeface="Segoe UI"/>
              </a:rPr>
              <a:t>No overlap between old and new versions.​</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Causes downtime during the deployment process.​</a:t>
            </a:r>
          </a:p>
          <a:p>
            <a:r>
              <a:rPr lang="en-US" sz="1300" dirty="0">
                <a:latin typeface="Times New Roman"/>
                <a:cs typeface="Segoe UI"/>
              </a:rPr>
              <a:t>High risk if the new version fails, as rollback can be time-consuming.​</a:t>
            </a:r>
          </a:p>
          <a:p>
            <a:r>
              <a:rPr lang="en-US" sz="1300" b="1" dirty="0">
                <a:latin typeface="Times New Roman"/>
                <a:cs typeface="Segoe UI"/>
              </a:rPr>
              <a:t>Use Case</a:t>
            </a:r>
            <a:r>
              <a:rPr lang="en-US" sz="1300" dirty="0">
                <a:latin typeface="Times New Roman"/>
                <a:cs typeface="Segoe UI"/>
              </a:rPr>
              <a:t>: Suitable for small applications or systems where downtime is acceptable.​</a:t>
            </a:r>
          </a:p>
          <a:p>
            <a:endParaRPr lang="en-US" sz="1300" dirty="0">
              <a:latin typeface="Times New Roman"/>
              <a:cs typeface="Segoe UI"/>
            </a:endParaRPr>
          </a:p>
          <a:p>
            <a:r>
              <a:rPr lang="en-US" sz="1300" dirty="0">
                <a:latin typeface="Times New Roman"/>
                <a:cs typeface="Segoe UI"/>
              </a:rPr>
              <a:t>2. </a:t>
            </a:r>
            <a:r>
              <a:rPr lang="en-US" sz="1300" b="1" dirty="0">
                <a:latin typeface="Times New Roman"/>
                <a:cs typeface="Segoe UI"/>
              </a:rPr>
              <a:t>Rolling Deployment</a:t>
            </a:r>
            <a:r>
              <a:rPr lang="en-US" sz="1300" dirty="0">
                <a:latin typeface="Times New Roman"/>
                <a:cs typeface="Segoe UI"/>
              </a:rPr>
              <a:t>​</a:t>
            </a:r>
            <a:endParaRPr lang="en-US" sz="2800">
              <a:latin typeface="Aptos" panose="020B0004020202020204"/>
              <a:cs typeface="Segoe UI"/>
            </a:endParaRPr>
          </a:p>
          <a:p>
            <a:r>
              <a:rPr lang="en-US" sz="1300" b="1" dirty="0">
                <a:latin typeface="Times New Roman"/>
                <a:cs typeface="Segoe UI"/>
              </a:rPr>
              <a:t>Description</a:t>
            </a:r>
            <a:r>
              <a:rPr lang="en-US" sz="1300" dirty="0">
                <a:latin typeface="Times New Roman"/>
                <a:cs typeface="Segoe UI"/>
              </a:rPr>
              <a:t>: The new version is gradually rolled out to a subset of servers or instances, replacing the old version incrementally.​</a:t>
            </a:r>
          </a:p>
          <a:p>
            <a:endParaRPr lang="en-US" sz="1300" dirty="0">
              <a:latin typeface="Times New Roman"/>
              <a:cs typeface="Segoe UI"/>
            </a:endParaRPr>
          </a:p>
        </p:txBody>
      </p:sp>
      <p:cxnSp>
        <p:nvCxnSpPr>
          <p:cNvPr id="15" name="Straight Arrow Connector 14">
            <a:extLst>
              <a:ext uri="{FF2B5EF4-FFF2-40B4-BE49-F238E27FC236}">
                <a16:creationId xmlns:a16="http://schemas.microsoft.com/office/drawing/2014/main" id="{22125F03-7D51-5C6C-2441-8CDAD5197C26}"/>
              </a:ext>
            </a:extLst>
          </p:cNvPr>
          <p:cNvCxnSpPr/>
          <p:nvPr/>
        </p:nvCxnSpPr>
        <p:spPr>
          <a:xfrm>
            <a:off x="4779818" y="2038596"/>
            <a:ext cx="29688" cy="477981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F850EB9-340B-14CF-DD08-FCAE028C5C1F}"/>
              </a:ext>
            </a:extLst>
          </p:cNvPr>
          <p:cNvSpPr txBox="1"/>
          <p:nvPr/>
        </p:nvSpPr>
        <p:spPr>
          <a:xfrm>
            <a:off x="4862154" y="2121725"/>
            <a:ext cx="5792255" cy="4713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Deploy the new version to a small group of servers.​​</a:t>
            </a:r>
          </a:p>
          <a:p>
            <a:r>
              <a:rPr lang="en-US" sz="1300" dirty="0">
                <a:latin typeface="Times New Roman"/>
                <a:cs typeface="Segoe UI"/>
              </a:rPr>
              <a:t>Monitor for issues.​​</a:t>
            </a:r>
          </a:p>
          <a:p>
            <a:r>
              <a:rPr lang="en-US" sz="1300" dirty="0">
                <a:latin typeface="Times New Roman"/>
                <a:cs typeface="Segoe UI"/>
              </a:rPr>
              <a:t>Gradually expand the deployment to all servers.​​</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No downtime for users.​​</a:t>
            </a:r>
          </a:p>
          <a:p>
            <a:r>
              <a:rPr lang="en-US" sz="1300" dirty="0">
                <a:latin typeface="Times New Roman"/>
                <a:cs typeface="Segoe UI"/>
              </a:rPr>
              <a:t>Easier to identify and fix issues during the rollout.​​</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Requires careful monitoring and management.​​</a:t>
            </a:r>
          </a:p>
          <a:p>
            <a:r>
              <a:rPr lang="en-US" sz="1300" dirty="0">
                <a:latin typeface="Times New Roman"/>
                <a:cs typeface="Segoe UI"/>
              </a:rPr>
              <a:t>Temporary coexistence of old and new versions may cause compatibility issues.​​</a:t>
            </a:r>
          </a:p>
          <a:p>
            <a:r>
              <a:rPr lang="en-US" sz="1300" b="1" dirty="0">
                <a:latin typeface="Times New Roman"/>
                <a:cs typeface="Segoe UI"/>
              </a:rPr>
              <a:t>Use Case</a:t>
            </a:r>
            <a:r>
              <a:rPr lang="en-US" sz="1300" dirty="0">
                <a:latin typeface="Times New Roman"/>
                <a:cs typeface="Segoe UI"/>
              </a:rPr>
              <a:t>: Ideal for large-scale distributed systems or cloud-based applications.​​</a:t>
            </a:r>
          </a:p>
          <a:p>
            <a:endParaRPr lang="en-US" sz="1300" dirty="0">
              <a:latin typeface="Times New Roman"/>
              <a:cs typeface="Segoe UI"/>
            </a:endParaRPr>
          </a:p>
          <a:p>
            <a:r>
              <a:rPr lang="en-US" sz="1300" dirty="0">
                <a:latin typeface="Times New Roman"/>
                <a:cs typeface="Times New Roman"/>
              </a:rPr>
              <a:t>3. </a:t>
            </a:r>
            <a:r>
              <a:rPr lang="en-US" sz="1300" b="1" dirty="0">
                <a:latin typeface="Times New Roman"/>
                <a:cs typeface="Times New Roman"/>
              </a:rPr>
              <a:t>Blue-Green Deployment</a:t>
            </a:r>
            <a:endParaRPr lang="en-US" sz="1300" dirty="0">
              <a:latin typeface="Times New Roman"/>
              <a:cs typeface="Times New Roman"/>
            </a:endParaRPr>
          </a:p>
          <a:p>
            <a:r>
              <a:rPr lang="en-US" sz="1300" b="1" dirty="0">
                <a:latin typeface="Times New Roman"/>
                <a:ea typeface="+mn-lt"/>
                <a:cs typeface="+mn-lt"/>
              </a:rPr>
              <a:t>Description</a:t>
            </a:r>
            <a:r>
              <a:rPr lang="en-US" sz="1300" dirty="0">
                <a:latin typeface="Times New Roman"/>
                <a:ea typeface="+mn-lt"/>
                <a:cs typeface="+mn-lt"/>
              </a:rPr>
              <a:t>: Two identical environments (Blue and Green) are maintained. The new version is deployed to the inactive environment (Green), and traffic is switched to it once testing is complete.</a:t>
            </a:r>
            <a:endParaRPr lang="en-US" sz="1300" dirty="0">
              <a:latin typeface="Times New Roman"/>
              <a:cs typeface="Times New Roman"/>
            </a:endParaRPr>
          </a:p>
          <a:p>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Deploy the new version to the Green environment.</a:t>
            </a:r>
            <a:endParaRPr lang="en-US" sz="1300" dirty="0">
              <a:latin typeface="Times New Roman"/>
              <a:cs typeface="Times New Roman"/>
            </a:endParaRPr>
          </a:p>
          <a:p>
            <a:pPr marL="0" lvl="1"/>
            <a:r>
              <a:rPr lang="en-US" sz="1300" dirty="0">
                <a:latin typeface="Times New Roman"/>
                <a:ea typeface="+mn-lt"/>
                <a:cs typeface="+mn-lt"/>
              </a:rPr>
              <a:t>Test the new version in Green.</a:t>
            </a:r>
            <a:endParaRPr lang="en-US" sz="1300" dirty="0">
              <a:latin typeface="Times New Roman"/>
              <a:cs typeface="Times New Roman"/>
            </a:endParaRPr>
          </a:p>
          <a:p>
            <a:pPr marL="0" lvl="1"/>
            <a:r>
              <a:rPr lang="en-US" sz="1300" dirty="0">
                <a:latin typeface="Times New Roman"/>
                <a:ea typeface="+mn-lt"/>
                <a:cs typeface="+mn-lt"/>
              </a:rPr>
              <a:t>Switch traffic from Blue to Green.</a:t>
            </a:r>
            <a:endParaRPr lang="en-US" sz="1300" dirty="0">
              <a:latin typeface="Times New Roman"/>
              <a:cs typeface="Times New Roman"/>
            </a:endParaRPr>
          </a:p>
          <a:p>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Zero downtime during deployment.</a:t>
            </a:r>
            <a:endParaRPr lang="en-US" sz="1300" dirty="0">
              <a:latin typeface="Times New Roman"/>
              <a:cs typeface="Times New Roman"/>
            </a:endParaRPr>
          </a:p>
          <a:p>
            <a:pPr marL="0" lvl="1"/>
            <a:r>
              <a:rPr lang="en-US" sz="1300" dirty="0">
                <a:latin typeface="Times New Roman"/>
                <a:ea typeface="+mn-lt"/>
                <a:cs typeface="+mn-lt"/>
              </a:rPr>
              <a:t>Easy rollback by switching traffic back to Blue.</a:t>
            </a:r>
            <a:endParaRPr lang="en-US" sz="1300" dirty="0">
              <a:latin typeface="Times New Roman"/>
              <a:cs typeface="Segoe UI"/>
            </a:endParaRPr>
          </a:p>
        </p:txBody>
      </p:sp>
      <p:pic>
        <p:nvPicPr>
          <p:cNvPr id="10" name="Picture 9" descr="Top 5 Deployment Strategies - Sails Software Inc">
            <a:extLst>
              <a:ext uri="{FF2B5EF4-FFF2-40B4-BE49-F238E27FC236}">
                <a16:creationId xmlns:a16="http://schemas.microsoft.com/office/drawing/2014/main" id="{ABFF54C8-881F-D22D-5603-99326300E9C2}"/>
              </a:ext>
            </a:extLst>
          </p:cNvPr>
          <p:cNvPicPr>
            <a:picLocks noChangeAspect="1"/>
          </p:cNvPicPr>
          <p:nvPr/>
        </p:nvPicPr>
        <p:blipFill>
          <a:blip r:embed="rId3"/>
          <a:stretch>
            <a:fillRect/>
          </a:stretch>
        </p:blipFill>
        <p:spPr>
          <a:xfrm>
            <a:off x="8442960" y="1905000"/>
            <a:ext cx="2092960" cy="2032000"/>
          </a:xfrm>
          <a:prstGeom prst="rect">
            <a:avLst/>
          </a:prstGeom>
        </p:spPr>
      </p:pic>
    </p:spTree>
    <p:extLst>
      <p:ext uri="{BB962C8B-B14F-4D97-AF65-F5344CB8AC3E}">
        <p14:creationId xmlns:p14="http://schemas.microsoft.com/office/powerpoint/2010/main" val="20515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B303-FEED-E0DD-BB78-3280FA57D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7504D-8CB5-C6F1-6370-A3CA087DE33A}"/>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B9632E1-0FB9-3046-66EA-89ADEEDA3FE0}"/>
              </a:ext>
            </a:extLst>
          </p:cNvPr>
          <p:cNvSpPr>
            <a:spLocks noGrp="1"/>
          </p:cNvSpPr>
          <p:nvPr>
            <p:ph sz="half" idx="1"/>
          </p:nvPr>
        </p:nvSpPr>
        <p:spPr>
          <a:xfrm>
            <a:off x="737589" y="1317624"/>
            <a:ext cx="3948711" cy="4351338"/>
          </a:xfrm>
        </p:spPr>
        <p:txBody>
          <a:bodyPr vert="horz" lIns="91440" tIns="45720" rIns="91440" bIns="45720" rtlCol="0" anchor="t">
            <a:noAutofit/>
          </a:bodyPr>
          <a:lstStyle/>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double the infrastructure (Blue and Green environments).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due to maintaining two environments.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mission-critical applications where downtime is unacceptable.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r>
              <a:rPr lang="en-US" sz="1300" dirty="0">
                <a:latin typeface="Times New Roman"/>
                <a:cs typeface="Times New Roman"/>
              </a:rPr>
              <a:t>4. </a:t>
            </a:r>
            <a:r>
              <a:rPr lang="en-US" sz="1300" b="1" dirty="0">
                <a:latin typeface="Times New Roman"/>
                <a:cs typeface="Times New Roman"/>
              </a:rPr>
              <a:t>Canary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The new version is deployed to a small subset of users or servers (the "canary group") before being rolled out to the entire user base.</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Deploy the new version to a small group of users or servers.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Monitor performance and user feedback.</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Gradually expand the deployment to all users.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Reduces risk by testing the new version on a small scale.</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Issues can be identified and fixed before full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robust monitoring and feedback mechanisms.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Temporary coexistence of old and new versions may cause inconsistencies.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Common in cloud-based applications and services with a large user base.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EE13D83C-B449-FD57-4FE6-BB1132FB5F4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7ECE1A4-5457-3505-DADB-B4B02EFDFFA5}"/>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042F5D3-A83F-CA2E-0CF1-854EF2F5271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573988D-10D8-711D-EB9D-DA7C2D621C3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407F3F0-6748-5A15-3402-F4E8BB80AC7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E87203A-7735-D63D-CEA6-B02ED8AA8EA1}"/>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9974FFC-4FCE-0747-1D2D-A454799EB3A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29A2D2C-64CB-BC6F-0EB1-9C696CB75E7D}"/>
              </a:ext>
            </a:extLst>
          </p:cNvPr>
          <p:cNvCxnSpPr/>
          <p:nvPr/>
        </p:nvCxnSpPr>
        <p:spPr>
          <a:xfrm>
            <a:off x="4740234" y="131618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CBAFC2E-1442-7CAE-DAEC-E086F6838110}"/>
              </a:ext>
            </a:extLst>
          </p:cNvPr>
          <p:cNvSpPr txBox="1"/>
          <p:nvPr/>
        </p:nvSpPr>
        <p:spPr>
          <a:xfrm>
            <a:off x="4787900" y="1322614"/>
            <a:ext cx="5872843" cy="5493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5. A/B Testing Deployment</a:t>
            </a:r>
            <a:endParaRPr lang="en-US"/>
          </a:p>
          <a:p>
            <a:r>
              <a:rPr lang="en-US" sz="1300" b="1" dirty="0">
                <a:latin typeface="Times New Roman"/>
                <a:cs typeface="Times New Roman"/>
              </a:rPr>
              <a:t>Description</a:t>
            </a:r>
            <a:r>
              <a:rPr lang="en-US" sz="1300" dirty="0">
                <a:latin typeface="Times New Roman"/>
                <a:cs typeface="Times New Roman"/>
              </a:rPr>
              <a:t>: A subset of users is directed to the new version (B), while the rest continue using the old version (A). This allows comparison of performance and user behavior.</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alongside the old version.</a:t>
            </a:r>
          </a:p>
          <a:p>
            <a:pPr marL="0" lvl="1"/>
            <a:r>
              <a:rPr lang="en-US" sz="1300" dirty="0">
                <a:latin typeface="Times New Roman"/>
                <a:cs typeface="Times New Roman"/>
              </a:rPr>
              <a:t>Route a portion of traffic to the new version.</a:t>
            </a:r>
          </a:p>
          <a:p>
            <a:pPr marL="0" lvl="1"/>
            <a:r>
              <a:rPr lang="en-US" sz="1300" dirty="0">
                <a:latin typeface="Times New Roman"/>
                <a:cs typeface="Times New Roman"/>
              </a:rPr>
              <a:t>Collect data and analyze results.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Provides valuable insights into user behavior and performance.</a:t>
            </a:r>
          </a:p>
          <a:p>
            <a:pPr marL="0" lvl="1"/>
            <a:r>
              <a:rPr lang="en-US" sz="1300" dirty="0">
                <a:latin typeface="Times New Roman"/>
                <a:cs typeface="Times New Roman"/>
              </a:rPr>
              <a:t>Allows data-driven decisions about whether to fully deploy the new version.</a:t>
            </a:r>
          </a:p>
          <a:p>
            <a:r>
              <a:rPr lang="en-US" sz="1300" b="1" dirty="0">
                <a:latin typeface="Times New Roman"/>
                <a:cs typeface="Times New Roman"/>
              </a:rPr>
              <a:t>Disadvantages</a:t>
            </a:r>
            <a:r>
              <a:rPr lang="en-US" sz="1300" dirty="0">
                <a:latin typeface="Times New Roman"/>
                <a:cs typeface="Times New Roman"/>
              </a:rPr>
              <a:t>: </a:t>
            </a:r>
          </a:p>
          <a:p>
            <a:pPr marL="0" lvl="1"/>
            <a:r>
              <a:rPr lang="en-US" sz="1300" dirty="0">
                <a:latin typeface="Times New Roman"/>
                <a:cs typeface="Times New Roman"/>
              </a:rPr>
              <a:t>Requires advanced traffic routing and monitoring tools.</a:t>
            </a:r>
          </a:p>
          <a:p>
            <a:pPr marL="0" lvl="1"/>
            <a:r>
              <a:rPr lang="en-US" sz="1300" dirty="0">
                <a:latin typeface="Times New Roman"/>
                <a:cs typeface="Times New Roman"/>
              </a:rPr>
              <a:t>May cause confusion for users if versions behave differently.</a:t>
            </a:r>
          </a:p>
          <a:p>
            <a:r>
              <a:rPr lang="en-US" sz="1300" b="1" dirty="0">
                <a:latin typeface="Times New Roman"/>
                <a:cs typeface="Times New Roman"/>
              </a:rPr>
              <a:t>Use Case</a:t>
            </a:r>
            <a:r>
              <a:rPr lang="en-US" sz="1300" dirty="0">
                <a:latin typeface="Times New Roman"/>
                <a:cs typeface="Times New Roman"/>
              </a:rPr>
              <a:t>: Ideal for testing new features or changes in user-facing applications.</a:t>
            </a:r>
          </a:p>
          <a:p>
            <a:endParaRPr lang="en-US" sz="1300" dirty="0">
              <a:latin typeface="Times New Roman"/>
              <a:cs typeface="Times New Roman"/>
            </a:endParaRPr>
          </a:p>
          <a:p>
            <a:r>
              <a:rPr lang="en-US" sz="1300" b="1" dirty="0">
                <a:latin typeface="Times New Roman"/>
                <a:cs typeface="Times New Roman"/>
              </a:rPr>
              <a:t>6. Shadow Deployment</a:t>
            </a:r>
          </a:p>
          <a:p>
            <a:r>
              <a:rPr lang="en-US" sz="1300" b="1" dirty="0">
                <a:latin typeface="Times New Roman"/>
                <a:cs typeface="Times New Roman"/>
              </a:rPr>
              <a:t>Description</a:t>
            </a:r>
            <a:r>
              <a:rPr lang="en-US" sz="1300" dirty="0">
                <a:latin typeface="Times New Roman"/>
                <a:cs typeface="Times New Roman"/>
              </a:rPr>
              <a:t>: The new version is deployed alongside the old version, but only receives a copy of the live traffic for testing purposes. Users are not affected.</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in a shadow environment.</a:t>
            </a:r>
          </a:p>
          <a:p>
            <a:pPr marL="0" lvl="1"/>
            <a:r>
              <a:rPr lang="en-US" sz="1300" dirty="0">
                <a:latin typeface="Times New Roman"/>
                <a:cs typeface="Times New Roman"/>
              </a:rPr>
              <a:t>Mirror live traffic to the shadow environment.</a:t>
            </a:r>
          </a:p>
          <a:p>
            <a:pPr marL="0" lvl="1"/>
            <a:r>
              <a:rPr lang="en-US" sz="1300" dirty="0">
                <a:latin typeface="Times New Roman"/>
                <a:cs typeface="Times New Roman"/>
              </a:rPr>
              <a:t>Monitor the new version's performance without affecting users.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No impact on users during testing.</a:t>
            </a:r>
          </a:p>
          <a:p>
            <a:pPr marL="0" lvl="1"/>
            <a:r>
              <a:rPr lang="en-US" sz="1300" dirty="0">
                <a:latin typeface="Times New Roman"/>
                <a:cs typeface="Times New Roman"/>
              </a:rPr>
              <a:t>Allows testing with real-world traffic.</a:t>
            </a:r>
          </a:p>
          <a:p>
            <a:endParaRPr lang="en-US" sz="1300" dirty="0">
              <a:latin typeface="Times New Roman"/>
              <a:cs typeface="Times New Roman"/>
            </a:endParaRPr>
          </a:p>
        </p:txBody>
      </p:sp>
    </p:spTree>
    <p:extLst>
      <p:ext uri="{BB962C8B-B14F-4D97-AF65-F5344CB8AC3E}">
        <p14:creationId xmlns:p14="http://schemas.microsoft.com/office/powerpoint/2010/main" val="381304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CCBF-024A-392D-60F8-F8DDEE48A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19BD0-4512-5CAD-B944-F8280DA4884E}"/>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6845F516-AB52-46D0-C768-3CB07D5437E6}"/>
              </a:ext>
            </a:extLst>
          </p:cNvPr>
          <p:cNvSpPr>
            <a:spLocks noGrp="1"/>
          </p:cNvSpPr>
          <p:nvPr>
            <p:ph sz="half" idx="1"/>
          </p:nvPr>
        </p:nvSpPr>
        <p:spPr>
          <a:xfrm>
            <a:off x="4785096" y="1386896"/>
            <a:ext cx="5799282" cy="4351338"/>
          </a:xfrm>
        </p:spPr>
        <p:txBody>
          <a:bodyPr vert="horz" lIns="91440" tIns="45720" rIns="91440" bIns="45720" rtlCol="0" anchor="t">
            <a:noAutofit/>
          </a:bodyPr>
          <a:lstStyle/>
          <a:p>
            <a:pPr marL="0" indent="0">
              <a:spcBef>
                <a:spcPts val="0"/>
              </a:spcBef>
              <a:buNone/>
            </a:pPr>
            <a:r>
              <a:rPr lang="en-US" sz="1300" dirty="0">
                <a:latin typeface="Times New Roman"/>
                <a:cs typeface="Times New Roman"/>
              </a:rPr>
              <a:t>8. </a:t>
            </a:r>
            <a:r>
              <a:rPr lang="en-US" sz="1300" b="1" dirty="0">
                <a:latin typeface="Times New Roman"/>
                <a:cs typeface="Times New Roman"/>
              </a:rPr>
              <a:t>Immutable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Instead of updating existing servers, new servers or instances are created with the new version, and the old ones are decommissioned.</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Create new instances with the updated version.</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Route traffic to the new instances.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Decommission the old instances.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Ensures a clean and consistent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Eliminates configuration drift.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a:latin typeface="Times New Roman"/>
              <a:cs typeface="Times New Roman"/>
            </a:endParaRPr>
          </a:p>
          <a:p>
            <a:pPr marL="0" lvl="1" indent="0">
              <a:spcBef>
                <a:spcPts val="0"/>
              </a:spcBef>
              <a:buNone/>
            </a:pPr>
            <a:r>
              <a:rPr lang="en-US" sz="1300" dirty="0">
                <a:latin typeface="Times New Roman"/>
                <a:ea typeface="+mn-lt"/>
                <a:cs typeface="+mn-lt"/>
              </a:rPr>
              <a:t>Requires additional infrastructure during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and complexity.</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containerized or cloud-native applications.</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1C92B534-8B94-F868-9A8B-1DA86D18A5BB}"/>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54E448A-D032-2E0D-D8A5-BEFC81D4E1F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1C501E7E-BC0D-1A90-6613-D49D14430710}"/>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E3CFF9A-EB26-035E-7D38-4B38CB0D862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034CFF8-AFD4-6043-BF52-1E8B69F65CD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E75AC8-EB53-68C6-206D-970B09DCE946}"/>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E339BE9-6826-296A-4C60-10B3D06FFFCB}"/>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55B7F9-8525-1221-5D65-26B8837E3457}"/>
              </a:ext>
            </a:extLst>
          </p:cNvPr>
          <p:cNvCxnSpPr/>
          <p:nvPr/>
        </p:nvCxnSpPr>
        <p:spPr>
          <a:xfrm>
            <a:off x="4740234" y="126670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CF15BBB-A553-F327-2FBB-694F83E819C3}"/>
              </a:ext>
            </a:extLst>
          </p:cNvPr>
          <p:cNvSpPr txBox="1"/>
          <p:nvPr/>
        </p:nvSpPr>
        <p:spPr>
          <a:xfrm>
            <a:off x="835232" y="1389413"/>
            <a:ext cx="3851563"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7. Feature Toggles (Feature Flags)</a:t>
            </a:r>
          </a:p>
          <a:p>
            <a:pPr>
              <a:buFont typeface=""/>
              <a:buChar char="•"/>
            </a:pPr>
            <a:r>
              <a:rPr lang="en-US" sz="1300" b="1" dirty="0">
                <a:latin typeface="Times New Roman"/>
                <a:cs typeface="Times New Roman"/>
              </a:rPr>
              <a:t>Description</a:t>
            </a:r>
            <a:r>
              <a:rPr lang="en-US" sz="1300" dirty="0">
                <a:latin typeface="Times New Roman"/>
                <a:cs typeface="Times New Roman"/>
              </a:rPr>
              <a:t>: New features are deployed in the codebase but are hidden behind feature toggles. Features can be enabled or disabled dynamically without redeploying the application.</a:t>
            </a:r>
          </a:p>
          <a:p>
            <a:pPr marL="228600" indent="-228600">
              <a:buFont typeface=""/>
              <a:buChar char="•"/>
            </a:pPr>
            <a:r>
              <a:rPr lang="en-US" sz="1300" b="1" dirty="0">
                <a:latin typeface="Times New Roman"/>
                <a:cs typeface="Times New Roman"/>
              </a:rPr>
              <a:t>Process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Deploy the new version with feature toggles.</a:t>
            </a:r>
          </a:p>
          <a:p>
            <a:pPr marL="228600" lvl="1" indent="-228600">
              <a:buFont typeface=""/>
              <a:buChar char="•"/>
            </a:pPr>
            <a:r>
              <a:rPr lang="en-US" sz="1300" dirty="0">
                <a:latin typeface="Times New Roman"/>
                <a:cs typeface="Times New Roman"/>
              </a:rPr>
              <a:t>Gradually enable features for specific users or groups.</a:t>
            </a:r>
          </a:p>
          <a:p>
            <a:pPr marL="228600" lvl="1" indent="-228600">
              <a:buFont typeface=""/>
              <a:buChar char="•"/>
            </a:pPr>
            <a:r>
              <a:rPr lang="en-US" sz="1300" dirty="0">
                <a:latin typeface="Times New Roman"/>
                <a:cs typeface="Times New Roman"/>
              </a:rPr>
              <a:t>Monitor performance and feedback.</a:t>
            </a:r>
          </a:p>
          <a:p>
            <a:pPr marL="228600" indent="-228600">
              <a:buFont typeface=""/>
              <a:buChar char="•"/>
            </a:pPr>
            <a:r>
              <a:rPr lang="en-US" sz="1300" b="1" dirty="0">
                <a:latin typeface="Times New Roman"/>
                <a:cs typeface="Times New Roman"/>
              </a:rPr>
              <a:t>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Allows gradual rollout of features without redeployment.</a:t>
            </a:r>
          </a:p>
          <a:p>
            <a:pPr marL="228600" lvl="1" indent="-228600">
              <a:buFont typeface=""/>
              <a:buChar char="•"/>
            </a:pPr>
            <a:r>
              <a:rPr lang="en-US" sz="1300" dirty="0">
                <a:latin typeface="Times New Roman"/>
                <a:cs typeface="Times New Roman"/>
              </a:rPr>
              <a:t>Easy to roll back by disabling the feature toggle.</a:t>
            </a:r>
          </a:p>
          <a:p>
            <a:pPr marL="228600" indent="-228600">
              <a:buFont typeface=""/>
              <a:buChar char="•"/>
            </a:pPr>
            <a:r>
              <a:rPr lang="en-US" sz="1300" b="1" dirty="0">
                <a:latin typeface="Times New Roman"/>
                <a:cs typeface="Times New Roman"/>
              </a:rPr>
              <a:t>Disadvantages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Adds complexity to the codebase.</a:t>
            </a:r>
          </a:p>
          <a:p>
            <a:pPr marL="228600" lvl="1" indent="-228600">
              <a:buFont typeface=""/>
              <a:buChar char="•"/>
            </a:pPr>
            <a:r>
              <a:rPr lang="en-US" sz="1300" dirty="0">
                <a:latin typeface="Times New Roman"/>
                <a:cs typeface="Times New Roman"/>
              </a:rPr>
              <a:t>Requires careful management of feature toggles.</a:t>
            </a:r>
          </a:p>
          <a:p>
            <a:pPr>
              <a:buFont typeface=""/>
              <a:buChar char="•"/>
            </a:pPr>
            <a:r>
              <a:rPr lang="en-US" sz="1300" b="1" dirty="0">
                <a:latin typeface="Times New Roman"/>
                <a:cs typeface="Times New Roman"/>
              </a:rPr>
              <a:t>Use Case</a:t>
            </a:r>
            <a:r>
              <a:rPr lang="en-US" sz="1300" dirty="0">
                <a:latin typeface="Times New Roman"/>
                <a:cs typeface="Times New Roman"/>
              </a:rPr>
              <a:t>: Common in agile development and continuous delivery pipelines.</a:t>
            </a:r>
          </a:p>
        </p:txBody>
      </p:sp>
    </p:spTree>
    <p:extLst>
      <p:ext uri="{BB962C8B-B14F-4D97-AF65-F5344CB8AC3E}">
        <p14:creationId xmlns:p14="http://schemas.microsoft.com/office/powerpoint/2010/main" val="384321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B85D4-87AF-6F53-CE1F-E7D5C9A07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B9499-7653-128A-5D2E-ED2575959BF1}"/>
              </a:ext>
            </a:extLst>
          </p:cNvPr>
          <p:cNvSpPr>
            <a:spLocks noGrp="1"/>
          </p:cNvSpPr>
          <p:nvPr>
            <p:ph type="title"/>
          </p:nvPr>
        </p:nvSpPr>
        <p:spPr>
          <a:xfrm>
            <a:off x="716147" y="931676"/>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C06D6B9-F7CA-739A-EA95-4F603379F33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4D1D222-008A-2831-E3CF-B8A5BD5A8F26}"/>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1A11A98-8169-3E40-B2D2-8BE16232647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0CBECC9-2D35-7268-0BB5-F5A915A7E35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682FA92-247D-3293-C434-3BE0AB6E31E5}"/>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66EEE39-24B6-5C87-2D38-4CC5E870C61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080D5F8-91C8-41AF-0DC0-C8EFBCB1859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2817ABF-A395-07AA-2E4F-1B303B4AAAB1}"/>
              </a:ext>
            </a:extLst>
          </p:cNvPr>
          <p:cNvCxnSpPr/>
          <p:nvPr/>
        </p:nvCxnSpPr>
        <p:spPr>
          <a:xfrm>
            <a:off x="5919520" y="2346203"/>
            <a:ext cx="17317" cy="4515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D1B10CE-C37F-1DC3-90B7-294C0CD11D16}"/>
              </a:ext>
            </a:extLst>
          </p:cNvPr>
          <p:cNvSpPr txBox="1"/>
          <p:nvPr/>
        </p:nvSpPr>
        <p:spPr>
          <a:xfrm>
            <a:off x="787401" y="1268186"/>
            <a:ext cx="997312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a:t>
            </a:r>
            <a:r>
              <a:rPr lang="en-US" sz="1400" dirty="0">
                <a:latin typeface="Times New Roman"/>
                <a:cs typeface="Times New Roman"/>
              </a:rPr>
              <a:t> is a set of practices, principles, and cultural philosophies that aim to bridge the gap between software development (Dev) and IT operations (Ops). It focuses on improving collaboration, communication, and integration between development and operations teams to deliver high-quality software faster and more reliably.</a:t>
            </a:r>
          </a:p>
          <a:p>
            <a:r>
              <a:rPr lang="en-US" sz="1400" dirty="0">
                <a:latin typeface="Times New Roman"/>
                <a:cs typeface="Times New Roman"/>
              </a:rPr>
              <a:t>DevOps is not a tool or a specific technology but rather a cultural shift that emphasizes automation, continuous delivery, and shared responsibility for the entire software lifecycle—from development and testing to deployment and operations.</a:t>
            </a:r>
          </a:p>
        </p:txBody>
      </p:sp>
      <p:sp>
        <p:nvSpPr>
          <p:cNvPr id="12" name="TextBox 11">
            <a:extLst>
              <a:ext uri="{FF2B5EF4-FFF2-40B4-BE49-F238E27FC236}">
                <a16:creationId xmlns:a16="http://schemas.microsoft.com/office/drawing/2014/main" id="{6D2D18E3-2FA1-A238-72EB-6DB93BFF2A04}"/>
              </a:ext>
            </a:extLst>
          </p:cNvPr>
          <p:cNvSpPr txBox="1"/>
          <p:nvPr/>
        </p:nvSpPr>
        <p:spPr>
          <a:xfrm>
            <a:off x="841830" y="2438401"/>
            <a:ext cx="492941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Principles of DevOps</a:t>
            </a:r>
          </a:p>
          <a:p>
            <a:pPr marL="228600" indent="-228600">
              <a:buFont typeface=""/>
              <a:buAutoNum type="arabicPeriod"/>
            </a:pPr>
            <a:r>
              <a:rPr lang="en-US" sz="1200" b="1" dirty="0">
                <a:latin typeface="Times New Roman"/>
                <a:cs typeface="Times New Roman"/>
              </a:rPr>
              <a:t>Collaboration and Communication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Breaks down silos between development and operations teams.</a:t>
            </a:r>
          </a:p>
          <a:p>
            <a:pPr marL="228600" lvl="1" indent="-228600">
              <a:buFont typeface=""/>
              <a:buAutoNum type="arabicPeriod"/>
            </a:pPr>
            <a:r>
              <a:rPr lang="en-US" sz="1200" dirty="0">
                <a:latin typeface="Times New Roman"/>
                <a:cs typeface="Times New Roman"/>
              </a:rPr>
              <a:t>Encourages shared goals and responsibilities.</a:t>
            </a:r>
          </a:p>
          <a:p>
            <a:pPr marL="228600" indent="-228600">
              <a:buFont typeface=""/>
              <a:buAutoNum type="arabicPeriod"/>
            </a:pPr>
            <a:r>
              <a:rPr lang="en-US" sz="1200" b="1" dirty="0">
                <a:latin typeface="Times New Roman"/>
                <a:cs typeface="Times New Roman"/>
              </a:rPr>
              <a:t>Automation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Automates repetitive tasks such as testing, deployment, and infrastructure provisioning.</a:t>
            </a:r>
          </a:p>
          <a:p>
            <a:pPr marL="228600" lvl="1" indent="-228600">
              <a:buFont typeface=""/>
              <a:buAutoNum type="arabicPeriod"/>
            </a:pPr>
            <a:r>
              <a:rPr lang="en-US" sz="1200" dirty="0">
                <a:latin typeface="Times New Roman"/>
                <a:cs typeface="Times New Roman"/>
              </a:rPr>
              <a:t>Reduces human errors and speeds up processes.</a:t>
            </a:r>
          </a:p>
          <a:p>
            <a:pPr marL="228600" indent="-228600">
              <a:buFont typeface=""/>
              <a:buAutoNum type="arabicPeriod"/>
            </a:pPr>
            <a:r>
              <a:rPr lang="en-US" sz="1200" b="1" dirty="0">
                <a:latin typeface="Times New Roman"/>
                <a:cs typeface="Times New Roman"/>
              </a:rPr>
              <a:t>Continuous Integration and Continuous Delivery (CI/CD)</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Ensures that code changes are integrated, tested, and deployed frequently and reliably.</a:t>
            </a:r>
          </a:p>
          <a:p>
            <a:pPr marL="228600" lvl="1" indent="-228600">
              <a:buFont typeface=""/>
              <a:buAutoNum type="arabicPeriod"/>
            </a:pPr>
            <a:r>
              <a:rPr lang="en-US" sz="1200" dirty="0">
                <a:latin typeface="Times New Roman"/>
                <a:cs typeface="Times New Roman"/>
              </a:rPr>
              <a:t>Reduces the time between writing code and delivering it to production.</a:t>
            </a:r>
          </a:p>
          <a:p>
            <a:pPr marL="228600" indent="-228600">
              <a:buFont typeface=""/>
              <a:buAutoNum type="arabicPeriod"/>
            </a:pPr>
            <a:r>
              <a:rPr lang="en-US" sz="1200" b="1" dirty="0">
                <a:latin typeface="Times New Roman"/>
                <a:cs typeface="Times New Roman"/>
              </a:rPr>
              <a:t>Infrastructure as Code (</a:t>
            </a:r>
            <a:r>
              <a:rPr lang="en-US" sz="1200" b="1"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Treats infrastructure (e.g., servers, networks) as code, allowing it to be versioned, tested, and automated.</a:t>
            </a:r>
          </a:p>
          <a:p>
            <a:pPr marL="228600" lvl="1" indent="-228600">
              <a:buFont typeface=""/>
              <a:buAutoNum type="arabicPeriod"/>
            </a:pPr>
            <a:r>
              <a:rPr lang="en-US" sz="1200" dirty="0">
                <a:latin typeface="Times New Roman"/>
                <a:cs typeface="Times New Roman"/>
              </a:rPr>
              <a:t>Ensures consistency and scalability.</a:t>
            </a:r>
          </a:p>
          <a:p>
            <a:pPr marL="228600" indent="-228600">
              <a:buFont typeface=""/>
              <a:buAutoNum type="arabicPeriod"/>
            </a:pPr>
            <a:r>
              <a:rPr lang="en-US" sz="1200" b="1" dirty="0">
                <a:latin typeface="Times New Roman"/>
                <a:cs typeface="Times New Roman"/>
              </a:rPr>
              <a:t>Monitoring and Feedback</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Implements robust monitoring and logging to track application performance and detect issues.</a:t>
            </a:r>
          </a:p>
          <a:p>
            <a:pPr marL="228600" lvl="1" indent="-228600">
              <a:buFont typeface=""/>
              <a:buAutoNum type="arabicPeriod"/>
            </a:pPr>
            <a:r>
              <a:rPr lang="en-US" sz="1200" dirty="0">
                <a:latin typeface="Times New Roman"/>
                <a:cs typeface="Times New Roman"/>
              </a:rPr>
              <a:t>Provides feedback loops to improve future development and operations.</a:t>
            </a:r>
          </a:p>
          <a:p>
            <a:pPr marL="228600" indent="-228600">
              <a:buFont typeface=""/>
              <a:buAutoNum type="arabicPeriod"/>
            </a:pPr>
            <a:r>
              <a:rPr lang="en-US" sz="1200" b="1" dirty="0">
                <a:latin typeface="Times New Roman"/>
                <a:cs typeface="Times New Roman"/>
              </a:rPr>
              <a:t>Agility and Iteration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Encourages small, incremental changes rather than large, risky deployments.</a:t>
            </a:r>
          </a:p>
          <a:p>
            <a:pPr marL="228600" lvl="1" indent="-228600">
              <a:buFont typeface=""/>
              <a:buAutoNum type="arabicPeriod"/>
            </a:pPr>
            <a:r>
              <a:rPr lang="en-US" sz="1200" dirty="0">
                <a:latin typeface="Times New Roman"/>
                <a:cs typeface="Times New Roman"/>
              </a:rPr>
              <a:t>Adapts quickly to changing requirements and user feedback.</a:t>
            </a:r>
          </a:p>
        </p:txBody>
      </p:sp>
      <p:sp>
        <p:nvSpPr>
          <p:cNvPr id="16" name="TextBox 15">
            <a:extLst>
              <a:ext uri="{FF2B5EF4-FFF2-40B4-BE49-F238E27FC236}">
                <a16:creationId xmlns:a16="http://schemas.microsoft.com/office/drawing/2014/main" id="{9E7AA82D-41DF-64F9-AF8A-CFD102316F14}"/>
              </a:ext>
            </a:extLst>
          </p:cNvPr>
          <p:cNvSpPr txBox="1"/>
          <p:nvPr/>
        </p:nvSpPr>
        <p:spPr>
          <a:xfrm>
            <a:off x="5939971" y="2601686"/>
            <a:ext cx="47752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Benefits of DevOps</a:t>
            </a:r>
          </a:p>
          <a:p>
            <a:pPr marL="228600" indent="-228600">
              <a:buFont typeface=""/>
              <a:buAutoNum type="arabicPeriod"/>
            </a:pPr>
            <a:r>
              <a:rPr lang="en-US" sz="1200" b="1" dirty="0">
                <a:latin typeface="Times New Roman"/>
                <a:cs typeface="Times New Roman"/>
              </a:rPr>
              <a:t>Faster Time to Market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Accelerates the software development and delivery process.</a:t>
            </a:r>
          </a:p>
          <a:p>
            <a:pPr marL="228600" lvl="1" indent="-228600">
              <a:buFont typeface=""/>
              <a:buAutoNum type="arabicPeriod"/>
            </a:pPr>
            <a:r>
              <a:rPr lang="en-US" sz="1200" dirty="0">
                <a:latin typeface="Times New Roman"/>
                <a:cs typeface="Times New Roman"/>
              </a:rPr>
              <a:t>Enables organizations to release features and updates more frequently.</a:t>
            </a:r>
          </a:p>
          <a:p>
            <a:pPr marL="228600" indent="-228600">
              <a:buFont typeface=""/>
              <a:buAutoNum type="arabicPeriod"/>
            </a:pPr>
            <a:r>
              <a:rPr lang="en-US" sz="1200" b="1" dirty="0">
                <a:latin typeface="Times New Roman"/>
                <a:cs typeface="Times New Roman"/>
              </a:rPr>
              <a:t>Improved Collaboration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Aligns development and operations teams, fostering a culture of shared responsibility.</a:t>
            </a:r>
          </a:p>
          <a:p>
            <a:pPr marL="228600" indent="-228600">
              <a:buFont typeface=""/>
              <a:buAutoNum type="arabicPeriod"/>
            </a:pPr>
            <a:r>
              <a:rPr lang="en-US" sz="1200" b="1" dirty="0">
                <a:latin typeface="Times New Roman"/>
                <a:cs typeface="Times New Roman"/>
              </a:rPr>
              <a:t>Higher Quality Software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Automated testing and CI/CD pipelines ensure that code is thoroughly tested before deployment.</a:t>
            </a:r>
          </a:p>
          <a:p>
            <a:pPr marL="228600" indent="-228600">
              <a:buFont typeface=""/>
              <a:buAutoNum type="arabicPeriod"/>
            </a:pPr>
            <a:r>
              <a:rPr lang="en-US" sz="1200" b="1" dirty="0">
                <a:latin typeface="Times New Roman"/>
                <a:cs typeface="Times New Roman"/>
              </a:rPr>
              <a:t>Reduced Downtime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Continuous monitoring and quick rollbacks minimize downtime and improve system reliability.</a:t>
            </a:r>
          </a:p>
          <a:p>
            <a:pPr marL="228600" indent="-228600">
              <a:buFont typeface=""/>
              <a:buAutoNum type="arabicPeriod"/>
            </a:pPr>
            <a:r>
              <a:rPr lang="en-US" sz="1200" b="1" dirty="0">
                <a:latin typeface="Times New Roman"/>
                <a:cs typeface="Times New Roman"/>
              </a:rPr>
              <a:t>Scalability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Automating infrastructure and using </a:t>
            </a:r>
            <a:r>
              <a:rPr lang="en-US" sz="1200" err="1">
                <a:latin typeface="Times New Roman"/>
                <a:cs typeface="Times New Roman"/>
              </a:rPr>
              <a:t>IaC</a:t>
            </a:r>
            <a:r>
              <a:rPr lang="en-US" sz="1200" dirty="0">
                <a:latin typeface="Times New Roman"/>
                <a:cs typeface="Times New Roman"/>
              </a:rPr>
              <a:t> makes it easier to scale applications and environments.</a:t>
            </a:r>
          </a:p>
          <a:p>
            <a:pPr marL="228600" indent="-228600">
              <a:buFont typeface=""/>
              <a:buAutoNum type="arabicPeriod"/>
            </a:pPr>
            <a:r>
              <a:rPr lang="en-US" sz="1200" b="1" dirty="0">
                <a:latin typeface="Times New Roman"/>
                <a:cs typeface="Times New Roman"/>
              </a:rPr>
              <a:t>Cost Efficiency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Automation reduces manual effort, and early detection of issues prevents costly fixes later.</a:t>
            </a:r>
          </a:p>
          <a:p>
            <a:endParaRPr lang="en-US" sz="1200" b="1" dirty="0">
              <a:latin typeface="Times New Roman"/>
              <a:cs typeface="Times New Roman"/>
            </a:endParaRPr>
          </a:p>
        </p:txBody>
      </p:sp>
      <p:pic>
        <p:nvPicPr>
          <p:cNvPr id="3" name="Picture 2" descr="DevOps">
            <a:extLst>
              <a:ext uri="{FF2B5EF4-FFF2-40B4-BE49-F238E27FC236}">
                <a16:creationId xmlns:a16="http://schemas.microsoft.com/office/drawing/2014/main" id="{A3F2E3DB-0B1B-1DB1-4B34-B1498125EB53}"/>
              </a:ext>
            </a:extLst>
          </p:cNvPr>
          <p:cNvPicPr>
            <a:picLocks noChangeAspect="1"/>
          </p:cNvPicPr>
          <p:nvPr/>
        </p:nvPicPr>
        <p:blipFill>
          <a:blip r:embed="rId3"/>
          <a:stretch>
            <a:fillRect/>
          </a:stretch>
        </p:blipFill>
        <p:spPr>
          <a:xfrm>
            <a:off x="9035097" y="2184717"/>
            <a:ext cx="1609725" cy="842645"/>
          </a:xfrm>
          <a:prstGeom prst="rect">
            <a:avLst/>
          </a:prstGeom>
        </p:spPr>
      </p:pic>
    </p:spTree>
    <p:extLst>
      <p:ext uri="{BB962C8B-B14F-4D97-AF65-F5344CB8AC3E}">
        <p14:creationId xmlns:p14="http://schemas.microsoft.com/office/powerpoint/2010/main" val="162277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3A7BE-EFE2-ABB1-A9C9-C5B3BB64C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BEFE3-7FE4-047F-A97D-A92A09DBB8A5}"/>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A43E982-62F8-2E56-8469-2AF70AE3D42A}"/>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5C9EE52-3312-4115-4D05-6AE4526BE47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D9AB8C6-93A7-9714-6EF9-C9BE85934A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0D60AF-2633-4F83-FA48-BCD6D7026A10}"/>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2AE6338-9002-1B5E-9253-D02E6DED87E6}"/>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1F5207B-3815-98B1-2EAD-8AD838AFCE7E}"/>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A4C57F-C5EF-E092-827A-2FF9CF4416E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B96A2C8-ACBD-B32F-539F-C00C927423A4}"/>
              </a:ext>
            </a:extLst>
          </p:cNvPr>
          <p:cNvCxnSpPr/>
          <p:nvPr/>
        </p:nvCxnSpPr>
        <p:spPr>
          <a:xfrm flipH="1">
            <a:off x="5966525" y="1712853"/>
            <a:ext cx="12371" cy="513937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9F7F086-D6A5-4791-28D7-A7D0F38B2D56}"/>
              </a:ext>
            </a:extLst>
          </p:cNvPr>
          <p:cNvSpPr txBox="1"/>
          <p:nvPr/>
        </p:nvSpPr>
        <p:spPr>
          <a:xfrm>
            <a:off x="787401" y="1268186"/>
            <a:ext cx="997312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Lifecycle:</a:t>
            </a:r>
          </a:p>
          <a:p>
            <a:r>
              <a:rPr lang="en-US" sz="1400" dirty="0">
                <a:latin typeface="Times New Roman"/>
                <a:ea typeface="+mn-lt"/>
                <a:cs typeface="+mn-lt"/>
              </a:rPr>
              <a:t>The DevOps lifecycle consists of several stages that form a continuous loop of development, testing, deployment, and monitoring:</a:t>
            </a:r>
            <a:endParaRPr lang="en-US" sz="1400" dirty="0">
              <a:latin typeface="Times New Roman"/>
              <a:cs typeface="Times New Roman"/>
            </a:endParaRPr>
          </a:p>
          <a:p>
            <a:endParaRPr lang="en-US" sz="1400" dirty="0">
              <a:latin typeface="Times New Roman"/>
              <a:cs typeface="Times New Roman"/>
            </a:endParaRPr>
          </a:p>
        </p:txBody>
      </p:sp>
      <p:sp>
        <p:nvSpPr>
          <p:cNvPr id="12" name="TextBox 11">
            <a:extLst>
              <a:ext uri="{FF2B5EF4-FFF2-40B4-BE49-F238E27FC236}">
                <a16:creationId xmlns:a16="http://schemas.microsoft.com/office/drawing/2014/main" id="{F6510FD2-A6C1-4F5F-7A84-78DF3B4D02A6}"/>
              </a:ext>
            </a:extLst>
          </p:cNvPr>
          <p:cNvSpPr txBox="1"/>
          <p:nvPr/>
        </p:nvSpPr>
        <p:spPr>
          <a:xfrm>
            <a:off x="841830" y="2012869"/>
            <a:ext cx="492941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Plan</a:t>
            </a:r>
            <a:r>
              <a:rPr lang="en-US" sz="1200">
                <a:ea typeface="+mn-lt"/>
                <a:cs typeface="+mn-lt"/>
              </a:rPr>
              <a:t>: </a:t>
            </a:r>
            <a:endParaRPr lang="en-US"/>
          </a:p>
          <a:p>
            <a:pPr lvl="1"/>
            <a:r>
              <a:rPr lang="en-US" sz="1200">
                <a:ea typeface="+mn-lt"/>
                <a:cs typeface="+mn-lt"/>
              </a:rPr>
              <a:t>Define requirements, goals, and tasks for the software project.</a:t>
            </a:r>
            <a:endParaRPr lang="en-US"/>
          </a:p>
          <a:p>
            <a:pPr lvl="1"/>
            <a:r>
              <a:rPr lang="en-US" sz="1200">
                <a:ea typeface="+mn-lt"/>
                <a:cs typeface="+mn-lt"/>
              </a:rPr>
              <a:t>Tools: Jira, Trello, Azure Boards.</a:t>
            </a:r>
            <a:endParaRPr lang="en-US"/>
          </a:p>
          <a:p>
            <a:r>
              <a:rPr lang="en-US" sz="1200" b="1">
                <a:ea typeface="+mn-lt"/>
                <a:cs typeface="+mn-lt"/>
              </a:rPr>
              <a:t>Develop</a:t>
            </a:r>
            <a:r>
              <a:rPr lang="en-US" sz="1200">
                <a:ea typeface="+mn-lt"/>
                <a:cs typeface="+mn-lt"/>
              </a:rPr>
              <a:t>: </a:t>
            </a:r>
            <a:endParaRPr lang="en-US">
              <a:ea typeface="+mn-lt"/>
              <a:cs typeface="+mn-lt"/>
            </a:endParaRPr>
          </a:p>
          <a:p>
            <a:pPr lvl="1"/>
            <a:r>
              <a:rPr lang="en-US" sz="1200">
                <a:ea typeface="+mn-lt"/>
                <a:cs typeface="+mn-lt"/>
              </a:rPr>
              <a:t>Write and build the application code.</a:t>
            </a:r>
            <a:endParaRPr lang="en-US"/>
          </a:p>
          <a:p>
            <a:pPr lvl="1"/>
            <a:r>
              <a:rPr lang="en-US" sz="1200">
                <a:ea typeface="+mn-lt"/>
                <a:cs typeface="+mn-lt"/>
              </a:rPr>
              <a:t>Tools: Git, GitHub, GitLab, Bitbucket.</a:t>
            </a:r>
            <a:endParaRPr lang="en-US">
              <a:ea typeface="+mn-lt"/>
              <a:cs typeface="+mn-lt"/>
            </a:endParaRPr>
          </a:p>
          <a:p>
            <a:r>
              <a:rPr lang="en-US" sz="1200" b="1">
                <a:ea typeface="+mn-lt"/>
                <a:cs typeface="+mn-lt"/>
              </a:rPr>
              <a:t>Build</a:t>
            </a:r>
            <a:r>
              <a:rPr lang="en-US" sz="1200">
                <a:ea typeface="+mn-lt"/>
                <a:cs typeface="+mn-lt"/>
              </a:rPr>
              <a:t>: </a:t>
            </a:r>
            <a:endParaRPr lang="en-US"/>
          </a:p>
          <a:p>
            <a:pPr lvl="1"/>
            <a:r>
              <a:rPr lang="en-US" sz="1200">
                <a:ea typeface="+mn-lt"/>
                <a:cs typeface="+mn-lt"/>
              </a:rPr>
              <a:t>Compile the code and create build artifacts.</a:t>
            </a:r>
            <a:endParaRPr lang="en-US"/>
          </a:p>
          <a:p>
            <a:pPr lvl="1"/>
            <a:r>
              <a:rPr lang="en-US" sz="1200">
                <a:ea typeface="+mn-lt"/>
                <a:cs typeface="+mn-lt"/>
              </a:rPr>
              <a:t>Tools: Jenkins, Maven, Gradle.</a:t>
            </a:r>
            <a:endParaRPr lang="en-US">
              <a:ea typeface="+mn-lt"/>
              <a:cs typeface="+mn-lt"/>
            </a:endParaRPr>
          </a:p>
          <a:p>
            <a:r>
              <a:rPr lang="en-US" sz="1200" b="1">
                <a:ea typeface="+mn-lt"/>
                <a:cs typeface="+mn-lt"/>
              </a:rPr>
              <a:t>Test</a:t>
            </a:r>
            <a:r>
              <a:rPr lang="en-US" sz="1200">
                <a:ea typeface="+mn-lt"/>
                <a:cs typeface="+mn-lt"/>
              </a:rPr>
              <a:t>: </a:t>
            </a:r>
            <a:endParaRPr lang="en-US">
              <a:ea typeface="+mn-lt"/>
              <a:cs typeface="+mn-lt"/>
            </a:endParaRPr>
          </a:p>
          <a:p>
            <a:pPr lvl="1"/>
            <a:r>
              <a:rPr lang="en-US" sz="1200">
                <a:ea typeface="+mn-lt"/>
                <a:cs typeface="+mn-lt"/>
              </a:rPr>
              <a:t>Perform automated and manual testing to ensure code quality.</a:t>
            </a:r>
            <a:endParaRPr lang="en-US"/>
          </a:p>
          <a:p>
            <a:pPr lvl="1"/>
            <a:r>
              <a:rPr lang="en-US" sz="1200">
                <a:ea typeface="+mn-lt"/>
                <a:cs typeface="+mn-lt"/>
              </a:rPr>
              <a:t>Tools: Selenium, JUnit, TestNG.</a:t>
            </a:r>
            <a:endParaRPr lang="en-US">
              <a:ea typeface="+mn-lt"/>
              <a:cs typeface="+mn-lt"/>
            </a:endParaRPr>
          </a:p>
          <a:p>
            <a:r>
              <a:rPr lang="en-US" sz="1200" b="1">
                <a:ea typeface="+mn-lt"/>
                <a:cs typeface="+mn-lt"/>
              </a:rPr>
              <a:t>Release</a:t>
            </a:r>
            <a:r>
              <a:rPr lang="en-US" sz="1200">
                <a:ea typeface="+mn-lt"/>
                <a:cs typeface="+mn-lt"/>
              </a:rPr>
              <a:t>: </a:t>
            </a:r>
            <a:endParaRPr lang="en-US"/>
          </a:p>
          <a:p>
            <a:pPr lvl="1"/>
            <a:r>
              <a:rPr lang="en-US" sz="1200">
                <a:ea typeface="+mn-lt"/>
                <a:cs typeface="+mn-lt"/>
              </a:rPr>
              <a:t>Package and prepare the application for deployment.</a:t>
            </a:r>
            <a:endParaRPr lang="en-US">
              <a:ea typeface="+mn-lt"/>
              <a:cs typeface="+mn-lt"/>
            </a:endParaRPr>
          </a:p>
          <a:p>
            <a:pPr lvl="1"/>
            <a:r>
              <a:rPr lang="en-US" sz="1200">
                <a:ea typeface="+mn-lt"/>
                <a:cs typeface="+mn-lt"/>
              </a:rPr>
              <a:t>Tools: Jenkins, GitLab CI/CD, </a:t>
            </a:r>
            <a:r>
              <a:rPr lang="en-US" sz="1200" err="1">
                <a:ea typeface="+mn-lt"/>
                <a:cs typeface="+mn-lt"/>
              </a:rPr>
              <a:t>CircleCI</a:t>
            </a:r>
            <a:r>
              <a:rPr lang="en-US" sz="1200">
                <a:ea typeface="+mn-lt"/>
                <a:cs typeface="+mn-lt"/>
              </a:rPr>
              <a:t>.</a:t>
            </a:r>
            <a:endParaRPr lang="en-US">
              <a:ea typeface="+mn-lt"/>
              <a:cs typeface="+mn-lt"/>
            </a:endParaRPr>
          </a:p>
          <a:p>
            <a:r>
              <a:rPr lang="en-US" sz="1200" b="1">
                <a:ea typeface="+mn-lt"/>
                <a:cs typeface="+mn-lt"/>
              </a:rPr>
              <a:t>Deploy</a:t>
            </a:r>
            <a:r>
              <a:rPr lang="en-US" sz="1200">
                <a:ea typeface="+mn-lt"/>
                <a:cs typeface="+mn-lt"/>
              </a:rPr>
              <a:t>: </a:t>
            </a:r>
            <a:endParaRPr lang="en-US"/>
          </a:p>
          <a:p>
            <a:pPr lvl="1"/>
            <a:r>
              <a:rPr lang="en-US" sz="1200">
                <a:ea typeface="+mn-lt"/>
                <a:cs typeface="+mn-lt"/>
              </a:rPr>
              <a:t>Deploy the application to production or staging environments.</a:t>
            </a:r>
            <a:endParaRPr lang="en-US">
              <a:ea typeface="+mn-lt"/>
              <a:cs typeface="+mn-lt"/>
            </a:endParaRPr>
          </a:p>
          <a:p>
            <a:pPr lvl="1"/>
            <a:r>
              <a:rPr lang="en-US" sz="1200">
                <a:ea typeface="+mn-lt"/>
                <a:cs typeface="+mn-lt"/>
              </a:rPr>
              <a:t>Tools: Kubernetes, Docker, Ansible.</a:t>
            </a:r>
            <a:endParaRPr lang="en-US"/>
          </a:p>
          <a:p>
            <a:r>
              <a:rPr lang="en-US" sz="1200" b="1">
                <a:ea typeface="+mn-lt"/>
                <a:cs typeface="+mn-lt"/>
              </a:rPr>
              <a:t>Operate</a:t>
            </a:r>
            <a:r>
              <a:rPr lang="en-US" sz="1200">
                <a:ea typeface="+mn-lt"/>
                <a:cs typeface="+mn-lt"/>
              </a:rPr>
              <a:t>: </a:t>
            </a:r>
            <a:endParaRPr lang="en-US"/>
          </a:p>
          <a:p>
            <a:pPr lvl="1"/>
            <a:r>
              <a:rPr lang="en-US" sz="1200">
                <a:ea typeface="+mn-lt"/>
                <a:cs typeface="+mn-lt"/>
              </a:rPr>
              <a:t>Manage and monitor the application in production.</a:t>
            </a:r>
            <a:endParaRPr lang="en-US">
              <a:ea typeface="+mn-lt"/>
              <a:cs typeface="+mn-lt"/>
            </a:endParaRPr>
          </a:p>
          <a:p>
            <a:pPr lvl="1"/>
            <a:r>
              <a:rPr lang="en-US" sz="1200">
                <a:ea typeface="+mn-lt"/>
                <a:cs typeface="+mn-lt"/>
              </a:rPr>
              <a:t>Tools: Nagios, Prometheus, Datadog.</a:t>
            </a:r>
            <a:endParaRPr lang="en-US">
              <a:ea typeface="+mn-lt"/>
              <a:cs typeface="+mn-lt"/>
            </a:endParaRPr>
          </a:p>
          <a:p>
            <a:r>
              <a:rPr lang="en-US" sz="1200" b="1">
                <a:ea typeface="+mn-lt"/>
                <a:cs typeface="+mn-lt"/>
              </a:rPr>
              <a:t>Monitor</a:t>
            </a:r>
            <a:r>
              <a:rPr lang="en-US" sz="1200">
                <a:ea typeface="+mn-lt"/>
                <a:cs typeface="+mn-lt"/>
              </a:rPr>
              <a:t>: </a:t>
            </a:r>
            <a:endParaRPr lang="en-US">
              <a:ea typeface="+mn-lt"/>
              <a:cs typeface="+mn-lt"/>
            </a:endParaRPr>
          </a:p>
          <a:p>
            <a:pPr lvl="1"/>
            <a:r>
              <a:rPr lang="en-US" sz="1200">
                <a:ea typeface="+mn-lt"/>
                <a:cs typeface="+mn-lt"/>
              </a:rPr>
              <a:t>Continuously monitor application performance and user feedback.</a:t>
            </a:r>
            <a:endParaRPr lang="en-US">
              <a:ea typeface="+mn-lt"/>
              <a:cs typeface="+mn-lt"/>
            </a:endParaRPr>
          </a:p>
          <a:p>
            <a:pPr lvl="1"/>
            <a:r>
              <a:rPr lang="en-US" sz="1200">
                <a:ea typeface="+mn-lt"/>
                <a:cs typeface="+mn-lt"/>
              </a:rPr>
              <a:t>Tools: Splunk, ELK Stack, New Relic.</a:t>
            </a:r>
            <a:endParaRPr lang="en-US">
              <a:ea typeface="+mn-lt"/>
              <a:cs typeface="+mn-lt"/>
            </a:endParaRPr>
          </a:p>
          <a:p>
            <a:endParaRPr lang="en-US" sz="1200" b="1" dirty="0">
              <a:latin typeface="Times New Roman"/>
              <a:cs typeface="Times New Roman"/>
            </a:endParaRPr>
          </a:p>
        </p:txBody>
      </p:sp>
      <p:sp>
        <p:nvSpPr>
          <p:cNvPr id="16" name="TextBox 15">
            <a:extLst>
              <a:ext uri="{FF2B5EF4-FFF2-40B4-BE49-F238E27FC236}">
                <a16:creationId xmlns:a16="http://schemas.microsoft.com/office/drawing/2014/main" id="{8054C1E9-69D4-CB48-1DB2-A8819A2C9074}"/>
              </a:ext>
            </a:extLst>
          </p:cNvPr>
          <p:cNvSpPr txBox="1"/>
          <p:nvPr/>
        </p:nvSpPr>
        <p:spPr>
          <a:xfrm>
            <a:off x="5979555" y="1839686"/>
            <a:ext cx="47752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Practices</a:t>
            </a:r>
          </a:p>
          <a:p>
            <a:r>
              <a:rPr lang="en-US" sz="1200" b="1" dirty="0">
                <a:latin typeface="Times New Roman"/>
                <a:cs typeface="Times New Roman"/>
              </a:rPr>
              <a:t>Continuous Integration (CI)</a:t>
            </a:r>
            <a:r>
              <a:rPr lang="en-US" sz="1200" dirty="0">
                <a:latin typeface="Times New Roman"/>
                <a:cs typeface="Times New Roman"/>
              </a:rPr>
              <a:t>:</a:t>
            </a:r>
          </a:p>
          <a:p>
            <a:r>
              <a:rPr lang="en-US" sz="1200" dirty="0">
                <a:latin typeface="Times New Roman"/>
                <a:ea typeface="+mn-lt"/>
                <a:cs typeface="+mn-lt"/>
              </a:rPr>
              <a:t>Developers frequently merge code changes into a shared repository.</a:t>
            </a:r>
            <a:endParaRPr lang="en-US" sz="1200" dirty="0">
              <a:latin typeface="Times New Roman"/>
              <a:cs typeface="Times New Roman"/>
            </a:endParaRPr>
          </a:p>
          <a:p>
            <a:r>
              <a:rPr lang="en-US" sz="1200" dirty="0">
                <a:latin typeface="Times New Roman"/>
                <a:ea typeface="+mn-lt"/>
                <a:cs typeface="+mn-lt"/>
              </a:rPr>
              <a:t>Automated builds and tests are triggered to detect issues early.</a:t>
            </a:r>
            <a:endParaRPr lang="en-US" sz="1200" dirty="0">
              <a:latin typeface="Times New Roman"/>
              <a:cs typeface="Times New Roman"/>
            </a:endParaRPr>
          </a:p>
          <a:p>
            <a:r>
              <a:rPr lang="en-US" sz="1200" b="1" dirty="0">
                <a:latin typeface="Times New Roman"/>
                <a:cs typeface="Times New Roman"/>
              </a:rPr>
              <a:t>Continuous Delivery (CD)</a:t>
            </a:r>
            <a:r>
              <a:rPr lang="en-US" sz="1200" dirty="0">
                <a:latin typeface="Times New Roman"/>
                <a:cs typeface="Times New Roman"/>
              </a:rPr>
              <a:t>:</a:t>
            </a:r>
          </a:p>
          <a:p>
            <a:r>
              <a:rPr lang="en-US" sz="1200" dirty="0">
                <a:latin typeface="Times New Roman"/>
                <a:ea typeface="+mn-lt"/>
                <a:cs typeface="+mn-lt"/>
              </a:rPr>
              <a:t>Ensures that code changes are automatically prepared for deployment to production.</a:t>
            </a:r>
            <a:endParaRPr lang="en-US" sz="1200" dirty="0">
              <a:latin typeface="Times New Roman"/>
              <a:cs typeface="Times New Roman"/>
            </a:endParaRPr>
          </a:p>
          <a:p>
            <a:r>
              <a:rPr lang="en-US" sz="1200" dirty="0">
                <a:latin typeface="Times New Roman"/>
                <a:ea typeface="+mn-lt"/>
                <a:cs typeface="+mn-lt"/>
              </a:rPr>
              <a:t>Focuses on automating the release process.</a:t>
            </a:r>
          </a:p>
          <a:p>
            <a:r>
              <a:rPr lang="en-US" sz="1200" b="1" dirty="0">
                <a:latin typeface="Times New Roman"/>
                <a:cs typeface="Times New Roman"/>
              </a:rPr>
              <a:t>Continuous Deployment</a:t>
            </a:r>
            <a:r>
              <a:rPr lang="en-US" sz="1200" dirty="0">
                <a:latin typeface="Times New Roman"/>
                <a:cs typeface="Times New Roman"/>
              </a:rPr>
              <a:t>:</a:t>
            </a:r>
          </a:p>
          <a:p>
            <a:r>
              <a:rPr lang="en-US" sz="1200" dirty="0">
                <a:latin typeface="Times New Roman"/>
                <a:ea typeface="+mn-lt"/>
                <a:cs typeface="+mn-lt"/>
              </a:rPr>
              <a:t>Extends CD by automatically deploying every change that passes tests to production.</a:t>
            </a:r>
            <a:endParaRPr lang="en-US" sz="1200" dirty="0">
              <a:latin typeface="Times New Roman"/>
              <a:cs typeface="Times New Roman"/>
            </a:endParaRPr>
          </a:p>
          <a:p>
            <a:r>
              <a:rPr lang="en-US" sz="1200" dirty="0">
                <a:latin typeface="Times New Roman"/>
                <a:ea typeface="+mn-lt"/>
                <a:cs typeface="+mn-lt"/>
              </a:rPr>
              <a:t>Requires robust testing and monitoring.</a:t>
            </a:r>
          </a:p>
          <a:p>
            <a:r>
              <a:rPr lang="en-US" sz="1200" b="1" dirty="0">
                <a:latin typeface="Times New Roman"/>
                <a:cs typeface="Times New Roman"/>
              </a:rPr>
              <a:t>Infrastructure as Code (</a:t>
            </a:r>
            <a:r>
              <a:rPr lang="en-US" sz="1200" b="1" dirty="0"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a:t>
            </a:r>
          </a:p>
          <a:p>
            <a:r>
              <a:rPr lang="en-US" sz="1200" dirty="0">
                <a:latin typeface="Times New Roman"/>
                <a:ea typeface="+mn-lt"/>
                <a:cs typeface="+mn-lt"/>
              </a:rPr>
              <a:t>Manages infrastructure using code and automation tools.</a:t>
            </a:r>
            <a:endParaRPr lang="en-US" sz="1200" dirty="0">
              <a:latin typeface="Times New Roman"/>
              <a:cs typeface="Times New Roman"/>
            </a:endParaRPr>
          </a:p>
          <a:p>
            <a:r>
              <a:rPr lang="en-US" sz="1200" dirty="0">
                <a:latin typeface="Times New Roman"/>
                <a:ea typeface="+mn-lt"/>
                <a:cs typeface="+mn-lt"/>
              </a:rPr>
              <a:t>Tools: Terraform, AWS CloudFormation, Ansible.</a:t>
            </a:r>
          </a:p>
          <a:p>
            <a:r>
              <a:rPr lang="en-US" sz="1200" b="1" dirty="0">
                <a:latin typeface="Times New Roman"/>
                <a:cs typeface="Times New Roman"/>
              </a:rPr>
              <a:t>Microservices Architecture</a:t>
            </a:r>
            <a:r>
              <a:rPr lang="en-US" sz="1200" dirty="0">
                <a:latin typeface="Times New Roman"/>
                <a:cs typeface="Times New Roman"/>
              </a:rPr>
              <a:t>:</a:t>
            </a:r>
          </a:p>
          <a:p>
            <a:r>
              <a:rPr lang="en-US" sz="1200" dirty="0">
                <a:latin typeface="Times New Roman"/>
                <a:ea typeface="+mn-lt"/>
                <a:cs typeface="+mn-lt"/>
              </a:rPr>
              <a:t>Breaks applications into smaller, independent services that can be developed and deployed separately.</a:t>
            </a:r>
          </a:p>
          <a:p>
            <a:r>
              <a:rPr lang="en-US" sz="1200" dirty="0">
                <a:latin typeface="Times New Roman"/>
                <a:ea typeface="+mn-lt"/>
                <a:cs typeface="+mn-lt"/>
              </a:rPr>
              <a:t>Tools: Docker, Kubernetes.</a:t>
            </a:r>
          </a:p>
          <a:p>
            <a:r>
              <a:rPr lang="en-US" sz="1200" b="1" dirty="0">
                <a:latin typeface="Times New Roman"/>
                <a:cs typeface="Times New Roman"/>
              </a:rPr>
              <a:t>Monitoring and Logging</a:t>
            </a:r>
            <a:r>
              <a:rPr lang="en-US" sz="1200" dirty="0">
                <a:latin typeface="Times New Roman"/>
                <a:cs typeface="Times New Roman"/>
              </a:rPr>
              <a:t>:</a:t>
            </a:r>
          </a:p>
          <a:p>
            <a:r>
              <a:rPr lang="en-US" sz="1200" dirty="0">
                <a:latin typeface="Times New Roman"/>
                <a:ea typeface="+mn-lt"/>
                <a:cs typeface="+mn-lt"/>
              </a:rPr>
              <a:t>Tracks application performance and logs events to identify and resolve issues.</a:t>
            </a:r>
          </a:p>
          <a:p>
            <a:r>
              <a:rPr lang="en-US" sz="1200" dirty="0">
                <a:latin typeface="Times New Roman"/>
                <a:ea typeface="+mn-lt"/>
                <a:cs typeface="+mn-lt"/>
              </a:rPr>
              <a:t>Tools: Prometheus, Grafana, ELK Stack.</a:t>
            </a:r>
            <a:endParaRPr lang="en-US" sz="1200" dirty="0">
              <a:latin typeface="Times New Roman"/>
              <a:cs typeface="Times New Roman"/>
            </a:endParaRPr>
          </a:p>
          <a:p>
            <a:r>
              <a:rPr lang="en-US" sz="1200" b="1" dirty="0">
                <a:latin typeface="Times New Roman"/>
                <a:cs typeface="Times New Roman"/>
              </a:rPr>
              <a:t>Version Control</a:t>
            </a:r>
            <a:r>
              <a:rPr lang="en-US" sz="1200" dirty="0">
                <a:latin typeface="Times New Roman"/>
                <a:cs typeface="Times New Roman"/>
              </a:rPr>
              <a:t>:</a:t>
            </a:r>
          </a:p>
          <a:p>
            <a:r>
              <a:rPr lang="en-US" sz="1200" dirty="0">
                <a:latin typeface="Times New Roman"/>
                <a:ea typeface="+mn-lt"/>
                <a:cs typeface="+mn-lt"/>
              </a:rPr>
              <a:t>Tracks changes to code and configurations, enabling collaboration and rollback.</a:t>
            </a:r>
            <a:endParaRPr lang="en-US" sz="1200" dirty="0">
              <a:latin typeface="Times New Roman"/>
              <a:cs typeface="Times New Roman"/>
            </a:endParaRPr>
          </a:p>
          <a:p>
            <a:r>
              <a:rPr lang="en-US" sz="1200" dirty="0">
                <a:latin typeface="Times New Roman"/>
                <a:ea typeface="+mn-lt"/>
                <a:cs typeface="+mn-lt"/>
              </a:rPr>
              <a:t>Tools: Git, SVN.</a:t>
            </a:r>
          </a:p>
          <a:p>
            <a:endParaRPr lang="en-US" sz="1200" b="1" dirty="0">
              <a:latin typeface="Times New Roman"/>
              <a:cs typeface="Times New Roman"/>
            </a:endParaRPr>
          </a:p>
        </p:txBody>
      </p:sp>
    </p:spTree>
    <p:extLst>
      <p:ext uri="{BB962C8B-B14F-4D97-AF65-F5344CB8AC3E}">
        <p14:creationId xmlns:p14="http://schemas.microsoft.com/office/powerpoint/2010/main" val="48282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954A-AC14-5C46-E281-2F4977F0C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356AC-55AB-93FC-25C2-DB424F56EAA4}"/>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4D9BC913-CA3F-769F-647A-212BB13CDC2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12BCDB7-C917-68C5-571F-1C999C0B12C0}"/>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66F703AF-4328-4D2C-1AFA-B525532DF5D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07AD5EC-0D4F-E4E4-3D9D-41219DE63AAA}"/>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BB51381-98D5-0BA3-8D26-6041B2EB08C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BE8E166-0BA1-93EC-1E4F-442455A4CD1A}"/>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DD3A9D3-DC7A-84DA-050A-49508FA8AB2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52818FC-7CAB-F4CC-7912-B4DC2B32E768}"/>
              </a:ext>
            </a:extLst>
          </p:cNvPr>
          <p:cNvCxnSpPr/>
          <p:nvPr/>
        </p:nvCxnSpPr>
        <p:spPr>
          <a:xfrm>
            <a:off x="6147130" y="2197762"/>
            <a:ext cx="7421" cy="465446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C7E75E3-37D9-443E-A9A1-33374F9BF29F}"/>
              </a:ext>
            </a:extLst>
          </p:cNvPr>
          <p:cNvSpPr txBox="1"/>
          <p:nvPr/>
        </p:nvSpPr>
        <p:spPr>
          <a:xfrm>
            <a:off x="787401" y="1268186"/>
            <a:ext cx="99731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Infrastructure as Code (</a:t>
            </a:r>
            <a:r>
              <a:rPr lang="en-US" sz="1400" b="1" dirty="0" err="1">
                <a:ea typeface="+mn-lt"/>
                <a:cs typeface="+mn-lt"/>
              </a:rPr>
              <a:t>IaC</a:t>
            </a:r>
            <a:r>
              <a:rPr lang="en-US" sz="1400" b="1" dirty="0">
                <a:ea typeface="+mn-lt"/>
                <a:cs typeface="+mn-lt"/>
              </a:rPr>
              <a:t>)</a:t>
            </a:r>
            <a:r>
              <a:rPr lang="en-US" sz="1400" dirty="0">
                <a:ea typeface="+mn-lt"/>
                <a:cs typeface="+mn-lt"/>
              </a:rPr>
              <a:t> is a practice in which infrastructure (e.g., servers, networks, databases, and other IT resources) is provisioned, managed, and configured using code and automation tools, rather than manual processes. </a:t>
            </a:r>
            <a:r>
              <a:rPr lang="en-US" sz="1400" dirty="0" err="1">
                <a:ea typeface="+mn-lt"/>
                <a:cs typeface="+mn-lt"/>
              </a:rPr>
              <a:t>IaC</a:t>
            </a:r>
            <a:r>
              <a:rPr lang="en-US" sz="1400" dirty="0">
                <a:ea typeface="+mn-lt"/>
                <a:cs typeface="+mn-lt"/>
              </a:rPr>
              <a:t> treats infrastructure in the same way as application code, allowing it to be versioned, tested, and deployed consistently.</a:t>
            </a:r>
            <a:endParaRPr lang="en-US" dirty="0"/>
          </a:p>
          <a:p>
            <a:r>
              <a:rPr lang="en-US" sz="1400" dirty="0" err="1">
                <a:ea typeface="+mn-lt"/>
                <a:cs typeface="+mn-lt"/>
              </a:rPr>
              <a:t>IaC</a:t>
            </a:r>
            <a:r>
              <a:rPr lang="en-US" sz="1400" dirty="0">
                <a:ea typeface="+mn-lt"/>
                <a:cs typeface="+mn-lt"/>
              </a:rPr>
              <a:t> is a key component of modern DevOps practices, enabling teams to automate infrastructure provisioning, reduce errors, and achieve scalability and consistency.</a:t>
            </a:r>
            <a:endParaRPr lang="en-US" dirty="0"/>
          </a:p>
          <a:p>
            <a:endParaRPr lang="en-US" sz="1400" b="1" dirty="0">
              <a:latin typeface="Times New Roman"/>
              <a:cs typeface="Times New Roman"/>
            </a:endParaRPr>
          </a:p>
        </p:txBody>
      </p:sp>
      <p:sp>
        <p:nvSpPr>
          <p:cNvPr id="3" name="TextBox 2">
            <a:extLst>
              <a:ext uri="{FF2B5EF4-FFF2-40B4-BE49-F238E27FC236}">
                <a16:creationId xmlns:a16="http://schemas.microsoft.com/office/drawing/2014/main" id="{825693D1-E416-AFC2-40E9-9F5EC2DC91C7}"/>
              </a:ext>
            </a:extLst>
          </p:cNvPr>
          <p:cNvSpPr txBox="1"/>
          <p:nvPr/>
        </p:nvSpPr>
        <p:spPr>
          <a:xfrm>
            <a:off x="835232" y="2448296"/>
            <a:ext cx="497971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Key Concepts of </a:t>
            </a:r>
            <a:r>
              <a:rPr lang="en-US" sz="1400" b="1" err="1">
                <a:latin typeface="Times New Roman"/>
                <a:cs typeface="Times New Roman"/>
              </a:rPr>
              <a:t>IaC</a:t>
            </a:r>
            <a:endParaRPr lang="en-US" sz="1400" b="1">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1. Declarative vs Imperative Approach</a:t>
            </a:r>
          </a:p>
          <a:p>
            <a:r>
              <a:rPr lang="en-US" sz="1200" b="1" dirty="0">
                <a:latin typeface="Times New Roman"/>
                <a:cs typeface="Times New Roman"/>
              </a:rPr>
              <a:t>Declarative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what</a:t>
            </a:r>
            <a:r>
              <a:rPr lang="en-US" sz="1200" dirty="0">
                <a:latin typeface="Times New Roman"/>
                <a:cs typeface="Times New Roman"/>
              </a:rPr>
              <a:t> the desired state of the infrastructure should be.</a:t>
            </a:r>
          </a:p>
          <a:p>
            <a:pPr marL="0" lvl="1"/>
            <a:r>
              <a:rPr lang="en-US" sz="1200" dirty="0">
                <a:latin typeface="Times New Roman"/>
                <a:cs typeface="Times New Roman"/>
              </a:rPr>
              <a:t>The </a:t>
            </a:r>
            <a:r>
              <a:rPr lang="en-US" sz="1200" err="1">
                <a:latin typeface="Times New Roman"/>
                <a:cs typeface="Times New Roman"/>
              </a:rPr>
              <a:t>IaC</a:t>
            </a:r>
            <a:r>
              <a:rPr lang="en-US" sz="1200" dirty="0">
                <a:latin typeface="Times New Roman"/>
                <a:cs typeface="Times New Roman"/>
              </a:rPr>
              <a:t> tool determines </a:t>
            </a:r>
            <a:r>
              <a:rPr lang="en-US" sz="1200" i="1" dirty="0">
                <a:latin typeface="Times New Roman"/>
                <a:cs typeface="Times New Roman"/>
              </a:rPr>
              <a:t>how</a:t>
            </a:r>
            <a:r>
              <a:rPr lang="en-US" sz="1200" dirty="0">
                <a:latin typeface="Times New Roman"/>
                <a:cs typeface="Times New Roman"/>
              </a:rPr>
              <a:t> to achieve that state.</a:t>
            </a:r>
          </a:p>
          <a:p>
            <a:pPr marL="0" lvl="1"/>
            <a:r>
              <a:rPr lang="en-US" sz="1200" dirty="0">
                <a:latin typeface="Times New Roman"/>
                <a:cs typeface="Times New Roman"/>
              </a:rPr>
              <a:t>Example: Terraform, AWS CloudFormation.</a:t>
            </a:r>
          </a:p>
          <a:p>
            <a:r>
              <a:rPr lang="en-US" sz="1200" b="1" dirty="0">
                <a:latin typeface="Times New Roman"/>
                <a:cs typeface="Times New Roman"/>
              </a:rPr>
              <a:t>Imperative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how</a:t>
            </a:r>
            <a:r>
              <a:rPr lang="en-US" sz="1200" dirty="0">
                <a:latin typeface="Times New Roman"/>
                <a:cs typeface="Times New Roman"/>
              </a:rPr>
              <a:t> to achieve the desired state step by step.</a:t>
            </a:r>
          </a:p>
          <a:p>
            <a:pPr marL="0" lvl="1"/>
            <a:r>
              <a:rPr lang="en-US" sz="1200" dirty="0">
                <a:latin typeface="Times New Roman"/>
                <a:cs typeface="Times New Roman"/>
              </a:rPr>
              <a:t>Example: Ansible, Shell scripts.</a:t>
            </a:r>
          </a:p>
          <a:p>
            <a:r>
              <a:rPr lang="en-US" sz="1200" b="1" dirty="0">
                <a:latin typeface="Times New Roman"/>
                <a:cs typeface="Times New Roman"/>
              </a:rPr>
              <a:t>2. Idempotency</a:t>
            </a:r>
          </a:p>
          <a:p>
            <a:r>
              <a:rPr lang="en-US" sz="1200" dirty="0">
                <a:latin typeface="Times New Roman"/>
                <a:cs typeface="Times New Roman"/>
              </a:rPr>
              <a:t>Ensures that applying the same </a:t>
            </a:r>
            <a:r>
              <a:rPr lang="en-US" sz="1200" err="1">
                <a:latin typeface="Times New Roman"/>
                <a:cs typeface="Times New Roman"/>
              </a:rPr>
              <a:t>IaC</a:t>
            </a:r>
            <a:r>
              <a:rPr lang="en-US" sz="1200" dirty="0">
                <a:latin typeface="Times New Roman"/>
                <a:cs typeface="Times New Roman"/>
              </a:rPr>
              <a:t> code multiple times results in the same infrastructure state, regardless of the current state.</a:t>
            </a:r>
          </a:p>
          <a:p>
            <a:r>
              <a:rPr lang="en-US" sz="1200" dirty="0">
                <a:latin typeface="Times New Roman"/>
                <a:cs typeface="Times New Roman"/>
              </a:rPr>
              <a:t>Prevents unintended changes or duplication.</a:t>
            </a:r>
          </a:p>
          <a:p>
            <a:r>
              <a:rPr lang="en-US" sz="1200" b="1" dirty="0">
                <a:latin typeface="Times New Roman"/>
                <a:cs typeface="Times New Roman"/>
              </a:rPr>
              <a:t>3. Version Control</a:t>
            </a:r>
          </a:p>
          <a:p>
            <a:r>
              <a:rPr lang="en-US" sz="1200" err="1">
                <a:latin typeface="Times New Roman"/>
                <a:cs typeface="Times New Roman"/>
              </a:rPr>
              <a:t>IaC</a:t>
            </a:r>
            <a:r>
              <a:rPr lang="en-US" sz="1200" dirty="0">
                <a:latin typeface="Times New Roman"/>
                <a:cs typeface="Times New Roman"/>
              </a:rPr>
              <a:t> files are stored in version control systems (e.g., Git), enabling teams to track changes, collaborate, and roll back to previous versions if needed.</a:t>
            </a:r>
          </a:p>
          <a:p>
            <a:r>
              <a:rPr lang="en-US" sz="1200" b="1" dirty="0">
                <a:latin typeface="Times New Roman"/>
                <a:cs typeface="Times New Roman"/>
              </a:rPr>
              <a:t>4. Automation</a:t>
            </a:r>
          </a:p>
          <a:p>
            <a:r>
              <a:rPr lang="en-US" sz="1200" dirty="0">
                <a:latin typeface="Times New Roman"/>
                <a:cs typeface="Times New Roman"/>
              </a:rPr>
              <a:t>Automates the provisioning and configuration of infrastructure, reducing manual effort and errors.</a:t>
            </a:r>
          </a:p>
          <a:p>
            <a:r>
              <a:rPr lang="en-US" sz="1200" b="1" dirty="0">
                <a:latin typeface="Times New Roman"/>
                <a:cs typeface="Times New Roman"/>
              </a:rPr>
              <a:t>5. Infrastructure Abstraction</a:t>
            </a:r>
          </a:p>
          <a:p>
            <a:r>
              <a:rPr lang="en-US" sz="1200" dirty="0">
                <a:latin typeface="Times New Roman"/>
                <a:cs typeface="Times New Roman"/>
              </a:rPr>
              <a:t>Abstracts infrastructure resources (e.g., servers, networks) into code, making it easier to manage and scale.</a:t>
            </a:r>
          </a:p>
        </p:txBody>
      </p:sp>
      <p:sp>
        <p:nvSpPr>
          <p:cNvPr id="10" name="TextBox 9">
            <a:extLst>
              <a:ext uri="{FF2B5EF4-FFF2-40B4-BE49-F238E27FC236}">
                <a16:creationId xmlns:a16="http://schemas.microsoft.com/office/drawing/2014/main" id="{2AD766FB-5394-ADDB-69DF-8C2F0F35A40A}"/>
              </a:ext>
            </a:extLst>
          </p:cNvPr>
          <p:cNvSpPr txBox="1"/>
          <p:nvPr/>
        </p:nvSpPr>
        <p:spPr>
          <a:xfrm>
            <a:off x="6149174" y="2713248"/>
            <a:ext cx="4544291"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Benefits of </a:t>
            </a:r>
            <a:r>
              <a:rPr lang="en-US" sz="1600" b="1" err="1">
                <a:latin typeface="Times New Roman"/>
                <a:cs typeface="Times New Roman"/>
              </a:rPr>
              <a:t>IaC</a:t>
            </a:r>
            <a:endParaRPr lang="en-US" sz="1400" b="1" dirty="0">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Consistency</a:t>
            </a:r>
            <a:r>
              <a:rPr lang="en-US" sz="1200" dirty="0">
                <a:latin typeface="Times New Roman"/>
                <a:cs typeface="Times New Roman"/>
              </a:rPr>
              <a:t>: </a:t>
            </a:r>
          </a:p>
          <a:p>
            <a:pPr marL="0" lvl="1"/>
            <a:r>
              <a:rPr lang="en-US" sz="1200" dirty="0">
                <a:latin typeface="Times New Roman"/>
                <a:cs typeface="Times New Roman"/>
              </a:rPr>
              <a:t>Ensures that infrastructure is provisioned and configured the same way every time, reducing configuration drift.</a:t>
            </a:r>
          </a:p>
          <a:p>
            <a:r>
              <a:rPr lang="en-US" sz="1200" b="1" dirty="0">
                <a:latin typeface="Times New Roman"/>
                <a:cs typeface="Times New Roman"/>
              </a:rPr>
              <a:t>Scalability</a:t>
            </a:r>
            <a:r>
              <a:rPr lang="en-US" sz="1200" dirty="0">
                <a:latin typeface="Times New Roman"/>
                <a:cs typeface="Times New Roman"/>
              </a:rPr>
              <a:t>: </a:t>
            </a:r>
          </a:p>
          <a:p>
            <a:pPr marL="0" lvl="1"/>
            <a:r>
              <a:rPr lang="en-US" sz="1200" dirty="0">
                <a:latin typeface="Times New Roman"/>
                <a:cs typeface="Times New Roman"/>
              </a:rPr>
              <a:t>Automates the creation of infrastructure, making it easy to scale up or down based on demand.</a:t>
            </a:r>
          </a:p>
          <a:p>
            <a:r>
              <a:rPr lang="en-US" sz="1200" b="1" dirty="0">
                <a:latin typeface="Times New Roman"/>
                <a:cs typeface="Times New Roman"/>
              </a:rPr>
              <a:t>Speed</a:t>
            </a:r>
            <a:r>
              <a:rPr lang="en-US" sz="1200" dirty="0">
                <a:latin typeface="Times New Roman"/>
                <a:cs typeface="Times New Roman"/>
              </a:rPr>
              <a:t>: </a:t>
            </a:r>
          </a:p>
          <a:p>
            <a:pPr marL="0" lvl="1"/>
            <a:r>
              <a:rPr lang="en-US" sz="1200" dirty="0">
                <a:latin typeface="Times New Roman"/>
                <a:cs typeface="Times New Roman"/>
              </a:rPr>
              <a:t>Reduces the time required to provision and configure infrastructure, enabling faster deployments.</a:t>
            </a:r>
          </a:p>
          <a:p>
            <a:r>
              <a:rPr lang="en-US" sz="1200" b="1" dirty="0">
                <a:latin typeface="Times New Roman"/>
                <a:cs typeface="Times New Roman"/>
              </a:rPr>
              <a:t>Collaboration</a:t>
            </a:r>
            <a:r>
              <a:rPr lang="en-US" sz="1200" dirty="0">
                <a:latin typeface="Times New Roman"/>
                <a:cs typeface="Times New Roman"/>
              </a:rPr>
              <a:t>: </a:t>
            </a:r>
          </a:p>
          <a:p>
            <a:pPr marL="0" lvl="1"/>
            <a:r>
              <a:rPr lang="en-US" sz="1200" dirty="0">
                <a:latin typeface="Times New Roman"/>
                <a:cs typeface="Times New Roman"/>
              </a:rPr>
              <a:t>Teams can collaborate on infrastructure code using version control systems, just like application code.</a:t>
            </a:r>
          </a:p>
          <a:p>
            <a:r>
              <a:rPr lang="en-US" sz="1200" b="1" dirty="0">
                <a:latin typeface="Times New Roman"/>
                <a:cs typeface="Times New Roman"/>
              </a:rPr>
              <a:t>Cost Efficiency</a:t>
            </a:r>
            <a:r>
              <a:rPr lang="en-US" sz="1200" dirty="0">
                <a:latin typeface="Times New Roman"/>
                <a:cs typeface="Times New Roman"/>
              </a:rPr>
              <a:t>: </a:t>
            </a:r>
          </a:p>
          <a:p>
            <a:pPr marL="0" lvl="1"/>
            <a:r>
              <a:rPr lang="en-US" sz="1200" dirty="0">
                <a:latin typeface="Times New Roman"/>
                <a:cs typeface="Times New Roman"/>
              </a:rPr>
              <a:t>Automates resource management, reducing over-provisioning and manual errors.</a:t>
            </a:r>
          </a:p>
          <a:p>
            <a:r>
              <a:rPr lang="en-US" sz="1200" b="1" dirty="0">
                <a:latin typeface="Times New Roman"/>
                <a:cs typeface="Times New Roman"/>
              </a:rPr>
              <a:t>Disaster Recovery</a:t>
            </a:r>
            <a:r>
              <a:rPr lang="en-US" sz="1200" dirty="0">
                <a:latin typeface="Times New Roman"/>
                <a:cs typeface="Times New Roman"/>
              </a:rPr>
              <a:t>: </a:t>
            </a:r>
          </a:p>
          <a:p>
            <a:pPr marL="0" lvl="1"/>
            <a:r>
              <a:rPr lang="en-US" sz="1200" dirty="0">
                <a:latin typeface="Times New Roman"/>
                <a:cs typeface="Times New Roman"/>
              </a:rPr>
              <a:t>Infrastructure can be quickly recreated from code in case of failures.</a:t>
            </a:r>
          </a:p>
          <a:p>
            <a:r>
              <a:rPr lang="en-US" sz="1200" b="1" dirty="0">
                <a:latin typeface="Times New Roman"/>
                <a:cs typeface="Times New Roman"/>
              </a:rPr>
              <a:t>Testing and Validation</a:t>
            </a:r>
            <a:r>
              <a:rPr lang="en-US" sz="1200" dirty="0">
                <a:latin typeface="Times New Roman"/>
                <a:cs typeface="Times New Roman"/>
              </a:rPr>
              <a:t>: </a:t>
            </a:r>
          </a:p>
          <a:p>
            <a:pPr marL="0" lvl="1"/>
            <a:r>
              <a:rPr lang="en-US" sz="1200" dirty="0">
                <a:latin typeface="Times New Roman"/>
                <a:cs typeface="Times New Roman"/>
              </a:rPr>
              <a:t>Infrastructure can be tested and validated before deployment, reducing risks.</a:t>
            </a:r>
          </a:p>
        </p:txBody>
      </p:sp>
      <p:pic>
        <p:nvPicPr>
          <p:cNvPr id="12" name="Picture 11" descr="Infrastructure as Code (IAC)? - Cisco">
            <a:extLst>
              <a:ext uri="{FF2B5EF4-FFF2-40B4-BE49-F238E27FC236}">
                <a16:creationId xmlns:a16="http://schemas.microsoft.com/office/drawing/2014/main" id="{86BAF3AF-BD95-D080-31FD-CB4603E5B14F}"/>
              </a:ext>
            </a:extLst>
          </p:cNvPr>
          <p:cNvPicPr>
            <a:picLocks noChangeAspect="1"/>
          </p:cNvPicPr>
          <p:nvPr/>
        </p:nvPicPr>
        <p:blipFill>
          <a:blip r:embed="rId3"/>
          <a:stretch>
            <a:fillRect/>
          </a:stretch>
        </p:blipFill>
        <p:spPr>
          <a:xfrm>
            <a:off x="8589010" y="2202180"/>
            <a:ext cx="2105660" cy="1163320"/>
          </a:xfrm>
          <a:prstGeom prst="rect">
            <a:avLst/>
          </a:prstGeom>
        </p:spPr>
      </p:pic>
    </p:spTree>
    <p:extLst>
      <p:ext uri="{BB962C8B-B14F-4D97-AF65-F5344CB8AC3E}">
        <p14:creationId xmlns:p14="http://schemas.microsoft.com/office/powerpoint/2010/main" val="281523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49D64-E4AC-D722-2E3E-5F2FC0ADC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5A7F4-6415-4C73-D576-3DD203D978B8}"/>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DC0A655F-978C-7708-5CCC-C0C1CE16706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24F4641-10BF-0326-46D3-05106B4A943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013EB2-73B0-7D47-BFBB-6CC1645A9B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DB45027-2CB1-F158-CAEF-2648E5A2E21B}"/>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1A3518B-A1DF-6C16-E8BA-0D53BDBA7F27}"/>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4A38FC3-CFF1-A030-00D2-00442DAFFDEC}"/>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0156283-8D08-02F9-DF82-C541161E1DE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039CB84-61D1-5055-A479-28568EAD222D}"/>
              </a:ext>
            </a:extLst>
          </p:cNvPr>
          <p:cNvCxnSpPr/>
          <p:nvPr/>
        </p:nvCxnSpPr>
        <p:spPr>
          <a:xfrm>
            <a:off x="6097650" y="1247737"/>
            <a:ext cx="7421" cy="560449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45B8C8-B6B7-F7C0-DB03-B09A830AE463}"/>
              </a:ext>
            </a:extLst>
          </p:cNvPr>
          <p:cNvSpPr txBox="1"/>
          <p:nvPr/>
        </p:nvSpPr>
        <p:spPr>
          <a:xfrm>
            <a:off x="785751" y="1310244"/>
            <a:ext cx="497971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latin typeface="Times New Roman"/>
                <a:cs typeface="Times New Roman"/>
              </a:rPr>
              <a:t>IaC</a:t>
            </a:r>
            <a:r>
              <a:rPr lang="en-US" sz="1200" b="1" dirty="0">
                <a:latin typeface="Times New Roman"/>
                <a:cs typeface="Times New Roman"/>
              </a:rPr>
              <a:t> Workflow</a:t>
            </a:r>
          </a:p>
          <a:p>
            <a:r>
              <a:rPr lang="en-US" sz="1200" dirty="0">
                <a:latin typeface="Times New Roman"/>
                <a:ea typeface="+mn-lt"/>
                <a:cs typeface="+mn-lt"/>
              </a:rPr>
              <a:t>Write Code: </a:t>
            </a:r>
          </a:p>
          <a:p>
            <a:pPr marL="0" lvl="1"/>
            <a:r>
              <a:rPr lang="en-US" sz="1200" dirty="0">
                <a:latin typeface="Times New Roman"/>
                <a:ea typeface="+mn-lt"/>
                <a:cs typeface="+mn-lt"/>
              </a:rPr>
              <a:t>Define the desired state of infrastructure in configuration files.</a:t>
            </a: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Store the </a:t>
            </a:r>
            <a:r>
              <a:rPr lang="en-US" sz="1200" err="1">
                <a:latin typeface="Times New Roman"/>
                <a:ea typeface="+mn-lt"/>
                <a:cs typeface="+mn-lt"/>
              </a:rPr>
              <a:t>IaC</a:t>
            </a:r>
            <a:r>
              <a:rPr lang="en-US" sz="1200" dirty="0">
                <a:latin typeface="Times New Roman"/>
                <a:ea typeface="+mn-lt"/>
                <a:cs typeface="+mn-lt"/>
              </a:rPr>
              <a:t> files in a version control system (e.g., Git).</a:t>
            </a:r>
            <a:endParaRPr lang="en-US" sz="1200" dirty="0">
              <a:latin typeface="Times New Roman"/>
              <a:cs typeface="Times New Roman"/>
            </a:endParaRPr>
          </a:p>
          <a:p>
            <a:r>
              <a:rPr lang="en-US" sz="1200" dirty="0">
                <a:latin typeface="Times New Roman"/>
                <a:ea typeface="+mn-lt"/>
                <a:cs typeface="+mn-lt"/>
              </a:rPr>
              <a:t>Plan: </a:t>
            </a:r>
          </a:p>
          <a:p>
            <a:pPr marL="0" lvl="1"/>
            <a:r>
              <a:rPr lang="en-US" sz="1200" dirty="0">
                <a:latin typeface="Times New Roman"/>
                <a:ea typeface="+mn-lt"/>
                <a:cs typeface="+mn-lt"/>
              </a:rPr>
              <a:t>Use </a:t>
            </a:r>
            <a:r>
              <a:rPr lang="en-US" sz="1200" err="1">
                <a:latin typeface="Times New Roman"/>
                <a:ea typeface="+mn-lt"/>
                <a:cs typeface="+mn-lt"/>
              </a:rPr>
              <a:t>IaC</a:t>
            </a:r>
            <a:r>
              <a:rPr lang="en-US" sz="1200" dirty="0">
                <a:latin typeface="Times New Roman"/>
                <a:ea typeface="+mn-lt"/>
                <a:cs typeface="+mn-lt"/>
              </a:rPr>
              <a:t> tools to generate a plan that shows the changes required to achieve the desired state.</a:t>
            </a:r>
          </a:p>
          <a:p>
            <a:r>
              <a:rPr lang="en-US" sz="1200" dirty="0">
                <a:latin typeface="Times New Roman"/>
                <a:ea typeface="+mn-lt"/>
                <a:cs typeface="+mn-lt"/>
              </a:rPr>
              <a:t>Apply: </a:t>
            </a:r>
          </a:p>
          <a:p>
            <a:pPr marL="0" lvl="1"/>
            <a:r>
              <a:rPr lang="en-US" sz="1200" dirty="0">
                <a:latin typeface="Times New Roman"/>
                <a:ea typeface="+mn-lt"/>
                <a:cs typeface="+mn-lt"/>
              </a:rPr>
              <a:t>Execute the </a:t>
            </a:r>
            <a:r>
              <a:rPr lang="en-US" sz="1200" err="1">
                <a:latin typeface="Times New Roman"/>
                <a:ea typeface="+mn-lt"/>
                <a:cs typeface="+mn-lt"/>
              </a:rPr>
              <a:t>IaC</a:t>
            </a:r>
            <a:r>
              <a:rPr lang="en-US" sz="1200" dirty="0">
                <a:latin typeface="Times New Roman"/>
                <a:ea typeface="+mn-lt"/>
                <a:cs typeface="+mn-lt"/>
              </a:rPr>
              <a:t> code to provision or update the infrastructure.</a:t>
            </a:r>
          </a:p>
          <a:p>
            <a:r>
              <a:rPr lang="en-US" sz="1200" dirty="0">
                <a:latin typeface="Times New Roman"/>
                <a:ea typeface="+mn-lt"/>
                <a:cs typeface="+mn-lt"/>
              </a:rPr>
              <a:t>Monitor: </a:t>
            </a:r>
            <a:endParaRPr lang="en-US" sz="1200" dirty="0">
              <a:latin typeface="Times New Roman"/>
              <a:cs typeface="Times New Roman"/>
            </a:endParaRPr>
          </a:p>
          <a:p>
            <a:pPr marL="0" lvl="1"/>
            <a:r>
              <a:rPr lang="en-US" sz="1200" dirty="0">
                <a:latin typeface="Times New Roman"/>
                <a:ea typeface="+mn-lt"/>
                <a:cs typeface="+mn-lt"/>
              </a:rPr>
              <a:t>Continuously monitor the infrastructure to ensure it remains in the desired state.</a:t>
            </a:r>
          </a:p>
          <a:p>
            <a:r>
              <a:rPr lang="en-US" sz="1200" dirty="0">
                <a:latin typeface="Times New Roman"/>
                <a:ea typeface="+mn-lt"/>
                <a:cs typeface="+mn-lt"/>
              </a:rPr>
              <a:t>Update: </a:t>
            </a:r>
            <a:endParaRPr lang="en-US" sz="1200" dirty="0">
              <a:latin typeface="Times New Roman"/>
              <a:cs typeface="Times New Roman"/>
            </a:endParaRPr>
          </a:p>
          <a:p>
            <a:pPr marL="0" lvl="1"/>
            <a:r>
              <a:rPr lang="en-US" sz="1200" dirty="0">
                <a:latin typeface="Times New Roman"/>
                <a:ea typeface="+mn-lt"/>
                <a:cs typeface="+mn-lt"/>
              </a:rPr>
              <a:t>Modify the </a:t>
            </a:r>
            <a:r>
              <a:rPr lang="en-US" sz="1200" dirty="0" err="1">
                <a:latin typeface="Times New Roman"/>
                <a:ea typeface="+mn-lt"/>
                <a:cs typeface="+mn-lt"/>
              </a:rPr>
              <a:t>IaC</a:t>
            </a:r>
            <a:r>
              <a:rPr lang="en-US" sz="1200" dirty="0">
                <a:latin typeface="Times New Roman"/>
                <a:ea typeface="+mn-lt"/>
                <a:cs typeface="+mn-lt"/>
              </a:rPr>
              <a:t> code to make changes to the infrastructure and reapply.</a:t>
            </a:r>
          </a:p>
          <a:p>
            <a:pPr marL="0" lvl="1"/>
            <a:endParaRPr lang="en-US" sz="1200" dirty="0">
              <a:latin typeface="Times New Roman"/>
              <a:cs typeface="Times New Roman"/>
            </a:endParaRPr>
          </a:p>
          <a:p>
            <a:pPr marL="0" lvl="1"/>
            <a:endParaRPr lang="en-US" sz="1200" dirty="0">
              <a:latin typeface="Times New Roman"/>
              <a:cs typeface="Times New Roman"/>
            </a:endParaRPr>
          </a:p>
          <a:p>
            <a:pPr marL="0" lvl="1"/>
            <a:endParaRPr lang="en-US" sz="1200" b="1" dirty="0">
              <a:latin typeface="Times New Roman"/>
              <a:cs typeface="Times New Roman"/>
            </a:endParaRPr>
          </a:p>
          <a:p>
            <a:pPr marL="0" lvl="1"/>
            <a:r>
              <a:rPr lang="en-US" sz="1200" b="1" dirty="0">
                <a:latin typeface="Times New Roman"/>
                <a:cs typeface="Times New Roman"/>
              </a:rPr>
              <a:t>Components of </a:t>
            </a:r>
            <a:r>
              <a:rPr lang="en-US" sz="1200" b="1" err="1">
                <a:latin typeface="Times New Roman"/>
                <a:cs typeface="Times New Roman"/>
              </a:rPr>
              <a:t>IaC</a:t>
            </a:r>
            <a:endParaRPr lang="en-US" sz="1200" b="1">
              <a:latin typeface="Times New Roman"/>
              <a:cs typeface="Times New Roman"/>
            </a:endParaRPr>
          </a:p>
          <a:p>
            <a:r>
              <a:rPr lang="en-US" sz="1200" dirty="0">
                <a:latin typeface="Times New Roman"/>
                <a:ea typeface="+mn-lt"/>
                <a:cs typeface="+mn-lt"/>
              </a:rPr>
              <a:t>Configuration Files: </a:t>
            </a:r>
            <a:endParaRPr lang="en-US" sz="1200" dirty="0">
              <a:latin typeface="Times New Roman"/>
              <a:cs typeface="Times New Roman"/>
            </a:endParaRPr>
          </a:p>
          <a:p>
            <a:pPr marL="0" lvl="1"/>
            <a:r>
              <a:rPr lang="en-US" sz="1200" dirty="0">
                <a:latin typeface="Times New Roman"/>
                <a:ea typeface="+mn-lt"/>
                <a:cs typeface="+mn-lt"/>
              </a:rPr>
              <a:t>Written in a specific language (e.g., YAML, JSON, HCL) to define the desired state of infrastructure.</a:t>
            </a:r>
            <a:endParaRPr lang="en-US" sz="1200" dirty="0">
              <a:latin typeface="Times New Roman"/>
              <a:cs typeface="Times New Roman"/>
            </a:endParaRPr>
          </a:p>
          <a:p>
            <a:r>
              <a:rPr lang="en-US" sz="1200" dirty="0" err="1">
                <a:latin typeface="Times New Roman"/>
                <a:ea typeface="+mn-lt"/>
                <a:cs typeface="+mn-lt"/>
              </a:rPr>
              <a:t>IaC</a:t>
            </a:r>
            <a:r>
              <a:rPr lang="en-US" sz="1200" dirty="0">
                <a:latin typeface="Times New Roman"/>
                <a:ea typeface="+mn-lt"/>
                <a:cs typeface="+mn-lt"/>
              </a:rPr>
              <a:t> Tools: </a:t>
            </a:r>
            <a:endParaRPr lang="en-US" sz="1200" dirty="0">
              <a:latin typeface="Times New Roman"/>
              <a:cs typeface="Times New Roman"/>
            </a:endParaRPr>
          </a:p>
          <a:p>
            <a:pPr marL="0" lvl="1"/>
            <a:r>
              <a:rPr lang="en-US" sz="1200" dirty="0">
                <a:latin typeface="Times New Roman"/>
                <a:ea typeface="+mn-lt"/>
                <a:cs typeface="+mn-lt"/>
              </a:rPr>
              <a:t>Tools that interpret the configuration files and provision the infrastructure.</a:t>
            </a:r>
            <a:endParaRPr lang="en-US" sz="1200" dirty="0">
              <a:latin typeface="Times New Roman"/>
              <a:cs typeface="Times New Roman"/>
            </a:endParaRP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Systems like Git to store and manage </a:t>
            </a:r>
            <a:r>
              <a:rPr lang="en-US" sz="1200" dirty="0" err="1">
                <a:latin typeface="Times New Roman"/>
                <a:ea typeface="+mn-lt"/>
                <a:cs typeface="+mn-lt"/>
              </a:rPr>
              <a:t>IaC</a:t>
            </a:r>
            <a:r>
              <a:rPr lang="en-US" sz="1200" dirty="0">
                <a:latin typeface="Times New Roman"/>
                <a:ea typeface="+mn-lt"/>
                <a:cs typeface="+mn-lt"/>
              </a:rPr>
              <a:t> files.</a:t>
            </a:r>
            <a:endParaRPr lang="en-US" sz="1200" dirty="0">
              <a:latin typeface="Times New Roman"/>
              <a:cs typeface="Times New Roman"/>
            </a:endParaRPr>
          </a:p>
          <a:p>
            <a:r>
              <a:rPr lang="en-US" sz="1200" dirty="0">
                <a:latin typeface="Times New Roman"/>
                <a:ea typeface="+mn-lt"/>
                <a:cs typeface="+mn-lt"/>
              </a:rPr>
              <a:t>Execution Environment: </a:t>
            </a:r>
            <a:endParaRPr lang="en-US" sz="1200" dirty="0">
              <a:latin typeface="Times New Roman"/>
              <a:cs typeface="Times New Roman"/>
            </a:endParaRPr>
          </a:p>
          <a:p>
            <a:pPr marL="0" lvl="1"/>
            <a:r>
              <a:rPr lang="en-US" sz="1200" dirty="0">
                <a:latin typeface="Times New Roman"/>
                <a:ea typeface="+mn-lt"/>
                <a:cs typeface="+mn-lt"/>
              </a:rPr>
              <a:t>The environment where </a:t>
            </a:r>
            <a:r>
              <a:rPr lang="en-US" sz="1200" dirty="0" err="1">
                <a:latin typeface="Times New Roman"/>
                <a:ea typeface="+mn-lt"/>
                <a:cs typeface="+mn-lt"/>
              </a:rPr>
              <a:t>IaC</a:t>
            </a:r>
            <a:r>
              <a:rPr lang="en-US" sz="1200" dirty="0">
                <a:latin typeface="Times New Roman"/>
                <a:ea typeface="+mn-lt"/>
                <a:cs typeface="+mn-lt"/>
              </a:rPr>
              <a:t> tools run (e.g., local machine, CI/CD pipeline).</a:t>
            </a:r>
            <a:endParaRPr lang="en-US" sz="1200" dirty="0">
              <a:latin typeface="Times New Roman"/>
              <a:cs typeface="Times New Roman"/>
            </a:endParaRPr>
          </a:p>
          <a:p>
            <a:pPr marL="0" lvl="1"/>
            <a:endParaRPr lang="en-US" sz="1200" dirty="0">
              <a:latin typeface="Times New Roman"/>
              <a:cs typeface="Times New Roman"/>
            </a:endParaRPr>
          </a:p>
          <a:p>
            <a:endParaRPr lang="en-US" sz="1200" dirty="0">
              <a:latin typeface="Times New Roman"/>
              <a:cs typeface="Times New Roman"/>
            </a:endParaRPr>
          </a:p>
        </p:txBody>
      </p:sp>
      <p:sp>
        <p:nvSpPr>
          <p:cNvPr id="10" name="TextBox 9">
            <a:extLst>
              <a:ext uri="{FF2B5EF4-FFF2-40B4-BE49-F238E27FC236}">
                <a16:creationId xmlns:a16="http://schemas.microsoft.com/office/drawing/2014/main" id="{9F1F473F-EE88-961A-6A39-FFC5D157408E}"/>
              </a:ext>
            </a:extLst>
          </p:cNvPr>
          <p:cNvSpPr txBox="1"/>
          <p:nvPr/>
        </p:nvSpPr>
        <p:spPr>
          <a:xfrm>
            <a:off x="6159334" y="1310244"/>
            <a:ext cx="45442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Popular </a:t>
            </a:r>
            <a:r>
              <a:rPr lang="en-US" sz="1200" b="1" err="1">
                <a:latin typeface="Times New Roman"/>
                <a:cs typeface="Times New Roman"/>
              </a:rPr>
              <a:t>IaC</a:t>
            </a:r>
            <a:r>
              <a:rPr lang="en-US" sz="1200" b="1" dirty="0">
                <a:latin typeface="Times New Roman"/>
                <a:cs typeface="Times New Roman"/>
              </a:rPr>
              <a:t> Tools</a:t>
            </a:r>
          </a:p>
          <a:p>
            <a:r>
              <a:rPr lang="en-US" sz="1200" dirty="0">
                <a:latin typeface="Times New Roman"/>
                <a:cs typeface="Times New Roman"/>
              </a:rPr>
              <a:t>1. </a:t>
            </a:r>
            <a:r>
              <a:rPr lang="en-US" sz="1200" b="1" dirty="0">
                <a:latin typeface="Times New Roman"/>
                <a:cs typeface="Times New Roman"/>
              </a:rPr>
              <a:t>Terraform</a:t>
            </a:r>
            <a:endParaRPr lang="en-US" sz="1200" dirty="0">
              <a:latin typeface="Times New Roman"/>
              <a:cs typeface="Times New Roman"/>
            </a:endParaRPr>
          </a:p>
          <a:p>
            <a:r>
              <a:rPr lang="en-US" sz="1200" dirty="0">
                <a:latin typeface="Times New Roman"/>
                <a:ea typeface="+mn-lt"/>
                <a:cs typeface="+mn-lt"/>
              </a:rPr>
              <a:t>Open-source tool for provisioning and managing infrastructure across multiple cloud providers (e.g., AWS, Azure, GCP).</a:t>
            </a:r>
            <a:endParaRPr lang="en-US" sz="1200" dirty="0">
              <a:latin typeface="Times New Roman"/>
              <a:cs typeface="Times New Roman"/>
            </a:endParaRPr>
          </a:p>
          <a:p>
            <a:r>
              <a:rPr lang="en-US" sz="1200" dirty="0">
                <a:latin typeface="Times New Roman"/>
                <a:ea typeface="+mn-lt"/>
                <a:cs typeface="+mn-lt"/>
              </a:rPr>
              <a:t>Uses a declarative language called HCL (</a:t>
            </a:r>
            <a:r>
              <a:rPr lang="en-US" sz="1200" err="1">
                <a:latin typeface="Times New Roman"/>
                <a:ea typeface="+mn-lt"/>
                <a:cs typeface="+mn-lt"/>
              </a:rPr>
              <a:t>HashiCorp</a:t>
            </a:r>
            <a:r>
              <a:rPr lang="en-US" sz="1200" dirty="0">
                <a:latin typeface="Times New Roman"/>
                <a:ea typeface="+mn-lt"/>
                <a:cs typeface="+mn-lt"/>
              </a:rPr>
              <a:t> Configuration Language).</a:t>
            </a:r>
            <a:endParaRPr lang="en-US" sz="1200" dirty="0">
              <a:latin typeface="Times New Roman"/>
              <a:cs typeface="Times New Roman"/>
            </a:endParaRPr>
          </a:p>
          <a:p>
            <a:r>
              <a:rPr lang="en-US" sz="1200" dirty="0">
                <a:latin typeface="Times New Roman"/>
                <a:ea typeface="+mn-lt"/>
                <a:cs typeface="+mn-lt"/>
              </a:rPr>
              <a:t>Supports multi-cloud and hybrid environments.</a:t>
            </a:r>
          </a:p>
          <a:p>
            <a:r>
              <a:rPr lang="en-US" sz="1200" dirty="0">
                <a:latin typeface="Times New Roman"/>
                <a:cs typeface="Times New Roman"/>
              </a:rPr>
              <a:t>2. </a:t>
            </a:r>
            <a:r>
              <a:rPr lang="en-US" sz="1200" b="1" dirty="0">
                <a:latin typeface="Times New Roman"/>
                <a:cs typeface="Times New Roman"/>
              </a:rPr>
              <a:t>AWS CloudFormation</a:t>
            </a:r>
            <a:endParaRPr lang="en-US" sz="1200" dirty="0">
              <a:latin typeface="Times New Roman"/>
              <a:cs typeface="Times New Roman"/>
            </a:endParaRPr>
          </a:p>
          <a:p>
            <a:r>
              <a:rPr lang="en-US" sz="1200" dirty="0">
                <a:latin typeface="Times New Roman"/>
                <a:ea typeface="+mn-lt"/>
                <a:cs typeface="+mn-lt"/>
              </a:rPr>
              <a:t>A service provided by AWS to define and provision AWS resources using JSON or YAML templates.</a:t>
            </a:r>
            <a:endParaRPr lang="en-US" sz="1200" dirty="0">
              <a:latin typeface="Times New Roman"/>
              <a:cs typeface="Times New Roman"/>
            </a:endParaRPr>
          </a:p>
          <a:p>
            <a:r>
              <a:rPr lang="en-US" sz="1200" dirty="0">
                <a:latin typeface="Times New Roman"/>
                <a:ea typeface="+mn-lt"/>
                <a:cs typeface="+mn-lt"/>
              </a:rPr>
              <a:t>Focused on AWS-specific infrastructure.</a:t>
            </a:r>
          </a:p>
          <a:p>
            <a:r>
              <a:rPr lang="en-US" sz="1200" dirty="0">
                <a:latin typeface="Times New Roman"/>
                <a:cs typeface="Times New Roman"/>
              </a:rPr>
              <a:t>3. </a:t>
            </a:r>
            <a:r>
              <a:rPr lang="en-US" sz="1200" b="1" dirty="0">
                <a:latin typeface="Times New Roman"/>
                <a:cs typeface="Times New Roman"/>
              </a:rPr>
              <a:t>Ansible</a:t>
            </a:r>
            <a:endParaRPr lang="en-US" sz="1200" dirty="0">
              <a:latin typeface="Times New Roman"/>
              <a:cs typeface="Times New Roman"/>
            </a:endParaRPr>
          </a:p>
          <a:p>
            <a:r>
              <a:rPr lang="en-US" sz="1200" dirty="0">
                <a:latin typeface="Times New Roman"/>
                <a:ea typeface="+mn-lt"/>
                <a:cs typeface="+mn-lt"/>
              </a:rPr>
              <a:t>A configuration management and automation tool that can also provision infrastructure.</a:t>
            </a:r>
          </a:p>
          <a:p>
            <a:r>
              <a:rPr lang="en-US" sz="1200" dirty="0">
                <a:latin typeface="Times New Roman"/>
                <a:ea typeface="+mn-lt"/>
                <a:cs typeface="+mn-lt"/>
              </a:rPr>
              <a:t>Uses YAML for playbooks and follows an imperative approach.</a:t>
            </a:r>
            <a:endParaRPr lang="en-US" sz="1200" dirty="0">
              <a:latin typeface="Times New Roman"/>
              <a:cs typeface="Times New Roman"/>
            </a:endParaRPr>
          </a:p>
          <a:p>
            <a:r>
              <a:rPr lang="en-US" sz="1200" dirty="0">
                <a:latin typeface="Times New Roman"/>
                <a:cs typeface="Times New Roman"/>
              </a:rPr>
              <a:t>4. </a:t>
            </a:r>
            <a:r>
              <a:rPr lang="en-US" sz="1200" b="1" dirty="0">
                <a:latin typeface="Times New Roman"/>
                <a:cs typeface="Times New Roman"/>
              </a:rPr>
              <a:t>Chef</a:t>
            </a:r>
            <a:endParaRPr lang="en-US" sz="1200" dirty="0">
              <a:latin typeface="Times New Roman"/>
              <a:cs typeface="Times New Roman"/>
            </a:endParaRPr>
          </a:p>
          <a:p>
            <a:r>
              <a:rPr lang="en-US" sz="1200" dirty="0">
                <a:latin typeface="Times New Roman"/>
                <a:ea typeface="+mn-lt"/>
                <a:cs typeface="+mn-lt"/>
              </a:rPr>
              <a:t>Automates infrastructure configuration and management using Ruby-based DSL (Domain-Specific Language).</a:t>
            </a:r>
            <a:endParaRPr lang="en-US" sz="1200" dirty="0">
              <a:latin typeface="Times New Roman"/>
              <a:cs typeface="Times New Roman"/>
            </a:endParaRPr>
          </a:p>
          <a:p>
            <a:r>
              <a:rPr lang="en-US" sz="1200" dirty="0">
                <a:latin typeface="Times New Roman"/>
                <a:ea typeface="+mn-lt"/>
                <a:cs typeface="+mn-lt"/>
              </a:rPr>
              <a:t>Focuses on configuration management.</a:t>
            </a:r>
          </a:p>
          <a:p>
            <a:r>
              <a:rPr lang="en-US" sz="1200" dirty="0">
                <a:latin typeface="Times New Roman"/>
                <a:cs typeface="Times New Roman"/>
              </a:rPr>
              <a:t>5. </a:t>
            </a:r>
            <a:r>
              <a:rPr lang="en-US" sz="1200" b="1" dirty="0">
                <a:latin typeface="Times New Roman"/>
                <a:cs typeface="Times New Roman"/>
              </a:rPr>
              <a:t>Puppet</a:t>
            </a:r>
            <a:endParaRPr lang="en-US" sz="1200" dirty="0">
              <a:latin typeface="Times New Roman"/>
              <a:cs typeface="Times New Roman"/>
            </a:endParaRPr>
          </a:p>
          <a:p>
            <a:r>
              <a:rPr lang="en-US" sz="1200" dirty="0">
                <a:latin typeface="Times New Roman"/>
                <a:ea typeface="+mn-lt"/>
                <a:cs typeface="+mn-lt"/>
              </a:rPr>
              <a:t>A configuration management tool that automates the provisioning and management of infrastructure.</a:t>
            </a:r>
          </a:p>
          <a:p>
            <a:r>
              <a:rPr lang="en-US" sz="1200" dirty="0">
                <a:latin typeface="Times New Roman"/>
                <a:ea typeface="+mn-lt"/>
                <a:cs typeface="+mn-lt"/>
              </a:rPr>
              <a:t>Uses a declarative language.</a:t>
            </a:r>
            <a:endParaRPr lang="en-US" sz="1200" dirty="0">
              <a:latin typeface="Times New Roman"/>
              <a:cs typeface="Times New Roman"/>
            </a:endParaRPr>
          </a:p>
          <a:p>
            <a:r>
              <a:rPr lang="en-US" sz="1200" dirty="0">
                <a:latin typeface="Times New Roman"/>
                <a:cs typeface="Times New Roman"/>
              </a:rPr>
              <a:t>6. </a:t>
            </a:r>
            <a:r>
              <a:rPr lang="en-US" sz="1200" b="1" err="1">
                <a:latin typeface="Times New Roman"/>
                <a:cs typeface="Times New Roman"/>
              </a:rPr>
              <a:t>SaltStack</a:t>
            </a:r>
            <a:endParaRPr lang="en-US" sz="1200">
              <a:latin typeface="Times New Roman"/>
              <a:cs typeface="Times New Roman"/>
            </a:endParaRPr>
          </a:p>
          <a:p>
            <a:r>
              <a:rPr lang="en-US" sz="1200" dirty="0">
                <a:latin typeface="Times New Roman"/>
                <a:ea typeface="+mn-lt"/>
                <a:cs typeface="+mn-lt"/>
              </a:rPr>
              <a:t>A configuration management and orchestration tool for managing infrastructure at scale.</a:t>
            </a:r>
            <a:endParaRPr lang="en-US" sz="1200" dirty="0">
              <a:latin typeface="Times New Roman"/>
              <a:cs typeface="Times New Roman"/>
            </a:endParaRPr>
          </a:p>
          <a:p>
            <a:r>
              <a:rPr lang="en-US" sz="1200" dirty="0">
                <a:latin typeface="Times New Roman"/>
                <a:cs typeface="Times New Roman"/>
              </a:rPr>
              <a:t>7. </a:t>
            </a:r>
            <a:r>
              <a:rPr lang="en-US" sz="1200" b="1" err="1">
                <a:latin typeface="Times New Roman"/>
                <a:cs typeface="Times New Roman"/>
              </a:rPr>
              <a:t>Pulumi</a:t>
            </a:r>
            <a:endParaRPr lang="en-US" sz="1200">
              <a:latin typeface="Times New Roman"/>
              <a:cs typeface="Times New Roman"/>
            </a:endParaRPr>
          </a:p>
          <a:p>
            <a:r>
              <a:rPr lang="en-US" sz="1200" dirty="0">
                <a:latin typeface="Times New Roman"/>
                <a:ea typeface="+mn-lt"/>
                <a:cs typeface="+mn-lt"/>
              </a:rPr>
              <a:t>Allows infrastructure to be defined using general-purpose programming languages like Python, JavaScript, and Go.</a:t>
            </a:r>
          </a:p>
          <a:p>
            <a:pPr marL="0"/>
            <a:endParaRPr lang="en-US" sz="1200" b="1" dirty="0">
              <a:latin typeface="Times New Roman"/>
              <a:cs typeface="Times New Roman"/>
            </a:endParaRPr>
          </a:p>
        </p:txBody>
      </p:sp>
    </p:spTree>
    <p:extLst>
      <p:ext uri="{BB962C8B-B14F-4D97-AF65-F5344CB8AC3E}">
        <p14:creationId xmlns:p14="http://schemas.microsoft.com/office/powerpoint/2010/main" val="362052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1B79B-099D-58A7-231F-2E6F2C529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4F8B6-0586-14D6-372C-4EF42E59B37A}"/>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36253B44-479D-EAE7-7B39-00890AD6949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F5E2BE9-D04C-7203-E4F9-3305D8C12C48}"/>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AAC38BD-478D-E520-4B29-D7B6DB44E8A8}"/>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D3916A2-E0F2-0D96-753F-67576CC6F51E}"/>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9678034-AA1F-54D6-D7CA-FD77ACA6694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CBD634D-F0E1-9118-D8EE-8B6DB141BFA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373A65-4605-D04A-4E95-581001FB944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B334F61-82F6-760D-6D2B-236E7F7A0F90}"/>
              </a:ext>
            </a:extLst>
          </p:cNvPr>
          <p:cNvCxnSpPr/>
          <p:nvPr/>
        </p:nvCxnSpPr>
        <p:spPr>
          <a:xfrm>
            <a:off x="6503391" y="1980048"/>
            <a:ext cx="7421" cy="485238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E52618F-5AB0-6D83-6BDE-D55D621322A1}"/>
              </a:ext>
            </a:extLst>
          </p:cNvPr>
          <p:cNvSpPr txBox="1"/>
          <p:nvPr/>
        </p:nvSpPr>
        <p:spPr>
          <a:xfrm>
            <a:off x="785750" y="1290452"/>
            <a:ext cx="985849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Linux is a free, open-source, Unix-like operating system (OS) kernel that serves as the foundation for a wide variety of operating systems, commonly referred to as Linux distributions. It was created by </a:t>
            </a:r>
            <a:r>
              <a:rPr lang="en-US" sz="1400" b="1" dirty="0">
                <a:latin typeface="Times New Roman"/>
                <a:cs typeface="Times New Roman"/>
              </a:rPr>
              <a:t>Linus Torvalds</a:t>
            </a:r>
            <a:r>
              <a:rPr lang="en-US" sz="1400" dirty="0">
                <a:latin typeface="Times New Roman"/>
                <a:cs typeface="Times New Roman"/>
              </a:rPr>
              <a:t> in 1991 and has since become one of the most widely used operating systems in the world, powering everything from personal computers to servers, smartphones, embedded systems, and supercomputers.</a:t>
            </a:r>
          </a:p>
        </p:txBody>
      </p:sp>
      <p:sp>
        <p:nvSpPr>
          <p:cNvPr id="12" name="TextBox 11">
            <a:extLst>
              <a:ext uri="{FF2B5EF4-FFF2-40B4-BE49-F238E27FC236}">
                <a16:creationId xmlns:a16="http://schemas.microsoft.com/office/drawing/2014/main" id="{20AE72D6-7480-6F03-D1EC-0A5EF4E068AA}"/>
              </a:ext>
            </a:extLst>
          </p:cNvPr>
          <p:cNvSpPr txBox="1"/>
          <p:nvPr/>
        </p:nvSpPr>
        <p:spPr>
          <a:xfrm>
            <a:off x="835231" y="2250374"/>
            <a:ext cx="56625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Features of Linux:</a:t>
            </a:r>
          </a:p>
          <a:p>
            <a:pPr>
              <a:buFont typeface=""/>
              <a:buAutoNum type="arabicPeriod"/>
            </a:pPr>
            <a:r>
              <a:rPr lang="en-US" sz="1200" b="1" dirty="0">
                <a:latin typeface="Times New Roman"/>
                <a:cs typeface="Times New Roman"/>
              </a:rPr>
              <a:t>Open Source</a:t>
            </a:r>
            <a:r>
              <a:rPr lang="en-US" sz="1200" dirty="0">
                <a:latin typeface="Times New Roman"/>
                <a:cs typeface="Times New Roman"/>
              </a:rPr>
              <a:t>: The source code is freely available, allowing anyone to view, modify, and distribute it.</a:t>
            </a:r>
          </a:p>
          <a:p>
            <a:pPr>
              <a:buFont typeface=""/>
              <a:buAutoNum type="arabicPeriod"/>
            </a:pPr>
            <a:r>
              <a:rPr lang="en-US" sz="1200" b="1" dirty="0">
                <a:latin typeface="Times New Roman"/>
                <a:cs typeface="Times New Roman"/>
              </a:rPr>
              <a:t>Multi-User</a:t>
            </a:r>
            <a:r>
              <a:rPr lang="en-US" sz="1200" dirty="0">
                <a:latin typeface="Times New Roman"/>
                <a:cs typeface="Times New Roman"/>
              </a:rPr>
              <a:t>: Multiple users can use the system simultaneously without interfering with each other.</a:t>
            </a:r>
          </a:p>
          <a:p>
            <a:pPr>
              <a:buFont typeface=""/>
              <a:buAutoNum type="arabicPeriod"/>
            </a:pPr>
            <a:r>
              <a:rPr lang="en-US" sz="1200" b="1" dirty="0">
                <a:latin typeface="Times New Roman"/>
                <a:cs typeface="Times New Roman"/>
              </a:rPr>
              <a:t>Multitasking</a:t>
            </a:r>
            <a:r>
              <a:rPr lang="en-US" sz="1200" dirty="0">
                <a:latin typeface="Times New Roman"/>
                <a:cs typeface="Times New Roman"/>
              </a:rPr>
              <a:t>: Linux can handle multiple tasks or processes at the same time.</a:t>
            </a:r>
          </a:p>
          <a:p>
            <a:pPr>
              <a:buFont typeface=""/>
              <a:buAutoNum type="arabicPeriod"/>
            </a:pPr>
            <a:r>
              <a:rPr lang="en-US" sz="1200" b="1" dirty="0">
                <a:latin typeface="Times New Roman"/>
                <a:cs typeface="Times New Roman"/>
              </a:rPr>
              <a:t>Portability</a:t>
            </a:r>
            <a:r>
              <a:rPr lang="en-US" sz="1200" dirty="0">
                <a:latin typeface="Times New Roman"/>
                <a:cs typeface="Times New Roman"/>
              </a:rPr>
              <a:t>: Linux can run on a wide variety of hardware platforms, from small embedded devices to large mainframes.</a:t>
            </a:r>
          </a:p>
          <a:p>
            <a:pPr>
              <a:buFont typeface=""/>
              <a:buAutoNum type="arabicPeriod"/>
            </a:pPr>
            <a:r>
              <a:rPr lang="en-US" sz="1200" b="1" dirty="0">
                <a:latin typeface="Times New Roman"/>
                <a:cs typeface="Times New Roman"/>
              </a:rPr>
              <a:t>Security</a:t>
            </a:r>
            <a:r>
              <a:rPr lang="en-US" sz="1200" dirty="0">
                <a:latin typeface="Times New Roman"/>
                <a:cs typeface="Times New Roman"/>
              </a:rPr>
              <a:t>: Linux is known for its robust security features, including user permissions, firewalls, and encryption.</a:t>
            </a:r>
          </a:p>
          <a:p>
            <a:pPr>
              <a:buFont typeface=""/>
              <a:buAutoNum type="arabicPeriod"/>
            </a:pPr>
            <a:r>
              <a:rPr lang="en-US" sz="1200" b="1" dirty="0">
                <a:latin typeface="Times New Roman"/>
                <a:cs typeface="Times New Roman"/>
              </a:rPr>
              <a:t>Stability</a:t>
            </a:r>
            <a:r>
              <a:rPr lang="en-US" sz="1200" dirty="0">
                <a:latin typeface="Times New Roman"/>
                <a:cs typeface="Times New Roman"/>
              </a:rPr>
              <a:t>: Linux systems are highly stable and can run for years without requiring a reboot.</a:t>
            </a:r>
          </a:p>
          <a:p>
            <a:pPr>
              <a:buFont typeface=""/>
              <a:buAutoNum type="arabicPeriod"/>
            </a:pPr>
            <a:r>
              <a:rPr lang="en-US" sz="1200" b="1" dirty="0">
                <a:latin typeface="Times New Roman"/>
                <a:cs typeface="Times New Roman"/>
              </a:rPr>
              <a:t>Customizability</a:t>
            </a:r>
            <a:r>
              <a:rPr lang="en-US" sz="1200" dirty="0">
                <a:latin typeface="Times New Roman"/>
                <a:cs typeface="Times New Roman"/>
              </a:rPr>
              <a:t>: Users can customize Linux to suit their needs, from the kernel to the desktop environment.</a:t>
            </a:r>
          </a:p>
          <a:p>
            <a:pPr>
              <a:buFont typeface=""/>
              <a:buAutoNum type="arabicPeriod"/>
            </a:pPr>
            <a:r>
              <a:rPr lang="en-US" sz="1200" b="1" dirty="0">
                <a:latin typeface="Times New Roman"/>
                <a:cs typeface="Times New Roman"/>
              </a:rPr>
              <a:t>Community Support</a:t>
            </a:r>
            <a:r>
              <a:rPr lang="en-US" sz="1200" dirty="0">
                <a:latin typeface="Times New Roman"/>
                <a:cs typeface="Times New Roman"/>
              </a:rPr>
              <a:t>: A large, active community provides support, documentation, and software.</a:t>
            </a:r>
          </a:p>
        </p:txBody>
      </p:sp>
      <p:sp>
        <p:nvSpPr>
          <p:cNvPr id="14" name="TextBox 13">
            <a:extLst>
              <a:ext uri="{FF2B5EF4-FFF2-40B4-BE49-F238E27FC236}">
                <a16:creationId xmlns:a16="http://schemas.microsoft.com/office/drawing/2014/main" id="{2B6D2F2F-2718-5DC6-12DF-6630130EAAE0}"/>
              </a:ext>
            </a:extLst>
          </p:cNvPr>
          <p:cNvSpPr txBox="1"/>
          <p:nvPr/>
        </p:nvSpPr>
        <p:spPr>
          <a:xfrm>
            <a:off x="835232" y="5189517"/>
            <a:ext cx="67412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Applications of Linux</a:t>
            </a:r>
            <a:endParaRPr lang="en-US"/>
          </a:p>
          <a:p>
            <a:r>
              <a:rPr lang="en-US" sz="1200" dirty="0">
                <a:latin typeface="Times New Roman"/>
                <a:cs typeface="Times New Roman"/>
              </a:rPr>
              <a:t>Linux is used in a wide range of fields due to its flexibility and reliability:</a:t>
            </a:r>
          </a:p>
          <a:p>
            <a:r>
              <a:rPr lang="en-US" sz="1200" b="1" dirty="0">
                <a:latin typeface="Times New Roman"/>
                <a:cs typeface="Times New Roman"/>
              </a:rPr>
              <a:t>1. Servers</a:t>
            </a:r>
          </a:p>
          <a:p>
            <a:r>
              <a:rPr lang="en-US" sz="1200" b="1" dirty="0">
                <a:latin typeface="Times New Roman"/>
                <a:cs typeface="Times New Roman"/>
              </a:rPr>
              <a:t>2. Embedded Systems:</a:t>
            </a:r>
          </a:p>
          <a:p>
            <a:r>
              <a:rPr lang="en-US" sz="1200" b="1" dirty="0">
                <a:latin typeface="Times New Roman"/>
                <a:cs typeface="Times New Roman"/>
              </a:rPr>
              <a:t>3. Supercomputers:</a:t>
            </a:r>
          </a:p>
          <a:p>
            <a:r>
              <a:rPr lang="en-US" sz="1200" b="1" dirty="0">
                <a:latin typeface="Times New Roman"/>
                <a:cs typeface="Times New Roman"/>
              </a:rPr>
              <a:t>4. Desktop Computing:</a:t>
            </a:r>
          </a:p>
          <a:p>
            <a:r>
              <a:rPr lang="en-US" sz="1200" b="1" dirty="0">
                <a:latin typeface="Times New Roman"/>
                <a:cs typeface="Times New Roman"/>
              </a:rPr>
              <a:t>5. Mobile Devices:</a:t>
            </a:r>
          </a:p>
          <a:p>
            <a:r>
              <a:rPr lang="en-US" sz="1200" b="1" dirty="0">
                <a:latin typeface="Times New Roman"/>
                <a:cs typeface="Times New Roman"/>
              </a:rPr>
              <a:t>6. Development:</a:t>
            </a:r>
          </a:p>
        </p:txBody>
      </p:sp>
      <p:sp>
        <p:nvSpPr>
          <p:cNvPr id="16" name="TextBox 15">
            <a:extLst>
              <a:ext uri="{FF2B5EF4-FFF2-40B4-BE49-F238E27FC236}">
                <a16:creationId xmlns:a16="http://schemas.microsoft.com/office/drawing/2014/main" id="{4BF628FF-6AE5-C5A3-16DA-3F419235535A}"/>
              </a:ext>
            </a:extLst>
          </p:cNvPr>
          <p:cNvSpPr txBox="1"/>
          <p:nvPr/>
        </p:nvSpPr>
        <p:spPr>
          <a:xfrm>
            <a:off x="6505699" y="2131621"/>
            <a:ext cx="41385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Advantages of Linux</a:t>
            </a:r>
          </a:p>
          <a:p>
            <a:pPr marL="171450" indent="-171450">
              <a:buFont typeface="Arial"/>
              <a:buChar char="•"/>
            </a:pPr>
            <a:r>
              <a:rPr lang="en-US" sz="1200" dirty="0">
                <a:latin typeface="Times New Roman"/>
                <a:cs typeface="Times New Roman"/>
              </a:rPr>
              <a:t>Cost: Free to use and distribute.</a:t>
            </a:r>
          </a:p>
          <a:p>
            <a:pPr marL="171450" indent="-171450">
              <a:buFont typeface="Arial"/>
              <a:buChar char="•"/>
            </a:pPr>
            <a:r>
              <a:rPr lang="en-US" sz="1200" dirty="0">
                <a:latin typeface="Times New Roman"/>
                <a:cs typeface="Times New Roman"/>
              </a:rPr>
              <a:t>Security: Less prone to malware and viruses compared to other operating systems.</a:t>
            </a:r>
          </a:p>
          <a:p>
            <a:pPr marL="171450" indent="-171450">
              <a:buFont typeface="Arial"/>
              <a:buChar char="•"/>
            </a:pPr>
            <a:r>
              <a:rPr lang="en-US" sz="1200" dirty="0">
                <a:latin typeface="Times New Roman"/>
                <a:cs typeface="Times New Roman"/>
              </a:rPr>
              <a:t>Performance: Efficient resource management makes it suitable for high-performance tasks.</a:t>
            </a:r>
          </a:p>
          <a:p>
            <a:pPr marL="171450" indent="-171450">
              <a:buFont typeface="Arial"/>
              <a:buChar char="•"/>
            </a:pPr>
            <a:r>
              <a:rPr lang="en-US" sz="1200" dirty="0">
                <a:latin typeface="Times New Roman"/>
                <a:cs typeface="Times New Roman"/>
              </a:rPr>
              <a:t>Flexibility: Can be tailored for specific use cases.</a:t>
            </a:r>
          </a:p>
          <a:p>
            <a:pPr marL="171450" indent="-171450">
              <a:buFont typeface="Arial"/>
              <a:buChar char="•"/>
            </a:pPr>
            <a:r>
              <a:rPr lang="en-US" sz="1200" dirty="0">
                <a:latin typeface="Times New Roman"/>
                <a:cs typeface="Times New Roman"/>
              </a:rPr>
              <a:t>Community Support: Extensive documentation and forums for troubleshooting.</a:t>
            </a:r>
          </a:p>
          <a:p>
            <a:pPr marL="171450" indent="-171450">
              <a:buFont typeface="Arial"/>
              <a:buChar char="•"/>
            </a:pPr>
            <a:endParaRPr lang="en-US" sz="1200" dirty="0">
              <a:latin typeface="Times New Roman"/>
              <a:cs typeface="Times New Roman"/>
            </a:endParaRPr>
          </a:p>
          <a:p>
            <a:endParaRPr lang="en-US" sz="1200" dirty="0">
              <a:latin typeface="Times New Roman"/>
              <a:cs typeface="Times New Roman"/>
            </a:endParaRPr>
          </a:p>
          <a:p>
            <a:r>
              <a:rPr lang="en-US" sz="1400" b="1" dirty="0">
                <a:latin typeface="Times New Roman"/>
                <a:cs typeface="Times New Roman"/>
              </a:rPr>
              <a:t>Disadvantages of Linux</a:t>
            </a:r>
          </a:p>
          <a:p>
            <a:pPr marL="171450" indent="-171450">
              <a:buFont typeface="Arial"/>
              <a:buChar char="•"/>
            </a:pPr>
            <a:r>
              <a:rPr lang="en-US" sz="1200" dirty="0">
                <a:latin typeface="Times New Roman"/>
                <a:cs typeface="Times New Roman"/>
              </a:rPr>
              <a:t>Learning Curve: Can be challenging for beginners, especially without a GUI.</a:t>
            </a:r>
          </a:p>
          <a:p>
            <a:pPr marL="171450" indent="-171450">
              <a:buFont typeface="Arial"/>
              <a:buChar char="•"/>
            </a:pPr>
            <a:r>
              <a:rPr lang="en-US" sz="1200" dirty="0">
                <a:latin typeface="Times New Roman"/>
                <a:cs typeface="Times New Roman"/>
              </a:rPr>
              <a:t>Software Compatibility: Some proprietary software is not available for Linux.</a:t>
            </a:r>
          </a:p>
          <a:p>
            <a:pPr marL="171450" indent="-171450">
              <a:buFont typeface="Arial"/>
              <a:buChar char="•"/>
            </a:pPr>
            <a:r>
              <a:rPr lang="en-US" sz="1200" dirty="0">
                <a:latin typeface="Times New Roman"/>
                <a:cs typeface="Times New Roman"/>
              </a:rPr>
              <a:t>Hardware Support: Certain hardware may lack drivers or support.</a:t>
            </a:r>
          </a:p>
        </p:txBody>
      </p:sp>
      <p:pic>
        <p:nvPicPr>
          <p:cNvPr id="10" name="Picture 9" descr="Linux - Wikipedia">
            <a:extLst>
              <a:ext uri="{FF2B5EF4-FFF2-40B4-BE49-F238E27FC236}">
                <a16:creationId xmlns:a16="http://schemas.microsoft.com/office/drawing/2014/main" id="{75519665-5FFC-61A9-5407-961D20D2A27F}"/>
              </a:ext>
            </a:extLst>
          </p:cNvPr>
          <p:cNvPicPr>
            <a:picLocks noChangeAspect="1"/>
          </p:cNvPicPr>
          <p:nvPr/>
        </p:nvPicPr>
        <p:blipFill>
          <a:blip r:embed="rId3"/>
          <a:stretch>
            <a:fillRect/>
          </a:stretch>
        </p:blipFill>
        <p:spPr>
          <a:xfrm>
            <a:off x="9504045" y="5396230"/>
            <a:ext cx="1129030" cy="1358900"/>
          </a:xfrm>
          <a:prstGeom prst="rect">
            <a:avLst/>
          </a:prstGeom>
        </p:spPr>
      </p:pic>
    </p:spTree>
    <p:extLst>
      <p:ext uri="{BB962C8B-B14F-4D97-AF65-F5344CB8AC3E}">
        <p14:creationId xmlns:p14="http://schemas.microsoft.com/office/powerpoint/2010/main" val="306094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75209-4475-9FB7-70B8-5678C6C89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949DC-BA15-0012-91C1-06407D0729BD}"/>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C5CCF7B1-8433-71E4-CA71-96AE8D5F864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5EDD05E6-69D6-5D74-7F86-10FF5BA4F3B4}"/>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A1047F9-92D3-7F19-063F-9F67CA1B3076}"/>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AC4C74E-02B7-2032-1823-8A536FF2E09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1C8D0AD-A47A-EAFE-CA94-CFB392EC295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391678E-5873-1049-FFCB-0C011246DC9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8175809-82C0-2D4F-75A2-F5AAC83E4F8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C2CB8A2-0539-AFC1-01B3-F641D0AA3FD6}"/>
              </a:ext>
            </a:extLst>
          </p:cNvPr>
          <p:cNvSpPr txBox="1"/>
          <p:nvPr/>
        </p:nvSpPr>
        <p:spPr>
          <a:xfrm>
            <a:off x="835230" y="1290452"/>
            <a:ext cx="9700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Basic Linux Commands: </a:t>
            </a:r>
            <a:r>
              <a:rPr lang="en-US" sz="1400" dirty="0">
                <a:latin typeface="Times New Roman"/>
                <a:cs typeface="Times New Roman"/>
              </a:rPr>
              <a:t>Here</a:t>
            </a:r>
            <a:r>
              <a:rPr lang="en-US" sz="1400" dirty="0">
                <a:latin typeface="Times New Roman"/>
                <a:ea typeface="+mn-lt"/>
                <a:cs typeface="+mn-lt"/>
              </a:rPr>
              <a:t> are some commonly used Linux commands</a:t>
            </a:r>
            <a:endParaRPr lang="en-US" sz="1400" dirty="0">
              <a:latin typeface="Times New Roman"/>
              <a:cs typeface="Times New Roman"/>
            </a:endParaRPr>
          </a:p>
          <a:p>
            <a:endParaRPr lang="en-US" sz="1400" dirty="0">
              <a:latin typeface="Times New Roman"/>
              <a:cs typeface="Times New Roman"/>
            </a:endParaRPr>
          </a:p>
        </p:txBody>
      </p:sp>
      <p:sp>
        <p:nvSpPr>
          <p:cNvPr id="3" name="TextBox 2">
            <a:extLst>
              <a:ext uri="{FF2B5EF4-FFF2-40B4-BE49-F238E27FC236}">
                <a16:creationId xmlns:a16="http://schemas.microsoft.com/office/drawing/2014/main" id="{406CA39B-B708-5EB8-715D-3C70CADF561F}"/>
              </a:ext>
            </a:extLst>
          </p:cNvPr>
          <p:cNvSpPr txBox="1"/>
          <p:nvPr/>
        </p:nvSpPr>
        <p:spPr>
          <a:xfrm>
            <a:off x="785751" y="1814946"/>
            <a:ext cx="9561614"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File and Directory Management:</a:t>
            </a:r>
          </a:p>
          <a:p>
            <a:pPr marL="285750" indent="-285750">
              <a:buFont typeface="Arial"/>
              <a:buChar char="•"/>
            </a:pPr>
            <a:r>
              <a:rPr lang="en-US" sz="1300" dirty="0">
                <a:latin typeface="Times New Roman"/>
                <a:cs typeface="Times New Roman"/>
              </a:rPr>
              <a:t>ls: List files and directories.</a:t>
            </a:r>
          </a:p>
          <a:p>
            <a:pPr marL="285750" indent="-285750">
              <a:buFont typeface="Arial"/>
              <a:buChar char="•"/>
            </a:pPr>
            <a:r>
              <a:rPr lang="en-US" sz="1300" dirty="0">
                <a:latin typeface="Times New Roman"/>
                <a:cs typeface="Times New Roman"/>
              </a:rPr>
              <a:t>cd: Change directory.</a:t>
            </a:r>
          </a:p>
          <a:p>
            <a:pPr marL="285750" indent="-285750">
              <a:buFont typeface="Arial"/>
              <a:buChar char="•"/>
            </a:pPr>
            <a:r>
              <a:rPr lang="en-US" sz="1300" err="1">
                <a:latin typeface="Times New Roman"/>
                <a:cs typeface="Times New Roman"/>
              </a:rPr>
              <a:t>pwd</a:t>
            </a:r>
            <a:r>
              <a:rPr lang="en-US" sz="1300" dirty="0">
                <a:latin typeface="Times New Roman"/>
                <a:cs typeface="Times New Roman"/>
              </a:rPr>
              <a:t>: Print the current working directory.</a:t>
            </a:r>
          </a:p>
          <a:p>
            <a:pPr marL="285750" indent="-285750">
              <a:buFont typeface="Arial"/>
              <a:buChar char="•"/>
            </a:pPr>
            <a:r>
              <a:rPr lang="en-US" sz="1300" err="1">
                <a:latin typeface="Times New Roman"/>
                <a:cs typeface="Times New Roman"/>
              </a:rPr>
              <a:t>mkdir</a:t>
            </a:r>
            <a:r>
              <a:rPr lang="en-US" sz="1300" dirty="0">
                <a:latin typeface="Times New Roman"/>
                <a:cs typeface="Times New Roman"/>
              </a:rPr>
              <a:t>: Create a new directory.</a:t>
            </a:r>
          </a:p>
          <a:p>
            <a:pPr marL="285750" indent="-285750">
              <a:buFont typeface="Arial"/>
              <a:buChar char="•"/>
            </a:pPr>
            <a:r>
              <a:rPr lang="en-US" sz="1300" dirty="0">
                <a:latin typeface="Times New Roman"/>
                <a:cs typeface="Times New Roman"/>
              </a:rPr>
              <a:t>rm: Remove files or directories.</a:t>
            </a:r>
          </a:p>
          <a:p>
            <a:pPr marL="285750" indent="-285750">
              <a:buFont typeface="Arial"/>
              <a:buChar char="•"/>
            </a:pPr>
            <a:r>
              <a:rPr lang="en-US" sz="1300" dirty="0">
                <a:latin typeface="Times New Roman"/>
                <a:cs typeface="Times New Roman"/>
              </a:rPr>
              <a:t>cp: Copy files or directories.</a:t>
            </a:r>
          </a:p>
          <a:p>
            <a:pPr marL="285750" indent="-285750">
              <a:buFont typeface="Arial"/>
              <a:buChar char="•"/>
            </a:pPr>
            <a:r>
              <a:rPr lang="en-US" sz="1300" dirty="0">
                <a:latin typeface="Times New Roman"/>
                <a:cs typeface="Times New Roman"/>
              </a:rPr>
              <a:t>mv: Move or rename files.</a:t>
            </a:r>
          </a:p>
          <a:p>
            <a:pPr marL="285750" indent="-285750">
              <a:buFont typeface="Arial"/>
              <a:buChar char="•"/>
            </a:pPr>
            <a:r>
              <a:rPr lang="en-US" sz="1300" dirty="0">
                <a:latin typeface="Times New Roman"/>
                <a:cs typeface="Times New Roman"/>
              </a:rPr>
              <a:t>File Viewing and Editing:</a:t>
            </a:r>
          </a:p>
          <a:p>
            <a:pPr marL="285750" indent="-285750">
              <a:buFont typeface="Arial"/>
              <a:buChar char="•"/>
            </a:pPr>
            <a:r>
              <a:rPr lang="en-US" sz="1300" dirty="0">
                <a:latin typeface="Times New Roman"/>
                <a:cs typeface="Times New Roman"/>
              </a:rPr>
              <a:t>cat: View file contents.</a:t>
            </a:r>
          </a:p>
          <a:p>
            <a:pPr marL="285750" indent="-285750">
              <a:buFont typeface="Arial"/>
              <a:buChar char="•"/>
            </a:pPr>
            <a:r>
              <a:rPr lang="en-US" sz="1300" dirty="0">
                <a:latin typeface="Times New Roman"/>
                <a:cs typeface="Times New Roman"/>
              </a:rPr>
              <a:t>nano or vim: Edit files.</a:t>
            </a:r>
          </a:p>
          <a:p>
            <a:pPr marL="285750" indent="-285750">
              <a:buFont typeface="Arial"/>
              <a:buChar char="•"/>
            </a:pPr>
            <a:r>
              <a:rPr lang="en-US" sz="1300" dirty="0">
                <a:latin typeface="Times New Roman"/>
                <a:cs typeface="Times New Roman"/>
              </a:rPr>
              <a:t>less: View file contents one page at a time.</a:t>
            </a:r>
          </a:p>
          <a:p>
            <a:pPr marL="285750" indent="-285750">
              <a:buFont typeface="Arial"/>
              <a:buChar char="•"/>
            </a:pPr>
            <a:endParaRPr lang="en-US" sz="1300" dirty="0">
              <a:latin typeface="Times New Roman"/>
              <a:cs typeface="Times New Roman"/>
            </a:endParaRPr>
          </a:p>
          <a:p>
            <a:r>
              <a:rPr lang="en-US" sz="1400" b="1" dirty="0">
                <a:latin typeface="Times New Roman"/>
                <a:cs typeface="Times New Roman"/>
              </a:rPr>
              <a:t>System Monitoring:</a:t>
            </a:r>
          </a:p>
          <a:p>
            <a:pPr marL="285750" indent="-285750">
              <a:buFont typeface="Arial"/>
              <a:buChar char="•"/>
            </a:pPr>
            <a:r>
              <a:rPr lang="en-US" sz="1300" dirty="0">
                <a:latin typeface="Times New Roman"/>
                <a:cs typeface="Times New Roman"/>
              </a:rPr>
              <a:t>top: Display running processes.</a:t>
            </a:r>
          </a:p>
          <a:p>
            <a:pPr marL="285750" indent="-285750">
              <a:buFont typeface="Arial"/>
              <a:buChar char="•"/>
            </a:pPr>
            <a:r>
              <a:rPr lang="en-US" sz="1300" err="1">
                <a:latin typeface="Times New Roman"/>
                <a:cs typeface="Times New Roman"/>
              </a:rPr>
              <a:t>df</a:t>
            </a:r>
            <a:r>
              <a:rPr lang="en-US" sz="1300" dirty="0">
                <a:latin typeface="Times New Roman"/>
                <a:cs typeface="Times New Roman"/>
              </a:rPr>
              <a:t>: Show disk space usage.</a:t>
            </a:r>
          </a:p>
          <a:p>
            <a:pPr marL="285750" indent="-285750">
              <a:buFont typeface="Arial"/>
              <a:buChar char="•"/>
            </a:pPr>
            <a:r>
              <a:rPr lang="en-US" sz="1300" dirty="0">
                <a:latin typeface="Times New Roman"/>
                <a:cs typeface="Times New Roman"/>
              </a:rPr>
              <a:t>free: Display memory usage.</a:t>
            </a:r>
          </a:p>
          <a:p>
            <a:pPr marL="285750" indent="-285750">
              <a:buFont typeface="Arial"/>
              <a:buChar char="•"/>
            </a:pPr>
            <a:r>
              <a:rPr lang="en-US" sz="1300" dirty="0">
                <a:latin typeface="Times New Roman"/>
                <a:cs typeface="Times New Roman"/>
              </a:rPr>
              <a:t>User Management:</a:t>
            </a:r>
          </a:p>
          <a:p>
            <a:pPr marL="285750" indent="-285750">
              <a:buFont typeface="Arial"/>
              <a:buChar char="•"/>
            </a:pPr>
            <a:r>
              <a:rPr lang="en-US" sz="1300" err="1">
                <a:latin typeface="Times New Roman"/>
                <a:cs typeface="Times New Roman"/>
              </a:rPr>
              <a:t>whoami</a:t>
            </a:r>
            <a:r>
              <a:rPr lang="en-US" sz="1300" dirty="0">
                <a:latin typeface="Times New Roman"/>
                <a:cs typeface="Times New Roman"/>
              </a:rPr>
              <a:t>: Show the current user.</a:t>
            </a:r>
          </a:p>
          <a:p>
            <a:pPr marL="285750" indent="-285750">
              <a:buFont typeface="Arial"/>
              <a:buChar char="•"/>
            </a:pPr>
            <a:r>
              <a:rPr lang="en-US" sz="1300" err="1">
                <a:latin typeface="Times New Roman"/>
                <a:cs typeface="Times New Roman"/>
              </a:rPr>
              <a:t>adduser</a:t>
            </a:r>
            <a:r>
              <a:rPr lang="en-US" sz="1300" dirty="0">
                <a:latin typeface="Times New Roman"/>
                <a:cs typeface="Times New Roman"/>
              </a:rPr>
              <a:t>: Add a new user.</a:t>
            </a:r>
          </a:p>
          <a:p>
            <a:pPr marL="285750" indent="-285750">
              <a:buFont typeface="Arial"/>
              <a:buChar char="•"/>
            </a:pPr>
            <a:r>
              <a:rPr lang="en-US" sz="1300" dirty="0">
                <a:latin typeface="Times New Roman"/>
                <a:cs typeface="Times New Roman"/>
              </a:rPr>
              <a:t>passwd: Change a user's password.</a:t>
            </a:r>
          </a:p>
          <a:p>
            <a:pPr marL="285750" indent="-285750">
              <a:buFont typeface="Arial"/>
              <a:buChar char="•"/>
            </a:pPr>
            <a:r>
              <a:rPr lang="en-US" sz="1300" dirty="0">
                <a:latin typeface="Times New Roman"/>
                <a:cs typeface="Times New Roman"/>
              </a:rPr>
              <a:t>Package Management (varies by distro):</a:t>
            </a:r>
          </a:p>
          <a:p>
            <a:pPr marL="285750" indent="-285750">
              <a:buFont typeface="Arial"/>
              <a:buChar char="•"/>
            </a:pPr>
            <a:r>
              <a:rPr lang="en-US" sz="1300" dirty="0">
                <a:latin typeface="Times New Roman"/>
                <a:cs typeface="Times New Roman"/>
              </a:rPr>
              <a:t>apt (Debian/Ubuntu): Install, update, or remove software.</a:t>
            </a:r>
          </a:p>
          <a:p>
            <a:pPr marL="285750" indent="-285750">
              <a:buFont typeface="Arial"/>
              <a:buChar char="•"/>
            </a:pPr>
            <a:r>
              <a:rPr lang="en-US" sz="1300" dirty="0">
                <a:latin typeface="Times New Roman"/>
                <a:cs typeface="Times New Roman"/>
              </a:rPr>
              <a:t>yum or </a:t>
            </a:r>
            <a:r>
              <a:rPr lang="en-US" sz="1300" err="1">
                <a:latin typeface="Times New Roman"/>
                <a:cs typeface="Times New Roman"/>
              </a:rPr>
              <a:t>dnf</a:t>
            </a:r>
            <a:r>
              <a:rPr lang="en-US" sz="1300" dirty="0">
                <a:latin typeface="Times New Roman"/>
                <a:cs typeface="Times New Roman"/>
              </a:rPr>
              <a:t> (RHEL/Fedora): Manage packages.</a:t>
            </a:r>
          </a:p>
          <a:p>
            <a:pPr marL="285750" indent="-285750">
              <a:buFont typeface="Arial"/>
              <a:buChar char="•"/>
            </a:pPr>
            <a:r>
              <a:rPr lang="en-US" sz="1300" err="1">
                <a:latin typeface="Times New Roman"/>
                <a:cs typeface="Times New Roman"/>
              </a:rPr>
              <a:t>pacman</a:t>
            </a:r>
            <a:r>
              <a:rPr lang="en-US" sz="1300" dirty="0">
                <a:latin typeface="Times New Roman"/>
                <a:cs typeface="Times New Roman"/>
              </a:rPr>
              <a:t> (Arch): Manage packages.</a:t>
            </a:r>
          </a:p>
        </p:txBody>
      </p:sp>
    </p:spTree>
    <p:extLst>
      <p:ext uri="{BB962C8B-B14F-4D97-AF65-F5344CB8AC3E}">
        <p14:creationId xmlns:p14="http://schemas.microsoft.com/office/powerpoint/2010/main" val="383972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887969"/>
            <a:ext cx="10515600" cy="1325563"/>
          </a:xfrm>
        </p:spPr>
        <p:txBody>
          <a:bodyPr>
            <a:normAutofit/>
          </a:bodyPr>
          <a:lstStyle/>
          <a:p>
            <a:r>
              <a:rPr lang="en-US" sz="3200" b="1">
                <a:latin typeface="Times New Roman"/>
                <a:cs typeface="Times New Roman"/>
              </a:rPr>
              <a:t>Table Of Content</a:t>
            </a:r>
            <a:endParaRPr lang="en-US"/>
          </a:p>
          <a:p>
            <a:endParaRPr lang="en-US" sz="3200" b="1">
              <a:latin typeface="Times New Roman"/>
              <a:cs typeface="Times New Roman"/>
            </a:endParaRPr>
          </a:p>
          <a:p>
            <a:endParaRPr lang="en-US" sz="3200" b="1">
              <a:latin typeface="Times New Roman"/>
              <a:cs typeface="Times New Roman"/>
            </a:endParaRPr>
          </a:p>
          <a:p>
            <a:endParaRPr lang="en-US"/>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837646" y="2665502"/>
            <a:ext cx="9237687" cy="1382507"/>
          </a:xfrm>
        </p:spPr>
        <p:txBody>
          <a:bodyPr vert="horz" lIns="91440" tIns="45720" rIns="91440" bIns="45720" rtlCol="0" anchor="t">
            <a:noAutofit/>
          </a:bodyPr>
          <a:lstStyle/>
          <a:p>
            <a:pPr marL="0" indent="0" algn="just">
              <a:buNone/>
            </a:pPr>
            <a:endParaRPr lang="en-US" sz="1400">
              <a:latin typeface="Times New Roman"/>
              <a:cs typeface="Times New Roman"/>
            </a:endParaRPr>
          </a:p>
          <a:p>
            <a:endParaRPr lang="en-US" sz="1400">
              <a:latin typeface="Times New Roman"/>
            </a:endParaRPr>
          </a:p>
          <a:p>
            <a:pPr marL="0" indent="0">
              <a:buNone/>
            </a:pPr>
            <a:endParaRPr lang="en-US" sz="1400" b="1"/>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E5082B9-0E7D-BFD4-E409-77E083CFD83A}"/>
              </a:ext>
            </a:extLst>
          </p:cNvPr>
          <p:cNvSpPr txBox="1"/>
          <p:nvPr/>
        </p:nvSpPr>
        <p:spPr>
          <a:xfrm>
            <a:off x="835231" y="1310244"/>
            <a:ext cx="9809018"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CI/CD A Gentle Introduction</a:t>
            </a:r>
          </a:p>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Cloud Basics</a:t>
            </a:r>
            <a:endParaRPr lang="en-US" sz="2000" b="1" dirty="0">
              <a:latin typeface="Times New Roman"/>
              <a:cs typeface="Times New Roman"/>
            </a:endParaRPr>
          </a:p>
          <a:p>
            <a:pPr marL="285750" indent="-28575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Configuration Management</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Deployment Strategies</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What is DevOps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Infra as Code Basics</a:t>
            </a:r>
            <a:endParaRPr lang="en-US" b="1">
              <a:latin typeface="Times New Roman"/>
              <a:cs typeface="Times New Roman"/>
            </a:endParaRPr>
          </a:p>
          <a:p>
            <a:pPr marL="342900" indent="-342900">
              <a:buFont typeface="Arial"/>
              <a:buChar char="•"/>
            </a:pPr>
            <a:endParaRPr lang="en-US" b="1" dirty="0">
              <a:latin typeface="Times New Roman"/>
              <a:cs typeface="Times New Roman"/>
            </a:endParaRPr>
          </a:p>
          <a:p>
            <a:pPr marL="342900" indent="-342900">
              <a:buFont typeface="Arial"/>
              <a:buChar char="•"/>
            </a:pPr>
            <a:r>
              <a:rPr lang="en-US" b="1" dirty="0">
                <a:latin typeface="Times New Roman"/>
                <a:cs typeface="Times New Roman"/>
              </a:rPr>
              <a:t>Linux Custom Script Tasks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Linux</a:t>
            </a:r>
            <a:endParaRPr lang="en-US" sz="2000" b="1" dirty="0">
              <a:latin typeface="Times New Roman"/>
              <a:cs typeface="Times New Roman"/>
            </a:endParaRPr>
          </a:p>
          <a:p>
            <a:pPr marL="342900" indent="-342900">
              <a:buFont typeface="Arial"/>
              <a:buChar char="•"/>
            </a:pPr>
            <a:endParaRPr lang="en-US" sz="2000" b="1" dirty="0">
              <a:latin typeface="Times New Roman"/>
              <a:cs typeface="Times New Roman"/>
            </a:endParaRPr>
          </a:p>
          <a:p>
            <a:pPr marL="285750" indent="-285750">
              <a:buFont typeface="Arial"/>
              <a:buChar char="•"/>
            </a:pPr>
            <a:endParaRPr lang="en-US" sz="2000" b="1">
              <a:latin typeface="Times New Roman"/>
              <a:cs typeface="Times New Roman"/>
            </a:endParaRPr>
          </a:p>
          <a:p>
            <a:pPr marL="285750" indent="-285750">
              <a:buFont typeface="Arial"/>
              <a:buChar char="•"/>
            </a:pPr>
            <a:endParaRPr lang="en-US" sz="2000" b="1">
              <a:latin typeface="Times New Roman"/>
              <a:cs typeface="Times New Roman"/>
            </a:endParaRPr>
          </a:p>
          <a:p>
            <a:endParaRPr lang="en-US" sz="2000" b="1">
              <a:latin typeface="Times New Roman"/>
              <a:cs typeface="Times New Roman"/>
            </a:endParaRPr>
          </a:p>
          <a:p>
            <a:endParaRPr lang="en-US" sz="2000" b="1">
              <a:latin typeface="Times New Roman"/>
              <a:cs typeface="Times New Roman"/>
            </a:endParaRPr>
          </a:p>
          <a:p>
            <a:pPr marL="285750" indent="-285750">
              <a:buFont typeface="Arial"/>
              <a:buChar char="•"/>
            </a:pPr>
            <a:endParaRPr lang="en-US" sz="1400" b="1">
              <a:latin typeface="Times New Roman"/>
              <a:cs typeface="Times New Roman"/>
            </a:endParaRPr>
          </a:p>
          <a:p>
            <a:endParaRPr lang="en-US"/>
          </a:p>
        </p:txBody>
      </p:sp>
    </p:spTree>
    <p:extLst>
      <p:ext uri="{BB962C8B-B14F-4D97-AF65-F5344CB8AC3E}">
        <p14:creationId xmlns:p14="http://schemas.microsoft.com/office/powerpoint/2010/main" val="292315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1323398"/>
            <a:ext cx="10515600" cy="1325563"/>
          </a:xfrm>
        </p:spPr>
        <p:txBody>
          <a:bodyPr>
            <a:normAutofit/>
          </a:bodyPr>
          <a:lstStyle/>
          <a:p>
            <a:endParaRPr lang="en-US" sz="2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p>
          <a:p>
            <a:endParaRPr lang="en-US" sz="3200" b="1">
              <a:latin typeface="Times New Roman"/>
              <a:cs typeface="Times New Roman"/>
            </a:endParaRPr>
          </a:p>
          <a:p>
            <a:endParaRPr lang="en-US"/>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EB3185EF-63CB-3CA2-99AA-00917BE491D5}"/>
              </a:ext>
            </a:extLst>
          </p:cNvPr>
          <p:cNvSpPr>
            <a:spLocks noGrp="1"/>
          </p:cNvSpPr>
          <p:nvPr>
            <p:ph idx="1"/>
          </p:nvPr>
        </p:nvSpPr>
        <p:spPr>
          <a:xfrm>
            <a:off x="3601720" y="2933065"/>
            <a:ext cx="5212080" cy="1445578"/>
          </a:xfrm>
        </p:spPr>
        <p:txBody>
          <a:bodyPr vert="horz" lIns="91440" tIns="45720" rIns="91440" bIns="45720" rtlCol="0" anchor="t">
            <a:noAutofit/>
          </a:bodyPr>
          <a:lstStyle/>
          <a:p>
            <a:pPr marL="0" indent="0">
              <a:buNone/>
            </a:pPr>
            <a:r>
              <a:rPr lang="en-US" sz="7000" dirty="0">
                <a:solidFill>
                  <a:srgbClr val="FF0000"/>
                </a:solidFill>
                <a:latin typeface="Freestyle Script"/>
              </a:rPr>
              <a:t>Thank You!!</a:t>
            </a:r>
          </a:p>
        </p:txBody>
      </p:sp>
    </p:spTree>
    <p:extLst>
      <p:ext uri="{BB962C8B-B14F-4D97-AF65-F5344CB8AC3E}">
        <p14:creationId xmlns:p14="http://schemas.microsoft.com/office/powerpoint/2010/main" val="270365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669405" y="1132897"/>
            <a:ext cx="9855200" cy="131540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726315" y="2275431"/>
            <a:ext cx="9970822" cy="4666364"/>
          </a:xfrm>
        </p:spPr>
        <p:txBody>
          <a:bodyPr vert="horz" lIns="91440" tIns="45720" rIns="91440" bIns="45720" rtlCol="0" anchor="t">
            <a:noAutofit/>
          </a:bodyPr>
          <a:lstStyle/>
          <a:p>
            <a:pPr marL="0" indent="0">
              <a:buNone/>
            </a:pPr>
            <a:r>
              <a:rPr lang="en-US" sz="1400" b="1" dirty="0">
                <a:latin typeface="Times New Roman"/>
                <a:cs typeface="Times New Roman"/>
              </a:rPr>
              <a:t>Continuous Integration (CI)</a:t>
            </a:r>
            <a:br>
              <a:rPr lang="en-US" sz="1400" b="1" dirty="0">
                <a:latin typeface="Times New Roman"/>
                <a:ea typeface="+mn-lt"/>
                <a:cs typeface="+mn-lt"/>
              </a:rPr>
            </a:br>
            <a:r>
              <a:rPr lang="en-US" sz="1400" dirty="0">
                <a:latin typeface="Times New Roman"/>
                <a:ea typeface="+mn-lt"/>
                <a:cs typeface="+mn-lt"/>
              </a:rPr>
              <a:t>Continuous Integration is the practice of frequently merging code changes from multiple developers into a shared repository (e.g., GitHub, GitLab). Each integration triggers an automated build and testing process to ensure the new code works with the existing codebase.</a:t>
            </a:r>
            <a:endParaRPr lang="en-US" sz="1400" dirty="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lvl="1"/>
            <a:r>
              <a:rPr lang="en-US" sz="1400" dirty="0">
                <a:latin typeface="Times New Roman"/>
                <a:ea typeface="+mn-lt"/>
                <a:cs typeface="+mn-lt"/>
              </a:rPr>
              <a:t>Automated builds and testing.</a:t>
            </a:r>
            <a:endParaRPr lang="en-US" sz="1400" dirty="0">
              <a:latin typeface="Times New Roman"/>
              <a:cs typeface="Times New Roman"/>
            </a:endParaRPr>
          </a:p>
          <a:p>
            <a:pPr lvl="1"/>
            <a:r>
              <a:rPr lang="en-US" sz="1400" dirty="0">
                <a:latin typeface="Times New Roman"/>
                <a:ea typeface="+mn-lt"/>
                <a:cs typeface="+mn-lt"/>
              </a:rPr>
              <a:t>Early detection of integration issues.</a:t>
            </a:r>
            <a:endParaRPr lang="en-US" sz="1400" dirty="0">
              <a:latin typeface="Times New Roman"/>
              <a:cs typeface="Times New Roman"/>
            </a:endParaRPr>
          </a:p>
          <a:p>
            <a:pPr lvl="1"/>
            <a:r>
              <a:rPr lang="en-US" sz="1400" dirty="0">
                <a:latin typeface="Times New Roman"/>
                <a:ea typeface="+mn-lt"/>
                <a:cs typeface="+mn-lt"/>
              </a:rPr>
              <a:t>Encourages small, incremental code changes.</a:t>
            </a:r>
            <a:endParaRPr lang="en-US" sz="1400" dirty="0">
              <a:latin typeface="Times New Roman"/>
              <a:cs typeface="Times New Roman"/>
            </a:endParaRPr>
          </a:p>
          <a:p>
            <a:pPr marL="0" indent="0">
              <a:buNone/>
            </a:pPr>
            <a:r>
              <a:rPr lang="en-US" sz="1400" b="1" dirty="0">
                <a:latin typeface="Times New Roman"/>
                <a:ea typeface="+mn-lt"/>
                <a:cs typeface="+mn-lt"/>
              </a:rPr>
              <a:t>How CI Works:</a:t>
            </a:r>
            <a:endParaRPr lang="en-US" sz="1400" dirty="0">
              <a:latin typeface="Times New Roman"/>
              <a:cs typeface="Times New Roman"/>
            </a:endParaRPr>
          </a:p>
          <a:p>
            <a:pPr lvl="1"/>
            <a:r>
              <a:rPr lang="en-US" sz="1400" dirty="0">
                <a:latin typeface="Times New Roman"/>
                <a:ea typeface="+mn-lt"/>
                <a:cs typeface="+mn-lt"/>
              </a:rPr>
              <a:t>Developers write code and push it to a version control system (e.g., Git).</a:t>
            </a:r>
            <a:endParaRPr lang="en-US" sz="1400" dirty="0">
              <a:latin typeface="Times New Roman"/>
              <a:cs typeface="Times New Roman"/>
            </a:endParaRPr>
          </a:p>
          <a:p>
            <a:pPr lvl="1"/>
            <a:r>
              <a:rPr lang="en-US" sz="1400" dirty="0">
                <a:latin typeface="Times New Roman"/>
                <a:ea typeface="+mn-lt"/>
                <a:cs typeface="+mn-lt"/>
              </a:rPr>
              <a:t>A CI tool (e.g., Jenkins, GitLab CI/CD) detects the changes and triggers a pipeline.</a:t>
            </a:r>
            <a:endParaRPr lang="en-US" sz="1400" dirty="0">
              <a:latin typeface="Times New Roman"/>
              <a:cs typeface="Times New Roman"/>
            </a:endParaRPr>
          </a:p>
          <a:p>
            <a:pPr lvl="1"/>
            <a:r>
              <a:rPr lang="en-US" sz="1400" dirty="0">
                <a:latin typeface="Times New Roman"/>
                <a:ea typeface="+mn-lt"/>
                <a:cs typeface="+mn-lt"/>
              </a:rPr>
              <a:t>The pipeline compiles the code, runs automated tests, and generates reports.</a:t>
            </a:r>
            <a:endParaRPr lang="en-US" sz="1400" dirty="0">
              <a:latin typeface="Times New Roman"/>
              <a:cs typeface="Times New Roman"/>
            </a:endParaRPr>
          </a:p>
          <a:p>
            <a:pPr lvl="1"/>
            <a:r>
              <a:rPr lang="en-US" sz="1400" dirty="0">
                <a:latin typeface="Times New Roman"/>
                <a:ea typeface="+mn-lt"/>
                <a:cs typeface="+mn-lt"/>
              </a:rPr>
              <a:t>If the tests pass, the code is considered ready for the next stage (e.g., deployment).</a:t>
            </a:r>
            <a:endParaRPr lang="en-US" sz="1400" dirty="0">
              <a:latin typeface="Times New Roman"/>
              <a:cs typeface="Times New Roman"/>
            </a:endParaRPr>
          </a:p>
          <a:p>
            <a:pPr marL="0" indent="0">
              <a:buNone/>
            </a:pPr>
            <a:r>
              <a:rPr lang="en-US" sz="1400" b="1" dirty="0">
                <a:latin typeface="Times New Roman"/>
                <a:ea typeface="+mn-lt"/>
                <a:cs typeface="+mn-lt"/>
              </a:rPr>
              <a:t>Benefits of CI:</a:t>
            </a:r>
            <a:endParaRPr lang="en-US" sz="1400" dirty="0">
              <a:latin typeface="Times New Roman"/>
              <a:cs typeface="Times New Roman"/>
            </a:endParaRPr>
          </a:p>
          <a:p>
            <a:pPr lvl="1"/>
            <a:r>
              <a:rPr lang="en-US" sz="1400" dirty="0">
                <a:latin typeface="Times New Roman"/>
                <a:ea typeface="+mn-lt"/>
                <a:cs typeface="+mn-lt"/>
              </a:rPr>
              <a:t>Reduces integration problems by catching bugs early.</a:t>
            </a:r>
            <a:endParaRPr lang="en-US" sz="1400" dirty="0">
              <a:latin typeface="Times New Roman"/>
              <a:cs typeface="Times New Roman"/>
            </a:endParaRPr>
          </a:p>
          <a:p>
            <a:pPr lvl="1"/>
            <a:r>
              <a:rPr lang="en-US" sz="1400" dirty="0">
                <a:latin typeface="Times New Roman"/>
                <a:ea typeface="+mn-lt"/>
                <a:cs typeface="+mn-lt"/>
              </a:rPr>
              <a:t>Encourages collaboration among developers.</a:t>
            </a:r>
            <a:endParaRPr lang="en-US" sz="1400" dirty="0">
              <a:latin typeface="Times New Roman"/>
              <a:cs typeface="Times New Roman"/>
            </a:endParaRPr>
          </a:p>
          <a:p>
            <a:pPr lvl="1"/>
            <a:r>
              <a:rPr lang="en-US" sz="1400" dirty="0">
                <a:latin typeface="Times New Roman"/>
                <a:ea typeface="+mn-lt"/>
                <a:cs typeface="+mn-lt"/>
              </a:rPr>
              <a:t>Provides fast feedback on code quality.</a:t>
            </a:r>
            <a:endParaRPr lang="en-US" sz="1400" dirty="0">
              <a:latin typeface="Times New Roman"/>
              <a:cs typeface="Times New Roman"/>
            </a:endParaRPr>
          </a:p>
          <a:p>
            <a:endParaRPr lang="en-US" sz="1400" dirty="0">
              <a:latin typeface="Times New Roman"/>
              <a:cs typeface="Times New Roman"/>
            </a:endParaRPr>
          </a:p>
          <a:p>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EAA5D6D-4EC1-F264-4FF7-E44CCEF15F42}"/>
              </a:ext>
            </a:extLst>
          </p:cNvPr>
          <p:cNvSpPr txBox="1"/>
          <p:nvPr/>
        </p:nvSpPr>
        <p:spPr>
          <a:xfrm>
            <a:off x="787400" y="1322614"/>
            <a:ext cx="98733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What is CI/CD?</a:t>
            </a:r>
          </a:p>
          <a:p>
            <a:r>
              <a:rPr lang="en-US" sz="1400" dirty="0">
                <a:latin typeface="Times New Roman"/>
                <a:cs typeface="Times New Roman"/>
              </a:rPr>
              <a:t>CI/CD stands for </a:t>
            </a:r>
            <a:r>
              <a:rPr lang="en-US" sz="1400" b="1" dirty="0">
                <a:latin typeface="Times New Roman"/>
                <a:cs typeface="Times New Roman"/>
              </a:rPr>
              <a:t>Continuous Integration</a:t>
            </a:r>
            <a:r>
              <a:rPr lang="en-US" sz="1400" dirty="0">
                <a:latin typeface="Times New Roman"/>
                <a:cs typeface="Times New Roman"/>
              </a:rPr>
              <a:t> and </a:t>
            </a:r>
            <a:r>
              <a:rPr lang="en-US" sz="1400" b="1" dirty="0">
                <a:latin typeface="Times New Roman"/>
                <a:cs typeface="Times New Roman"/>
              </a:rPr>
              <a:t>Continuous Delivery/Deployment</a:t>
            </a:r>
            <a:r>
              <a:rPr lang="en-US" sz="1400" dirty="0">
                <a:latin typeface="Times New Roman"/>
                <a:cs typeface="Times New Roman"/>
              </a:rPr>
              <a:t>, which are modern software development practices aimed at automating the process of integrating, testing, and deploying code changes. It is a cornerstone of DevOps, enabling teams to deliver software faster, with higher quality, and reduced risk.</a:t>
            </a:r>
          </a:p>
        </p:txBody>
      </p:sp>
      <p:pic>
        <p:nvPicPr>
          <p:cNvPr id="12" name="Picture 11" descr="What Is CI/CD and How Does It Work? | Black Duck">
            <a:extLst>
              <a:ext uri="{FF2B5EF4-FFF2-40B4-BE49-F238E27FC236}">
                <a16:creationId xmlns:a16="http://schemas.microsoft.com/office/drawing/2014/main" id="{058F61A5-5D8F-E98B-4597-87BB672CC999}"/>
              </a:ext>
            </a:extLst>
          </p:cNvPr>
          <p:cNvPicPr>
            <a:picLocks noChangeAspect="1"/>
          </p:cNvPicPr>
          <p:nvPr/>
        </p:nvPicPr>
        <p:blipFill>
          <a:blip r:embed="rId3"/>
          <a:stretch>
            <a:fillRect/>
          </a:stretch>
        </p:blipFill>
        <p:spPr>
          <a:xfrm>
            <a:off x="7040088" y="3020291"/>
            <a:ext cx="3475513" cy="1678380"/>
          </a:xfrm>
          <a:prstGeom prst="rect">
            <a:avLst/>
          </a:prstGeom>
          <a:ln w="28575">
            <a:solidFill>
              <a:schemeClr val="tx1"/>
            </a:solidFill>
          </a:ln>
        </p:spPr>
      </p:pic>
    </p:spTree>
    <p:extLst>
      <p:ext uri="{BB962C8B-B14F-4D97-AF65-F5344CB8AC3E}">
        <p14:creationId xmlns:p14="http://schemas.microsoft.com/office/powerpoint/2010/main" val="14301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A446D-08A0-CDB6-7474-FC10A45D3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A6798-EE35-7B9E-F54E-2DD09BB94444}"/>
              </a:ext>
            </a:extLst>
          </p:cNvPr>
          <p:cNvSpPr>
            <a:spLocks noGrp="1"/>
          </p:cNvSpPr>
          <p:nvPr>
            <p:ph type="title"/>
          </p:nvPr>
        </p:nvSpPr>
        <p:spPr/>
        <p:txBody>
          <a:bodyPr>
            <a:normAutofit/>
          </a:bodyPr>
          <a:lstStyle/>
          <a:p>
            <a:r>
              <a:rPr lang="en-US" sz="3200" b="1" dirty="0">
                <a:latin typeface="Times New Roman"/>
                <a:cs typeface="Times New Roman"/>
              </a:rPr>
              <a:t>CI/CD A Gentle Introduction</a:t>
            </a: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920A0DF-5293-F774-BF8A-E5CBC1439F51}"/>
              </a:ext>
            </a:extLst>
          </p:cNvPr>
          <p:cNvSpPr>
            <a:spLocks noGrp="1"/>
          </p:cNvSpPr>
          <p:nvPr>
            <p:ph sz="half" idx="1"/>
          </p:nvPr>
        </p:nvSpPr>
        <p:spPr>
          <a:xfrm>
            <a:off x="792843" y="1317625"/>
            <a:ext cx="5181600" cy="4351338"/>
          </a:xfrm>
        </p:spPr>
        <p:txBody>
          <a:bodyPr vert="horz" lIns="91440" tIns="45720" rIns="91440" bIns="45720" rtlCol="0" anchor="t">
            <a:noAutofit/>
          </a:bodyPr>
          <a:lstStyle/>
          <a:p>
            <a:pPr>
              <a:buNone/>
            </a:pPr>
            <a:r>
              <a:rPr lang="en-US" sz="1400" b="1" dirty="0">
                <a:latin typeface="Times New Roman"/>
                <a:cs typeface="Times New Roman"/>
              </a:rPr>
              <a:t>Continuous Delivery (CD): </a:t>
            </a:r>
            <a:r>
              <a:rPr lang="en-US" sz="1400" dirty="0">
                <a:latin typeface="Times New Roman"/>
                <a:ea typeface="+mn-lt"/>
                <a:cs typeface="+mn-lt"/>
              </a:rPr>
              <a:t>Continuous Delivery extends CI by automating the release process. It ensures that the application is always in a deployable state, but deployment to production is a manual decision.</a:t>
            </a:r>
            <a:endParaRPr lang="en-US" sz="140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Automates packaging and release preparation.</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Deploys code to staging environments for further testing.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Requires human approval for production deployment.</a:t>
            </a:r>
            <a:endParaRPr lang="en-US" sz="1400" dirty="0">
              <a:latin typeface="Times New Roman"/>
              <a:cs typeface="Times New Roman"/>
            </a:endParaRPr>
          </a:p>
          <a:p>
            <a:pPr marL="0" indent="0">
              <a:buNone/>
            </a:pPr>
            <a:r>
              <a:rPr lang="en-US" sz="1400" b="1" dirty="0">
                <a:latin typeface="Times New Roman"/>
                <a:ea typeface="+mn-lt"/>
                <a:cs typeface="+mn-lt"/>
              </a:rPr>
              <a:t>How CD Works: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After CI, the code is packaged into deployable artifacts (e.g., Docker images, JAR files).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The artifacts are deployed to a staging environment.</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QA teams or automated tests validate the application in staging.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Once approved, the code is ready for production deployment.</a:t>
            </a:r>
            <a:endParaRPr lang="en-US" sz="1400">
              <a:latin typeface="Times New Roman"/>
              <a:cs typeface="Times New Roman"/>
            </a:endParaRPr>
          </a:p>
          <a:p>
            <a:pPr marL="0" indent="0">
              <a:buNone/>
            </a:pPr>
            <a:r>
              <a:rPr lang="en-US" sz="1400" b="1" dirty="0">
                <a:latin typeface="Times New Roman"/>
                <a:ea typeface="+mn-lt"/>
                <a:cs typeface="+mn-lt"/>
              </a:rPr>
              <a:t>Benefits of CD:</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Reduces the time and effort required to release software.</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Ensures consistent and reliable deployments.</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Improves collaboration between development and operations teams.</a:t>
            </a:r>
            <a:endParaRPr lang="en-US" sz="1400">
              <a:latin typeface="Times New Roman"/>
              <a:cs typeface="Times New Roman"/>
            </a:endParaRPr>
          </a:p>
          <a:p>
            <a:pPr marL="0" indent="0">
              <a:buNone/>
            </a:pPr>
            <a:endParaRPr lang="en-US" sz="1400" dirty="0">
              <a:latin typeface="Times New Roman"/>
              <a:cs typeface="Times New Roman"/>
            </a:endParaRPr>
          </a:p>
        </p:txBody>
      </p:sp>
      <p:sp>
        <p:nvSpPr>
          <p:cNvPr id="10" name="Content Placeholder 9">
            <a:extLst>
              <a:ext uri="{FF2B5EF4-FFF2-40B4-BE49-F238E27FC236}">
                <a16:creationId xmlns:a16="http://schemas.microsoft.com/office/drawing/2014/main" id="{9E7B3533-2703-C523-9DCF-AC629473C593}"/>
              </a:ext>
            </a:extLst>
          </p:cNvPr>
          <p:cNvSpPr>
            <a:spLocks noGrp="1"/>
          </p:cNvSpPr>
          <p:nvPr>
            <p:ph sz="half" idx="2"/>
          </p:nvPr>
        </p:nvSpPr>
        <p:spPr>
          <a:xfrm>
            <a:off x="6498771" y="1290411"/>
            <a:ext cx="4192816" cy="4378552"/>
          </a:xfrm>
        </p:spPr>
        <p:txBody>
          <a:bodyPr vert="horz" lIns="91440" tIns="45720" rIns="91440" bIns="45720" rtlCol="0" anchor="t">
            <a:normAutofit fontScale="47500" lnSpcReduction="20000"/>
          </a:bodyPr>
          <a:lstStyle/>
          <a:p>
            <a:pPr marL="0" indent="0">
              <a:buNone/>
            </a:pPr>
            <a:r>
              <a:rPr lang="en-GB" b="1" dirty="0"/>
              <a:t>Popular CI/CD Tools</a:t>
            </a:r>
            <a:endParaRPr lang="en-GB" dirty="0"/>
          </a:p>
          <a:p>
            <a:pPr marL="0" indent="0">
              <a:buNone/>
            </a:pPr>
            <a:r>
              <a:rPr lang="en-GB" b="1">
                <a:ea typeface="+mn-lt"/>
                <a:cs typeface="+mn-lt"/>
              </a:rPr>
              <a:t>Jenkins:</a:t>
            </a:r>
            <a:r>
              <a:rPr lang="en-GB" dirty="0">
                <a:ea typeface="+mn-lt"/>
                <a:cs typeface="+mn-lt"/>
              </a:rPr>
              <a:t> </a:t>
            </a:r>
            <a:endParaRPr lang="en-GB" dirty="0"/>
          </a:p>
          <a:p>
            <a:pPr marL="457200" lvl="1" indent="0">
              <a:buNone/>
            </a:pPr>
            <a:r>
              <a:rPr lang="en-GB" dirty="0">
                <a:ea typeface="+mn-lt"/>
                <a:cs typeface="+mn-lt"/>
              </a:rPr>
              <a:t>Open-source automation server.</a:t>
            </a:r>
            <a:endParaRPr lang="en-GB" dirty="0"/>
          </a:p>
          <a:p>
            <a:pPr marL="457200" lvl="1" indent="0">
              <a:buNone/>
            </a:pPr>
            <a:r>
              <a:rPr lang="en-GB" dirty="0">
                <a:ea typeface="+mn-lt"/>
                <a:cs typeface="+mn-lt"/>
              </a:rPr>
              <a:t>Highly customizable with plugins.</a:t>
            </a:r>
            <a:endParaRPr lang="en-GB" dirty="0"/>
          </a:p>
          <a:p>
            <a:pPr marL="457200" lvl="1" indent="0">
              <a:buNone/>
            </a:pPr>
            <a:r>
              <a:rPr lang="en-GB" dirty="0">
                <a:ea typeface="+mn-lt"/>
                <a:cs typeface="+mn-lt"/>
              </a:rPr>
              <a:t>Example: Automating the build and deployment of a Java application.</a:t>
            </a:r>
            <a:endParaRPr lang="en-GB" dirty="0"/>
          </a:p>
          <a:p>
            <a:pPr marL="0" indent="0">
              <a:buNone/>
            </a:pPr>
            <a:r>
              <a:rPr lang="en-GB" b="1" dirty="0">
                <a:ea typeface="+mn-lt"/>
                <a:cs typeface="+mn-lt"/>
              </a:rPr>
              <a:t>GitLab CI/CD:</a:t>
            </a:r>
            <a:r>
              <a:rPr lang="en-GB" dirty="0">
                <a:ea typeface="+mn-lt"/>
                <a:cs typeface="+mn-lt"/>
              </a:rPr>
              <a:t> </a:t>
            </a:r>
            <a:endParaRPr lang="en-GB" dirty="0"/>
          </a:p>
          <a:p>
            <a:pPr marL="457200" lvl="1" indent="0">
              <a:buNone/>
            </a:pPr>
            <a:r>
              <a:rPr lang="en-GB" dirty="0">
                <a:ea typeface="+mn-lt"/>
                <a:cs typeface="+mn-lt"/>
              </a:rPr>
              <a:t>Integrated with GitLab for seamless CI/CD.</a:t>
            </a:r>
            <a:endParaRPr lang="en-GB" dirty="0"/>
          </a:p>
          <a:p>
            <a:pPr marL="457200" lvl="1" indent="0">
              <a:buNone/>
            </a:pPr>
            <a:r>
              <a:rPr lang="en-GB" dirty="0">
                <a:ea typeface="+mn-lt"/>
                <a:cs typeface="+mn-lt"/>
              </a:rPr>
              <a:t>Example: Running CI/CD pipelines directly from GitLab repositories.</a:t>
            </a:r>
            <a:endParaRPr lang="en-GB" dirty="0"/>
          </a:p>
          <a:p>
            <a:pPr marL="0" indent="0">
              <a:buNone/>
            </a:pPr>
            <a:r>
              <a:rPr lang="en-GB" b="1" err="1">
                <a:ea typeface="+mn-lt"/>
                <a:cs typeface="+mn-lt"/>
              </a:rPr>
              <a:t>CircleCI</a:t>
            </a:r>
            <a:r>
              <a:rPr lang="en-GB" b="1" dirty="0">
                <a:ea typeface="+mn-lt"/>
                <a:cs typeface="+mn-lt"/>
              </a:rPr>
              <a:t>:</a:t>
            </a:r>
            <a:r>
              <a:rPr lang="en-GB" dirty="0">
                <a:ea typeface="+mn-lt"/>
                <a:cs typeface="+mn-lt"/>
              </a:rPr>
              <a:t> </a:t>
            </a:r>
            <a:endParaRPr lang="en-GB" dirty="0"/>
          </a:p>
          <a:p>
            <a:pPr marL="457200" lvl="1" indent="0">
              <a:buNone/>
            </a:pPr>
            <a:r>
              <a:rPr lang="en-GB" dirty="0">
                <a:ea typeface="+mn-lt"/>
                <a:cs typeface="+mn-lt"/>
              </a:rPr>
              <a:t>Cloud-based CI/CD platform.</a:t>
            </a:r>
            <a:endParaRPr lang="en-GB" dirty="0"/>
          </a:p>
          <a:p>
            <a:pPr marL="457200" lvl="1" indent="0">
              <a:buNone/>
            </a:pPr>
            <a:r>
              <a:rPr lang="en-GB" dirty="0">
                <a:ea typeface="+mn-lt"/>
                <a:cs typeface="+mn-lt"/>
              </a:rPr>
              <a:t>Example: Automating the testing and deployment of a Node.js application.</a:t>
            </a:r>
            <a:endParaRPr lang="en-GB" dirty="0"/>
          </a:p>
          <a:p>
            <a:pPr marL="0" indent="0">
              <a:buNone/>
            </a:pPr>
            <a:r>
              <a:rPr lang="en-GB" b="1" dirty="0">
                <a:ea typeface="+mn-lt"/>
                <a:cs typeface="+mn-lt"/>
              </a:rPr>
              <a:t>Travis CI:</a:t>
            </a:r>
            <a:r>
              <a:rPr lang="en-GB" dirty="0">
                <a:ea typeface="+mn-lt"/>
                <a:cs typeface="+mn-lt"/>
              </a:rPr>
              <a:t> </a:t>
            </a:r>
            <a:endParaRPr lang="en-GB" dirty="0"/>
          </a:p>
          <a:p>
            <a:pPr marL="457200" lvl="1" indent="0">
              <a:buNone/>
            </a:pPr>
            <a:r>
              <a:rPr lang="en-GB" dirty="0">
                <a:ea typeface="+mn-lt"/>
                <a:cs typeface="+mn-lt"/>
              </a:rPr>
              <a:t>Popular for open-source projects.</a:t>
            </a:r>
            <a:endParaRPr lang="en-GB" dirty="0"/>
          </a:p>
          <a:p>
            <a:pPr marL="457200" lvl="1" indent="0">
              <a:buNone/>
            </a:pPr>
            <a:r>
              <a:rPr lang="en-GB" dirty="0">
                <a:ea typeface="+mn-lt"/>
                <a:cs typeface="+mn-lt"/>
              </a:rPr>
              <a:t>Example: Running automated tests for a Python library.</a:t>
            </a:r>
            <a:endParaRPr lang="en-GB" dirty="0"/>
          </a:p>
          <a:p>
            <a:pPr marL="0" indent="0">
              <a:buNone/>
            </a:pPr>
            <a:r>
              <a:rPr lang="en-GB" b="1" dirty="0">
                <a:ea typeface="+mn-lt"/>
                <a:cs typeface="+mn-lt"/>
              </a:rPr>
              <a:t>GitHub Actions:</a:t>
            </a:r>
            <a:r>
              <a:rPr lang="en-GB" dirty="0">
                <a:ea typeface="+mn-lt"/>
                <a:cs typeface="+mn-lt"/>
              </a:rPr>
              <a:t> </a:t>
            </a:r>
            <a:endParaRPr lang="en-GB" dirty="0"/>
          </a:p>
          <a:p>
            <a:pPr marL="457200" lvl="1" indent="0">
              <a:buNone/>
            </a:pPr>
            <a:r>
              <a:rPr lang="en-GB" dirty="0">
                <a:ea typeface="+mn-lt"/>
                <a:cs typeface="+mn-lt"/>
              </a:rPr>
              <a:t>CI/CD workflows integrated with GitHub.</a:t>
            </a:r>
            <a:endParaRPr lang="en-GB" dirty="0"/>
          </a:p>
          <a:p>
            <a:pPr marL="457200" lvl="1" indent="0">
              <a:buNone/>
            </a:pPr>
            <a:r>
              <a:rPr lang="en-GB" dirty="0">
                <a:ea typeface="+mn-lt"/>
                <a:cs typeface="+mn-lt"/>
              </a:rPr>
              <a:t>Example: Automating the deployment of a React application to AWS.</a:t>
            </a:r>
            <a:endParaRPr lang="en-GB" dirty="0"/>
          </a:p>
          <a:p>
            <a:pPr marL="0" indent="0">
              <a:buNone/>
            </a:pPr>
            <a:endParaRPr lang="en-GB" dirty="0"/>
          </a:p>
        </p:txBody>
      </p:sp>
      <p:cxnSp>
        <p:nvCxnSpPr>
          <p:cNvPr id="4" name="Straight Arrow Connector 3">
            <a:extLst>
              <a:ext uri="{FF2B5EF4-FFF2-40B4-BE49-F238E27FC236}">
                <a16:creationId xmlns:a16="http://schemas.microsoft.com/office/drawing/2014/main" id="{B86F3DBE-7B06-FD3A-BA19-DD5F180EED14}"/>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D458AC7-4BED-AC92-C180-6699179AD0F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3B9969-9926-E3D9-C17E-CF053FD64FE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62FB11-8618-F92C-A77F-32C61BE48AAC}"/>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4D4C58-7F0E-6746-0B03-0165CA8AB8EA}"/>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AAFD5F2-5AB1-476D-7D54-A1F75308819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CDF814B-D40B-569B-E968-1C6DEB3D9B1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CAC0AA3-9A4B-A7B1-3BCA-70C39A488949}"/>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60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C382-0D6C-E015-DB07-8EAC1C4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1301C-329C-BB9A-F4CF-F13123DA1D49}"/>
              </a:ext>
            </a:extLst>
          </p:cNvPr>
          <p:cNvSpPr>
            <a:spLocks noGrp="1"/>
          </p:cNvSpPr>
          <p:nvPr>
            <p:ph type="title"/>
          </p:nvPr>
        </p:nvSpPr>
        <p:spPr>
          <a:xfrm>
            <a:off x="611414" y="1235982"/>
            <a:ext cx="10515600" cy="132556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6FE9C4B-C5DC-B853-BC19-614F58791D4B}"/>
              </a:ext>
            </a:extLst>
          </p:cNvPr>
          <p:cNvSpPr>
            <a:spLocks noGrp="1"/>
          </p:cNvSpPr>
          <p:nvPr>
            <p:ph sz="half" idx="1"/>
          </p:nvPr>
        </p:nvSpPr>
        <p:spPr>
          <a:xfrm>
            <a:off x="847271" y="1426482"/>
            <a:ext cx="4582887" cy="4351338"/>
          </a:xfrm>
        </p:spPr>
        <p:txBody>
          <a:bodyPr vert="horz" lIns="91440" tIns="45720" rIns="91440" bIns="45720" rtlCol="0" anchor="t">
            <a:noAutofit/>
          </a:bodyPr>
          <a:lstStyle/>
          <a:p>
            <a:pPr>
              <a:buNone/>
            </a:pPr>
            <a:r>
              <a:rPr lang="en-US" sz="1300" b="1" dirty="0">
                <a:latin typeface="Times New Roman"/>
                <a:cs typeface="Times New Roman"/>
              </a:rPr>
              <a:t>Continuous Deployment: </a:t>
            </a:r>
            <a:r>
              <a:rPr lang="en-US" sz="1300" dirty="0">
                <a:latin typeface="Times New Roman"/>
                <a:cs typeface="Times New Roman"/>
              </a:rPr>
              <a:t>Continuous</a:t>
            </a:r>
            <a:r>
              <a:rPr lang="en-US" sz="1300" dirty="0">
                <a:latin typeface="Times New Roman"/>
                <a:ea typeface="+mn-lt"/>
                <a:cs typeface="+mn-lt"/>
              </a:rPr>
              <a:t> Deployment automates the entire pipeline, including deployment to production. Every change that passes automated tests is deployed to production without manual intervention.</a:t>
            </a:r>
            <a:endParaRPr lang="en-US" sz="1300" dirty="0">
              <a:latin typeface="Times New Roman"/>
              <a:cs typeface="Times New Roman"/>
            </a:endParaRPr>
          </a:p>
          <a:p>
            <a:pPr marL="0" indent="0">
              <a:buNone/>
            </a:pPr>
            <a:r>
              <a:rPr lang="en-US" sz="1300" b="1" dirty="0">
                <a:latin typeface="Times New Roman"/>
                <a:ea typeface="+mn-lt"/>
                <a:cs typeface="+mn-lt"/>
              </a:rPr>
              <a:t>Key Features: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Fully automated pipeline.</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No manual approval required for production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Requires robust automated testing and monitoring.</a:t>
            </a:r>
            <a:endParaRPr lang="en-US" sz="1300" dirty="0">
              <a:latin typeface="Times New Roman"/>
              <a:cs typeface="Times New Roman"/>
            </a:endParaRPr>
          </a:p>
          <a:p>
            <a:pPr marL="0" indent="0">
              <a:buNone/>
            </a:pPr>
            <a:r>
              <a:rPr lang="en-US" sz="1300" b="1" dirty="0">
                <a:latin typeface="Times New Roman"/>
                <a:ea typeface="+mn-lt"/>
                <a:cs typeface="+mn-lt"/>
              </a:rPr>
              <a:t>How Continuous Deployment Works: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After CI/CD, the code is automatically deployed to production.</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Monitoring tools (e.g., Prometheus, Datadog) track application performance and errors.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If an issue is detected, the pipeline can trigger a rollback.</a:t>
            </a:r>
            <a:endParaRPr lang="en-US" sz="1300" dirty="0">
              <a:latin typeface="Times New Roman"/>
              <a:cs typeface="Times New Roman"/>
            </a:endParaRPr>
          </a:p>
          <a:p>
            <a:pPr marL="0" indent="0">
              <a:buNone/>
            </a:pPr>
            <a:r>
              <a:rPr lang="en-US" sz="1300" b="1" dirty="0">
                <a:latin typeface="Times New Roman"/>
                <a:ea typeface="+mn-lt"/>
                <a:cs typeface="+mn-lt"/>
              </a:rPr>
              <a:t>Benefits of Continuous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Enables rapid delivery of features and bug fixes.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Reduces human error in the deployment process.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Provides immediate feedback from real users.</a:t>
            </a:r>
            <a:endParaRPr lang="en-US" sz="1300" dirty="0">
              <a:latin typeface="Times New Roman"/>
              <a:cs typeface="Times New Roman"/>
            </a:endParaRPr>
          </a:p>
          <a:p>
            <a:pPr>
              <a:buNone/>
            </a:pPr>
            <a:endParaRPr lang="en-US" sz="1300" dirty="0">
              <a:latin typeface="Times New Roman"/>
              <a:cs typeface="Times New Roman"/>
            </a:endParaRPr>
          </a:p>
        </p:txBody>
      </p:sp>
      <p:sp>
        <p:nvSpPr>
          <p:cNvPr id="12" name="Content Placeholder 11">
            <a:extLst>
              <a:ext uri="{FF2B5EF4-FFF2-40B4-BE49-F238E27FC236}">
                <a16:creationId xmlns:a16="http://schemas.microsoft.com/office/drawing/2014/main" id="{C07D8C1C-38C7-436E-AFD6-10F94AEA3DFA}"/>
              </a:ext>
            </a:extLst>
          </p:cNvPr>
          <p:cNvSpPr>
            <a:spLocks noGrp="1"/>
          </p:cNvSpPr>
          <p:nvPr>
            <p:ph sz="half" idx="2"/>
          </p:nvPr>
        </p:nvSpPr>
        <p:spPr>
          <a:xfrm>
            <a:off x="6262914" y="1281339"/>
            <a:ext cx="4428673" cy="4351338"/>
          </a:xfrm>
        </p:spPr>
        <p:txBody>
          <a:bodyPr vert="horz" lIns="91440" tIns="45720" rIns="91440" bIns="45720" rtlCol="0" anchor="t">
            <a:noAutofit/>
          </a:bodyPr>
          <a:lstStyle/>
          <a:p>
            <a:pPr marL="0" indent="0">
              <a:lnSpc>
                <a:spcPct val="100000"/>
              </a:lnSpc>
              <a:buNone/>
            </a:pPr>
            <a:r>
              <a:rPr lang="en-GB" sz="1300" b="1" dirty="0">
                <a:latin typeface="Times New Roman"/>
                <a:cs typeface="Times New Roman"/>
              </a:rPr>
              <a:t>CI/CD Pipeline Stages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Source Code Management:</a:t>
            </a:r>
            <a:r>
              <a:rPr lang="en-GB" sz="1300" dirty="0">
                <a:latin typeface="Times New Roman"/>
                <a:ea typeface="+mn-lt"/>
                <a:cs typeface="+mn-lt"/>
              </a:rPr>
              <a:t> </a:t>
            </a:r>
            <a:endParaRPr lang="en-GB" sz="1300" dirty="0">
              <a:latin typeface="Times New Roman"/>
              <a:ea typeface="+mn-lt"/>
              <a:cs typeface="Times New Roman"/>
            </a:endParaRPr>
          </a:p>
          <a:p>
            <a:pPr marL="0" indent="0">
              <a:lnSpc>
                <a:spcPct val="100000"/>
              </a:lnSpc>
              <a:buNone/>
            </a:pPr>
            <a:r>
              <a:rPr lang="en-GB" sz="1300" dirty="0">
                <a:latin typeface="Times New Roman"/>
                <a:ea typeface="+mn-lt"/>
                <a:cs typeface="+mn-lt"/>
              </a:rPr>
              <a:t>   Developers push code to a version  control system (e.g.,    Git).</a:t>
            </a:r>
            <a:endParaRPr lang="en-GB" sz="1300">
              <a:latin typeface="Times New Roman"/>
              <a:cs typeface="Times New Roman"/>
            </a:endParaRPr>
          </a:p>
          <a:p>
            <a:pPr marL="0" indent="0">
              <a:lnSpc>
                <a:spcPct val="100000"/>
              </a:lnSpc>
              <a:buNone/>
            </a:pPr>
            <a:r>
              <a:rPr lang="en-GB" sz="1300" b="1" dirty="0">
                <a:latin typeface="Times New Roman"/>
                <a:ea typeface="+mn-lt"/>
                <a:cs typeface="+mn-lt"/>
              </a:rPr>
              <a:t>Build:</a:t>
            </a:r>
            <a:r>
              <a:rPr lang="en-GB" sz="1300" dirty="0">
                <a:latin typeface="Times New Roman"/>
                <a:ea typeface="+mn-lt"/>
                <a:cs typeface="+mn-lt"/>
              </a:rPr>
              <a:t> </a:t>
            </a:r>
            <a:endParaRPr lang="en-GB" sz="1300">
              <a:latin typeface="Times New Roman"/>
              <a:ea typeface="+mn-lt"/>
              <a:cs typeface="Times New Roman"/>
            </a:endParaRPr>
          </a:p>
          <a:p>
            <a:pPr marL="457200" lvl="1" indent="0">
              <a:lnSpc>
                <a:spcPct val="100000"/>
              </a:lnSpc>
              <a:buNone/>
            </a:pPr>
            <a:r>
              <a:rPr lang="en-GB" sz="1300" dirty="0">
                <a:latin typeface="Times New Roman"/>
                <a:ea typeface="+mn-lt"/>
                <a:cs typeface="+mn-lt"/>
              </a:rPr>
              <a:t>The application is compiled and packaged.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Test:</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Automated tests (unit, integration, functional) are executed.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Release:</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The application is prepared for deployment (e.g., creating Docker images)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Deploy:</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Code is deployed to staging or production environments.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Monitor:</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Application performance and errors are monitored post-deployment.</a:t>
            </a:r>
            <a:endParaRPr lang="en-GB" sz="1300" dirty="0">
              <a:latin typeface="Times New Roman"/>
              <a:cs typeface="Times New Roman"/>
            </a:endParaRPr>
          </a:p>
          <a:p>
            <a:pPr marL="0" indent="0">
              <a:lnSpc>
                <a:spcPct val="100000"/>
              </a:lnSpc>
              <a:buNone/>
            </a:pPr>
            <a:endParaRPr lang="en-GB" sz="1300" dirty="0">
              <a:latin typeface="Times New Roman"/>
              <a:cs typeface="Times New Roman"/>
            </a:endParaRPr>
          </a:p>
        </p:txBody>
      </p:sp>
      <p:cxnSp>
        <p:nvCxnSpPr>
          <p:cNvPr id="4" name="Straight Arrow Connector 3">
            <a:extLst>
              <a:ext uri="{FF2B5EF4-FFF2-40B4-BE49-F238E27FC236}">
                <a16:creationId xmlns:a16="http://schemas.microsoft.com/office/drawing/2014/main" id="{54D2DFF3-A7E7-7C6B-77AD-2C5881FC7721}"/>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378B6F1-0EF3-89FA-910C-E45F12B2F85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3B88B8D3-2D39-A39D-7622-460C4F9B21AF}"/>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88D254-A9F5-9E00-6469-FE821AA369F5}"/>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2DCD7B7-5360-0A85-DF50-7D8ACA2222D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7BC3D9B-5845-5213-6184-7837DFC5E97B}"/>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AC9EBA4-5510-D131-BD84-8FC2B49898C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1949D58-94B4-2372-8190-C44A5B4DC85D}"/>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5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DA69A-34B0-AAE2-EEAF-6B02A06C1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014A3-FB51-24C3-92C3-6BE172F4827E}"/>
              </a:ext>
            </a:extLst>
          </p:cNvPr>
          <p:cNvSpPr>
            <a:spLocks noGrp="1"/>
          </p:cNvSpPr>
          <p:nvPr>
            <p:ph type="title"/>
          </p:nvPr>
        </p:nvSpPr>
        <p:spPr>
          <a:xfrm>
            <a:off x="621310" y="503670"/>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ECFF69E0-130E-B2AD-7301-37B40642AF7E}"/>
              </a:ext>
            </a:extLst>
          </p:cNvPr>
          <p:cNvSpPr>
            <a:spLocks noGrp="1"/>
          </p:cNvSpPr>
          <p:nvPr>
            <p:ph sz="half" idx="1"/>
          </p:nvPr>
        </p:nvSpPr>
        <p:spPr>
          <a:xfrm>
            <a:off x="728518" y="1287937"/>
            <a:ext cx="9817925" cy="4351338"/>
          </a:xfrm>
        </p:spPr>
        <p:txBody>
          <a:bodyPr vert="horz" lIns="91440" tIns="45720" rIns="91440" bIns="45720" rtlCol="0" anchor="t">
            <a:noAutofit/>
          </a:bodyPr>
          <a:lstStyle/>
          <a:p>
            <a:pPr>
              <a:buNone/>
            </a:pPr>
            <a:r>
              <a:rPr lang="en-US" sz="1400" b="1" dirty="0">
                <a:latin typeface="Times New Roman"/>
                <a:cs typeface="Times New Roman"/>
              </a:rPr>
              <a:t>What is Cloud Computing?</a:t>
            </a:r>
          </a:p>
          <a:p>
            <a:pPr>
              <a:buNone/>
            </a:pPr>
            <a:r>
              <a:rPr lang="en-US" sz="1400" dirty="0">
                <a:latin typeface="Times New Roman"/>
                <a:ea typeface="+mn-lt"/>
                <a:cs typeface="+mn-lt"/>
              </a:rPr>
              <a:t> </a:t>
            </a:r>
            <a:endParaRPr lang="en-US" sz="1400" dirty="0">
              <a:latin typeface="Times New Roman"/>
            </a:endParaRPr>
          </a:p>
          <a:p>
            <a:pPr>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3135AE1B-E426-03F1-B744-9FDE1E9A7F4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8B89AF4-ED91-112F-245D-4B5E07D6876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90A0193-405C-9A55-EE5B-D64DB9D58C9B}"/>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A1AFC43-9F8E-C189-B431-D49D6057AFD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FD27958-7764-CDA5-5D3E-B15224314AEE}"/>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58ABCE-A1A9-38C1-E655-1964BE6EA549}"/>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F3B6789-5F48-2F39-F51A-9B35C5E013A4}"/>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2CD5D4A-7F66-82C6-98FC-088C1C9E158C}"/>
              </a:ext>
            </a:extLst>
          </p:cNvPr>
          <p:cNvSpPr txBox="1"/>
          <p:nvPr/>
        </p:nvSpPr>
        <p:spPr>
          <a:xfrm>
            <a:off x="785751" y="2468089"/>
            <a:ext cx="5246914"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Key Characteristics of Cloud Computing</a:t>
            </a:r>
          </a:p>
          <a:p>
            <a:pPr marL="228600" indent="-228600">
              <a:buFont typeface=""/>
              <a:buAutoNum type="arabicPeriod"/>
            </a:pPr>
            <a:r>
              <a:rPr lang="en-US" sz="1300" b="1" dirty="0">
                <a:latin typeface="Times New Roman"/>
                <a:cs typeface="Times New Roman"/>
              </a:rPr>
              <a:t>On-Demand Self-Service</a:t>
            </a:r>
            <a:r>
              <a:rPr lang="en-US" sz="1300" dirty="0">
                <a:latin typeface="Times New Roman"/>
                <a:cs typeface="Times New Roman"/>
              </a:rPr>
              <a:t>: </a:t>
            </a:r>
          </a:p>
          <a:p>
            <a:pPr marL="0" lvl="1"/>
            <a:r>
              <a:rPr lang="en-US" sz="1300" dirty="0">
                <a:latin typeface="Times New Roman"/>
                <a:cs typeface="Times New Roman"/>
              </a:rPr>
              <a:t>Users can provision resources (e.g., virtual machines, storage) as needed without requiring human intervention from the service provider.</a:t>
            </a:r>
          </a:p>
          <a:p>
            <a:pPr marL="228600" indent="-228600">
              <a:buFont typeface=""/>
              <a:buAutoNum type="arabicPeriod"/>
            </a:pPr>
            <a:r>
              <a:rPr lang="en-US" sz="1300" b="1" dirty="0">
                <a:latin typeface="Times New Roman"/>
                <a:cs typeface="Times New Roman"/>
              </a:rPr>
              <a:t>Broad Network Access</a:t>
            </a:r>
            <a:r>
              <a:rPr lang="en-US" sz="1300" dirty="0">
                <a:latin typeface="Times New Roman"/>
                <a:cs typeface="Times New Roman"/>
              </a:rPr>
              <a:t>: </a:t>
            </a:r>
          </a:p>
          <a:p>
            <a:pPr marL="0" lvl="1"/>
            <a:r>
              <a:rPr lang="en-US" sz="1300" dirty="0">
                <a:latin typeface="Times New Roman"/>
                <a:cs typeface="Times New Roman"/>
              </a:rPr>
              <a:t>Services are accessible over the internet from a wide range of devices, including laptops, smartphones, and tablets.</a:t>
            </a:r>
          </a:p>
          <a:p>
            <a:pPr marL="228600" indent="-228600">
              <a:buFont typeface=""/>
              <a:buAutoNum type="arabicPeriod"/>
            </a:pPr>
            <a:r>
              <a:rPr lang="en-US" sz="1300" b="1" dirty="0">
                <a:latin typeface="Times New Roman"/>
                <a:cs typeface="Times New Roman"/>
              </a:rPr>
              <a:t>Resource Pooling</a:t>
            </a:r>
            <a:r>
              <a:rPr lang="en-US" sz="1300" dirty="0">
                <a:latin typeface="Times New Roman"/>
                <a:cs typeface="Times New Roman"/>
              </a:rPr>
              <a:t>: </a:t>
            </a:r>
          </a:p>
          <a:p>
            <a:pPr marL="0" lvl="1" algn="just"/>
            <a:r>
              <a:rPr lang="en-US" sz="1300" dirty="0">
                <a:latin typeface="Times New Roman"/>
                <a:cs typeface="Times New Roman"/>
              </a:rPr>
              <a:t>Cloud providers pool resources to serve multiple customers using a multi-tenant model. Resources are dynamically allocated and reallocated based on demand.</a:t>
            </a:r>
          </a:p>
          <a:p>
            <a:pPr marL="228600" indent="-228600">
              <a:buFont typeface=""/>
              <a:buAutoNum type="arabicPeriod"/>
            </a:pPr>
            <a:r>
              <a:rPr lang="en-US" sz="1300" b="1" dirty="0">
                <a:latin typeface="Times New Roman"/>
                <a:cs typeface="Times New Roman"/>
              </a:rPr>
              <a:t>Scalability and Elasticity</a:t>
            </a:r>
            <a:r>
              <a:rPr lang="en-US" sz="1300" dirty="0">
                <a:latin typeface="Times New Roman"/>
                <a:cs typeface="Times New Roman"/>
              </a:rPr>
              <a:t>: </a:t>
            </a:r>
          </a:p>
          <a:p>
            <a:pPr marL="0" lvl="1"/>
            <a:r>
              <a:rPr lang="en-US" sz="1300" dirty="0">
                <a:latin typeface="Times New Roman"/>
                <a:cs typeface="Times New Roman"/>
              </a:rPr>
              <a:t>Resources can be scaled up or down automatically or manually to meet workload demands. This ensures optimal performance and cost efficiency.</a:t>
            </a:r>
          </a:p>
          <a:p>
            <a:pPr marL="228600" indent="-228600">
              <a:buFont typeface=""/>
              <a:buAutoNum type="arabicPeriod"/>
            </a:pPr>
            <a:r>
              <a:rPr lang="en-US" sz="1300" b="1" dirty="0">
                <a:latin typeface="Times New Roman"/>
                <a:cs typeface="Times New Roman"/>
              </a:rPr>
              <a:t>Measured Service</a:t>
            </a:r>
            <a:r>
              <a:rPr lang="en-US" sz="1300" dirty="0">
                <a:latin typeface="Times New Roman"/>
                <a:cs typeface="Times New Roman"/>
              </a:rPr>
              <a:t>: </a:t>
            </a:r>
          </a:p>
          <a:p>
            <a:pPr marL="0" lvl="1"/>
            <a:r>
              <a:rPr lang="en-US" sz="1300" dirty="0">
                <a:latin typeface="Times New Roman"/>
                <a:cs typeface="Times New Roman"/>
              </a:rPr>
              <a:t>Cloud systems automatically monitor and optimize resource usage. Customers are billed based on their usage, often referred to as the "pay-as-you-go" model.</a:t>
            </a:r>
          </a:p>
          <a:p>
            <a:pPr marL="228600" indent="-228600">
              <a:buFont typeface=""/>
              <a:buAutoNum type="arabicPeriod"/>
            </a:pPr>
            <a:r>
              <a:rPr lang="en-US" sz="1300" b="1" dirty="0">
                <a:latin typeface="Times New Roman"/>
                <a:cs typeface="Times New Roman"/>
              </a:rPr>
              <a:t>High Availability and Reliability</a:t>
            </a:r>
            <a:r>
              <a:rPr lang="en-US" sz="1300" dirty="0">
                <a:latin typeface="Times New Roman"/>
                <a:cs typeface="Times New Roman"/>
              </a:rPr>
              <a:t>: </a:t>
            </a:r>
          </a:p>
          <a:p>
            <a:pPr marL="0" lvl="1"/>
            <a:r>
              <a:rPr lang="en-US" sz="1300" dirty="0">
                <a:latin typeface="Times New Roman"/>
                <a:cs typeface="Times New Roman"/>
              </a:rPr>
              <a:t>Cloud providers offer redundancy and failover mechanisms to ensure services remain available even during hardware or network failures.</a:t>
            </a:r>
          </a:p>
        </p:txBody>
      </p:sp>
      <p:cxnSp>
        <p:nvCxnSpPr>
          <p:cNvPr id="16" name="Straight Arrow Connector 15">
            <a:extLst>
              <a:ext uri="{FF2B5EF4-FFF2-40B4-BE49-F238E27FC236}">
                <a16:creationId xmlns:a16="http://schemas.microsoft.com/office/drawing/2014/main" id="{BC29D12D-35B5-AADC-1A20-F0D126DFE9E4}"/>
              </a:ext>
            </a:extLst>
          </p:cNvPr>
          <p:cNvCxnSpPr/>
          <p:nvPr/>
        </p:nvCxnSpPr>
        <p:spPr>
          <a:xfrm flipH="1">
            <a:off x="6047344" y="2147453"/>
            <a:ext cx="31337" cy="478559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1634F48-6929-66A3-3323-50807772113D}"/>
              </a:ext>
            </a:extLst>
          </p:cNvPr>
          <p:cNvSpPr txBox="1"/>
          <p:nvPr/>
        </p:nvSpPr>
        <p:spPr>
          <a:xfrm>
            <a:off x="6129647" y="2309751"/>
            <a:ext cx="4514602"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Types of Cloud Deployment Models</a:t>
            </a:r>
          </a:p>
          <a:p>
            <a:pPr marL="228600" indent="-228600">
              <a:buFont typeface=""/>
              <a:buAutoNum type="arabicPeriod"/>
            </a:pPr>
            <a:r>
              <a:rPr lang="en-US" sz="1300" b="1" dirty="0">
                <a:latin typeface="Times New Roman"/>
                <a:cs typeface="Times New Roman"/>
              </a:rPr>
              <a:t>Public Cloud</a:t>
            </a:r>
            <a:r>
              <a:rPr lang="en-US" sz="1300" dirty="0">
                <a:latin typeface="Times New Roman"/>
                <a:cs typeface="Times New Roman"/>
              </a:rPr>
              <a:t>: </a:t>
            </a:r>
          </a:p>
          <a:p>
            <a:pPr marL="0" lvl="1"/>
            <a:r>
              <a:rPr lang="en-US" sz="1300" dirty="0">
                <a:latin typeface="Times New Roman"/>
                <a:cs typeface="Times New Roman"/>
              </a:rPr>
              <a:t>Owned and operated by third-party providers.</a:t>
            </a:r>
          </a:p>
          <a:p>
            <a:pPr marL="0" lvl="1"/>
            <a:r>
              <a:rPr lang="en-US" sz="1300" dirty="0">
                <a:latin typeface="Times New Roman"/>
                <a:cs typeface="Times New Roman"/>
              </a:rPr>
              <a:t>Resources are shared among multiple users (multi-tenancy).</a:t>
            </a:r>
          </a:p>
          <a:p>
            <a:pPr marL="0" lvl="1"/>
            <a:r>
              <a:rPr lang="en-US" sz="1300" dirty="0">
                <a:latin typeface="Times New Roman"/>
                <a:cs typeface="Times New Roman"/>
              </a:rPr>
              <a:t>Examples: Amazon Web Services (AWS), Microsoft Azure, Google Cloud Platform (GCP).</a:t>
            </a:r>
          </a:p>
          <a:p>
            <a:pPr marL="228600" indent="-228600">
              <a:buFont typeface=""/>
              <a:buAutoNum type="arabicPeriod"/>
            </a:pPr>
            <a:r>
              <a:rPr lang="en-US" sz="1300" b="1" dirty="0">
                <a:latin typeface="Times New Roman"/>
                <a:cs typeface="Times New Roman"/>
              </a:rPr>
              <a:t>Private Cloud</a:t>
            </a:r>
            <a:r>
              <a:rPr lang="en-US" sz="1300" dirty="0">
                <a:latin typeface="Times New Roman"/>
                <a:cs typeface="Times New Roman"/>
              </a:rPr>
              <a:t>: </a:t>
            </a:r>
          </a:p>
          <a:p>
            <a:pPr marL="0" lvl="1"/>
            <a:r>
              <a:rPr lang="en-US" sz="1300" dirty="0">
                <a:latin typeface="Times New Roman"/>
                <a:cs typeface="Times New Roman"/>
              </a:rPr>
              <a:t>Dedicated to a single organization.</a:t>
            </a:r>
          </a:p>
          <a:p>
            <a:pPr marL="0" lvl="1"/>
            <a:r>
              <a:rPr lang="en-US" sz="1300" dirty="0">
                <a:latin typeface="Times New Roman"/>
                <a:cs typeface="Times New Roman"/>
              </a:rPr>
              <a:t>Offers greater control, security, and customization.</a:t>
            </a:r>
          </a:p>
          <a:p>
            <a:pPr marL="0" lvl="1"/>
            <a:r>
              <a:rPr lang="en-US" sz="1300" dirty="0">
                <a:latin typeface="Times New Roman"/>
                <a:cs typeface="Times New Roman"/>
              </a:rPr>
              <a:t>Can be hosted on-premises or by a third-party provider.</a:t>
            </a:r>
          </a:p>
          <a:p>
            <a:pPr marL="0" lvl="1"/>
            <a:r>
              <a:rPr lang="en-US" sz="1300" dirty="0">
                <a:latin typeface="Times New Roman"/>
                <a:cs typeface="Times New Roman"/>
              </a:rPr>
              <a:t>Example: VMware vSphere.</a:t>
            </a:r>
          </a:p>
          <a:p>
            <a:pPr marL="228600" indent="-228600">
              <a:buFont typeface=""/>
              <a:buAutoNum type="arabicPeriod"/>
            </a:pPr>
            <a:r>
              <a:rPr lang="en-US" sz="1300" b="1" dirty="0">
                <a:latin typeface="Times New Roman"/>
                <a:cs typeface="Times New Roman"/>
              </a:rPr>
              <a:t>Hybrid Cloud</a:t>
            </a:r>
            <a:r>
              <a:rPr lang="en-US" sz="1300" dirty="0">
                <a:latin typeface="Times New Roman"/>
                <a:cs typeface="Times New Roman"/>
              </a:rPr>
              <a:t>: </a:t>
            </a:r>
          </a:p>
          <a:p>
            <a:pPr marL="0" lvl="1"/>
            <a:r>
              <a:rPr lang="en-US" sz="1300" dirty="0">
                <a:latin typeface="Times New Roman"/>
                <a:cs typeface="Times New Roman"/>
              </a:rPr>
              <a:t>Combines public and private clouds, allowing data and applications to move between them.</a:t>
            </a:r>
          </a:p>
          <a:p>
            <a:pPr marL="0" lvl="1"/>
            <a:r>
              <a:rPr lang="en-US" sz="1300" dirty="0">
                <a:latin typeface="Times New Roman"/>
                <a:cs typeface="Times New Roman"/>
              </a:rPr>
              <a:t>Provides flexibility, scalability, and cost optimization.</a:t>
            </a:r>
          </a:p>
          <a:p>
            <a:pPr marL="0" lvl="1"/>
            <a:r>
              <a:rPr lang="en-US" sz="1300" dirty="0">
                <a:latin typeface="Times New Roman"/>
                <a:cs typeface="Times New Roman"/>
              </a:rPr>
              <a:t>Example: A company may use a private cloud for sensitive data and a public cloud for less critical workloads.</a:t>
            </a:r>
          </a:p>
          <a:p>
            <a:pPr marL="228600" indent="-228600">
              <a:buFont typeface=""/>
              <a:buAutoNum type="arabicPeriod"/>
            </a:pPr>
            <a:r>
              <a:rPr lang="en-US" sz="1300" b="1" dirty="0">
                <a:latin typeface="Times New Roman"/>
                <a:cs typeface="Times New Roman"/>
              </a:rPr>
              <a:t>Community Cloud</a:t>
            </a:r>
            <a:r>
              <a:rPr lang="en-US" sz="1300" dirty="0">
                <a:latin typeface="Times New Roman"/>
                <a:cs typeface="Times New Roman"/>
              </a:rPr>
              <a:t>: </a:t>
            </a:r>
          </a:p>
          <a:p>
            <a:pPr marL="0" lvl="1"/>
            <a:r>
              <a:rPr lang="en-US" sz="1300" dirty="0">
                <a:latin typeface="Times New Roman"/>
                <a:cs typeface="Times New Roman"/>
              </a:rPr>
              <a:t>Shared by organizations with similar needs (e.g., government agencies, research institutions).</a:t>
            </a:r>
          </a:p>
          <a:p>
            <a:pPr marL="0" lvl="1"/>
            <a:r>
              <a:rPr lang="en-US" sz="1300" dirty="0">
                <a:latin typeface="Times New Roman"/>
                <a:cs typeface="Times New Roman"/>
              </a:rPr>
              <a:t>Offers a balance of cost-sharing and customization.</a:t>
            </a:r>
          </a:p>
        </p:txBody>
      </p:sp>
      <p:pic>
        <p:nvPicPr>
          <p:cNvPr id="10" name="Picture 9" descr="The Basics of Cloud Computing | Lucidchart">
            <a:extLst>
              <a:ext uri="{FF2B5EF4-FFF2-40B4-BE49-F238E27FC236}">
                <a16:creationId xmlns:a16="http://schemas.microsoft.com/office/drawing/2014/main" id="{8B10F148-59F5-4190-1A58-F64D6DDF05E4}"/>
              </a:ext>
            </a:extLst>
          </p:cNvPr>
          <p:cNvPicPr>
            <a:picLocks noChangeAspect="1"/>
          </p:cNvPicPr>
          <p:nvPr/>
        </p:nvPicPr>
        <p:blipFill>
          <a:blip r:embed="rId3">
            <a:alphaModFix/>
          </a:blip>
          <a:stretch>
            <a:fillRect/>
          </a:stretch>
        </p:blipFill>
        <p:spPr>
          <a:xfrm>
            <a:off x="8753434" y="1321437"/>
            <a:ext cx="1906649" cy="1347239"/>
          </a:xfrm>
          <a:prstGeom prst="rect">
            <a:avLst/>
          </a:prstGeom>
          <a:effectLst/>
        </p:spPr>
      </p:pic>
      <p:sp>
        <p:nvSpPr>
          <p:cNvPr id="12" name="TextBox 11">
            <a:extLst>
              <a:ext uri="{FF2B5EF4-FFF2-40B4-BE49-F238E27FC236}">
                <a16:creationId xmlns:a16="http://schemas.microsoft.com/office/drawing/2014/main" id="{87D167DB-5D01-CA01-D339-178D31A1A3F7}"/>
              </a:ext>
            </a:extLst>
          </p:cNvPr>
          <p:cNvSpPr txBox="1"/>
          <p:nvPr/>
        </p:nvSpPr>
        <p:spPr>
          <a:xfrm>
            <a:off x="726374" y="1458686"/>
            <a:ext cx="70776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rPr>
              <a:t>Cloud computing refers to the delivery of computing services, such as servers, storage, databases, networking, software, analytics, and intelligence—over the internet ("the cloud"). It eliminates the need for owning physical hardware and allows users to access resources on-demand, paying only for what they use.</a:t>
            </a:r>
            <a:endParaRPr lang="en-GB"/>
          </a:p>
        </p:txBody>
      </p:sp>
    </p:spTree>
    <p:extLst>
      <p:ext uri="{BB962C8B-B14F-4D97-AF65-F5344CB8AC3E}">
        <p14:creationId xmlns:p14="http://schemas.microsoft.com/office/powerpoint/2010/main" val="31277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9A203-C60D-0D80-4235-FF42D46FB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81667-D823-E4DE-2CCA-7D4211A51C35}"/>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5B3E049B-44EF-AB60-3E6F-4D55715D8B60}"/>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b="1" dirty="0">
                <a:latin typeface="Times New Roman"/>
                <a:cs typeface="Times New Roman"/>
              </a:rPr>
              <a:t>Cloud Service Models</a:t>
            </a:r>
            <a:endParaRPr lang="en-US" sz="1400" b="1"/>
          </a:p>
          <a:p>
            <a:pPr marL="285750" indent="-285750">
              <a:spcBef>
                <a:spcPts val="0"/>
              </a:spcBef>
            </a:pPr>
            <a:endParaRPr lang="en-US" sz="1300" b="1" dirty="0">
              <a:latin typeface="Times New Roman"/>
              <a:ea typeface="+mn-lt"/>
              <a:cs typeface="Times New Roman"/>
            </a:endParaRPr>
          </a:p>
          <a:p>
            <a:pPr marL="285750" indent="-285750">
              <a:spcBef>
                <a:spcPts val="0"/>
              </a:spcBef>
            </a:pPr>
            <a:r>
              <a:rPr lang="en-US" sz="1300" b="1" dirty="0">
                <a:latin typeface="Times New Roman"/>
                <a:ea typeface="+mn-lt"/>
                <a:cs typeface="+mn-lt"/>
              </a:rPr>
              <a:t>Infrastructure as a Service (IaaS)</a:t>
            </a:r>
            <a:r>
              <a:rPr lang="en-US" sz="1300" dirty="0">
                <a:latin typeface="Times New Roman"/>
                <a:ea typeface="+mn-lt"/>
                <a:cs typeface="+mn-lt"/>
              </a:rPr>
              <a:t>:  Provides virtualized computing resources over the internet.</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Users manage operating systems, applications, and middleware, while the provider manages the infrastructure.</a:t>
            </a:r>
            <a:endParaRPr lang="en-US" sz="1300" dirty="0">
              <a:latin typeface="Times New Roman"/>
              <a:cs typeface="Times New Roman"/>
            </a:endParaRPr>
          </a:p>
          <a:p>
            <a:pPr marL="0" lvl="1"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Amazon EC2</a:t>
            </a:r>
            <a:r>
              <a:rPr lang="en-US" sz="1300" dirty="0">
                <a:latin typeface="Times New Roman"/>
                <a:ea typeface="+mn-lt"/>
                <a:cs typeface="+mn-lt"/>
              </a:rPr>
              <a:t>: Virtual servers.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Compute Engine</a:t>
            </a:r>
            <a:r>
              <a:rPr lang="en-US" sz="1300" dirty="0">
                <a:latin typeface="Times New Roman"/>
                <a:ea typeface="+mn-lt"/>
                <a:cs typeface="+mn-lt"/>
              </a:rPr>
              <a:t>: Scalable virtual machines.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Virtual Machines</a:t>
            </a:r>
            <a:r>
              <a:rPr lang="en-US" sz="1300" dirty="0">
                <a:latin typeface="Times New Roman"/>
                <a:ea typeface="+mn-lt"/>
                <a:cs typeface="+mn-lt"/>
              </a:rPr>
              <a:t>: Cloud-based virtual servers.</a:t>
            </a:r>
            <a:endParaRPr lang="en-US" sz="1300" dirty="0">
              <a:latin typeface="Times New Roman"/>
              <a:cs typeface="Times New Roman"/>
            </a:endParaRPr>
          </a:p>
          <a:p>
            <a:pPr marL="285750" indent="-285750">
              <a:spcBef>
                <a:spcPts val="0"/>
              </a:spcBef>
            </a:pPr>
            <a:endParaRPr lang="en-US" sz="1300" b="1" dirty="0">
              <a:latin typeface="Times New Roman"/>
              <a:ea typeface="+mn-lt"/>
              <a:cs typeface="+mn-lt"/>
            </a:endParaRPr>
          </a:p>
          <a:p>
            <a:pPr marL="285750" indent="-285750">
              <a:spcBef>
                <a:spcPts val="0"/>
              </a:spcBef>
            </a:pPr>
            <a:r>
              <a:rPr lang="en-US" sz="1300" b="1" dirty="0">
                <a:latin typeface="Times New Roman"/>
                <a:ea typeface="+mn-lt"/>
                <a:cs typeface="+mn-lt"/>
              </a:rPr>
              <a:t>Platform as a Service (PaaS)</a:t>
            </a:r>
            <a:r>
              <a:rPr lang="en-US" sz="1300" dirty="0">
                <a:latin typeface="Times New Roman"/>
                <a:ea typeface="+mn-lt"/>
                <a:cs typeface="+mn-lt"/>
              </a:rPr>
              <a:t>:  Offers a platform for developers to build, test, and deploy applications without managing the underlying infrastructure.</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App Engine</a:t>
            </a:r>
            <a:r>
              <a:rPr lang="en-US" sz="1300" dirty="0">
                <a:latin typeface="Times New Roman"/>
                <a:ea typeface="+mn-lt"/>
                <a:cs typeface="+mn-lt"/>
              </a:rPr>
              <a:t>: Application hosting.</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App Service</a:t>
            </a:r>
            <a:r>
              <a:rPr lang="en-US" sz="1300" dirty="0">
                <a:latin typeface="Times New Roman"/>
                <a:ea typeface="+mn-lt"/>
                <a:cs typeface="+mn-lt"/>
              </a:rPr>
              <a:t>: Web and mobile app development.</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Heroku</a:t>
            </a:r>
            <a:r>
              <a:rPr lang="en-US" sz="1300" dirty="0">
                <a:latin typeface="Times New Roman"/>
                <a:ea typeface="+mn-lt"/>
                <a:cs typeface="+mn-lt"/>
              </a:rPr>
              <a:t>: Application deployment and scaling.</a:t>
            </a:r>
            <a:endParaRPr lang="en-US" sz="1300" dirty="0">
              <a:latin typeface="Times New Roman"/>
              <a:cs typeface="Times New Roman"/>
            </a:endParaRPr>
          </a:p>
          <a:p>
            <a:pPr marL="0" indent="0">
              <a:buNone/>
            </a:pPr>
            <a:endParaRPr lang="en-US" sz="1300" dirty="0">
              <a:latin typeface="Times New Roman"/>
              <a:cs typeface="Times New Roman"/>
            </a:endParaRPr>
          </a:p>
          <a:p>
            <a:pPr marL="0" indent="0">
              <a:buNone/>
            </a:pPr>
            <a:endParaRPr lang="en-US" sz="1300" b="1" dirty="0">
              <a:latin typeface="Times New Roman"/>
              <a:cs typeface="Times New Roman"/>
            </a:endParaRPr>
          </a:p>
        </p:txBody>
      </p:sp>
      <p:cxnSp>
        <p:nvCxnSpPr>
          <p:cNvPr id="4" name="Straight Arrow Connector 3">
            <a:extLst>
              <a:ext uri="{FF2B5EF4-FFF2-40B4-BE49-F238E27FC236}">
                <a16:creationId xmlns:a16="http://schemas.microsoft.com/office/drawing/2014/main" id="{B6A06A86-E7A9-5F23-27A8-723EBC42120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1AEA977-2B7E-FEDD-1EA9-18AE8CC4C283}"/>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B194EB2-0AE1-F692-EB1D-58C137BDAFD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48DE1E7-3F25-6A06-1DB9-7BCCB5A6B15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54A387D-6487-5692-6A70-C766B073041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CA19456-958A-FACB-ACB2-4CDAA005C43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8F54F52-B82F-47DA-8755-A198374E17C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3D3A456-9AF0-CFE4-10ED-A5C60EC357C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9D0395A-983B-1BCD-AEED-3B6236815974}"/>
              </a:ext>
            </a:extLst>
          </p:cNvPr>
          <p:cNvSpPr txBox="1"/>
          <p:nvPr/>
        </p:nvSpPr>
        <p:spPr>
          <a:xfrm>
            <a:off x="6099958" y="1310244"/>
            <a:ext cx="4544291"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latin typeface="Times New Roman"/>
              <a:cs typeface="Times New Roman"/>
            </a:endParaRPr>
          </a:p>
          <a:p>
            <a:endParaRPr lang="en-US" sz="1400" b="1" dirty="0">
              <a:latin typeface="Times New Roman"/>
              <a:cs typeface="Times New Roman"/>
            </a:endParaRPr>
          </a:p>
          <a:p>
            <a:pPr marL="285750" indent="-285750">
              <a:buFont typeface="Arial"/>
              <a:buChar char="•"/>
            </a:pPr>
            <a:r>
              <a:rPr lang="en-US" sz="1400" b="1" dirty="0">
                <a:latin typeface="Times New Roman"/>
                <a:cs typeface="Times New Roman"/>
              </a:rPr>
              <a:t>Software as a Service (SaaS)</a:t>
            </a:r>
            <a:r>
              <a:rPr lang="en-US" sz="1400" dirty="0">
                <a:latin typeface="Times New Roman"/>
                <a:cs typeface="Times New Roman"/>
              </a:rPr>
              <a:t>:  Delivers software applications over the internet on a subscription basis.</a:t>
            </a:r>
            <a:endParaRPr lang="en-US">
              <a:latin typeface="Aptos" panose="020B0004020202020204"/>
              <a:cs typeface="Times New Roman"/>
            </a:endParaRPr>
          </a:p>
          <a:p>
            <a:pPr marL="0" lvl="1"/>
            <a:r>
              <a:rPr lang="en-US" sz="1400" dirty="0">
                <a:latin typeface="Times New Roman"/>
                <a:cs typeface="Times New Roman"/>
              </a:rPr>
              <a:t>Users access applications via a web browser without worrying about installation or maintenance.</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Gmail</a:t>
            </a:r>
            <a:r>
              <a:rPr lang="en-US" sz="1400" dirty="0">
                <a:latin typeface="Times New Roman"/>
                <a:cs typeface="Times New Roman"/>
              </a:rPr>
              <a:t>: Email service.</a:t>
            </a:r>
          </a:p>
          <a:p>
            <a:pPr marL="0" lvl="2"/>
            <a:r>
              <a:rPr lang="en-US" sz="1400" b="1" dirty="0">
                <a:latin typeface="Times New Roman"/>
                <a:cs typeface="Times New Roman"/>
              </a:rPr>
              <a:t>Microsoft 365</a:t>
            </a:r>
            <a:r>
              <a:rPr lang="en-US" sz="1400" dirty="0">
                <a:latin typeface="Times New Roman"/>
                <a:cs typeface="Times New Roman"/>
              </a:rPr>
              <a:t>: Office productivity tools.</a:t>
            </a:r>
          </a:p>
          <a:p>
            <a:pPr marL="0" lvl="2"/>
            <a:r>
              <a:rPr lang="en-US" sz="1400" b="1" dirty="0">
                <a:latin typeface="Times New Roman"/>
                <a:cs typeface="Times New Roman"/>
              </a:rPr>
              <a:t>Salesforce</a:t>
            </a:r>
            <a:r>
              <a:rPr lang="en-US" sz="1400" dirty="0">
                <a:latin typeface="Times New Roman"/>
                <a:cs typeface="Times New Roman"/>
              </a:rPr>
              <a:t>: Customer relationship management (CRM).</a:t>
            </a:r>
          </a:p>
          <a:p>
            <a:pPr lvl="2"/>
            <a:endParaRPr lang="en-US" sz="1400" dirty="0">
              <a:latin typeface="Times New Roman"/>
              <a:cs typeface="Times New Roman"/>
            </a:endParaRPr>
          </a:p>
          <a:p>
            <a:pPr marL="285750" indent="-285750">
              <a:buFont typeface="Arial"/>
              <a:buChar char="•"/>
            </a:pPr>
            <a:r>
              <a:rPr lang="en-US" sz="1400" b="1" dirty="0">
                <a:latin typeface="Times New Roman"/>
                <a:cs typeface="Times New Roman"/>
              </a:rPr>
              <a:t>Function as a Service (</a:t>
            </a:r>
            <a:r>
              <a:rPr lang="en-US" sz="1400" b="1" err="1">
                <a:latin typeface="Times New Roman"/>
                <a:cs typeface="Times New Roman"/>
              </a:rPr>
              <a:t>FaaS</a:t>
            </a:r>
            <a:r>
              <a:rPr lang="en-US" sz="1400" b="1" dirty="0">
                <a:latin typeface="Times New Roman"/>
                <a:cs typeface="Times New Roman"/>
              </a:rPr>
              <a:t>)</a:t>
            </a:r>
            <a:r>
              <a:rPr lang="en-US" sz="1400" dirty="0">
                <a:latin typeface="Times New Roman"/>
                <a:cs typeface="Times New Roman"/>
              </a:rPr>
              <a:t> (Serverless Computing): </a:t>
            </a:r>
          </a:p>
          <a:p>
            <a:pPr marL="0" lvl="1"/>
            <a:r>
              <a:rPr lang="en-US" sz="1400" dirty="0">
                <a:latin typeface="Times New Roman"/>
                <a:cs typeface="Times New Roman"/>
              </a:rPr>
              <a:t>Allows developers to run code in response to events without managing servers.</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AWS Lambda</a:t>
            </a:r>
            <a:r>
              <a:rPr lang="en-US" sz="1400" dirty="0">
                <a:latin typeface="Times New Roman"/>
                <a:cs typeface="Times New Roman"/>
              </a:rPr>
              <a:t>: Event-driven serverless computing.</a:t>
            </a:r>
          </a:p>
          <a:p>
            <a:pPr marL="0" lvl="2"/>
            <a:r>
              <a:rPr lang="en-US" sz="1400" b="1" dirty="0">
                <a:latin typeface="Times New Roman"/>
                <a:cs typeface="Times New Roman"/>
              </a:rPr>
              <a:t>Google Cloud Functions</a:t>
            </a:r>
            <a:r>
              <a:rPr lang="en-US" sz="1400" dirty="0">
                <a:latin typeface="Times New Roman"/>
                <a:cs typeface="Times New Roman"/>
              </a:rPr>
              <a:t>: Lightweight, event-based functions.</a:t>
            </a:r>
          </a:p>
          <a:p>
            <a:pPr marL="0" lvl="2"/>
            <a:r>
              <a:rPr lang="en-US" sz="1400" b="1" dirty="0">
                <a:latin typeface="Times New Roman"/>
                <a:cs typeface="Times New Roman"/>
              </a:rPr>
              <a:t>Azure Functions</a:t>
            </a:r>
            <a:r>
              <a:rPr lang="en-US" sz="1400" dirty="0">
                <a:latin typeface="Times New Roman"/>
                <a:cs typeface="Times New Roman"/>
              </a:rPr>
              <a:t>: Serverless application development.</a:t>
            </a:r>
          </a:p>
        </p:txBody>
      </p:sp>
    </p:spTree>
    <p:extLst>
      <p:ext uri="{BB962C8B-B14F-4D97-AF65-F5344CB8AC3E}">
        <p14:creationId xmlns:p14="http://schemas.microsoft.com/office/powerpoint/2010/main" val="9484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7F9B5-4D0F-D77E-9256-1F604B2BA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84502-8EF2-65FD-BF96-7AC98676BEA3}"/>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95A0682C-100B-7EDF-4BB6-881558758543}"/>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dirty="0">
                <a:latin typeface="Times New Roman"/>
                <a:cs typeface="Times New Roman"/>
              </a:rPr>
              <a:t>Benefits of Cloud Computing</a:t>
            </a:r>
            <a:endParaRPr lang="en-US" dirty="0"/>
          </a:p>
          <a:p>
            <a:pPr marL="0" indent="0">
              <a:spcBef>
                <a:spcPts val="0"/>
              </a:spcBef>
              <a:buNone/>
            </a:pPr>
            <a:r>
              <a:rPr lang="en-US" sz="1400" b="1" dirty="0">
                <a:latin typeface="Times New Roman"/>
                <a:ea typeface="+mn-lt"/>
                <a:cs typeface="+mn-lt"/>
              </a:rPr>
              <a:t>Cost Efficiency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Reduces capital expenses (</a:t>
            </a:r>
            <a:r>
              <a:rPr lang="en-US" sz="1400" dirty="0" err="1">
                <a:latin typeface="Times New Roman"/>
                <a:ea typeface="+mn-lt"/>
                <a:cs typeface="+mn-lt"/>
              </a:rPr>
              <a:t>CapEx</a:t>
            </a:r>
            <a:r>
              <a:rPr lang="en-US" sz="1400" dirty="0">
                <a:latin typeface="Times New Roman"/>
                <a:ea typeface="+mn-lt"/>
                <a:cs typeface="+mn-lt"/>
              </a:rPr>
              <a:t>) by eliminating the need for physical hardware.</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Operates on an operational expense (</a:t>
            </a:r>
            <a:r>
              <a:rPr lang="en-US" sz="1400" dirty="0" err="1">
                <a:latin typeface="Times New Roman"/>
                <a:ea typeface="+mn-lt"/>
                <a:cs typeface="+mn-lt"/>
              </a:rPr>
              <a:t>OpEx</a:t>
            </a:r>
            <a:r>
              <a:rPr lang="en-US" sz="1400" dirty="0">
                <a:latin typeface="Times New Roman"/>
                <a:ea typeface="+mn-lt"/>
                <a:cs typeface="+mn-lt"/>
              </a:rPr>
              <a:t>) model, where users pay only for what they use.</a:t>
            </a:r>
          </a:p>
          <a:p>
            <a:pPr marL="0" indent="0">
              <a:spcBef>
                <a:spcPts val="0"/>
              </a:spcBef>
              <a:buNone/>
            </a:pPr>
            <a:r>
              <a:rPr lang="en-US" sz="1400" b="1" dirty="0">
                <a:latin typeface="Times New Roman"/>
                <a:ea typeface="+mn-lt"/>
                <a:cs typeface="+mn-lt"/>
              </a:rPr>
              <a:t>Scalability</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Easily scale resources up or down based on demand, ensuring optimal performance during peak times.</a:t>
            </a:r>
            <a:endParaRPr lang="en-US" sz="1400">
              <a:latin typeface="Times New Roman"/>
              <a:cs typeface="Times New Roman"/>
            </a:endParaRPr>
          </a:p>
          <a:p>
            <a:pPr marL="0" indent="0">
              <a:spcBef>
                <a:spcPts val="0"/>
              </a:spcBef>
              <a:buNone/>
            </a:pPr>
            <a:r>
              <a:rPr lang="en-US" sz="1400" b="1" dirty="0">
                <a:latin typeface="Times New Roman"/>
                <a:ea typeface="+mn-lt"/>
                <a:cs typeface="+mn-lt"/>
              </a:rPr>
              <a:t>Accessibility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Access resources and applications from anywhere with an internet connection, enabling remote work and collaboration.</a:t>
            </a:r>
          </a:p>
          <a:p>
            <a:pPr marL="0" indent="0">
              <a:spcBef>
                <a:spcPts val="0"/>
              </a:spcBef>
              <a:buNone/>
            </a:pPr>
            <a:r>
              <a:rPr lang="en-US" sz="1400" b="1" dirty="0">
                <a:latin typeface="Times New Roman"/>
                <a:ea typeface="+mn-lt"/>
                <a:cs typeface="+mn-lt"/>
              </a:rPr>
              <a:t>Disaster Recovery and Backup</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offer robust backup and disaster recovery solutions, ensuring business continuity in case of data loss or system failure.</a:t>
            </a:r>
          </a:p>
          <a:p>
            <a:pPr marL="0" indent="0">
              <a:spcBef>
                <a:spcPts val="0"/>
              </a:spcBef>
              <a:buNone/>
            </a:pPr>
            <a:r>
              <a:rPr lang="en-US" sz="1400" b="1" dirty="0">
                <a:latin typeface="Times New Roman"/>
                <a:ea typeface="+mn-lt"/>
                <a:cs typeface="+mn-lt"/>
              </a:rPr>
              <a:t>Collaboration</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Teams can collaborate in real-time using shared tools and platforms, improving productivity.</a:t>
            </a:r>
          </a:p>
          <a:p>
            <a:pPr marL="0" indent="0">
              <a:spcBef>
                <a:spcPts val="0"/>
              </a:spcBef>
              <a:buNone/>
            </a:pPr>
            <a:r>
              <a:rPr lang="en-US" sz="1400" b="1" dirty="0">
                <a:latin typeface="Times New Roman"/>
                <a:ea typeface="+mn-lt"/>
                <a:cs typeface="+mn-lt"/>
              </a:rPr>
              <a:t>Automatic Updates</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Cloud providers handle software updates, security patches, and maintenance, reducing the burden on IT teams.</a:t>
            </a:r>
          </a:p>
          <a:p>
            <a:pPr marL="0" indent="0">
              <a:spcBef>
                <a:spcPts val="0"/>
              </a:spcBef>
              <a:buNone/>
            </a:pPr>
            <a:r>
              <a:rPr lang="en-US" sz="1400" b="1" dirty="0">
                <a:latin typeface="Times New Roman"/>
                <a:ea typeface="+mn-lt"/>
                <a:cs typeface="+mn-lt"/>
              </a:rPr>
              <a:t>Global Reach</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have data centers worldwide, enabling businesses to deploy applications closer to their users for better performance.</a:t>
            </a:r>
          </a:p>
          <a:p>
            <a:pPr marL="0" indent="0">
              <a:spcBef>
                <a:spcPts val="0"/>
              </a:spcBef>
              <a:buNone/>
            </a:pPr>
            <a:endParaRPr lang="en-US" sz="1400" b="1" dirty="0">
              <a:latin typeface="Times New Roman"/>
              <a:cs typeface="Times New Roman"/>
            </a:endParaRPr>
          </a:p>
        </p:txBody>
      </p:sp>
      <p:cxnSp>
        <p:nvCxnSpPr>
          <p:cNvPr id="4" name="Straight Arrow Connector 3">
            <a:extLst>
              <a:ext uri="{FF2B5EF4-FFF2-40B4-BE49-F238E27FC236}">
                <a16:creationId xmlns:a16="http://schemas.microsoft.com/office/drawing/2014/main" id="{3AF408D2-3270-F8B7-EB6D-8E38D2F2459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E63F9A1-BD84-2555-881D-F96BE35625AA}"/>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84773FF-65D8-2924-4A3D-080F7BDB19C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326BDD-33D0-8190-D281-DC3D73EC18C4}"/>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236D4E8-9A53-3C81-F9B2-1B6A1AD2CB1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0FF2735-0DE4-A9A0-621F-7B9B09F5F5B4}"/>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DEB6EA3-FCDB-1495-9434-AABC81A01D8D}"/>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3E17FF9-3735-1E7E-006B-27C0068E567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77EED48-8B33-33ED-1860-3233D3445D20}"/>
              </a:ext>
            </a:extLst>
          </p:cNvPr>
          <p:cNvSpPr txBox="1"/>
          <p:nvPr/>
        </p:nvSpPr>
        <p:spPr>
          <a:xfrm>
            <a:off x="6099958" y="1310244"/>
            <a:ext cx="454429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Challenges of Cloud Computing</a:t>
            </a:r>
            <a:endParaRPr lang="en-US"/>
          </a:p>
          <a:p>
            <a:r>
              <a:rPr lang="en-US" sz="1400" b="1" dirty="0">
                <a:latin typeface="Times New Roman"/>
                <a:ea typeface="+mn-lt"/>
                <a:cs typeface="+mn-lt"/>
              </a:rPr>
              <a:t>Security and Privacy</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Storing sensitive data in the cloud raises concerns about data breaches, unauthorized access, and compliance with regulations.</a:t>
            </a:r>
          </a:p>
          <a:p>
            <a:r>
              <a:rPr lang="en-US" sz="1400" b="1" dirty="0">
                <a:latin typeface="Times New Roman"/>
                <a:ea typeface="+mn-lt"/>
                <a:cs typeface="+mn-lt"/>
              </a:rPr>
              <a:t>Downtime</a:t>
            </a:r>
            <a:r>
              <a:rPr lang="en-US" sz="1400" dirty="0">
                <a:latin typeface="Times New Roman"/>
                <a:ea typeface="+mn-lt"/>
                <a:cs typeface="+mn-lt"/>
              </a:rPr>
              <a:t>: </a:t>
            </a:r>
          </a:p>
          <a:p>
            <a:pPr marL="0" lvl="1"/>
            <a:r>
              <a:rPr lang="en-US" sz="1400" dirty="0">
                <a:latin typeface="Times New Roman"/>
                <a:ea typeface="+mn-lt"/>
                <a:cs typeface="+mn-lt"/>
              </a:rPr>
              <a:t>Dependence on internet connectivity and provider reliability can lead to service interruptions.</a:t>
            </a:r>
          </a:p>
          <a:p>
            <a:r>
              <a:rPr lang="en-US" sz="1400" b="1" dirty="0">
                <a:latin typeface="Times New Roman"/>
                <a:ea typeface="+mn-lt"/>
                <a:cs typeface="+mn-lt"/>
              </a:rPr>
              <a:t>Compliance</a:t>
            </a:r>
            <a:r>
              <a:rPr lang="en-US" sz="1400" dirty="0">
                <a:latin typeface="Times New Roman"/>
                <a:ea typeface="+mn-lt"/>
                <a:cs typeface="+mn-lt"/>
              </a:rPr>
              <a:t>: </a:t>
            </a:r>
          </a:p>
          <a:p>
            <a:pPr marL="0" lvl="1"/>
            <a:r>
              <a:rPr lang="en-US" sz="1400" dirty="0">
                <a:latin typeface="Times New Roman"/>
                <a:ea typeface="+mn-lt"/>
                <a:cs typeface="+mn-lt"/>
              </a:rPr>
              <a:t>Organizations must ensure their cloud usage complies with industry regulations (e.g., GDPR, HIPAA).</a:t>
            </a:r>
          </a:p>
          <a:p>
            <a:r>
              <a:rPr lang="en-US" sz="1400" b="1" dirty="0">
                <a:latin typeface="Times New Roman"/>
                <a:ea typeface="+mn-lt"/>
                <a:cs typeface="+mn-lt"/>
              </a:rPr>
              <a:t>Vendor Lock-In</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Migrating from one cloud provider to another can be complex and costly due to differences in platforms and services.</a:t>
            </a:r>
          </a:p>
          <a:p>
            <a:r>
              <a:rPr lang="en-US" sz="1400" b="1" dirty="0">
                <a:latin typeface="Times New Roman"/>
                <a:ea typeface="+mn-lt"/>
                <a:cs typeface="+mn-lt"/>
              </a:rPr>
              <a:t>Hidden Costs</a:t>
            </a:r>
            <a:r>
              <a:rPr lang="en-US" sz="1400" dirty="0">
                <a:latin typeface="Times New Roman"/>
                <a:ea typeface="+mn-lt"/>
                <a:cs typeface="+mn-lt"/>
              </a:rPr>
              <a:t>: </a:t>
            </a:r>
          </a:p>
          <a:p>
            <a:pPr marL="0" lvl="1"/>
            <a:r>
              <a:rPr lang="en-US" sz="1400" dirty="0">
                <a:latin typeface="Times New Roman"/>
                <a:ea typeface="+mn-lt"/>
                <a:cs typeface="+mn-lt"/>
              </a:rPr>
              <a:t>While cloud computing is cost-effective, unexpected costs (e.g., data transfer fees, over-provisioning) can arise.</a:t>
            </a:r>
          </a:p>
          <a:p>
            <a:endParaRPr lang="en-US" sz="1400" b="1" dirty="0">
              <a:latin typeface="Times New Roman"/>
              <a:cs typeface="Times New Roman"/>
            </a:endParaRPr>
          </a:p>
        </p:txBody>
      </p:sp>
    </p:spTree>
    <p:extLst>
      <p:ext uri="{BB962C8B-B14F-4D97-AF65-F5344CB8AC3E}">
        <p14:creationId xmlns:p14="http://schemas.microsoft.com/office/powerpoint/2010/main" val="38954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E01F-DFDE-2090-F78B-00E499A2F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187C6-BC43-D029-CB07-32E7A904A8DB}"/>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70438A31-85CF-85FC-97F0-BB01B6238C6C}"/>
              </a:ext>
            </a:extLst>
          </p:cNvPr>
          <p:cNvSpPr>
            <a:spLocks noGrp="1"/>
          </p:cNvSpPr>
          <p:nvPr>
            <p:ph sz="half" idx="1"/>
          </p:nvPr>
        </p:nvSpPr>
        <p:spPr>
          <a:xfrm>
            <a:off x="837375" y="1683780"/>
            <a:ext cx="5146964" cy="4351338"/>
          </a:xfrm>
        </p:spPr>
        <p:txBody>
          <a:bodyPr vert="horz" lIns="91440" tIns="45720" rIns="91440" bIns="45720" rtlCol="0" anchor="t">
            <a:noAutofit/>
          </a:bodyPr>
          <a:lstStyle/>
          <a:p>
            <a:pPr marL="0" indent="0">
              <a:spcBef>
                <a:spcPts val="0"/>
              </a:spcBef>
              <a:buNone/>
            </a:pP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r>
              <a:rPr lang="en-US" sz="1600" b="1" dirty="0">
                <a:latin typeface="Times New Roman"/>
                <a:cs typeface="Times New Roman"/>
              </a:rPr>
              <a:t>Key Objectives of Configuration Management:</a:t>
            </a:r>
          </a:p>
          <a:p>
            <a:pPr marL="0" indent="0">
              <a:spcBef>
                <a:spcPts val="0"/>
              </a:spcBef>
              <a:buNone/>
            </a:pPr>
            <a:endParaRPr lang="en-US" sz="1400" dirty="0">
              <a:latin typeface="Times New Roman"/>
              <a:ea typeface="+mn-lt"/>
              <a:cs typeface="Times New Roman"/>
            </a:endParaRPr>
          </a:p>
          <a:p>
            <a:pPr marL="0" indent="0">
              <a:spcBef>
                <a:spcPts val="0"/>
              </a:spcBef>
              <a:buFont typeface="Arial"/>
              <a:buChar char="•"/>
            </a:pPr>
            <a:r>
              <a:rPr lang="en-US" sz="1400" b="1" dirty="0">
                <a:latin typeface="Times New Roman"/>
                <a:ea typeface="+mn-lt"/>
                <a:cs typeface="+mn-lt"/>
              </a:rPr>
              <a:t>Consistency</a:t>
            </a:r>
            <a:r>
              <a:rPr lang="en-US" sz="1400" dirty="0">
                <a:latin typeface="Times New Roman"/>
                <a:ea typeface="+mn-lt"/>
                <a:cs typeface="+mn-lt"/>
              </a:rPr>
              <a:t>: Ensure that the system's configuration remains consistent across environments (e.g., development, testing, production).</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Change Control</a:t>
            </a:r>
            <a:r>
              <a:rPr lang="en-US" sz="1400" dirty="0">
                <a:latin typeface="Times New Roman"/>
                <a:ea typeface="+mn-lt"/>
                <a:cs typeface="+mn-lt"/>
              </a:rPr>
              <a:t>: Manage and document changes to prevent unauthorized or unintended modifications.</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Traceability</a:t>
            </a:r>
            <a:r>
              <a:rPr lang="en-US" sz="1400" dirty="0">
                <a:latin typeface="Times New Roman"/>
                <a:ea typeface="+mn-lt"/>
                <a:cs typeface="+mn-lt"/>
              </a:rPr>
              <a:t>: Track the history of changes to understand what was changed, why, and by whom.</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Automation</a:t>
            </a:r>
            <a:r>
              <a:rPr lang="en-US" sz="1400" dirty="0">
                <a:latin typeface="Times New Roman"/>
                <a:ea typeface="+mn-lt"/>
                <a:cs typeface="+mn-lt"/>
              </a:rPr>
              <a:t>: Automate repetitive tasks to reduce errors and improve efficiency.</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Compliance</a:t>
            </a:r>
            <a:r>
              <a:rPr lang="en-US" sz="1400" dirty="0">
                <a:latin typeface="Times New Roman"/>
                <a:ea typeface="+mn-lt"/>
                <a:cs typeface="+mn-lt"/>
              </a:rPr>
              <a:t>: Ensure adherence to organizational policies, standards, and regulatory requirements.</a:t>
            </a:r>
            <a:endParaRPr lang="en-US" sz="1400">
              <a:latin typeface="Times New Roman"/>
              <a:cs typeface="Times New Roman"/>
            </a:endParaRPr>
          </a:p>
          <a:p>
            <a:pPr marL="0" indent="0">
              <a:spcBef>
                <a:spcPts val="0"/>
              </a:spcBef>
              <a:buNone/>
            </a:pPr>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2F736E33-141D-5A09-B0BF-3D7E1F73C0E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6C69C03-5E96-4A59-3EFE-1A49BA6ABF52}"/>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D0EDD95B-534D-778D-B47A-C42357CAF534}"/>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ED10EE62-AAEF-E15A-FDBA-CD7C416B303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95113D1-2EC7-D3AE-3DEE-8F0C6C20F09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02D3A86-E5C6-3FF6-F1B2-5173F6D41E6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598B017-31A3-401B-A22A-26A081112280}"/>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37E9834-107F-1AF2-E3A7-6DC830AFC37A}"/>
              </a:ext>
            </a:extLst>
          </p:cNvPr>
          <p:cNvCxnSpPr/>
          <p:nvPr/>
        </p:nvCxnSpPr>
        <p:spPr>
          <a:xfrm flipH="1">
            <a:off x="5790045" y="1959428"/>
            <a:ext cx="11545" cy="487465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818E2A1-B81A-5DFB-0E17-FC4E0AE10742}"/>
              </a:ext>
            </a:extLst>
          </p:cNvPr>
          <p:cNvSpPr txBox="1"/>
          <p:nvPr/>
        </p:nvSpPr>
        <p:spPr>
          <a:xfrm>
            <a:off x="5793181" y="2092035"/>
            <a:ext cx="5009407"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Components of Configuration Management</a:t>
            </a:r>
          </a:p>
          <a:p>
            <a:pPr marL="228600" indent="-228600">
              <a:buFont typeface=""/>
              <a:buAutoNum type="arabicPeriod"/>
            </a:pPr>
            <a:r>
              <a:rPr lang="en-US" sz="1400" b="1" dirty="0">
                <a:latin typeface="Times New Roman"/>
                <a:cs typeface="Times New Roman"/>
              </a:rPr>
              <a:t>Configuration Items (CIs)</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These are the components being managed, such as software, hardware, documents, or processes.</a:t>
            </a:r>
          </a:p>
          <a:p>
            <a:pPr marL="285750" lvl="1" indent="-285750">
              <a:buFont typeface="Arial"/>
              <a:buChar char="•"/>
            </a:pPr>
            <a:r>
              <a:rPr lang="en-US" sz="1400" dirty="0">
                <a:latin typeface="Times New Roman"/>
                <a:cs typeface="Times New Roman"/>
              </a:rPr>
              <a:t>Each CI is uniquely identified and tracked.</a:t>
            </a:r>
          </a:p>
          <a:p>
            <a:pPr marL="228600" indent="-228600">
              <a:buFont typeface=""/>
              <a:buAutoNum type="arabicPeriod"/>
            </a:pPr>
            <a:r>
              <a:rPr lang="en-US" sz="1400" b="1" dirty="0">
                <a:latin typeface="Times New Roman"/>
                <a:cs typeface="Times New Roman"/>
              </a:rPr>
              <a:t>Configuration Management Database (CMDB)</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centralized repository that stores information about all CIs and their relationships.</a:t>
            </a:r>
          </a:p>
          <a:p>
            <a:pPr marL="228600" lvl="1" indent="-228600">
              <a:buFont typeface="Arial"/>
              <a:buChar char="•"/>
            </a:pPr>
            <a:r>
              <a:rPr lang="en-US" sz="1400" dirty="0">
                <a:latin typeface="Times New Roman"/>
                <a:cs typeface="Times New Roman"/>
              </a:rPr>
              <a:t>Helps in understanding dependencies and impacts of changes.</a:t>
            </a:r>
          </a:p>
          <a:p>
            <a:pPr marL="228600" indent="-228600">
              <a:buFont typeface=""/>
              <a:buAutoNum type="arabicPeriod"/>
            </a:pPr>
            <a:r>
              <a:rPr lang="en-US" sz="1400" b="1" dirty="0">
                <a:latin typeface="Times New Roman"/>
                <a:cs typeface="Times New Roman"/>
              </a:rPr>
              <a:t>Version 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Tracks changes to files, code, or configurations over time.</a:t>
            </a:r>
          </a:p>
          <a:p>
            <a:pPr marL="228600" lvl="1" indent="-228600">
              <a:buFont typeface="Arial"/>
              <a:buChar char="•"/>
            </a:pPr>
            <a:r>
              <a:rPr lang="en-US" sz="1400" dirty="0">
                <a:latin typeface="Times New Roman"/>
                <a:cs typeface="Times New Roman"/>
              </a:rPr>
              <a:t>Tools like Git, SVN, or Mercurial are commonly used for version control.</a:t>
            </a:r>
          </a:p>
          <a:p>
            <a:pPr marL="228600" indent="-228600">
              <a:buFont typeface=""/>
              <a:buAutoNum type="arabicPeriod"/>
            </a:pPr>
            <a:r>
              <a:rPr lang="en-US" sz="1400" b="1" dirty="0">
                <a:latin typeface="Times New Roman"/>
                <a:cs typeface="Times New Roman"/>
              </a:rPr>
              <a:t>Change Management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process to evaluate, approve, and implement changes to configurations.</a:t>
            </a:r>
          </a:p>
          <a:p>
            <a:pPr marL="228600" lvl="1" indent="-228600">
              <a:buFont typeface="Arial"/>
              <a:buChar char="•"/>
            </a:pPr>
            <a:r>
              <a:rPr lang="en-US" sz="1400" dirty="0">
                <a:latin typeface="Times New Roman"/>
                <a:cs typeface="Times New Roman"/>
              </a:rPr>
              <a:t>Ensures that changes are planned, tested, and documented.</a:t>
            </a:r>
          </a:p>
          <a:p>
            <a:pPr marL="228600" indent="-228600">
              <a:buFont typeface=""/>
              <a:buAutoNum type="arabicPeriod"/>
            </a:pPr>
            <a:r>
              <a:rPr lang="en-US" sz="1400" b="1" dirty="0">
                <a:latin typeface="Times New Roman"/>
                <a:cs typeface="Times New Roman"/>
              </a:rPr>
              <a:t>Baseline</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snapshot of a system's configuration at a specific point in time.</a:t>
            </a:r>
          </a:p>
          <a:p>
            <a:pPr marL="228600" lvl="1" indent="-228600">
              <a:buFont typeface="Arial"/>
              <a:buChar char="•"/>
            </a:pPr>
            <a:r>
              <a:rPr lang="en-US" sz="1400" dirty="0">
                <a:latin typeface="Times New Roman"/>
                <a:cs typeface="Times New Roman"/>
              </a:rPr>
              <a:t>Used as a reference to compare future changes.</a:t>
            </a:r>
          </a:p>
        </p:txBody>
      </p:sp>
      <p:sp>
        <p:nvSpPr>
          <p:cNvPr id="12" name="TextBox 11">
            <a:extLst>
              <a:ext uri="{FF2B5EF4-FFF2-40B4-BE49-F238E27FC236}">
                <a16:creationId xmlns:a16="http://schemas.microsoft.com/office/drawing/2014/main" id="{43D7027B-AE9F-88BF-A87B-48709794DCAE}"/>
              </a:ext>
            </a:extLst>
          </p:cNvPr>
          <p:cNvSpPr txBox="1"/>
          <p:nvPr/>
        </p:nvSpPr>
        <p:spPr>
          <a:xfrm>
            <a:off x="835231" y="1310244"/>
            <a:ext cx="980901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rPr>
              <a:t>Configuration Management (CM) is a systematic process used to manage and control changes in systems, software, hardware, or infrastructure. It ensures that the system's performance, functionality, and design remain consistent and reliable throughout its lifecycle. CM is widely used in IT, software development, and engineering to maintain the integrity and traceability of configurations.</a:t>
            </a:r>
            <a:endParaRPr lang="en-GB"/>
          </a:p>
        </p:txBody>
      </p:sp>
    </p:spTree>
    <p:extLst>
      <p:ext uri="{BB962C8B-B14F-4D97-AF65-F5344CB8AC3E}">
        <p14:creationId xmlns:p14="http://schemas.microsoft.com/office/powerpoint/2010/main" val="316097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L1 : Module 3 </vt:lpstr>
      <vt:lpstr>Table Of Content   </vt:lpstr>
      <vt:lpstr>CI/CD A Gentle Introduction     </vt:lpstr>
      <vt:lpstr>CI/CD A Gentle Introduction </vt:lpstr>
      <vt:lpstr>CI/CD A Gentle Introduction     </vt:lpstr>
      <vt:lpstr>Cloud Basics </vt:lpstr>
      <vt:lpstr>Cloud Basics </vt:lpstr>
      <vt:lpstr>Cloud Basics </vt:lpstr>
      <vt:lpstr>Configuration Managements  </vt:lpstr>
      <vt:lpstr>Configuration Managements  </vt:lpstr>
      <vt:lpstr>Deployment Strategies     </vt:lpstr>
      <vt:lpstr>Deployment Strategies   </vt:lpstr>
      <vt:lpstr>Deployment Strategies   </vt:lpstr>
      <vt:lpstr>What is DevOps    </vt:lpstr>
      <vt:lpstr>What is DevOps  </vt:lpstr>
      <vt:lpstr>Infra as Code (IaC): Basics </vt:lpstr>
      <vt:lpstr>Infra as Code (IaC): Basics </vt:lpstr>
      <vt:lpstr>Linux </vt:lpstr>
      <vt:lpstr>Linux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677</cp:revision>
  <dcterms:created xsi:type="dcterms:W3CDTF">2025-01-14T06:33:26Z</dcterms:created>
  <dcterms:modified xsi:type="dcterms:W3CDTF">2025-02-06T22:19:22Z</dcterms:modified>
</cp:coreProperties>
</file>