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307" r:id="rId4"/>
    <p:sldId id="314" r:id="rId5"/>
    <p:sldId id="315" r:id="rId6"/>
    <p:sldId id="316" r:id="rId7"/>
    <p:sldId id="317" r:id="rId8"/>
    <p:sldId id="318" r:id="rId9"/>
    <p:sldId id="319" r:id="rId10"/>
    <p:sldId id="320" r:id="rId11"/>
    <p:sldId id="312" r:id="rId12"/>
    <p:sldId id="310" r:id="rId13"/>
    <p:sldId id="311"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89DDE-8D9B-BB82-48D6-DA89FA642DCD}" v="416" dt="2025-01-30T20:30:44.921"/>
    <p1510:client id="{B0767E6E-5EE6-2604-ACBF-D4535E5D17D4}" v="327" dt="2025-01-30T16:22:2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dsa/dsa_algo_mst_kruskal.php"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328" y="383109"/>
            <a:ext cx="9144000" cy="2387600"/>
          </a:xfrm>
        </p:spPr>
        <p:txBody>
          <a:bodyPr/>
          <a:lstStyle/>
          <a:p>
            <a:r>
              <a:rPr lang="en-US" b="1" dirty="0">
                <a:latin typeface="Times New Roman"/>
                <a:cs typeface="Times New Roman"/>
              </a:rPr>
              <a:t>L1 : Module 4</a:t>
            </a:r>
            <a:endParaRPr lang="en-US" dirty="0">
              <a:latin typeface="Times New Roman"/>
              <a:cs typeface="Times New Roman"/>
            </a:endParaRPr>
          </a:p>
          <a:p>
            <a:endParaRPr lang="en-US">
              <a:latin typeface="Times New Roman"/>
              <a:cs typeface="Times New Roman"/>
            </a:endParaRPr>
          </a:p>
        </p:txBody>
      </p:sp>
      <p:sp>
        <p:nvSpPr>
          <p:cNvPr id="3" name="Subtitle 2"/>
          <p:cNvSpPr>
            <a:spLocks noGrp="1"/>
          </p:cNvSpPr>
          <p:nvPr>
            <p:ph type="subTitle" idx="1"/>
          </p:nvPr>
        </p:nvSpPr>
        <p:spPr>
          <a:xfrm>
            <a:off x="3051692" y="2425436"/>
            <a:ext cx="6277971" cy="1655762"/>
          </a:xfrm>
        </p:spPr>
        <p:txBody>
          <a:bodyPr vert="horz" lIns="91440" tIns="45720" rIns="91440" bIns="45720" rtlCol="0" anchor="t">
            <a:normAutofit/>
          </a:bodyPr>
          <a:lstStyle/>
          <a:p>
            <a:pPr algn="just"/>
            <a:r>
              <a:rPr lang="en-US" b="1">
                <a:latin typeface="Times New Roman"/>
                <a:cs typeface="Times New Roman"/>
              </a:rPr>
              <a:t>Presented By- Keshav Jha</a:t>
            </a:r>
          </a:p>
          <a:p>
            <a:pPr algn="just"/>
            <a:r>
              <a:rPr lang="en-US" b="1">
                <a:latin typeface="Times New Roman"/>
                <a:cs typeface="Times New Roman"/>
              </a:rPr>
              <a:t>Role- Associate Software Engineer Trainee</a:t>
            </a:r>
          </a:p>
        </p:txBody>
      </p:sp>
      <p:pic>
        <p:nvPicPr>
          <p:cNvPr id="7" name="Picture 6" descr="A logo for a company&#10;&#10;Description automatically generated">
            <a:extLst>
              <a:ext uri="{FF2B5EF4-FFF2-40B4-BE49-F238E27FC236}">
                <a16:creationId xmlns:a16="http://schemas.microsoft.com/office/drawing/2014/main" id="{775D852B-F326-3742-4227-FBB7768EF24B}"/>
              </a:ext>
            </a:extLst>
          </p:cNvPr>
          <p:cNvPicPr>
            <a:picLocks noChangeAspect="1"/>
          </p:cNvPicPr>
          <p:nvPr/>
        </p:nvPicPr>
        <p:blipFill>
          <a:blip r:embed="rId2"/>
          <a:srcRect l="-336" t="18174" b="22340"/>
          <a:stretch/>
        </p:blipFill>
        <p:spPr>
          <a:xfrm>
            <a:off x="10069488" y="178416"/>
            <a:ext cx="2125368" cy="640177"/>
          </a:xfrm>
          <a:prstGeom prst="rect">
            <a:avLst/>
          </a:prstGeom>
        </p:spPr>
      </p:pic>
      <p:pic>
        <p:nvPicPr>
          <p:cNvPr id="4" name="Picture 3">
            <a:extLst>
              <a:ext uri="{FF2B5EF4-FFF2-40B4-BE49-F238E27FC236}">
                <a16:creationId xmlns:a16="http://schemas.microsoft.com/office/drawing/2014/main" id="{5F86AD18-3514-D909-E749-C548FFF3BB52}"/>
              </a:ext>
            </a:extLst>
          </p:cNvPr>
          <p:cNvPicPr>
            <a:picLocks noChangeAspect="1"/>
          </p:cNvPicPr>
          <p:nvPr/>
        </p:nvPicPr>
        <p:blipFill>
          <a:blip r:embed="rId3"/>
          <a:stretch>
            <a:fillRect/>
          </a:stretch>
        </p:blipFill>
        <p:spPr>
          <a:xfrm>
            <a:off x="4534519" y="3872037"/>
            <a:ext cx="1965119" cy="198379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43406-36C7-84CD-F710-FCD559EAE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C8941-AE17-5323-A5F0-6BCADE13DE2D}"/>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6FE87965-9A19-0705-BDFC-D276AE85E8E3}"/>
              </a:ext>
            </a:extLst>
          </p:cNvPr>
          <p:cNvSpPr>
            <a:spLocks noGrp="1"/>
          </p:cNvSpPr>
          <p:nvPr>
            <p:ph idx="1"/>
          </p:nvPr>
        </p:nvSpPr>
        <p:spPr>
          <a:xfrm>
            <a:off x="5449231" y="-1629406"/>
            <a:ext cx="9237687" cy="1382507"/>
          </a:xfrm>
        </p:spPr>
        <p:txBody>
          <a:bodyPr vert="horz" lIns="91440" tIns="45720" rIns="91440" bIns="45720" rtlCol="0" anchor="t">
            <a:noAutofit/>
          </a:bodyPr>
          <a:lstStyle/>
          <a:p>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A1E2EEA6-65B9-583A-84C7-44D376F128C5}"/>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3D9974-D8EF-554A-D2DE-91E423DEA90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8D5170FF-19C4-3C12-551F-0AE7179291C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1C0DB3F7-75C6-D5D3-E0B2-5EBC9423F10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31CA174-A1F1-230D-2BC7-41C0088548E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6721AFB-E1E7-0C2D-9E02-A92D8BA7103C}"/>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753CAE4-B441-9369-CE9E-95CB1DAFB20D}"/>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F02F3C-E033-1F92-7E43-F65509B23D0E}"/>
              </a:ext>
            </a:extLst>
          </p:cNvPr>
          <p:cNvSpPr txBox="1"/>
          <p:nvPr/>
        </p:nvSpPr>
        <p:spPr>
          <a:xfrm>
            <a:off x="801641" y="1282673"/>
            <a:ext cx="984612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latin typeface="Times New Roman"/>
              <a:cs typeface="Times New Roman"/>
            </a:endParaRPr>
          </a:p>
        </p:txBody>
      </p:sp>
      <p:sp>
        <p:nvSpPr>
          <p:cNvPr id="9" name="TextBox 8">
            <a:extLst>
              <a:ext uri="{FF2B5EF4-FFF2-40B4-BE49-F238E27FC236}">
                <a16:creationId xmlns:a16="http://schemas.microsoft.com/office/drawing/2014/main" id="{2C67150B-6D34-0529-039A-88DDE6533884}"/>
              </a:ext>
            </a:extLst>
          </p:cNvPr>
          <p:cNvSpPr txBox="1"/>
          <p:nvPr/>
        </p:nvSpPr>
        <p:spPr>
          <a:xfrm>
            <a:off x="726375" y="1290452"/>
            <a:ext cx="983870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Prim's Algorithm</a:t>
            </a:r>
            <a:endParaRPr lang="en-US" sz="1400" b="1">
              <a:latin typeface="Times New Roman"/>
              <a:cs typeface="Times New Roman"/>
            </a:endParaRPr>
          </a:p>
          <a:p>
            <a:endParaRPr lang="en-US" sz="1400" b="1" dirty="0">
              <a:latin typeface="Times New Roman"/>
              <a:ea typeface="+mn-lt"/>
              <a:cs typeface="Times New Roman"/>
            </a:endParaRPr>
          </a:p>
          <a:p>
            <a:r>
              <a:rPr lang="en-US" sz="1400" dirty="0">
                <a:latin typeface="Times New Roman"/>
                <a:ea typeface="+mn-lt"/>
                <a:cs typeface="+mn-lt"/>
              </a:rPr>
              <a:t>Prim's algorithm was invented in 1930 by the Czech mathematician Vojtěch </a:t>
            </a:r>
            <a:r>
              <a:rPr lang="en-US" sz="1400" err="1">
                <a:latin typeface="Times New Roman"/>
                <a:ea typeface="+mn-lt"/>
                <a:cs typeface="+mn-lt"/>
              </a:rPr>
              <a:t>Jarník</a:t>
            </a:r>
            <a:r>
              <a:rPr lang="en-US" sz="1400" dirty="0">
                <a:latin typeface="Times New Roman"/>
                <a:ea typeface="+mn-lt"/>
                <a:cs typeface="+mn-lt"/>
              </a:rPr>
              <a:t>.</a:t>
            </a:r>
            <a:endParaRPr lang="en-US" sz="1400">
              <a:latin typeface="Times New Roman"/>
              <a:cs typeface="Times New Roman"/>
            </a:endParaRPr>
          </a:p>
          <a:p>
            <a:r>
              <a:rPr lang="en-US" sz="1400" dirty="0">
                <a:latin typeface="Times New Roman"/>
                <a:ea typeface="+mn-lt"/>
                <a:cs typeface="+mn-lt"/>
              </a:rPr>
              <a:t>The algorithm was then rediscovered by Robert C. Prim in 1957, and also rediscovered by </a:t>
            </a:r>
            <a:r>
              <a:rPr lang="en-US" sz="1400" dirty="0" err="1">
                <a:latin typeface="Times New Roman"/>
                <a:ea typeface="+mn-lt"/>
                <a:cs typeface="+mn-lt"/>
              </a:rPr>
              <a:t>Edsger</a:t>
            </a:r>
            <a:r>
              <a:rPr lang="en-US" sz="1400" dirty="0">
                <a:latin typeface="Times New Roman"/>
                <a:ea typeface="+mn-lt"/>
                <a:cs typeface="+mn-lt"/>
              </a:rPr>
              <a:t> W. Dijkstra in 1959. Therefore, the algorithm is also sometimes called "</a:t>
            </a:r>
            <a:r>
              <a:rPr lang="en-US" sz="1400" dirty="0" err="1">
                <a:latin typeface="Times New Roman"/>
                <a:ea typeface="+mn-lt"/>
                <a:cs typeface="+mn-lt"/>
              </a:rPr>
              <a:t>Jarník's</a:t>
            </a:r>
            <a:r>
              <a:rPr lang="en-US" sz="1400" dirty="0">
                <a:latin typeface="Times New Roman"/>
                <a:ea typeface="+mn-lt"/>
                <a:cs typeface="+mn-lt"/>
              </a:rPr>
              <a:t> algorithm", or the "Prim-</a:t>
            </a:r>
            <a:r>
              <a:rPr lang="en-US" sz="1400" dirty="0" err="1">
                <a:latin typeface="Times New Roman"/>
                <a:ea typeface="+mn-lt"/>
                <a:cs typeface="+mn-lt"/>
              </a:rPr>
              <a:t>Jarník</a:t>
            </a:r>
            <a:r>
              <a:rPr lang="en-US" sz="1400" dirty="0">
                <a:latin typeface="Times New Roman"/>
                <a:ea typeface="+mn-lt"/>
                <a:cs typeface="+mn-lt"/>
              </a:rPr>
              <a:t> algorithm".</a:t>
            </a:r>
            <a:endParaRPr lang="en-US" sz="1400">
              <a:latin typeface="Times New Roman"/>
              <a:cs typeface="Times New Roman"/>
            </a:endParaRPr>
          </a:p>
          <a:p>
            <a:endParaRPr lang="en-US" sz="1400" b="1" dirty="0">
              <a:latin typeface="Times New Roman"/>
              <a:ea typeface="+mn-lt"/>
              <a:cs typeface="Times New Roman"/>
            </a:endParaRPr>
          </a:p>
          <a:p>
            <a:r>
              <a:rPr lang="en-US" sz="1400" dirty="0">
                <a:latin typeface="Times New Roman"/>
                <a:ea typeface="+mn-lt"/>
                <a:cs typeface="+mn-lt"/>
              </a:rPr>
              <a:t>Prim's algorithm finds the Minimum Spanning Tree (MST) in a connected and undirected graph.</a:t>
            </a:r>
          </a:p>
          <a:p>
            <a:r>
              <a:rPr lang="en-US" sz="1400" dirty="0">
                <a:latin typeface="Times New Roman"/>
                <a:ea typeface="+mn-lt"/>
                <a:cs typeface="+mn-lt"/>
              </a:rPr>
              <a:t>The MST found by Prim's algorithm is the collection of edges in a graph, that connects all vertices, with a minimum sum of edge weights.</a:t>
            </a:r>
            <a:endParaRPr lang="en-US" sz="1400" dirty="0">
              <a:latin typeface="Times New Roman"/>
              <a:cs typeface="Times New Roman"/>
            </a:endParaRPr>
          </a:p>
          <a:p>
            <a:r>
              <a:rPr lang="en-US" sz="1400" dirty="0">
                <a:latin typeface="Times New Roman"/>
                <a:ea typeface="+mn-lt"/>
                <a:cs typeface="+mn-lt"/>
              </a:rPr>
              <a:t>Prim's algorithm finds the MST by first including a random vertex to the MST. The algorithm then finds the vertex with the lowest edge weight from the current MST, and includes that to the MST. Prim's algorithm keeps doing this until all nodes are included in the MST.</a:t>
            </a:r>
            <a:endParaRPr lang="en-US" sz="1400" dirty="0">
              <a:latin typeface="Times New Roman"/>
              <a:cs typeface="Times New Roman"/>
            </a:endParaRPr>
          </a:p>
          <a:p>
            <a:r>
              <a:rPr lang="en-US" sz="1400" dirty="0">
                <a:latin typeface="Times New Roman"/>
                <a:ea typeface="+mn-lt"/>
                <a:cs typeface="+mn-lt"/>
              </a:rPr>
              <a:t>Prim's algorithm is greedy, and has a straightforward way to create a minimum spanning tree.</a:t>
            </a:r>
            <a:endParaRPr lang="en-US" sz="1400" dirty="0">
              <a:latin typeface="Times New Roman"/>
              <a:cs typeface="Times New Roman"/>
            </a:endParaRPr>
          </a:p>
          <a:p>
            <a:r>
              <a:rPr lang="en-US" sz="1400" dirty="0">
                <a:latin typeface="Times New Roman"/>
                <a:ea typeface="+mn-lt"/>
                <a:cs typeface="+mn-lt"/>
              </a:rPr>
              <a:t>For Prim's algorithm to work, all the nodes must be connected. To find the MST's in an unconnected graph, </a:t>
            </a:r>
            <a:r>
              <a:rPr lang="en-US" sz="1400" dirty="0">
                <a:latin typeface="Times New Roman"/>
                <a:ea typeface="+mn-lt"/>
                <a:cs typeface="+mn-lt"/>
                <a:hlinkClick r:id="rId3"/>
              </a:rPr>
              <a:t>Kruskal's algorithm</a:t>
            </a:r>
            <a:r>
              <a:rPr lang="en-US" sz="1400" dirty="0">
                <a:latin typeface="Times New Roman"/>
                <a:ea typeface="+mn-lt"/>
                <a:cs typeface="+mn-lt"/>
              </a:rPr>
              <a:t> can be used instead. </a:t>
            </a:r>
            <a:endParaRPr lang="en-US" sz="1400" dirty="0">
              <a:latin typeface="Times New Roman"/>
              <a:cs typeface="Times New Roman"/>
            </a:endParaRPr>
          </a:p>
          <a:p>
            <a:endParaRPr lang="en-US" sz="1400" dirty="0">
              <a:latin typeface="Times New Roman"/>
              <a:cs typeface="Times New Roman"/>
            </a:endParaRPr>
          </a:p>
        </p:txBody>
      </p:sp>
      <p:sp>
        <p:nvSpPr>
          <p:cNvPr id="12" name="TextBox 11">
            <a:extLst>
              <a:ext uri="{FF2B5EF4-FFF2-40B4-BE49-F238E27FC236}">
                <a16:creationId xmlns:a16="http://schemas.microsoft.com/office/drawing/2014/main" id="{59CC7D7E-4873-7709-06CF-B285F4881CFD}"/>
              </a:ext>
            </a:extLst>
          </p:cNvPr>
          <p:cNvSpPr txBox="1"/>
          <p:nvPr/>
        </p:nvSpPr>
        <p:spPr>
          <a:xfrm>
            <a:off x="894609" y="4833257"/>
            <a:ext cx="97496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Working:</a:t>
            </a:r>
          </a:p>
          <a:p>
            <a:pPr>
              <a:buFont typeface=""/>
              <a:buAutoNum type="arabicPeriod"/>
            </a:pPr>
            <a:r>
              <a:rPr lang="en-US" sz="1400" dirty="0">
                <a:latin typeface="Times New Roman"/>
                <a:cs typeface="Times New Roman"/>
              </a:rPr>
              <a:t>Choose a random vertex as the starting point, and include it as the first vertex in the MST.</a:t>
            </a:r>
          </a:p>
          <a:p>
            <a:pPr>
              <a:buFont typeface=""/>
              <a:buAutoNum type="arabicPeriod"/>
            </a:pPr>
            <a:r>
              <a:rPr lang="en-US" sz="1400" dirty="0">
                <a:latin typeface="Times New Roman"/>
                <a:cs typeface="Times New Roman"/>
              </a:rPr>
              <a:t>Compare the edges going out from the MST. Choose the edge with the lowest weight that connects a vertex among the MST vertices to a vertex outside the MST.</a:t>
            </a:r>
          </a:p>
          <a:p>
            <a:pPr>
              <a:buFont typeface=""/>
              <a:buAutoNum type="arabicPeriod"/>
            </a:pPr>
            <a:r>
              <a:rPr lang="en-US" sz="1400" dirty="0">
                <a:latin typeface="Times New Roman"/>
                <a:cs typeface="Times New Roman"/>
              </a:rPr>
              <a:t>Add that edge and vertex to the MST.</a:t>
            </a:r>
          </a:p>
          <a:p>
            <a:pPr>
              <a:buFont typeface=""/>
              <a:buAutoNum type="arabicPeriod"/>
            </a:pPr>
            <a:r>
              <a:rPr lang="en-US" sz="1400" dirty="0">
                <a:latin typeface="Times New Roman"/>
                <a:cs typeface="Times New Roman"/>
              </a:rPr>
              <a:t>Keep doing step 2 and 3 until all vertices belong to the MST.</a:t>
            </a:r>
          </a:p>
        </p:txBody>
      </p:sp>
    </p:spTree>
    <p:extLst>
      <p:ext uri="{BB962C8B-B14F-4D97-AF65-F5344CB8AC3E}">
        <p14:creationId xmlns:p14="http://schemas.microsoft.com/office/powerpoint/2010/main" val="271355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03738-4105-6711-E1EA-81EEFC91E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1B0BF-F3D7-8FE4-A3E2-067AFC914D8D}"/>
              </a:ext>
            </a:extLst>
          </p:cNvPr>
          <p:cNvSpPr>
            <a:spLocks noGrp="1"/>
          </p:cNvSpPr>
          <p:nvPr>
            <p:ph type="title"/>
          </p:nvPr>
        </p:nvSpPr>
        <p:spPr>
          <a:xfrm>
            <a:off x="778262" y="887969"/>
            <a:ext cx="9855200" cy="1315403"/>
          </a:xfrm>
        </p:spPr>
        <p:txBody>
          <a:bodyPr>
            <a:normAutofit/>
          </a:bodyPr>
          <a:lstStyle/>
          <a:p>
            <a:pPr>
              <a:lnSpc>
                <a:spcPct val="100000"/>
              </a:lnSpc>
              <a:spcBef>
                <a:spcPts val="0"/>
              </a:spcBef>
            </a:pPr>
            <a:r>
              <a:rPr lang="en-US" sz="3200" b="1" dirty="0">
                <a:latin typeface="Times New Roman"/>
                <a:cs typeface="Times New Roman"/>
              </a:rPr>
              <a:t>How to Automate Business Processes ?</a:t>
            </a:r>
            <a:endParaRPr lang="en-US" sz="320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latin typeface="Aptos Display" panose="020F0302020204030204"/>
              <a:cs typeface="Times New Roman"/>
            </a:endParaRPr>
          </a:p>
        </p:txBody>
      </p:sp>
      <p:sp>
        <p:nvSpPr>
          <p:cNvPr id="3" name="Content Placeholder 2">
            <a:extLst>
              <a:ext uri="{FF2B5EF4-FFF2-40B4-BE49-F238E27FC236}">
                <a16:creationId xmlns:a16="http://schemas.microsoft.com/office/drawing/2014/main" id="{E5D379B9-D3E2-B6CD-B03B-3DED501FC4C0}"/>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B438186D-F5D2-4323-3096-BA735667FC42}"/>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279B997-E0B4-6FFF-5252-B5BA6C1DCB3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3D7AAC2-3760-C8F7-C440-F2882F57B1FA}"/>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3CD07A-4FB5-0C33-8FFC-A62197090F3E}"/>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CF191C3-A586-FFA4-2B8D-B6D22BEAB997}"/>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ED2E272-D3D0-5C62-3BB7-CF3BCAFE58E3}"/>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BBD5AAC-CEEB-CEFC-27BD-F415E31617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921CC4C-A89E-EB9A-34D0-463663B12A5A}"/>
              </a:ext>
            </a:extLst>
          </p:cNvPr>
          <p:cNvSpPr txBox="1"/>
          <p:nvPr/>
        </p:nvSpPr>
        <p:spPr>
          <a:xfrm>
            <a:off x="833120" y="1463040"/>
            <a:ext cx="97028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ea typeface="+mn-lt"/>
                <a:cs typeface="+mn-lt"/>
              </a:rPr>
              <a:t>To automate business processes, first identify repetitive tasks suitable for automation. Choose the right tools, like Robotic Process Automation (RPA) or Business Process Management (BPM) software. Map out the process, then design and implement the automation workflow. Test to ensure it works correctly, then monitor and optimize for continuous improvement. Train employees on using the new system and troubleshoot any issues that arise. This streamlines operations, reduces errors, and boosts efficiency, allowing your team to focus on more strategic tasks.</a:t>
            </a:r>
            <a:endParaRPr lang="en-US" dirty="0"/>
          </a:p>
        </p:txBody>
      </p:sp>
      <p:pic>
        <p:nvPicPr>
          <p:cNvPr id="18" name="Picture 17" descr="A black background with white rectangles&#10;&#10;AI-generated content may be incorrect.">
            <a:extLst>
              <a:ext uri="{FF2B5EF4-FFF2-40B4-BE49-F238E27FC236}">
                <a16:creationId xmlns:a16="http://schemas.microsoft.com/office/drawing/2014/main" id="{9A1D8979-3072-C52E-8CE6-B863F6B9D4A1}"/>
              </a:ext>
            </a:extLst>
          </p:cNvPr>
          <p:cNvPicPr>
            <a:picLocks noChangeAspect="1"/>
          </p:cNvPicPr>
          <p:nvPr/>
        </p:nvPicPr>
        <p:blipFill>
          <a:blip r:embed="rId3"/>
          <a:stretch>
            <a:fillRect/>
          </a:stretch>
        </p:blipFill>
        <p:spPr>
          <a:xfrm>
            <a:off x="831275" y="2882766"/>
            <a:ext cx="9856519" cy="944023"/>
          </a:xfrm>
          <a:prstGeom prst="rect">
            <a:avLst/>
          </a:prstGeom>
        </p:spPr>
      </p:pic>
      <p:sp>
        <p:nvSpPr>
          <p:cNvPr id="19" name="TextBox 18">
            <a:extLst>
              <a:ext uri="{FF2B5EF4-FFF2-40B4-BE49-F238E27FC236}">
                <a16:creationId xmlns:a16="http://schemas.microsoft.com/office/drawing/2014/main" id="{0932F760-2E38-C3B2-1BF5-3A46A003D880}"/>
              </a:ext>
            </a:extLst>
          </p:cNvPr>
          <p:cNvSpPr txBox="1"/>
          <p:nvPr/>
        </p:nvSpPr>
        <p:spPr>
          <a:xfrm>
            <a:off x="894608" y="4051465"/>
            <a:ext cx="1022465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1- Identify Repetitive Tasks:</a:t>
            </a:r>
            <a:endParaRPr lang="en-US"/>
          </a:p>
          <a:p>
            <a:pPr marL="0" lvl="1"/>
            <a:r>
              <a:rPr lang="en-US" sz="1400" b="1" dirty="0">
                <a:latin typeface="Times New Roman"/>
                <a:cs typeface="Times New Roman"/>
              </a:rPr>
              <a:t>     Action:</a:t>
            </a:r>
            <a:r>
              <a:rPr lang="en-US" sz="1400" dirty="0">
                <a:latin typeface="Times New Roman"/>
                <a:cs typeface="Times New Roman"/>
              </a:rPr>
              <a:t> Analyze and list tasks that are performed frequently and are repetitive in nature. </a:t>
            </a:r>
          </a:p>
          <a:p>
            <a:pPr marL="0" lvl="1"/>
            <a:r>
              <a:rPr lang="en-US" sz="1400" b="1" dirty="0">
                <a:latin typeface="Times New Roman"/>
                <a:cs typeface="Times New Roman"/>
              </a:rPr>
              <a:t>     Examples:</a:t>
            </a:r>
            <a:r>
              <a:rPr lang="en-US" sz="1400" dirty="0">
                <a:latin typeface="Times New Roman"/>
                <a:cs typeface="Times New Roman"/>
              </a:rPr>
              <a:t> Data entry, invoice processing, report generation, email responses. </a:t>
            </a:r>
          </a:p>
          <a:p>
            <a:pPr marL="0" lvl="1"/>
            <a:r>
              <a:rPr lang="en-US" sz="1400" b="1" dirty="0">
                <a:latin typeface="Times New Roman"/>
                <a:cs typeface="Times New Roman"/>
              </a:rPr>
              <a:t>     Objective:</a:t>
            </a:r>
            <a:r>
              <a:rPr lang="en-US" sz="1400" dirty="0">
                <a:latin typeface="Times New Roman"/>
                <a:cs typeface="Times New Roman"/>
              </a:rPr>
              <a:t> To pinpoint tasks that, if automated, can save time and reduce human error.</a:t>
            </a:r>
          </a:p>
          <a:p>
            <a:r>
              <a:rPr lang="en-US" sz="1400" b="1" dirty="0">
                <a:latin typeface="Times New Roman"/>
                <a:cs typeface="Times New Roman"/>
              </a:rPr>
              <a:t>2-  Choose Automation Tool:</a:t>
            </a:r>
          </a:p>
          <a:p>
            <a:pPr marL="0" lvl="1"/>
            <a:r>
              <a:rPr lang="en-US" sz="1400" b="1" dirty="0">
                <a:latin typeface="Times New Roman"/>
                <a:cs typeface="Times New Roman"/>
              </a:rPr>
              <a:t>     Action:</a:t>
            </a:r>
            <a:r>
              <a:rPr lang="en-US" sz="1400" dirty="0">
                <a:latin typeface="Times New Roman"/>
                <a:cs typeface="Times New Roman"/>
              </a:rPr>
              <a:t> Research and select the appropriate automation tool that fits your business needs.  </a:t>
            </a:r>
          </a:p>
          <a:p>
            <a:pPr marL="0" lvl="1"/>
            <a:r>
              <a:rPr lang="en-US" sz="1400" b="1" dirty="0">
                <a:latin typeface="Times New Roman"/>
                <a:cs typeface="Times New Roman"/>
              </a:rPr>
              <a:t>     Examples:</a:t>
            </a:r>
          </a:p>
          <a:p>
            <a:pPr marL="0" lvl="2"/>
            <a:r>
              <a:rPr lang="en-US" sz="1400" b="1">
                <a:latin typeface="Times New Roman"/>
                <a:cs typeface="Times New Roman"/>
              </a:rPr>
              <a:t>     RPA Tools:</a:t>
            </a:r>
            <a:r>
              <a:rPr lang="en-US" sz="1400">
                <a:latin typeface="Times New Roman"/>
                <a:cs typeface="Times New Roman"/>
              </a:rPr>
              <a:t> UiPath, Automation Anywhere, Blue Prism. </a:t>
            </a:r>
          </a:p>
          <a:p>
            <a:pPr marL="0" lvl="2"/>
            <a:r>
              <a:rPr lang="en-US" sz="1400" b="1">
                <a:latin typeface="Times New Roman"/>
                <a:cs typeface="Times New Roman"/>
              </a:rPr>
              <a:t>     BPM Tools:</a:t>
            </a:r>
            <a:r>
              <a:rPr lang="en-US" sz="1400" dirty="0">
                <a:latin typeface="Times New Roman"/>
                <a:cs typeface="Times New Roman"/>
              </a:rPr>
              <a:t> IBM BPM, Appian, Pega.</a:t>
            </a:r>
          </a:p>
          <a:p>
            <a:pPr marL="0" lvl="2"/>
            <a:r>
              <a:rPr lang="en-US" sz="1400" b="1" dirty="0">
                <a:latin typeface="Times New Roman"/>
                <a:cs typeface="Times New Roman"/>
              </a:rPr>
              <a:t>     Workflow Automation:</a:t>
            </a:r>
            <a:r>
              <a:rPr lang="en-US" sz="1400" dirty="0">
                <a:latin typeface="Times New Roman"/>
                <a:cs typeface="Times New Roman"/>
              </a:rPr>
              <a:t> Zapier, Microsoft Power Automate, IFTTT.</a:t>
            </a:r>
          </a:p>
          <a:p>
            <a:pPr marL="0" lvl="1"/>
            <a:r>
              <a:rPr lang="en-US" sz="1400" b="1" dirty="0">
                <a:latin typeface="Times New Roman"/>
                <a:cs typeface="Times New Roman"/>
              </a:rPr>
              <a:t>     Objective:</a:t>
            </a:r>
            <a:r>
              <a:rPr lang="en-US" sz="1400" dirty="0">
                <a:latin typeface="Times New Roman"/>
                <a:cs typeface="Times New Roman"/>
              </a:rPr>
              <a:t> To select a tool that is capable of automating the identified tasks efficiently and within budget.</a:t>
            </a:r>
          </a:p>
        </p:txBody>
      </p:sp>
    </p:spTree>
    <p:extLst>
      <p:ext uri="{BB962C8B-B14F-4D97-AF65-F5344CB8AC3E}">
        <p14:creationId xmlns:p14="http://schemas.microsoft.com/office/powerpoint/2010/main" val="350117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DA7BE-BDD3-6ACC-1C1B-D7FE4B028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5BC3D-A068-0603-4361-0E66100FDABA}"/>
              </a:ext>
            </a:extLst>
          </p:cNvPr>
          <p:cNvSpPr>
            <a:spLocks noGrp="1"/>
          </p:cNvSpPr>
          <p:nvPr>
            <p:ph type="title"/>
          </p:nvPr>
        </p:nvSpPr>
        <p:spPr>
          <a:xfrm>
            <a:off x="778262" y="887969"/>
            <a:ext cx="9855200" cy="1315403"/>
          </a:xfrm>
        </p:spPr>
        <p:txBody>
          <a:bodyPr>
            <a:normAutofit/>
          </a:bodyPr>
          <a:lstStyle/>
          <a:p>
            <a:pPr>
              <a:lnSpc>
                <a:spcPct val="100000"/>
              </a:lnSpc>
              <a:spcBef>
                <a:spcPts val="0"/>
              </a:spcBef>
            </a:pPr>
            <a:r>
              <a:rPr lang="en-US" sz="3200" b="1" dirty="0">
                <a:latin typeface="Times New Roman"/>
                <a:cs typeface="Times New Roman"/>
              </a:rPr>
              <a:t>How to Automate Business Processes ?</a:t>
            </a:r>
            <a:endParaRPr lang="en-US" sz="320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latin typeface="Aptos Display" panose="020F0302020204030204"/>
              <a:cs typeface="Times New Roman"/>
            </a:endParaRPr>
          </a:p>
        </p:txBody>
      </p:sp>
      <p:sp>
        <p:nvSpPr>
          <p:cNvPr id="3" name="Content Placeholder 2">
            <a:extLst>
              <a:ext uri="{FF2B5EF4-FFF2-40B4-BE49-F238E27FC236}">
                <a16:creationId xmlns:a16="http://schemas.microsoft.com/office/drawing/2014/main" id="{11787A78-9EE7-AA3B-B92E-6B5518B21C0D}"/>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93380180-11D8-842B-FDB3-B7054E222E82}"/>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06D9227-7FE8-2CA0-71EF-B12719D49490}"/>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2307439F-9C4E-9AE1-CF72-B546EF58224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C1EC296-48DA-3A9A-AADC-E2FEDFDF477F}"/>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F492D0B-7D45-95F5-2F53-2E745F8FE93A}"/>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D504791-2469-75BE-121C-A082FDBDC288}"/>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C1ADBC4-6D3A-0021-F588-CAB666DAEEAB}"/>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25FD9A3-7F07-1B91-DB66-3F39CC0CEE23}"/>
              </a:ext>
            </a:extLst>
          </p:cNvPr>
          <p:cNvSpPr txBox="1"/>
          <p:nvPr/>
        </p:nvSpPr>
        <p:spPr>
          <a:xfrm>
            <a:off x="785751" y="1270661"/>
            <a:ext cx="971005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ea typeface="+mn-lt"/>
                <a:cs typeface="+mn-lt"/>
              </a:rPr>
              <a:t>3- Analyze Process:</a:t>
            </a:r>
            <a:endParaRPr lang="en-US" sz="1400">
              <a:latin typeface="Times New Roman"/>
              <a:ea typeface="+mn-lt"/>
              <a:cs typeface="+mn-lt"/>
            </a:endParaRPr>
          </a:p>
          <a:p>
            <a:r>
              <a:rPr lang="en-US" sz="1400" b="1" dirty="0">
                <a:latin typeface="Times New Roman"/>
                <a:ea typeface="+mn-lt"/>
                <a:cs typeface="+mn-lt"/>
              </a:rPr>
              <a:t>            Action:</a:t>
            </a:r>
            <a:r>
              <a:rPr lang="en-US" sz="1400" dirty="0">
                <a:latin typeface="Times New Roman"/>
                <a:ea typeface="+mn-lt"/>
                <a:cs typeface="+mn-lt"/>
              </a:rPr>
              <a:t> Conduct a thorough analysis of the process to understand its workflow, dependencies, and bottlenecks.</a:t>
            </a:r>
            <a:endParaRPr lang="en-US" sz="1400">
              <a:latin typeface="Times New Roman"/>
              <a:ea typeface="+mn-lt"/>
              <a:cs typeface="+mn-lt"/>
            </a:endParaRPr>
          </a:p>
          <a:p>
            <a:r>
              <a:rPr lang="en-US" sz="1400" b="1" dirty="0">
                <a:latin typeface="Times New Roman"/>
                <a:ea typeface="+mn-lt"/>
                <a:cs typeface="+mn-lt"/>
              </a:rPr>
              <a:t>            Steps:</a:t>
            </a:r>
            <a:endParaRPr lang="en-US" sz="1400">
              <a:latin typeface="Times New Roman"/>
              <a:ea typeface="+mn-lt"/>
              <a:cs typeface="+mn-lt"/>
            </a:endParaRPr>
          </a:p>
          <a:p>
            <a:pPr lvl="1"/>
            <a:r>
              <a:rPr lang="en-US" sz="1400" dirty="0">
                <a:latin typeface="Times New Roman"/>
                <a:ea typeface="+mn-lt"/>
                <a:cs typeface="+mn-lt"/>
              </a:rPr>
              <a:t>Map out each step of the process.</a:t>
            </a:r>
            <a:endParaRPr lang="en-US" sz="1400">
              <a:latin typeface="Times New Roman"/>
              <a:cs typeface="Times New Roman"/>
            </a:endParaRPr>
          </a:p>
          <a:p>
            <a:pPr lvl="1"/>
            <a:r>
              <a:rPr lang="en-US" sz="1400" dirty="0">
                <a:latin typeface="Times New Roman"/>
                <a:ea typeface="+mn-lt"/>
                <a:cs typeface="+mn-lt"/>
              </a:rPr>
              <a:t>Identify inputs, outputs, and any decision points.</a:t>
            </a:r>
            <a:endParaRPr lang="en-US" sz="1400">
              <a:latin typeface="Times New Roman"/>
              <a:cs typeface="Times New Roman"/>
            </a:endParaRPr>
          </a:p>
          <a:p>
            <a:pPr lvl="1"/>
            <a:r>
              <a:rPr lang="en-US" sz="1400" dirty="0">
                <a:latin typeface="Times New Roman"/>
                <a:ea typeface="+mn-lt"/>
                <a:cs typeface="+mn-lt"/>
              </a:rPr>
              <a:t>Evaluate the time taken for each step.</a:t>
            </a:r>
            <a:endParaRPr lang="en-US" sz="1400">
              <a:latin typeface="Times New Roman"/>
              <a:ea typeface="+mn-lt"/>
              <a:cs typeface="+mn-lt"/>
            </a:endParaRPr>
          </a:p>
          <a:p>
            <a:r>
              <a:rPr lang="en-US" sz="1400" b="1" dirty="0">
                <a:latin typeface="Times New Roman"/>
                <a:ea typeface="+mn-lt"/>
                <a:cs typeface="+mn-lt"/>
              </a:rPr>
              <a:t>            Objective:</a:t>
            </a:r>
            <a:r>
              <a:rPr lang="en-US" sz="1400" dirty="0">
                <a:latin typeface="Times New Roman"/>
                <a:ea typeface="+mn-lt"/>
                <a:cs typeface="+mn-lt"/>
              </a:rPr>
              <a:t> To determine whether the process can be effectively automated and what improvements can be made.</a:t>
            </a:r>
            <a:endParaRPr lang="en-US" sz="1400">
              <a:latin typeface="Times New Roman"/>
              <a:ea typeface="+mn-lt"/>
              <a:cs typeface="+mn-lt"/>
            </a:endParaRPr>
          </a:p>
          <a:p>
            <a:r>
              <a:rPr lang="en-US" sz="1400" b="1" dirty="0">
                <a:latin typeface="Times New Roman"/>
                <a:ea typeface="+mn-lt"/>
                <a:cs typeface="+mn-lt"/>
              </a:rPr>
              <a:t>4- Implement Automation:</a:t>
            </a:r>
            <a:endParaRPr lang="en-US" sz="1400">
              <a:latin typeface="Times New Roman"/>
              <a:ea typeface="+mn-lt"/>
              <a:cs typeface="+mn-lt"/>
            </a:endParaRPr>
          </a:p>
          <a:p>
            <a:r>
              <a:rPr lang="en-US" sz="1400" b="1" dirty="0">
                <a:latin typeface="Times New Roman"/>
                <a:ea typeface="+mn-lt"/>
                <a:cs typeface="+mn-lt"/>
              </a:rPr>
              <a:t>           Action:</a:t>
            </a:r>
            <a:r>
              <a:rPr lang="en-US" sz="1400" dirty="0">
                <a:latin typeface="Times New Roman"/>
                <a:ea typeface="+mn-lt"/>
                <a:cs typeface="+mn-lt"/>
              </a:rPr>
              <a:t> Use the selected automation tool to set up the automation workflow.</a:t>
            </a:r>
            <a:endParaRPr lang="en-US" sz="1400">
              <a:latin typeface="Times New Roman"/>
              <a:ea typeface="+mn-lt"/>
              <a:cs typeface="+mn-lt"/>
            </a:endParaRPr>
          </a:p>
          <a:p>
            <a:r>
              <a:rPr lang="en-US" sz="1400" b="1" dirty="0">
                <a:latin typeface="Times New Roman"/>
                <a:ea typeface="+mn-lt"/>
                <a:cs typeface="+mn-lt"/>
              </a:rPr>
              <a:t>           Steps:</a:t>
            </a:r>
            <a:endParaRPr lang="en-US" sz="1400">
              <a:latin typeface="Times New Roman"/>
              <a:ea typeface="+mn-lt"/>
              <a:cs typeface="+mn-lt"/>
            </a:endParaRPr>
          </a:p>
          <a:p>
            <a:pPr lvl="1"/>
            <a:r>
              <a:rPr lang="en-US" sz="1400" dirty="0">
                <a:latin typeface="Times New Roman"/>
                <a:ea typeface="+mn-lt"/>
                <a:cs typeface="+mn-lt"/>
              </a:rPr>
              <a:t>Configure triggers (events that start the automation).</a:t>
            </a:r>
            <a:endParaRPr lang="en-US" sz="1400">
              <a:latin typeface="Times New Roman"/>
              <a:cs typeface="Times New Roman"/>
            </a:endParaRPr>
          </a:p>
          <a:p>
            <a:pPr lvl="1"/>
            <a:r>
              <a:rPr lang="en-US" sz="1400" dirty="0">
                <a:latin typeface="Times New Roman"/>
                <a:ea typeface="+mn-lt"/>
                <a:cs typeface="+mn-lt"/>
              </a:rPr>
              <a:t>Define actions (tasks performed by the automation).</a:t>
            </a:r>
            <a:endParaRPr lang="en-US" sz="1400">
              <a:latin typeface="Times New Roman"/>
              <a:cs typeface="Times New Roman"/>
            </a:endParaRPr>
          </a:p>
          <a:p>
            <a:pPr lvl="1"/>
            <a:r>
              <a:rPr lang="en-US" sz="1400" dirty="0">
                <a:latin typeface="Times New Roman"/>
                <a:ea typeface="+mn-lt"/>
                <a:cs typeface="+mn-lt"/>
              </a:rPr>
              <a:t>Set up decision points (conditional logic within the workflow).</a:t>
            </a:r>
            <a:endParaRPr lang="en-US" sz="1400">
              <a:latin typeface="Times New Roman"/>
              <a:cs typeface="Times New Roman"/>
            </a:endParaRPr>
          </a:p>
          <a:p>
            <a:r>
              <a:rPr lang="en-US" sz="1400" b="1" dirty="0">
                <a:latin typeface="Times New Roman"/>
                <a:ea typeface="+mn-lt"/>
                <a:cs typeface="+mn-lt"/>
              </a:rPr>
              <a:t>            Objective:</a:t>
            </a:r>
            <a:r>
              <a:rPr lang="en-US" sz="1400" dirty="0">
                <a:latin typeface="Times New Roman"/>
                <a:ea typeface="+mn-lt"/>
                <a:cs typeface="+mn-lt"/>
              </a:rPr>
              <a:t> To automate the process according to the analysis and ensure it functions correctly.</a:t>
            </a:r>
            <a:endParaRPr lang="en-US" sz="1400">
              <a:latin typeface="Times New Roman"/>
              <a:ea typeface="+mn-lt"/>
              <a:cs typeface="+mn-lt"/>
            </a:endParaRPr>
          </a:p>
          <a:p>
            <a:r>
              <a:rPr lang="en-US" sz="1400" b="1" dirty="0">
                <a:latin typeface="Times New Roman"/>
                <a:ea typeface="+mn-lt"/>
                <a:cs typeface="+mn-lt"/>
              </a:rPr>
              <a:t>5- Reassess Process:</a:t>
            </a:r>
            <a:endParaRPr lang="en-US" sz="1400" dirty="0">
              <a:latin typeface="Times New Roman"/>
              <a:cs typeface="Times New Roman"/>
            </a:endParaRPr>
          </a:p>
          <a:p>
            <a:r>
              <a:rPr lang="en-US" sz="1400" b="1" dirty="0">
                <a:latin typeface="Times New Roman"/>
                <a:ea typeface="+mn-lt"/>
                <a:cs typeface="+mn-lt"/>
              </a:rPr>
              <a:t>          Action:</a:t>
            </a:r>
            <a:r>
              <a:rPr lang="en-US" sz="1400" dirty="0">
                <a:latin typeface="Times New Roman"/>
                <a:ea typeface="+mn-lt"/>
                <a:cs typeface="+mn-lt"/>
              </a:rPr>
              <a:t> If automation is not feasible, go back and reassess the process.</a:t>
            </a:r>
            <a:endParaRPr lang="en-US" sz="1400" dirty="0">
              <a:latin typeface="Times New Roman"/>
              <a:cs typeface="Times New Roman"/>
            </a:endParaRPr>
          </a:p>
          <a:p>
            <a:r>
              <a:rPr lang="en-US" sz="1400" b="1" dirty="0">
                <a:latin typeface="Times New Roman"/>
                <a:ea typeface="+mn-lt"/>
                <a:cs typeface="+mn-lt"/>
              </a:rPr>
              <a:t>          Steps:</a:t>
            </a:r>
            <a:endParaRPr lang="en-US" sz="1400" dirty="0">
              <a:latin typeface="Times New Roman"/>
              <a:cs typeface="Times New Roman"/>
            </a:endParaRPr>
          </a:p>
          <a:p>
            <a:pPr lvl="1"/>
            <a:r>
              <a:rPr lang="en-US" sz="1400" dirty="0">
                <a:latin typeface="Times New Roman"/>
                <a:ea typeface="+mn-lt"/>
                <a:cs typeface="+mn-lt"/>
              </a:rPr>
              <a:t>Identify reasons why automation is not feasible.</a:t>
            </a:r>
            <a:endParaRPr lang="en-US" sz="1400" dirty="0">
              <a:latin typeface="Times New Roman"/>
              <a:cs typeface="Times New Roman"/>
            </a:endParaRPr>
          </a:p>
          <a:p>
            <a:pPr lvl="1"/>
            <a:r>
              <a:rPr lang="en-US" sz="1400" dirty="0">
                <a:latin typeface="Times New Roman"/>
                <a:ea typeface="+mn-lt"/>
                <a:cs typeface="+mn-lt"/>
              </a:rPr>
              <a:t>Consider alternative improvements or simplifications.</a:t>
            </a:r>
            <a:endParaRPr lang="en-US" sz="1400" dirty="0">
              <a:latin typeface="Times New Roman"/>
              <a:cs typeface="Times New Roman"/>
            </a:endParaRPr>
          </a:p>
          <a:p>
            <a:r>
              <a:rPr lang="en-US" sz="1400" b="1" dirty="0">
                <a:latin typeface="Times New Roman"/>
                <a:ea typeface="+mn-lt"/>
                <a:cs typeface="+mn-lt"/>
              </a:rPr>
              <a:t>          Objective:</a:t>
            </a:r>
            <a:r>
              <a:rPr lang="en-US" sz="1400" dirty="0">
                <a:latin typeface="Times New Roman"/>
                <a:ea typeface="+mn-lt"/>
                <a:cs typeface="+mn-lt"/>
              </a:rPr>
              <a:t> To ensure that the process is optimized even if full automation is not possible.</a:t>
            </a:r>
            <a:endParaRPr lang="en-US" sz="1400">
              <a:latin typeface="Times New Roman"/>
              <a:ea typeface="+mn-lt"/>
              <a:cs typeface="Times New Roman"/>
            </a:endParaRPr>
          </a:p>
          <a:p>
            <a:r>
              <a:rPr lang="en-US" sz="1400" b="1" dirty="0">
                <a:latin typeface="Times New Roman"/>
                <a:ea typeface="+mn-lt"/>
                <a:cs typeface="+mn-lt"/>
              </a:rPr>
              <a:t>6- Success?</a:t>
            </a:r>
            <a:endParaRPr lang="en-US" sz="1400" dirty="0">
              <a:latin typeface="Times New Roman"/>
              <a:cs typeface="Times New Roman"/>
            </a:endParaRPr>
          </a:p>
          <a:p>
            <a:r>
              <a:rPr lang="en-US" sz="1400" b="1" dirty="0">
                <a:latin typeface="Times New Roman"/>
                <a:ea typeface="+mn-lt"/>
                <a:cs typeface="+mn-lt"/>
              </a:rPr>
              <a:t>          Action:</a:t>
            </a:r>
            <a:r>
              <a:rPr lang="en-US" sz="1400" dirty="0">
                <a:latin typeface="Times New Roman"/>
                <a:ea typeface="+mn-lt"/>
                <a:cs typeface="+mn-lt"/>
              </a:rPr>
              <a:t> Evaluate the success of the implemented automation.</a:t>
            </a:r>
            <a:endParaRPr lang="en-US" sz="1400" dirty="0">
              <a:latin typeface="Times New Roman"/>
              <a:cs typeface="Times New Roman"/>
            </a:endParaRPr>
          </a:p>
          <a:p>
            <a:r>
              <a:rPr lang="en-US" sz="1400" b="1" dirty="0">
                <a:latin typeface="Times New Roman"/>
                <a:ea typeface="+mn-lt"/>
                <a:cs typeface="+mn-lt"/>
              </a:rPr>
              <a:t>          Criteria:</a:t>
            </a:r>
            <a:endParaRPr lang="en-US" sz="1400" dirty="0">
              <a:latin typeface="Times New Roman"/>
              <a:cs typeface="Times New Roman"/>
            </a:endParaRPr>
          </a:p>
          <a:p>
            <a:pPr lvl="1"/>
            <a:r>
              <a:rPr lang="en-US" sz="1400" dirty="0">
                <a:latin typeface="Times New Roman"/>
                <a:ea typeface="+mn-lt"/>
                <a:cs typeface="+mn-lt"/>
              </a:rPr>
              <a:t>Are the tasks being performed accurately?</a:t>
            </a:r>
            <a:endParaRPr lang="en-US" sz="1400" dirty="0">
              <a:latin typeface="Times New Roman"/>
              <a:cs typeface="Times New Roman"/>
            </a:endParaRPr>
          </a:p>
          <a:p>
            <a:pPr lvl="1"/>
            <a:r>
              <a:rPr lang="en-US" sz="1400" dirty="0">
                <a:latin typeface="Times New Roman"/>
                <a:ea typeface="+mn-lt"/>
                <a:cs typeface="+mn-lt"/>
              </a:rPr>
              <a:t>Is the automation saving time and reducing errors?</a:t>
            </a:r>
            <a:endParaRPr lang="en-US" sz="1400" dirty="0">
              <a:latin typeface="Times New Roman"/>
              <a:cs typeface="Times New Roman"/>
            </a:endParaRPr>
          </a:p>
          <a:p>
            <a:pPr lvl="1"/>
            <a:endParaRPr lang="en-US" sz="1400" dirty="0">
              <a:latin typeface="Times New Roman"/>
              <a:cs typeface="Times New Roman"/>
            </a:endParaRPr>
          </a:p>
        </p:txBody>
      </p:sp>
    </p:spTree>
    <p:extLst>
      <p:ext uri="{BB962C8B-B14F-4D97-AF65-F5344CB8AC3E}">
        <p14:creationId xmlns:p14="http://schemas.microsoft.com/office/powerpoint/2010/main" val="321707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B378-CEA1-7273-552C-626186848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EA5C2-5708-1A2F-E318-FC675CE85434}"/>
              </a:ext>
            </a:extLst>
          </p:cNvPr>
          <p:cNvSpPr>
            <a:spLocks noGrp="1"/>
          </p:cNvSpPr>
          <p:nvPr>
            <p:ph type="title"/>
          </p:nvPr>
        </p:nvSpPr>
        <p:spPr>
          <a:xfrm>
            <a:off x="778262" y="887969"/>
            <a:ext cx="9855200" cy="1315403"/>
          </a:xfrm>
        </p:spPr>
        <p:txBody>
          <a:bodyPr>
            <a:normAutofit/>
          </a:bodyPr>
          <a:lstStyle/>
          <a:p>
            <a:pPr>
              <a:lnSpc>
                <a:spcPct val="100000"/>
              </a:lnSpc>
              <a:spcBef>
                <a:spcPts val="0"/>
              </a:spcBef>
            </a:pPr>
            <a:r>
              <a:rPr lang="en-US" sz="3200" b="1" dirty="0">
                <a:latin typeface="Times New Roman"/>
                <a:cs typeface="Times New Roman"/>
              </a:rPr>
              <a:t>How to Automate Business Processes ?</a:t>
            </a:r>
            <a:endParaRPr lang="en-US" sz="320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latin typeface="Aptos Display" panose="020F0302020204030204"/>
              <a:cs typeface="Times New Roman"/>
            </a:endParaRPr>
          </a:p>
        </p:txBody>
      </p:sp>
      <p:sp>
        <p:nvSpPr>
          <p:cNvPr id="3" name="Content Placeholder 2">
            <a:extLst>
              <a:ext uri="{FF2B5EF4-FFF2-40B4-BE49-F238E27FC236}">
                <a16:creationId xmlns:a16="http://schemas.microsoft.com/office/drawing/2014/main" id="{E3374829-C70B-266A-F63E-CF3EF22681B0}"/>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03238A68-7ADE-A9CC-2BB5-605DBFDE217D}"/>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0BA0AB6-BEF7-CF84-E0EB-855CCA38AC61}"/>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7B71B75-41B4-4541-8782-4DFB1AD482E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A30F22A-C5C8-3870-1C49-71C4596B13CD}"/>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1DD8031-D5D2-5392-B14D-EA93BED5A62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116B2D5-DD0A-A49F-9A94-3659C0300C7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99E2B65-3C30-CD5D-A98C-D98F76E5B0EE}"/>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80CED1C-A020-7C0D-F8BA-1DE1B002E104}"/>
              </a:ext>
            </a:extLst>
          </p:cNvPr>
          <p:cNvSpPr txBox="1"/>
          <p:nvPr/>
        </p:nvSpPr>
        <p:spPr>
          <a:xfrm>
            <a:off x="914401" y="1428998"/>
            <a:ext cx="971005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7- Monitor Automation:</a:t>
            </a:r>
            <a:endParaRPr lang="en-US" sz="1400">
              <a:latin typeface="Times New Roman"/>
              <a:cs typeface="Times New Roman"/>
            </a:endParaRPr>
          </a:p>
          <a:p>
            <a:pPr marL="0" lvl="1"/>
            <a:r>
              <a:rPr lang="en-US" sz="1400" b="1" dirty="0">
                <a:latin typeface="Times New Roman"/>
                <a:cs typeface="Times New Roman"/>
              </a:rPr>
              <a:t>        Action:</a:t>
            </a:r>
            <a:r>
              <a:rPr lang="en-US" sz="1400" dirty="0">
                <a:latin typeface="Times New Roman"/>
                <a:cs typeface="Times New Roman"/>
              </a:rPr>
              <a:t> Continuously observe the automated process to ensure it remains effective.</a:t>
            </a:r>
            <a:endParaRPr lang="en-US" sz="1400">
              <a:latin typeface="Times New Roman"/>
              <a:cs typeface="Times New Roman"/>
            </a:endParaRPr>
          </a:p>
          <a:p>
            <a:pPr marL="0" lvl="1"/>
            <a:r>
              <a:rPr lang="en-US" sz="1400" b="1" dirty="0">
                <a:latin typeface="Times New Roman"/>
                <a:cs typeface="Times New Roman"/>
              </a:rPr>
              <a:t>        Tools:</a:t>
            </a:r>
            <a:r>
              <a:rPr lang="en-US" sz="1400" dirty="0">
                <a:latin typeface="Times New Roman"/>
                <a:cs typeface="Times New Roman"/>
              </a:rPr>
              <a:t> Dashboards, reports, monitoring tools provided by the automation software.</a:t>
            </a:r>
            <a:endParaRPr lang="en-US" sz="1400">
              <a:latin typeface="Times New Roman"/>
              <a:cs typeface="Times New Roman"/>
            </a:endParaRPr>
          </a:p>
          <a:p>
            <a:pPr marL="0" lvl="1"/>
            <a:r>
              <a:rPr lang="en-US" sz="1400" b="1" dirty="0">
                <a:latin typeface="Times New Roman"/>
                <a:cs typeface="Times New Roman"/>
              </a:rPr>
              <a:t>       Objective:</a:t>
            </a:r>
            <a:r>
              <a:rPr lang="en-US" sz="1400" dirty="0">
                <a:latin typeface="Times New Roman"/>
                <a:cs typeface="Times New Roman"/>
              </a:rPr>
              <a:t> To catch and address any issues early and to ensure the automation continues to deliver the desired benefits.</a:t>
            </a:r>
            <a:endParaRPr lang="en-US" sz="1400">
              <a:latin typeface="Times New Roman"/>
              <a:cs typeface="Times New Roman"/>
            </a:endParaRPr>
          </a:p>
          <a:p>
            <a:r>
              <a:rPr lang="en-US" sz="1400" b="1" dirty="0">
                <a:latin typeface="Times New Roman"/>
                <a:cs typeface="Times New Roman"/>
              </a:rPr>
              <a:t>8- Troubleshoot Issues:</a:t>
            </a:r>
            <a:endParaRPr lang="en-US" sz="1400" b="1">
              <a:latin typeface="Times New Roman"/>
              <a:cs typeface="Times New Roman"/>
            </a:endParaRPr>
          </a:p>
          <a:p>
            <a:pPr marL="0" lvl="1"/>
            <a:r>
              <a:rPr lang="en-US" sz="1400" b="1" dirty="0">
                <a:latin typeface="Times New Roman"/>
                <a:cs typeface="Times New Roman"/>
              </a:rPr>
              <a:t>       Action:</a:t>
            </a:r>
            <a:r>
              <a:rPr lang="en-US" sz="1400" dirty="0">
                <a:latin typeface="Times New Roman"/>
                <a:cs typeface="Times New Roman"/>
              </a:rPr>
              <a:t> Identify and resolve any problems that arise with the automation.</a:t>
            </a:r>
            <a:endParaRPr lang="en-US" sz="1400">
              <a:latin typeface="Times New Roman"/>
              <a:cs typeface="Times New Roman"/>
            </a:endParaRPr>
          </a:p>
          <a:p>
            <a:pPr marL="0" lvl="1"/>
            <a:r>
              <a:rPr lang="en-US" sz="1400" b="1" dirty="0">
                <a:latin typeface="Times New Roman"/>
                <a:cs typeface="Times New Roman"/>
              </a:rPr>
              <a:t>       Steps:</a:t>
            </a:r>
            <a:endParaRPr lang="en-US" sz="1400" b="1">
              <a:latin typeface="Times New Roman"/>
              <a:cs typeface="Times New Roman"/>
            </a:endParaRPr>
          </a:p>
          <a:p>
            <a:pPr marL="0" lvl="2"/>
            <a:r>
              <a:rPr lang="en-US" sz="1400" dirty="0">
                <a:latin typeface="Times New Roman"/>
                <a:cs typeface="Times New Roman"/>
              </a:rPr>
              <a:t>       Analyze the root cause of issues.</a:t>
            </a:r>
            <a:endParaRPr lang="en-US" sz="1400">
              <a:latin typeface="Times New Roman"/>
              <a:cs typeface="Times New Roman"/>
            </a:endParaRPr>
          </a:p>
          <a:p>
            <a:pPr marL="0" lvl="2"/>
            <a:r>
              <a:rPr lang="en-US" sz="1400" dirty="0">
                <a:latin typeface="Times New Roman"/>
                <a:cs typeface="Times New Roman"/>
              </a:rPr>
              <a:t>       Implement fixes or adjustments to the automation.</a:t>
            </a:r>
            <a:endParaRPr lang="en-US" sz="1400">
              <a:latin typeface="Times New Roman"/>
              <a:cs typeface="Times New Roman"/>
            </a:endParaRPr>
          </a:p>
          <a:p>
            <a:pPr marL="0" lvl="2"/>
            <a:r>
              <a:rPr lang="en-US" sz="1400" dirty="0">
                <a:latin typeface="Times New Roman"/>
                <a:cs typeface="Times New Roman"/>
              </a:rPr>
              <a:t>       Test to ensure issues are resolved.</a:t>
            </a:r>
            <a:endParaRPr lang="en-US" sz="1400">
              <a:latin typeface="Times New Roman"/>
              <a:cs typeface="Times New Roman"/>
            </a:endParaRPr>
          </a:p>
          <a:p>
            <a:pPr marL="0" lvl="1"/>
            <a:r>
              <a:rPr lang="en-US" sz="1400" b="1" dirty="0">
                <a:latin typeface="Times New Roman"/>
                <a:cs typeface="Times New Roman"/>
              </a:rPr>
              <a:t>       Objective:</a:t>
            </a:r>
            <a:r>
              <a:rPr lang="en-US" sz="1400" dirty="0">
                <a:latin typeface="Times New Roman"/>
                <a:cs typeface="Times New Roman"/>
              </a:rPr>
              <a:t> To maintain the effectiveness of the automated process.</a:t>
            </a:r>
            <a:endParaRPr lang="en-US" sz="1400">
              <a:latin typeface="Times New Roman"/>
              <a:cs typeface="Times New Roman"/>
            </a:endParaRPr>
          </a:p>
          <a:p>
            <a:r>
              <a:rPr lang="en-US" sz="1400" b="1" dirty="0">
                <a:latin typeface="Times New Roman"/>
                <a:cs typeface="Times New Roman"/>
              </a:rPr>
              <a:t>9- Continuously Improve:</a:t>
            </a:r>
            <a:endParaRPr lang="en-US" sz="1400" b="1">
              <a:latin typeface="Times New Roman"/>
              <a:cs typeface="Times New Roman"/>
            </a:endParaRPr>
          </a:p>
          <a:p>
            <a:pPr marL="0" lvl="1"/>
            <a:r>
              <a:rPr lang="en-US" sz="1400" b="1" dirty="0">
                <a:latin typeface="Times New Roman"/>
                <a:cs typeface="Times New Roman"/>
              </a:rPr>
              <a:t>        Action:</a:t>
            </a:r>
            <a:r>
              <a:rPr lang="en-US" sz="1400" dirty="0">
                <a:latin typeface="Times New Roman"/>
                <a:cs typeface="Times New Roman"/>
              </a:rPr>
              <a:t> Regularly review the automated process and make improvements.</a:t>
            </a:r>
            <a:endParaRPr lang="en-US" sz="1400">
              <a:latin typeface="Times New Roman"/>
              <a:cs typeface="Times New Roman"/>
            </a:endParaRPr>
          </a:p>
          <a:p>
            <a:pPr marL="0" lvl="1"/>
            <a:r>
              <a:rPr lang="en-US" sz="1400" b="1" dirty="0">
                <a:latin typeface="Times New Roman"/>
                <a:cs typeface="Times New Roman"/>
              </a:rPr>
              <a:t>        Steps:</a:t>
            </a:r>
            <a:endParaRPr lang="en-US" sz="1400" b="1">
              <a:latin typeface="Times New Roman"/>
              <a:cs typeface="Times New Roman"/>
            </a:endParaRPr>
          </a:p>
          <a:p>
            <a:pPr marL="0" lvl="2"/>
            <a:r>
              <a:rPr lang="en-US" sz="1400" dirty="0">
                <a:latin typeface="Times New Roman"/>
                <a:cs typeface="Times New Roman"/>
              </a:rPr>
              <a:t>       Gather feedback from users.</a:t>
            </a:r>
            <a:endParaRPr lang="en-US" sz="1400">
              <a:latin typeface="Times New Roman"/>
              <a:cs typeface="Times New Roman"/>
            </a:endParaRPr>
          </a:p>
          <a:p>
            <a:pPr marL="0" lvl="2"/>
            <a:r>
              <a:rPr lang="en-US" sz="1400" dirty="0">
                <a:latin typeface="Times New Roman"/>
                <a:cs typeface="Times New Roman"/>
              </a:rPr>
              <a:t>       Analyze performance data.</a:t>
            </a:r>
            <a:endParaRPr lang="en-US" sz="1400">
              <a:latin typeface="Times New Roman"/>
              <a:cs typeface="Times New Roman"/>
            </a:endParaRPr>
          </a:p>
          <a:p>
            <a:pPr marL="0" lvl="2"/>
            <a:r>
              <a:rPr lang="en-US" sz="1400" dirty="0">
                <a:latin typeface="Times New Roman"/>
                <a:cs typeface="Times New Roman"/>
              </a:rPr>
              <a:t>       Update the automation to incorporate new requirements or improvements.</a:t>
            </a:r>
            <a:endParaRPr lang="en-US" sz="1400">
              <a:latin typeface="Times New Roman"/>
              <a:cs typeface="Times New Roman"/>
            </a:endParaRPr>
          </a:p>
          <a:p>
            <a:pPr marL="0" lvl="1"/>
            <a:r>
              <a:rPr lang="en-US" sz="1400" b="1" dirty="0">
                <a:latin typeface="Times New Roman"/>
                <a:cs typeface="Times New Roman"/>
              </a:rPr>
              <a:t>       Objective:</a:t>
            </a:r>
            <a:r>
              <a:rPr lang="en-US" sz="1400" dirty="0">
                <a:latin typeface="Times New Roman"/>
                <a:cs typeface="Times New Roman"/>
              </a:rPr>
              <a:t> To enhance the process continually, keeping it aligned with business goals and adapting to changes.</a:t>
            </a:r>
            <a:endParaRPr lang="en-US" sz="1400" b="1" dirty="0">
              <a:latin typeface="Times New Roman"/>
              <a:cs typeface="Times New Roman"/>
            </a:endParaRPr>
          </a:p>
        </p:txBody>
      </p:sp>
    </p:spTree>
    <p:extLst>
      <p:ext uri="{BB962C8B-B14F-4D97-AF65-F5344CB8AC3E}">
        <p14:creationId xmlns:p14="http://schemas.microsoft.com/office/powerpoint/2010/main" val="71011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1323398"/>
            <a:ext cx="10515600" cy="1325563"/>
          </a:xfrm>
        </p:spPr>
        <p:txBody>
          <a:bodyPr>
            <a:normAutofit/>
          </a:bodyPr>
          <a:lstStyle/>
          <a:p>
            <a:endParaRPr lang="en-US" sz="2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a:p>
            <a:endParaRPr lang="en-US" sz="3200" b="1">
              <a:latin typeface="Times New Roman"/>
              <a:cs typeface="Times New Roman"/>
            </a:endParaRPr>
          </a:p>
          <a:p>
            <a:endParaRPr lang="en-US" dirty="0"/>
          </a:p>
          <a:p>
            <a:endParaRPr lang="en-US" sz="3200" b="1" dirty="0">
              <a:latin typeface="Times New Roman"/>
              <a:cs typeface="Times New Roman"/>
            </a:endParaRPr>
          </a:p>
          <a:p>
            <a:endParaRPr lang="en-US" dirty="0"/>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EB3185EF-63CB-3CA2-99AA-00917BE491D5}"/>
              </a:ext>
            </a:extLst>
          </p:cNvPr>
          <p:cNvSpPr>
            <a:spLocks noGrp="1"/>
          </p:cNvSpPr>
          <p:nvPr>
            <p:ph idx="1"/>
          </p:nvPr>
        </p:nvSpPr>
        <p:spPr>
          <a:xfrm>
            <a:off x="3601720" y="2933065"/>
            <a:ext cx="5212080" cy="1445578"/>
          </a:xfrm>
        </p:spPr>
        <p:txBody>
          <a:bodyPr vert="horz" lIns="91440" tIns="45720" rIns="91440" bIns="45720" rtlCol="0" anchor="t">
            <a:noAutofit/>
          </a:bodyPr>
          <a:lstStyle/>
          <a:p>
            <a:pPr marL="0" indent="0">
              <a:buNone/>
            </a:pPr>
            <a:r>
              <a:rPr lang="en-US" sz="7000" dirty="0">
                <a:solidFill>
                  <a:srgbClr val="FF0000"/>
                </a:solidFill>
                <a:latin typeface="Freestyle Script"/>
              </a:rPr>
              <a:t>Thank You!!</a:t>
            </a:r>
          </a:p>
        </p:txBody>
      </p:sp>
    </p:spTree>
    <p:extLst>
      <p:ext uri="{BB962C8B-B14F-4D97-AF65-F5344CB8AC3E}">
        <p14:creationId xmlns:p14="http://schemas.microsoft.com/office/powerpoint/2010/main" val="270365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887969"/>
            <a:ext cx="10515600" cy="1325563"/>
          </a:xfrm>
        </p:spPr>
        <p:txBody>
          <a:bodyPr>
            <a:normAutofit/>
          </a:bodyPr>
          <a:lstStyle/>
          <a:p>
            <a:r>
              <a:rPr lang="en-US" sz="3200" b="1" dirty="0">
                <a:latin typeface="Times New Roman"/>
                <a:cs typeface="Times New Roman"/>
              </a:rPr>
              <a:t>Table Of Content</a:t>
            </a:r>
            <a:endParaRPr lang="en-US" dirty="0"/>
          </a:p>
          <a:p>
            <a:endParaRPr lang="en-US" sz="3200" b="1">
              <a:latin typeface="Times New Roman"/>
              <a:cs typeface="Times New Roman"/>
            </a:endParaRPr>
          </a:p>
          <a:p>
            <a:endParaRPr lang="en-US" sz="3200" b="1">
              <a:latin typeface="Times New Roman"/>
              <a:cs typeface="Times New Roman"/>
            </a:endParaRPr>
          </a:p>
          <a:p>
            <a:endParaRPr lang="en-US"/>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837646" y="2665502"/>
            <a:ext cx="9237687" cy="1382507"/>
          </a:xfrm>
        </p:spPr>
        <p:txBody>
          <a:bodyPr vert="horz" lIns="91440" tIns="45720" rIns="91440" bIns="45720" rtlCol="0" anchor="t">
            <a:noAutofit/>
          </a:bodyPr>
          <a:lstStyle/>
          <a:p>
            <a:pPr marL="0" indent="0" algn="just">
              <a:buNone/>
            </a:pPr>
            <a:endParaRPr lang="en-US" sz="1400">
              <a:latin typeface="Times New Roman"/>
              <a:cs typeface="Times New Roman"/>
            </a:endParaRPr>
          </a:p>
          <a:p>
            <a:endParaRPr lang="en-US" sz="1400" dirty="0">
              <a:latin typeface="Times New Roman"/>
            </a:endParaRPr>
          </a:p>
          <a:p>
            <a:pPr marL="0" indent="0">
              <a:buNone/>
            </a:pPr>
            <a:endParaRPr lang="en-US" sz="1400" b="1"/>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E5082B9-0E7D-BFD4-E409-77E083CFD83A}"/>
              </a:ext>
            </a:extLst>
          </p:cNvPr>
          <p:cNvSpPr txBox="1"/>
          <p:nvPr/>
        </p:nvSpPr>
        <p:spPr>
          <a:xfrm>
            <a:off x="835231" y="1310244"/>
            <a:ext cx="9809018"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b="1" dirty="0">
              <a:latin typeface="Times New Roman"/>
              <a:cs typeface="Times New Roman"/>
            </a:endParaRPr>
          </a:p>
          <a:p>
            <a:pPr marL="285750" indent="-285750">
              <a:buFont typeface="Arial"/>
              <a:buChar char="•"/>
            </a:pPr>
            <a:endParaRPr lang="en-US" sz="2000" b="1" dirty="0">
              <a:latin typeface="Times New Roman"/>
              <a:cs typeface="Times New Roman"/>
            </a:endParaRPr>
          </a:p>
          <a:p>
            <a:pPr marL="342900" indent="-342900">
              <a:buFont typeface="Arial"/>
              <a:buChar char="•"/>
            </a:pPr>
            <a:r>
              <a:rPr lang="en-US" sz="2000" b="1" dirty="0">
                <a:latin typeface="Times New Roman"/>
                <a:cs typeface="Times New Roman"/>
              </a:rPr>
              <a:t>Task 1</a:t>
            </a:r>
          </a:p>
          <a:p>
            <a:pPr marL="285750" indent="-285750">
              <a:buFont typeface="Arial"/>
              <a:buChar char="•"/>
            </a:pPr>
            <a:endParaRPr lang="en-US" sz="2000" b="1" dirty="0">
              <a:latin typeface="Times New Roman"/>
              <a:cs typeface="Times New Roman"/>
            </a:endParaRPr>
          </a:p>
          <a:p>
            <a:pPr marL="342900" indent="-342900">
              <a:buFont typeface="Arial"/>
              <a:buChar char="•"/>
            </a:pPr>
            <a:r>
              <a:rPr lang="en-US" sz="2000" b="1" dirty="0">
                <a:latin typeface="Times New Roman"/>
                <a:cs typeface="Times New Roman"/>
              </a:rPr>
              <a:t>Task 2</a:t>
            </a:r>
          </a:p>
          <a:p>
            <a:pPr marL="285750" indent="-285750">
              <a:buFont typeface="Arial"/>
              <a:buChar char="•"/>
            </a:pPr>
            <a:endParaRPr lang="en-US" sz="2000" b="1" dirty="0">
              <a:latin typeface="Times New Roman"/>
              <a:cs typeface="Times New Roman"/>
            </a:endParaRPr>
          </a:p>
          <a:p>
            <a:pPr marL="342900" indent="-342900">
              <a:buFont typeface="Arial"/>
              <a:buChar char="•"/>
            </a:pPr>
            <a:r>
              <a:rPr lang="en-US" sz="2000" b="1" dirty="0">
                <a:latin typeface="Times New Roman"/>
                <a:cs typeface="Times New Roman"/>
              </a:rPr>
              <a:t>What Technical Debt Is And How It's Measured ?</a:t>
            </a:r>
          </a:p>
          <a:p>
            <a:pPr marL="285750" indent="-285750">
              <a:buFont typeface="Arial"/>
              <a:buChar char="•"/>
            </a:pPr>
            <a:endParaRPr lang="en-US" sz="2000" b="1" dirty="0">
              <a:latin typeface="Times New Roman"/>
              <a:cs typeface="Times New Roman"/>
            </a:endParaRPr>
          </a:p>
          <a:p>
            <a:pPr marL="342900" indent="-342900">
              <a:buFont typeface="Arial"/>
              <a:buChar char="•"/>
            </a:pPr>
            <a:r>
              <a:rPr lang="en-US" sz="2000" b="1" dirty="0">
                <a:latin typeface="Times New Roman"/>
                <a:cs typeface="Times New Roman"/>
              </a:rPr>
              <a:t>Graph algorithm Implementation</a:t>
            </a:r>
          </a:p>
          <a:p>
            <a:endParaRPr lang="en-US" sz="2000" b="1" dirty="0">
              <a:latin typeface="Times New Roman"/>
              <a:cs typeface="Times New Roman"/>
            </a:endParaRPr>
          </a:p>
          <a:p>
            <a:pPr marL="342900" indent="-342900">
              <a:buFont typeface="Arial"/>
              <a:buChar char="•"/>
            </a:pPr>
            <a:r>
              <a:rPr lang="en-US" sz="2000" b="1" dirty="0">
                <a:latin typeface="Times New Roman"/>
                <a:cs typeface="Times New Roman"/>
              </a:rPr>
              <a:t>How to Automate Business Processes ?</a:t>
            </a:r>
          </a:p>
          <a:p>
            <a:pPr marL="285750" indent="-285750">
              <a:buFont typeface="Arial"/>
              <a:buChar char="•"/>
            </a:pPr>
            <a:endParaRPr lang="en-US" sz="2000" b="1" dirty="0">
              <a:latin typeface="Times New Roman"/>
              <a:cs typeface="Times New Roman"/>
            </a:endParaRPr>
          </a:p>
          <a:p>
            <a:pPr marL="285750" indent="-285750">
              <a:buFont typeface="Arial"/>
              <a:buChar char="•"/>
            </a:pPr>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pPr marL="285750" indent="-285750">
              <a:buFont typeface="Arial"/>
              <a:buChar char="•"/>
            </a:pPr>
            <a:endParaRPr lang="en-US" sz="1400" b="1">
              <a:latin typeface="Times New Roman"/>
              <a:cs typeface="Times New Roman"/>
            </a:endParaRPr>
          </a:p>
          <a:p>
            <a:endParaRPr lang="en-US"/>
          </a:p>
        </p:txBody>
      </p:sp>
    </p:spTree>
    <p:extLst>
      <p:ext uri="{BB962C8B-B14F-4D97-AF65-F5344CB8AC3E}">
        <p14:creationId xmlns:p14="http://schemas.microsoft.com/office/powerpoint/2010/main" val="292315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669405" y="1132897"/>
            <a:ext cx="9855200" cy="1315403"/>
          </a:xfrm>
        </p:spPr>
        <p:txBody>
          <a:bodyPr>
            <a:normAutofit/>
          </a:bodyPr>
          <a:lstStyle/>
          <a:p>
            <a:r>
              <a:rPr lang="en-US" sz="3200" b="1" dirty="0">
                <a:latin typeface="Times New Roman"/>
                <a:cs typeface="Times New Roman"/>
              </a:rPr>
              <a:t>What Technical Debt Is And How It's Measured ?</a:t>
            </a: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06F61FC-D038-4D12-02EB-52C32C92B403}"/>
              </a:ext>
            </a:extLst>
          </p:cNvPr>
          <p:cNvSpPr txBox="1"/>
          <p:nvPr/>
        </p:nvSpPr>
        <p:spPr>
          <a:xfrm>
            <a:off x="802511" y="1317096"/>
            <a:ext cx="98461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ea typeface="+mn-lt"/>
                <a:cs typeface="+mn-lt"/>
              </a:rPr>
              <a:t>Technical debt refers to the long-term consequences of suboptimal technical decisions made during software development. It's like taking shortcuts to meet deadlines, which might save time in the short term but can lead to more work and complexity in the long run. Just like financial debt, technical debt accrues "interest" in the form of increased maintenance costs, reduced efficiency, and slower progress.</a:t>
            </a:r>
            <a:endParaRPr lang="en-US" sz="1400">
              <a:latin typeface="Times New Roman"/>
              <a:cs typeface="Times New Roman"/>
            </a:endParaRPr>
          </a:p>
        </p:txBody>
      </p:sp>
      <p:pic>
        <p:nvPicPr>
          <p:cNvPr id="14" name="Picture 13">
            <a:extLst>
              <a:ext uri="{FF2B5EF4-FFF2-40B4-BE49-F238E27FC236}">
                <a16:creationId xmlns:a16="http://schemas.microsoft.com/office/drawing/2014/main" id="{298A3739-69E3-A2F7-5EB5-948073278A54}"/>
              </a:ext>
            </a:extLst>
          </p:cNvPr>
          <p:cNvPicPr>
            <a:picLocks noChangeAspect="1"/>
          </p:cNvPicPr>
          <p:nvPr/>
        </p:nvPicPr>
        <p:blipFill>
          <a:blip r:embed="rId3"/>
          <a:stretch>
            <a:fillRect/>
          </a:stretch>
        </p:blipFill>
        <p:spPr>
          <a:xfrm>
            <a:off x="6677343" y="2169016"/>
            <a:ext cx="3645793" cy="3483406"/>
          </a:xfrm>
          <a:prstGeom prst="rect">
            <a:avLst/>
          </a:prstGeom>
          <a:ln w="28575">
            <a:solidFill>
              <a:schemeClr val="tx1"/>
            </a:solidFill>
          </a:ln>
        </p:spPr>
      </p:pic>
      <p:sp>
        <p:nvSpPr>
          <p:cNvPr id="9" name="TextBox 8">
            <a:extLst>
              <a:ext uri="{FF2B5EF4-FFF2-40B4-BE49-F238E27FC236}">
                <a16:creationId xmlns:a16="http://schemas.microsoft.com/office/drawing/2014/main" id="{A5267343-50A9-79E3-A22B-B4987CCF12A5}"/>
              </a:ext>
            </a:extLst>
          </p:cNvPr>
          <p:cNvSpPr txBox="1"/>
          <p:nvPr/>
        </p:nvSpPr>
        <p:spPr>
          <a:xfrm>
            <a:off x="841829" y="2166257"/>
            <a:ext cx="2743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rPr>
              <a:t>Types of Technical Debt</a:t>
            </a:r>
            <a:r>
              <a:rPr lang="en-US" sz="1400">
                <a:latin typeface="Times New Roman"/>
              </a:rPr>
              <a:t>​</a:t>
            </a:r>
          </a:p>
          <a:p>
            <a:r>
              <a:rPr lang="en-US" sz="1400">
                <a:latin typeface="Times New Roman"/>
              </a:rPr>
              <a:t>​</a:t>
            </a:r>
          </a:p>
          <a:p>
            <a:pPr marL="285750" indent="-285750">
              <a:buFont typeface="Arial,Sans-Serif"/>
              <a:buChar char="•"/>
            </a:pPr>
            <a:r>
              <a:rPr lang="en-US" sz="1400">
                <a:cs typeface="Arial"/>
              </a:rPr>
              <a:t>Design Debt​</a:t>
            </a:r>
          </a:p>
          <a:p>
            <a:pPr marL="285750" indent="-285750">
              <a:buFont typeface="Arial,Sans-Serif"/>
              <a:buChar char="•"/>
            </a:pPr>
            <a:r>
              <a:rPr lang="en-US" sz="1400">
                <a:cs typeface="Arial"/>
              </a:rPr>
              <a:t>Coding Debt​</a:t>
            </a:r>
          </a:p>
          <a:p>
            <a:pPr marL="285750" indent="-285750">
              <a:buFont typeface="Arial,Sans-Serif"/>
              <a:buChar char="•"/>
            </a:pPr>
            <a:r>
              <a:rPr lang="en-US" sz="1400">
                <a:cs typeface="Arial"/>
              </a:rPr>
              <a:t>Testing Debt</a:t>
            </a:r>
          </a:p>
          <a:p>
            <a:endParaRPr lang="en-US"/>
          </a:p>
        </p:txBody>
      </p:sp>
      <p:sp>
        <p:nvSpPr>
          <p:cNvPr id="12" name="TextBox 11">
            <a:extLst>
              <a:ext uri="{FF2B5EF4-FFF2-40B4-BE49-F238E27FC236}">
                <a16:creationId xmlns:a16="http://schemas.microsoft.com/office/drawing/2014/main" id="{A6F6E640-36C8-13CE-569E-3E5C235F1FDD}"/>
              </a:ext>
            </a:extLst>
          </p:cNvPr>
          <p:cNvSpPr txBox="1"/>
          <p:nvPr/>
        </p:nvSpPr>
        <p:spPr>
          <a:xfrm>
            <a:off x="841830" y="3354614"/>
            <a:ext cx="574584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rPr>
              <a:t>1. Design Debt</a:t>
            </a:r>
            <a:r>
              <a:rPr lang="en-US" sz="1400">
                <a:latin typeface="Times New Roman"/>
              </a:rPr>
              <a:t>​</a:t>
            </a:r>
          </a:p>
          <a:p>
            <a:r>
              <a:rPr lang="en-US" sz="1400">
                <a:latin typeface="Times New Roman"/>
              </a:rPr>
              <a:t>This happens when the architecture or design of the software is not optimal. It might be due to rushing to get a product out quickly or lacking the foresight to create a scalable and maintainable design. Over time, design debt can make the system harder to understand and modify.​</a:t>
            </a:r>
          </a:p>
          <a:p>
            <a:r>
              <a:rPr lang="en-US" sz="1400" b="1">
                <a:latin typeface="Times New Roman"/>
              </a:rPr>
              <a:t>2. Coding Debt</a:t>
            </a:r>
            <a:r>
              <a:rPr lang="en-US" sz="1400">
                <a:latin typeface="Times New Roman"/>
              </a:rPr>
              <a:t>​</a:t>
            </a:r>
          </a:p>
          <a:p>
            <a:r>
              <a:rPr lang="en-US" sz="1400">
                <a:latin typeface="Times New Roman"/>
              </a:rPr>
              <a:t>Coding debt is when the code itself is messy, poorly written, or lacks proper structure. This can occur due to hasty coding, lack of adherence to coding standards, or simply inexperience. Messy code can lead to bugs, make the codebase difficult to understand, and slow down development.​</a:t>
            </a:r>
          </a:p>
          <a:p>
            <a:r>
              <a:rPr lang="en-US" sz="1400" b="1">
                <a:latin typeface="Times New Roman"/>
              </a:rPr>
              <a:t>3. Testing Debt</a:t>
            </a:r>
            <a:r>
              <a:rPr lang="en-US" sz="1400">
                <a:latin typeface="Times New Roman"/>
              </a:rPr>
              <a:t>​</a:t>
            </a:r>
          </a:p>
          <a:p>
            <a:r>
              <a:rPr lang="en-US" sz="1400">
                <a:latin typeface="Times New Roman"/>
              </a:rPr>
              <a:t>Testing debt arises when there aren't enough automated tests, or the existing tests are of poor quality. Skipping tests or not maintaining them properly can lead to undetected bugs and make it hard to ensure that new changes don't break existing functionality.​</a:t>
            </a:r>
          </a:p>
        </p:txBody>
      </p:sp>
    </p:spTree>
    <p:extLst>
      <p:ext uri="{BB962C8B-B14F-4D97-AF65-F5344CB8AC3E}">
        <p14:creationId xmlns:p14="http://schemas.microsoft.com/office/powerpoint/2010/main" val="14301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3EC92-7D1E-9375-CB97-797A3CD8E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26BDE-AED6-10F3-2F4A-6265674EA4BD}"/>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What Technical Debt Is And How It's Measured ?</a:t>
            </a: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A0A2CB03-28C1-F20A-89D9-5B8EDF6A9FDD}"/>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EB539757-4744-FC06-6B92-20ECC52F821B}"/>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CBB198DA-60EB-B5BD-9E5F-56C3CF878B4F}"/>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F288F6D-1B83-F766-61F3-1BA8B901E9E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3C8A7C5-25B5-B063-0162-336860DD6CC0}"/>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BAFF197-DCB8-7CF9-05D2-2BBF1CD148B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1152EC-E91A-D435-83A6-C25B9D326115}"/>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D7252E6-14E7-2438-9B6C-34631E2ED9B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D5B1893-7DE8-8BC9-A525-72F5DBB45500}"/>
              </a:ext>
            </a:extLst>
          </p:cNvPr>
          <p:cNvSpPr txBox="1"/>
          <p:nvPr/>
        </p:nvSpPr>
        <p:spPr>
          <a:xfrm>
            <a:off x="792570" y="1464102"/>
            <a:ext cx="7650840" cy="35394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latin typeface="Times New Roman"/>
                <a:cs typeface="Times New Roman"/>
              </a:rPr>
              <a:t>Measuring Technical Debt</a:t>
            </a:r>
            <a:endParaRPr lang="en-US" b="1" dirty="0"/>
          </a:p>
          <a:p>
            <a:pPr algn="just"/>
            <a:r>
              <a:rPr lang="en-US" sz="1400" dirty="0">
                <a:latin typeface="Times New Roman"/>
                <a:ea typeface="+mn-lt"/>
                <a:cs typeface="+mn-lt"/>
              </a:rPr>
              <a:t>There isn't a one-size-fits-all metric for technical debt, but here are some common methods:</a:t>
            </a:r>
            <a:endParaRPr lang="en-US" sz="1400" dirty="0">
              <a:latin typeface="Times New Roman"/>
              <a:cs typeface="Times New Roman"/>
            </a:endParaRPr>
          </a:p>
          <a:p>
            <a:pPr algn="just"/>
            <a:r>
              <a:rPr lang="en-US" sz="1400" b="1" dirty="0">
                <a:latin typeface="Times New Roman"/>
                <a:ea typeface="+mn-lt"/>
                <a:cs typeface="+mn-lt"/>
              </a:rPr>
              <a:t>Code Quality Metrics</a:t>
            </a:r>
            <a:r>
              <a:rPr lang="en-US" sz="1400" dirty="0">
                <a:latin typeface="Times New Roman"/>
                <a:ea typeface="+mn-lt"/>
                <a:cs typeface="+mn-lt"/>
              </a:rPr>
              <a:t>:</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Cyclomatic Complexity</a:t>
            </a:r>
            <a:r>
              <a:rPr lang="en-US" sz="1400" dirty="0">
                <a:latin typeface="Times New Roman"/>
                <a:ea typeface="+mn-lt"/>
                <a:cs typeface="+mn-lt"/>
              </a:rPr>
              <a:t>: Measures the complexity of code.</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Code Smells</a:t>
            </a:r>
            <a:r>
              <a:rPr lang="en-US" sz="1400" dirty="0">
                <a:latin typeface="Times New Roman"/>
                <a:ea typeface="+mn-lt"/>
                <a:cs typeface="+mn-lt"/>
              </a:rPr>
              <a:t>: Indicators of potential issues in the code.</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Coverage</a:t>
            </a:r>
            <a:r>
              <a:rPr lang="en-US" sz="1400" dirty="0">
                <a:latin typeface="Times New Roman"/>
                <a:ea typeface="+mn-lt"/>
                <a:cs typeface="+mn-lt"/>
              </a:rPr>
              <a:t>: Percentage of code covered by automated tests.</a:t>
            </a:r>
            <a:endParaRPr lang="en-US" sz="1400">
              <a:latin typeface="Times New Roman"/>
              <a:cs typeface="Times New Roman"/>
            </a:endParaRPr>
          </a:p>
          <a:p>
            <a:pPr algn="just"/>
            <a:r>
              <a:rPr lang="en-US" sz="1400" b="1" dirty="0">
                <a:latin typeface="Times New Roman"/>
                <a:ea typeface="+mn-lt"/>
                <a:cs typeface="+mn-lt"/>
              </a:rPr>
              <a:t>Cost to Fix</a:t>
            </a:r>
            <a:r>
              <a:rPr lang="en-US" sz="1400" dirty="0">
                <a:latin typeface="Times New Roman"/>
                <a:ea typeface="+mn-lt"/>
                <a:cs typeface="+mn-lt"/>
              </a:rPr>
              <a:t>: Estimating the time and resources needed to address the debt.</a:t>
            </a:r>
            <a:endParaRPr lang="en-US" sz="1400">
              <a:latin typeface="Times New Roman"/>
              <a:cs typeface="Times New Roman"/>
            </a:endParaRPr>
          </a:p>
          <a:p>
            <a:pPr algn="just"/>
            <a:r>
              <a:rPr lang="en-US" sz="1400" b="1" dirty="0">
                <a:latin typeface="Times New Roman"/>
                <a:ea typeface="+mn-lt"/>
                <a:cs typeface="+mn-lt"/>
              </a:rPr>
              <a:t>Interest</a:t>
            </a:r>
            <a:r>
              <a:rPr lang="en-US" sz="1400" dirty="0">
                <a:latin typeface="Times New Roman"/>
                <a:ea typeface="+mn-lt"/>
                <a:cs typeface="+mn-lt"/>
              </a:rPr>
              <a:t>: Evaluating the ongoing impact of the debt, such as time spent on workarounds or dealing with bugs.</a:t>
            </a:r>
            <a:endParaRPr lang="en-US" sz="1400">
              <a:latin typeface="Times New Roman"/>
              <a:cs typeface="Times New Roman"/>
            </a:endParaRPr>
          </a:p>
          <a:p>
            <a:pPr algn="just"/>
            <a:r>
              <a:rPr lang="en-US" sz="1400" b="1" dirty="0">
                <a:latin typeface="Times New Roman"/>
                <a:ea typeface="+mn-lt"/>
                <a:cs typeface="+mn-lt"/>
              </a:rPr>
              <a:t>Principal</a:t>
            </a:r>
            <a:r>
              <a:rPr lang="en-US" sz="1400" dirty="0">
                <a:latin typeface="Times New Roman"/>
                <a:ea typeface="+mn-lt"/>
                <a:cs typeface="+mn-lt"/>
              </a:rPr>
              <a:t>: The effort required to completely repay the debt, i.e., refactoring code or redesigning architecture.</a:t>
            </a:r>
            <a:endParaRPr lang="en-US" sz="1400">
              <a:latin typeface="Times New Roman"/>
              <a:cs typeface="Times New Roman"/>
            </a:endParaRPr>
          </a:p>
          <a:p>
            <a:pPr algn="just"/>
            <a:r>
              <a:rPr lang="en-US" sz="1400" b="1" dirty="0">
                <a:latin typeface="Times New Roman"/>
                <a:ea typeface="+mn-lt"/>
                <a:cs typeface="+mn-lt"/>
              </a:rPr>
              <a:t>Tools</a:t>
            </a:r>
            <a:r>
              <a:rPr lang="en-US" sz="1400" dirty="0">
                <a:latin typeface="Times New Roman"/>
                <a:ea typeface="+mn-lt"/>
                <a:cs typeface="+mn-lt"/>
              </a:rPr>
              <a:t>:</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SonarQube</a:t>
            </a:r>
            <a:r>
              <a:rPr lang="en-US" sz="1400" dirty="0">
                <a:latin typeface="Times New Roman"/>
                <a:ea typeface="+mn-lt"/>
                <a:cs typeface="+mn-lt"/>
              </a:rPr>
              <a:t>: For code quality analysis.</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Code Climate</a:t>
            </a:r>
            <a:r>
              <a:rPr lang="en-US" sz="1400" dirty="0">
                <a:latin typeface="Times New Roman"/>
                <a:ea typeface="+mn-lt"/>
                <a:cs typeface="+mn-lt"/>
              </a:rPr>
              <a:t>: For automated code review.</a:t>
            </a:r>
            <a:endParaRPr lang="en-US" sz="1400">
              <a:latin typeface="Times New Roman"/>
              <a:cs typeface="Times New Roman"/>
            </a:endParaRPr>
          </a:p>
          <a:p>
            <a:pPr marL="742950" lvl="1" indent="-285750" algn="just">
              <a:buFont typeface="Arial"/>
              <a:buChar char="•"/>
            </a:pPr>
            <a:r>
              <a:rPr lang="en-US" sz="1400" b="1" dirty="0">
                <a:latin typeface="Times New Roman"/>
                <a:ea typeface="+mn-lt"/>
                <a:cs typeface="+mn-lt"/>
              </a:rPr>
              <a:t>Technical Debt Ratio (TDR)</a:t>
            </a:r>
            <a:r>
              <a:rPr lang="en-US" sz="1400" dirty="0">
                <a:latin typeface="Times New Roman"/>
                <a:ea typeface="+mn-lt"/>
                <a:cs typeface="+mn-lt"/>
              </a:rPr>
              <a:t>: Ratio of remediation cost to development cost.</a:t>
            </a:r>
            <a:endParaRPr lang="en-US" sz="1400">
              <a:latin typeface="Times New Roman"/>
              <a:cs typeface="Times New Roman"/>
            </a:endParaRPr>
          </a:p>
          <a:p>
            <a:pPr marL="285750" indent="-285750" algn="just">
              <a:buFont typeface="Arial"/>
              <a:buChar char="•"/>
            </a:pPr>
            <a:endParaRPr lang="en-US" sz="1400" b="1" dirty="0">
              <a:latin typeface="Times New Roman"/>
              <a:cs typeface="Times New Roman"/>
            </a:endParaRPr>
          </a:p>
        </p:txBody>
      </p:sp>
    </p:spTree>
    <p:extLst>
      <p:ext uri="{BB962C8B-B14F-4D97-AF65-F5344CB8AC3E}">
        <p14:creationId xmlns:p14="http://schemas.microsoft.com/office/powerpoint/2010/main" val="191023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7700-314F-33FC-A5C5-911357DCB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429E8-8819-ADD5-2B2C-1BB6853428FD}"/>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F91498B0-4ED0-1400-5AAB-64BD07431FEF}"/>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90EB9084-AFE4-3278-C9A1-EDE0ABB7FDAC}"/>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563349B-63F6-E4DD-DB9A-02E2D020248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30663005-5CF1-0D08-BB01-A4727C3686E6}"/>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72CC32E-1550-CBA9-F8A2-8774A5B95A04}"/>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4208260-920E-EEE5-B22D-DECB6624DF2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2AD5F42-DF61-0F36-8594-44BCAB6A5F7B}"/>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0523F1E-0D47-9649-1D6F-BB801B851621}"/>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6A2F0FB-F973-4447-F3FA-B2C62B65D830}"/>
              </a:ext>
            </a:extLst>
          </p:cNvPr>
          <p:cNvSpPr txBox="1"/>
          <p:nvPr/>
        </p:nvSpPr>
        <p:spPr>
          <a:xfrm>
            <a:off x="780765" y="1282673"/>
            <a:ext cx="9929632" cy="329267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latin typeface="Times New Roman"/>
                <a:cs typeface="Times New Roman"/>
              </a:rPr>
              <a:t>What is a Graph?</a:t>
            </a:r>
          </a:p>
          <a:p>
            <a:pPr algn="just"/>
            <a:endParaRPr lang="en-US" sz="1400" b="1" dirty="0">
              <a:latin typeface="Times New Roman"/>
              <a:cs typeface="Times New Roman"/>
            </a:endParaRPr>
          </a:p>
          <a:p>
            <a:pPr algn="just"/>
            <a:r>
              <a:rPr lang="en-US" sz="1400" dirty="0">
                <a:latin typeface="Times New Roman"/>
                <a:cs typeface="Times New Roman"/>
              </a:rPr>
              <a:t>A graph is a unique data structure in programming that consists of finite sets of nodes or vertices and a set of edges that connect these vertices to them. At this moment, adjacent vertices can be called those vertices that are connected to the same edge with each other. In simple terms, a graph is a visual representation of vertices and edges sharing some connection or relationship. Although there are plenty of graph algorithms that you might have been familiar with, only some of them are put to use. The reason for this is simple as the standard graph algorithms are designed in such a way to solve millions of problems with just a few lines of logically coded technique. To some extent, one perfect algorithm is solely optimized to achieve such efficient results.</a:t>
            </a:r>
          </a:p>
          <a:p>
            <a:pPr algn="just"/>
            <a:endParaRPr lang="en-US" sz="1400" b="1" dirty="0">
              <a:latin typeface="Times New Roman"/>
              <a:cs typeface="Times New Roman"/>
            </a:endParaRPr>
          </a:p>
          <a:p>
            <a:pPr algn="just"/>
            <a:r>
              <a:rPr lang="en-US" sz="1400" b="1" dirty="0">
                <a:latin typeface="Times New Roman"/>
                <a:cs typeface="Times New Roman"/>
              </a:rPr>
              <a:t>Types of Graphs:</a:t>
            </a:r>
          </a:p>
          <a:p>
            <a:pPr marL="285750" indent="-285750" algn="just">
              <a:buFont typeface="Arial"/>
              <a:buChar char="•"/>
            </a:pPr>
            <a:r>
              <a:rPr lang="en-US" sz="1400" b="1" dirty="0">
                <a:latin typeface="Times New Roman"/>
                <a:cs typeface="Times New Roman"/>
              </a:rPr>
              <a:t>Weighted graph:</a:t>
            </a:r>
            <a:r>
              <a:rPr lang="en-US" sz="1400" dirty="0">
                <a:latin typeface="Times New Roman"/>
                <a:cs typeface="Times New Roman"/>
              </a:rPr>
              <a:t> A graph having value or weight of vertices.</a:t>
            </a:r>
          </a:p>
          <a:p>
            <a:pPr marL="285750" indent="-285750" algn="just">
              <a:buFont typeface="Arial"/>
              <a:buChar char="•"/>
            </a:pPr>
            <a:r>
              <a:rPr lang="en-US" sz="1400" b="1" dirty="0">
                <a:latin typeface="Times New Roman"/>
                <a:cs typeface="Times New Roman"/>
              </a:rPr>
              <a:t>Unweighted graph:</a:t>
            </a:r>
            <a:r>
              <a:rPr lang="en-US" sz="1400" dirty="0">
                <a:latin typeface="Times New Roman"/>
                <a:cs typeface="Times New Roman"/>
              </a:rPr>
              <a:t> A graph having no weight of vertices.</a:t>
            </a:r>
          </a:p>
          <a:p>
            <a:pPr marL="285750" indent="-285750" algn="just">
              <a:buFont typeface="Arial"/>
              <a:buChar char="•"/>
            </a:pPr>
            <a:r>
              <a:rPr lang="en-US" sz="1400" b="1" dirty="0">
                <a:latin typeface="Times New Roman"/>
                <a:cs typeface="Times New Roman"/>
              </a:rPr>
              <a:t>Directed graph:</a:t>
            </a:r>
            <a:r>
              <a:rPr lang="en-US" sz="1400" dirty="0">
                <a:latin typeface="Times New Roman"/>
                <a:cs typeface="Times New Roman"/>
              </a:rPr>
              <a:t> A graph having a direction indicator.</a:t>
            </a:r>
          </a:p>
          <a:p>
            <a:pPr marL="285750" indent="-285750" algn="just">
              <a:buFont typeface="Arial"/>
              <a:buChar char="•"/>
            </a:pPr>
            <a:r>
              <a:rPr lang="en-US" sz="1400" b="1" dirty="0">
                <a:latin typeface="Times New Roman"/>
                <a:cs typeface="Times New Roman"/>
              </a:rPr>
              <a:t>Undirected graph:</a:t>
            </a:r>
            <a:r>
              <a:rPr lang="en-US" sz="1400" dirty="0">
                <a:latin typeface="Times New Roman"/>
                <a:cs typeface="Times New Roman"/>
              </a:rPr>
              <a:t> A graph where no directions are defined.</a:t>
            </a:r>
          </a:p>
          <a:p>
            <a:pPr algn="just"/>
            <a:endParaRPr lang="en-US" sz="1400" dirty="0">
              <a:latin typeface="Times New Roman"/>
              <a:cs typeface="Times New Roman"/>
            </a:endParaRPr>
          </a:p>
        </p:txBody>
      </p:sp>
      <p:pic>
        <p:nvPicPr>
          <p:cNvPr id="9" name="Picture 8" descr="Graph Algorithms">
            <a:extLst>
              <a:ext uri="{FF2B5EF4-FFF2-40B4-BE49-F238E27FC236}">
                <a16:creationId xmlns:a16="http://schemas.microsoft.com/office/drawing/2014/main" id="{30A50935-35F3-DC6C-7CA9-654842A5DD17}"/>
              </a:ext>
            </a:extLst>
          </p:cNvPr>
          <p:cNvPicPr>
            <a:picLocks noChangeAspect="1"/>
          </p:cNvPicPr>
          <p:nvPr/>
        </p:nvPicPr>
        <p:blipFill>
          <a:blip r:embed="rId3"/>
          <a:stretch>
            <a:fillRect/>
          </a:stretch>
        </p:blipFill>
        <p:spPr>
          <a:xfrm>
            <a:off x="5876473" y="3233606"/>
            <a:ext cx="4648198" cy="1997301"/>
          </a:xfrm>
          <a:prstGeom prst="rect">
            <a:avLst/>
          </a:prstGeom>
          <a:ln w="28575">
            <a:solidFill>
              <a:schemeClr val="tx1"/>
            </a:solidFill>
          </a:ln>
        </p:spPr>
      </p:pic>
      <p:sp>
        <p:nvSpPr>
          <p:cNvPr id="12" name="TextBox 11">
            <a:extLst>
              <a:ext uri="{FF2B5EF4-FFF2-40B4-BE49-F238E27FC236}">
                <a16:creationId xmlns:a16="http://schemas.microsoft.com/office/drawing/2014/main" id="{468511D1-48B6-1CE8-0683-59B12D4C1102}"/>
              </a:ext>
            </a:extLst>
          </p:cNvPr>
          <p:cNvSpPr txBox="1"/>
          <p:nvPr/>
        </p:nvSpPr>
        <p:spPr>
          <a:xfrm>
            <a:off x="841332" y="4567824"/>
            <a:ext cx="535278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A graph in data structure is made up of two primary components:</a:t>
            </a:r>
          </a:p>
          <a:p>
            <a:pPr marL="228600" indent="-228600">
              <a:buFont typeface=""/>
              <a:buAutoNum type="arabicPeriod"/>
            </a:pPr>
            <a:r>
              <a:rPr lang="en-US" sz="1400" b="1" dirty="0">
                <a:latin typeface="Times New Roman"/>
                <a:cs typeface="Times New Roman"/>
              </a:rPr>
              <a:t>Vertices (or Nodes)</a:t>
            </a:r>
            <a:r>
              <a:rPr lang="en-US" sz="1400" dirty="0">
                <a:latin typeface="Times New Roman"/>
                <a:cs typeface="Times New Roman"/>
              </a:rPr>
              <a:t>:</a:t>
            </a:r>
          </a:p>
          <a:p>
            <a:pPr marL="228600" lvl="1" indent="-228600">
              <a:buFont typeface=""/>
              <a:buAutoNum type="arabicPeriod"/>
            </a:pPr>
            <a:r>
              <a:rPr lang="en-US" sz="1400" dirty="0">
                <a:latin typeface="Times New Roman"/>
                <a:cs typeface="Times New Roman"/>
              </a:rPr>
              <a:t>These are the entities or points in the graph. They can represent various things depending on the context, such as cities in a map, people in a social network, or computers in a network.</a:t>
            </a:r>
          </a:p>
          <a:p>
            <a:pPr marL="228600" indent="-228600">
              <a:buAutoNum type="arabicPeriod"/>
            </a:pPr>
            <a:r>
              <a:rPr lang="en-US" sz="1400" b="1" dirty="0">
                <a:latin typeface="Times New Roman"/>
                <a:cs typeface="Times New Roman"/>
              </a:rPr>
              <a:t>Edges (or Arcs)</a:t>
            </a:r>
            <a:r>
              <a:rPr lang="en-US" sz="1400" dirty="0">
                <a:latin typeface="Times New Roman"/>
                <a:cs typeface="Times New Roman"/>
              </a:rPr>
              <a:t>:</a:t>
            </a:r>
            <a:r>
              <a:rPr lang="en-US" sz="1400" dirty="0">
                <a:ea typeface="+mn-lt"/>
                <a:cs typeface="+mn-lt"/>
              </a:rPr>
              <a:t>These are the connections between the vertices. Edges can be directed (one-way) or undirected (two-way). Directed edges are like one-way streets, while undirected edges are like two-way streets. Edges can also have weights, which represent the cost or distance between the vertices.</a:t>
            </a:r>
          </a:p>
          <a:p>
            <a:pPr marL="228600" lvl="1" indent="-228600">
              <a:buFont typeface=""/>
              <a:buAutoNum type="arabicPeriod"/>
            </a:pPr>
            <a:endParaRPr lang="en-US" sz="1400" dirty="0">
              <a:latin typeface="Times New Roman"/>
              <a:cs typeface="Times New Roman"/>
            </a:endParaRPr>
          </a:p>
        </p:txBody>
      </p:sp>
    </p:spTree>
    <p:extLst>
      <p:ext uri="{BB962C8B-B14F-4D97-AF65-F5344CB8AC3E}">
        <p14:creationId xmlns:p14="http://schemas.microsoft.com/office/powerpoint/2010/main" val="28995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20391-EEA6-9374-9635-EE35AF138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0221F-9AE0-5CDC-AA0F-90ED4812546D}"/>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C3BCA395-B53A-35D6-A2C1-405F94BD3966}"/>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88DE9F72-F950-2A4B-BBC3-F4B5DBF2C3FA}"/>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536AD0F-EF45-0653-A35D-BDEA070DAC4A}"/>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ACD5BA63-712F-C77A-AAC5-81836CE863E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12AEA68-CE97-233F-270C-D6357A725FF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5021634-A9D1-3329-D780-3E3EE77FD998}"/>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47A19C8-C921-A488-D015-96067494067C}"/>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2808E80-D21A-DA49-930D-BE46191C24B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221266D-1B0A-1A72-FA70-7A7F385CF390}"/>
              </a:ext>
            </a:extLst>
          </p:cNvPr>
          <p:cNvSpPr txBox="1"/>
          <p:nvPr/>
        </p:nvSpPr>
        <p:spPr>
          <a:xfrm>
            <a:off x="801641" y="1282673"/>
            <a:ext cx="984612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latin typeface="Times New Roman"/>
              <a:cs typeface="Times New Roman"/>
            </a:endParaRPr>
          </a:p>
        </p:txBody>
      </p:sp>
      <p:sp>
        <p:nvSpPr>
          <p:cNvPr id="9" name="TextBox 8">
            <a:extLst>
              <a:ext uri="{FF2B5EF4-FFF2-40B4-BE49-F238E27FC236}">
                <a16:creationId xmlns:a16="http://schemas.microsoft.com/office/drawing/2014/main" id="{2CBE43C4-3C17-8FA5-F789-4C132444BCF4}"/>
              </a:ext>
            </a:extLst>
          </p:cNvPr>
          <p:cNvSpPr txBox="1"/>
          <p:nvPr/>
        </p:nvSpPr>
        <p:spPr>
          <a:xfrm>
            <a:off x="841829" y="1259115"/>
            <a:ext cx="9855199"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Breadth-first search(BFS)</a:t>
            </a:r>
            <a:endParaRPr lang="en-US" sz="1400" b="1">
              <a:latin typeface="Times New Roman"/>
              <a:cs typeface="Times New Roman"/>
            </a:endParaRPr>
          </a:p>
          <a:p>
            <a:r>
              <a:rPr lang="en-US" sz="1400" dirty="0">
                <a:latin typeface="Times New Roman"/>
                <a:ea typeface="+mn-lt"/>
                <a:cs typeface="+mn-lt"/>
              </a:rPr>
              <a:t>BFS is a graph traversal algorithm that starts traversing the graph from the root node and explores all the neighboring nodes. Then, it selects the nearest node and explores all the unexplored nodes. While using BFS for traversal, any node in the graph can be considered as the root node.</a:t>
            </a:r>
          </a:p>
          <a:p>
            <a:r>
              <a:rPr lang="en-US" sz="1400" dirty="0">
                <a:latin typeface="Times New Roman"/>
                <a:ea typeface="+mn-lt"/>
                <a:cs typeface="+mn-lt"/>
              </a:rPr>
              <a:t>BFS puts every vertex of the graph into two categories - visited and non-visited. It selects a single node in a graph and, after that, visits all the nodes adjacent to the selected node.</a:t>
            </a:r>
          </a:p>
          <a:p>
            <a:endParaRPr lang="en-US" sz="1400" dirty="0">
              <a:latin typeface="Times New Roman"/>
              <a:cs typeface="Times New Roman"/>
            </a:endParaRPr>
          </a:p>
          <a:p>
            <a:r>
              <a:rPr lang="en-US" sz="1400" dirty="0">
                <a:latin typeface="Times New Roman"/>
                <a:cs typeface="Times New Roman"/>
              </a:rPr>
              <a:t>Applications of BFS algorithm</a:t>
            </a:r>
          </a:p>
          <a:p>
            <a:pPr marL="285750" indent="-285750">
              <a:buFont typeface="Arial"/>
              <a:buChar char="•"/>
            </a:pPr>
            <a:r>
              <a:rPr lang="en-US" sz="1400" dirty="0">
                <a:latin typeface="Times New Roman"/>
                <a:ea typeface="+mn-lt"/>
                <a:cs typeface="+mn-lt"/>
              </a:rPr>
              <a:t>BFS can be used to find the neighboring locations from a given source location.</a:t>
            </a:r>
            <a:endParaRPr lang="en-US" sz="1400" dirty="0">
              <a:latin typeface="Times New Roman"/>
              <a:cs typeface="Times New Roman"/>
            </a:endParaRPr>
          </a:p>
          <a:p>
            <a:pPr marL="285750" indent="-285750">
              <a:buFont typeface="Arial"/>
              <a:buChar char="•"/>
            </a:pPr>
            <a:r>
              <a:rPr lang="en-US" sz="1400" dirty="0">
                <a:latin typeface="Times New Roman"/>
                <a:ea typeface="+mn-lt"/>
                <a:cs typeface="+mn-lt"/>
              </a:rPr>
              <a:t>In a peer-to-peer network, BFS algorithm can be used as a traversal method to find all the neighboring nodes. Most torrent clients, such as BitTorrent, uTorrent, etc. employ this process to find "seeds" and "peers" in the network.</a:t>
            </a:r>
            <a:endParaRPr lang="en-US" sz="1400" dirty="0">
              <a:latin typeface="Times New Roman"/>
              <a:cs typeface="Times New Roman"/>
            </a:endParaRPr>
          </a:p>
          <a:p>
            <a:pPr marL="285750" indent="-285750">
              <a:buFont typeface="Arial"/>
              <a:buChar char="•"/>
            </a:pPr>
            <a:r>
              <a:rPr lang="en-US" sz="1400" dirty="0">
                <a:latin typeface="Times New Roman"/>
                <a:ea typeface="+mn-lt"/>
                <a:cs typeface="+mn-lt"/>
              </a:rPr>
              <a:t>BFS can be used in web crawlers to create web page indexes. It is one of the main algorithms that can be used to index web pages. It starts traversing from the source page and follows the links associated with the page. Here, every web page is considered as a node in the graph.</a:t>
            </a:r>
            <a:endParaRPr lang="en-US" sz="1400" dirty="0">
              <a:latin typeface="Times New Roman"/>
              <a:cs typeface="Times New Roman"/>
            </a:endParaRPr>
          </a:p>
          <a:p>
            <a:pPr marL="285750" indent="-285750">
              <a:buFont typeface="Arial"/>
              <a:buChar char="•"/>
            </a:pPr>
            <a:r>
              <a:rPr lang="en-US" sz="1400" dirty="0">
                <a:latin typeface="Times New Roman"/>
                <a:ea typeface="+mn-lt"/>
                <a:cs typeface="+mn-lt"/>
              </a:rPr>
              <a:t>BFS is used to determine the shortest path and minimum spanning tree.</a:t>
            </a:r>
            <a:endParaRPr lang="en-US" sz="1400" dirty="0">
              <a:latin typeface="Times New Roman"/>
              <a:cs typeface="Times New Roman"/>
            </a:endParaRPr>
          </a:p>
          <a:p>
            <a:r>
              <a:rPr lang="en-US" sz="1400" b="1" dirty="0">
                <a:latin typeface="Times New Roman"/>
                <a:cs typeface="Times New Roman"/>
              </a:rPr>
              <a:t>Algorithm</a:t>
            </a:r>
            <a:r>
              <a:rPr lang="en-US" sz="1400" dirty="0">
                <a:latin typeface="Times New Roman"/>
                <a:cs typeface="Times New Roman"/>
              </a:rPr>
              <a:t>:</a:t>
            </a:r>
            <a:endParaRPr lang="en-US" sz="1400" dirty="0">
              <a:latin typeface="Times New Roman"/>
              <a:ea typeface="+mn-lt"/>
              <a:cs typeface="Times New Roman"/>
            </a:endParaRPr>
          </a:p>
          <a:p>
            <a:r>
              <a:rPr lang="en-US" sz="1400" b="1" dirty="0">
                <a:latin typeface="Times New Roman"/>
                <a:ea typeface="+mn-lt"/>
                <a:cs typeface="+mn-lt"/>
              </a:rPr>
              <a:t>Step 1:</a:t>
            </a:r>
            <a:r>
              <a:rPr lang="en-US" sz="1400" dirty="0">
                <a:latin typeface="Times New Roman"/>
                <a:ea typeface="+mn-lt"/>
                <a:cs typeface="+mn-lt"/>
              </a:rPr>
              <a:t> SET STATUS = 1 (ready state) for each node in G</a:t>
            </a:r>
            <a:endParaRPr lang="en-US" sz="1400" dirty="0">
              <a:latin typeface="Times New Roman"/>
              <a:cs typeface="Times New Roman"/>
            </a:endParaRPr>
          </a:p>
          <a:p>
            <a:r>
              <a:rPr lang="en-US" sz="1400" b="1" dirty="0">
                <a:latin typeface="Times New Roman"/>
                <a:ea typeface="+mn-lt"/>
                <a:cs typeface="+mn-lt"/>
              </a:rPr>
              <a:t>Step 2:</a:t>
            </a:r>
            <a:r>
              <a:rPr lang="en-US" sz="1400" dirty="0">
                <a:latin typeface="Times New Roman"/>
                <a:ea typeface="+mn-lt"/>
                <a:cs typeface="+mn-lt"/>
              </a:rPr>
              <a:t> Enqueue the starting node A and set its STATUS = 2 (waiting state)</a:t>
            </a:r>
            <a:endParaRPr lang="en-US" sz="1400" dirty="0">
              <a:latin typeface="Times New Roman"/>
              <a:cs typeface="Times New Roman"/>
            </a:endParaRPr>
          </a:p>
          <a:p>
            <a:r>
              <a:rPr lang="en-US" sz="1400" b="1" dirty="0">
                <a:latin typeface="Times New Roman"/>
                <a:ea typeface="+mn-lt"/>
                <a:cs typeface="+mn-lt"/>
              </a:rPr>
              <a:t>Step 3:</a:t>
            </a:r>
            <a:r>
              <a:rPr lang="en-US" sz="1400" dirty="0">
                <a:latin typeface="Times New Roman"/>
                <a:ea typeface="+mn-lt"/>
                <a:cs typeface="+mn-lt"/>
              </a:rPr>
              <a:t> Repeat Steps 4 and 5 until QUEUE is empty</a:t>
            </a:r>
            <a:endParaRPr lang="en-US" sz="1400" dirty="0">
              <a:latin typeface="Times New Roman"/>
              <a:cs typeface="Times New Roman"/>
            </a:endParaRPr>
          </a:p>
          <a:p>
            <a:r>
              <a:rPr lang="en-US" sz="1400" b="1" dirty="0">
                <a:latin typeface="Times New Roman"/>
                <a:ea typeface="+mn-lt"/>
                <a:cs typeface="+mn-lt"/>
              </a:rPr>
              <a:t>Step 4:</a:t>
            </a:r>
            <a:r>
              <a:rPr lang="en-US" sz="1400" dirty="0">
                <a:latin typeface="Times New Roman"/>
                <a:ea typeface="+mn-lt"/>
                <a:cs typeface="+mn-lt"/>
              </a:rPr>
              <a:t> Dequeue a node N. Process it and set its STATUS = 3 (processed state).</a:t>
            </a:r>
            <a:endParaRPr lang="en-US" sz="1400" dirty="0">
              <a:latin typeface="Times New Roman"/>
              <a:cs typeface="Times New Roman"/>
            </a:endParaRPr>
          </a:p>
          <a:p>
            <a:r>
              <a:rPr lang="en-US" sz="1400" b="1" dirty="0">
                <a:latin typeface="Times New Roman"/>
                <a:ea typeface="+mn-lt"/>
                <a:cs typeface="+mn-lt"/>
              </a:rPr>
              <a:t>Step 5:</a:t>
            </a:r>
            <a:r>
              <a:rPr lang="en-US" sz="1400" dirty="0">
                <a:latin typeface="Times New Roman"/>
                <a:ea typeface="+mn-lt"/>
                <a:cs typeface="+mn-lt"/>
              </a:rPr>
              <a:t> Enqueue all the </a:t>
            </a:r>
            <a:r>
              <a:rPr lang="en-US" sz="1400" dirty="0" err="1">
                <a:latin typeface="Times New Roman"/>
                <a:ea typeface="+mn-lt"/>
                <a:cs typeface="+mn-lt"/>
              </a:rPr>
              <a:t>neighbours</a:t>
            </a:r>
            <a:r>
              <a:rPr lang="en-US" sz="1400" dirty="0">
                <a:latin typeface="Times New Roman"/>
                <a:ea typeface="+mn-lt"/>
                <a:cs typeface="+mn-lt"/>
              </a:rPr>
              <a:t> of N that are in the ready state (whose STATUS = 1) and set</a:t>
            </a:r>
            <a:endParaRPr lang="en-US" sz="1400" dirty="0">
              <a:latin typeface="Times New Roman"/>
              <a:cs typeface="Times New Roman"/>
            </a:endParaRPr>
          </a:p>
          <a:p>
            <a:r>
              <a:rPr lang="en-US" sz="1400" dirty="0">
                <a:latin typeface="Times New Roman"/>
                <a:ea typeface="+mn-lt"/>
                <a:cs typeface="+mn-lt"/>
              </a:rPr>
              <a:t>their STATUS = 2</a:t>
            </a:r>
            <a:endParaRPr lang="en-US" sz="1400" dirty="0">
              <a:latin typeface="Times New Roman"/>
              <a:cs typeface="Times New Roman"/>
            </a:endParaRPr>
          </a:p>
          <a:p>
            <a:r>
              <a:rPr lang="en-US" sz="1400" dirty="0">
                <a:latin typeface="Times New Roman"/>
                <a:ea typeface="+mn-lt"/>
                <a:cs typeface="+mn-lt"/>
              </a:rPr>
              <a:t>(waiting state)</a:t>
            </a:r>
            <a:endParaRPr lang="en-US" sz="1400" dirty="0">
              <a:latin typeface="Times New Roman"/>
              <a:cs typeface="Times New Roman"/>
            </a:endParaRPr>
          </a:p>
          <a:p>
            <a:r>
              <a:rPr lang="en-US" sz="1400" dirty="0">
                <a:latin typeface="Times New Roman"/>
                <a:ea typeface="+mn-lt"/>
                <a:cs typeface="+mn-lt"/>
              </a:rPr>
              <a:t>[END OF LOOP]</a:t>
            </a:r>
            <a:endParaRPr lang="en-US" sz="1400" dirty="0">
              <a:latin typeface="Times New Roman"/>
              <a:cs typeface="Times New Roman"/>
            </a:endParaRPr>
          </a:p>
          <a:p>
            <a:r>
              <a:rPr lang="en-US" sz="1400" b="1" dirty="0">
                <a:latin typeface="Times New Roman"/>
                <a:ea typeface="+mn-lt"/>
                <a:cs typeface="+mn-lt"/>
              </a:rPr>
              <a:t>Step 6:</a:t>
            </a:r>
            <a:r>
              <a:rPr lang="en-US" sz="1400" dirty="0">
                <a:latin typeface="Times New Roman"/>
                <a:ea typeface="+mn-lt"/>
                <a:cs typeface="+mn-lt"/>
              </a:rPr>
              <a:t> EXIT</a:t>
            </a:r>
            <a:endParaRPr lang="en-US" sz="1400" dirty="0">
              <a:latin typeface="Times New Roman"/>
              <a:cs typeface="Times New Roman"/>
            </a:endParaRPr>
          </a:p>
          <a:p>
            <a:endParaRPr lang="en-US" sz="1400" dirty="0">
              <a:latin typeface="Times New Roman"/>
              <a:cs typeface="Times New Roman"/>
            </a:endParaRPr>
          </a:p>
          <a:p>
            <a:pPr marL="285750" indent="-285750">
              <a:buFont typeface="Arial"/>
              <a:buChar char="•"/>
            </a:pPr>
            <a:endParaRPr lang="en-US" sz="1400" dirty="0">
              <a:latin typeface="Times New Roman"/>
              <a:cs typeface="Times New Roman"/>
            </a:endParaRPr>
          </a:p>
          <a:p>
            <a:endParaRPr lang="en-US" sz="1400" dirty="0">
              <a:latin typeface="Times New Roman"/>
              <a:cs typeface="Times New Roman"/>
            </a:endParaRPr>
          </a:p>
        </p:txBody>
      </p:sp>
    </p:spTree>
    <p:extLst>
      <p:ext uri="{BB962C8B-B14F-4D97-AF65-F5344CB8AC3E}">
        <p14:creationId xmlns:p14="http://schemas.microsoft.com/office/powerpoint/2010/main" val="73389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1D791-B503-86EE-16CF-BAE9A1269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0EC44-EA1B-5CE3-BCBE-747B0E7FA075}"/>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59E2895D-7AB4-B7DA-C97A-A332A1CA7A6C}"/>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3194D4E5-9F16-78E3-85C3-C9A820B22FDB}"/>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EED3977-4154-BCFC-5723-3150E7449326}"/>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AB623C9-B018-4EA6-867E-A172BBDD1913}"/>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E6C5CF2-BACE-A4B6-186B-9E4960AE3AE0}"/>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8185FA6-1436-DC1D-FC6F-F828045C40AA}"/>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0A9319C-E1DE-5965-9DB4-EC4124A3C4D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6619DA1-9973-BA14-A341-9A63839AD59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234C21D-C7AD-F61C-6B8E-85021AEB5EF3}"/>
              </a:ext>
            </a:extLst>
          </p:cNvPr>
          <p:cNvSpPr txBox="1"/>
          <p:nvPr/>
        </p:nvSpPr>
        <p:spPr>
          <a:xfrm>
            <a:off x="801641" y="1282673"/>
            <a:ext cx="984612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latin typeface="Times New Roman"/>
              <a:cs typeface="Times New Roman"/>
            </a:endParaRPr>
          </a:p>
        </p:txBody>
      </p:sp>
      <p:sp>
        <p:nvSpPr>
          <p:cNvPr id="9" name="TextBox 8">
            <a:extLst>
              <a:ext uri="{FF2B5EF4-FFF2-40B4-BE49-F238E27FC236}">
                <a16:creationId xmlns:a16="http://schemas.microsoft.com/office/drawing/2014/main" id="{C666C861-7D10-1508-A8B1-E8D70839422F}"/>
              </a:ext>
            </a:extLst>
          </p:cNvPr>
          <p:cNvSpPr txBox="1"/>
          <p:nvPr/>
        </p:nvSpPr>
        <p:spPr>
          <a:xfrm>
            <a:off x="841829" y="1259115"/>
            <a:ext cx="9855199"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Depth First Search algorithm</a:t>
            </a:r>
            <a:endParaRPr lang="en-US" sz="1400">
              <a:latin typeface="Times New Roman"/>
              <a:cs typeface="Times New Roman"/>
            </a:endParaRPr>
          </a:p>
          <a:p>
            <a:r>
              <a:rPr lang="en-US" sz="1400" dirty="0">
                <a:latin typeface="Times New Roman"/>
                <a:ea typeface="+mn-lt"/>
                <a:cs typeface="+mn-lt"/>
              </a:rPr>
              <a:t>The depth-first search (DFS) algorithm starts with the initial node of graph G and goes deeper until we find the goal node or the node with no children.</a:t>
            </a:r>
          </a:p>
          <a:p>
            <a:r>
              <a:rPr lang="en-US" sz="1400" dirty="0">
                <a:latin typeface="Times New Roman"/>
                <a:ea typeface="+mn-lt"/>
                <a:cs typeface="+mn-lt"/>
              </a:rPr>
              <a:t>Because of the recursive nature, stack data structure can be used to implement the DFS algorithm. The process of implementing the DFS is similar to the BFS algorithm.</a:t>
            </a:r>
          </a:p>
          <a:p>
            <a:pPr marL="342900" indent="-342900">
              <a:buAutoNum type="arabicPeriod"/>
            </a:pPr>
            <a:r>
              <a:rPr lang="en-US" sz="1400" dirty="0">
                <a:latin typeface="Times New Roman"/>
                <a:ea typeface="+mn-lt"/>
                <a:cs typeface="+mn-lt"/>
              </a:rPr>
              <a:t>The step by step process to implement the DFS traversal is given as follows -</a:t>
            </a:r>
          </a:p>
          <a:p>
            <a:pPr marL="342900" indent="-342900">
              <a:buAutoNum type="arabicPeriod"/>
            </a:pPr>
            <a:r>
              <a:rPr lang="en-US" sz="1400" dirty="0">
                <a:latin typeface="Times New Roman"/>
                <a:ea typeface="+mn-lt"/>
                <a:cs typeface="+mn-lt"/>
              </a:rPr>
              <a:t>First, create a stack with the total number of vertices in the graph.</a:t>
            </a:r>
          </a:p>
          <a:p>
            <a:pPr marL="342900" indent="-342900">
              <a:buAutoNum type="arabicPeriod"/>
            </a:pPr>
            <a:r>
              <a:rPr lang="en-US" sz="1400" dirty="0">
                <a:latin typeface="Times New Roman"/>
                <a:ea typeface="+mn-lt"/>
                <a:cs typeface="+mn-lt"/>
              </a:rPr>
              <a:t>Now, choose any vertex as the starting point of traversal, and push that vertex into the stack.</a:t>
            </a:r>
          </a:p>
          <a:p>
            <a:pPr marL="342900" indent="-342900">
              <a:buAutoNum type="arabicPeriod"/>
            </a:pPr>
            <a:r>
              <a:rPr lang="en-US" sz="1400" dirty="0">
                <a:latin typeface="Times New Roman"/>
                <a:ea typeface="+mn-lt"/>
                <a:cs typeface="+mn-lt"/>
              </a:rPr>
              <a:t>After that, push a non-visited vertex (adjacent to the vertex on the top of the stack) to the top of the stack.</a:t>
            </a:r>
          </a:p>
          <a:p>
            <a:pPr marL="342900" indent="-342900">
              <a:buAutoNum type="arabicPeriod"/>
            </a:pPr>
            <a:r>
              <a:rPr lang="en-US" sz="1400" dirty="0">
                <a:latin typeface="Times New Roman"/>
                <a:ea typeface="+mn-lt"/>
                <a:cs typeface="+mn-lt"/>
              </a:rPr>
              <a:t>Now, repeat steps 3 and 4 until no vertices are left to visit from the vertex on the stack's top.</a:t>
            </a:r>
          </a:p>
          <a:p>
            <a:pPr marL="342900" indent="-342900">
              <a:buAutoNum type="arabicPeriod"/>
            </a:pPr>
            <a:r>
              <a:rPr lang="en-US" sz="1400" dirty="0">
                <a:latin typeface="Times New Roman"/>
                <a:ea typeface="+mn-lt"/>
                <a:cs typeface="+mn-lt"/>
              </a:rPr>
              <a:t>If no vertex is left, go back and pop a vertex from the stack.</a:t>
            </a:r>
          </a:p>
          <a:p>
            <a:pPr marL="342900" indent="-342900">
              <a:buAutoNum type="arabicPeriod"/>
            </a:pPr>
            <a:r>
              <a:rPr lang="en-US" sz="1400" dirty="0">
                <a:latin typeface="Times New Roman"/>
                <a:ea typeface="+mn-lt"/>
                <a:cs typeface="+mn-lt"/>
              </a:rPr>
              <a:t>Repeat steps 2, 3, and 4 until the stack is empty.</a:t>
            </a:r>
          </a:p>
          <a:p>
            <a:r>
              <a:rPr lang="en-US" sz="1400" b="1" dirty="0">
                <a:latin typeface="Times New Roman"/>
                <a:cs typeface="Times New Roman"/>
              </a:rPr>
              <a:t>Applications of DFS algorithm</a:t>
            </a:r>
            <a:endParaRPr lang="en-US" sz="1400" b="1">
              <a:latin typeface="Times New Roman"/>
              <a:cs typeface="Times New Roman"/>
            </a:endParaRPr>
          </a:p>
          <a:p>
            <a:r>
              <a:rPr lang="en-US" sz="1400" dirty="0">
                <a:latin typeface="Times New Roman"/>
                <a:ea typeface="+mn-lt"/>
                <a:cs typeface="+mn-lt"/>
              </a:rPr>
              <a:t>DFS algorithm can be used to implement the topological sorting.</a:t>
            </a:r>
            <a:endParaRPr lang="en-US" sz="1400" dirty="0">
              <a:latin typeface="Times New Roman"/>
              <a:cs typeface="Times New Roman"/>
            </a:endParaRPr>
          </a:p>
          <a:p>
            <a:r>
              <a:rPr lang="en-US" sz="1400" dirty="0">
                <a:latin typeface="Times New Roman"/>
                <a:ea typeface="+mn-lt"/>
                <a:cs typeface="+mn-lt"/>
              </a:rPr>
              <a:t>It can be used to find the paths between two vertices.</a:t>
            </a:r>
            <a:endParaRPr lang="en-US" sz="1400" dirty="0">
              <a:latin typeface="Times New Roman"/>
              <a:cs typeface="Times New Roman"/>
            </a:endParaRPr>
          </a:p>
          <a:p>
            <a:r>
              <a:rPr lang="en-US" sz="1400" dirty="0">
                <a:latin typeface="Times New Roman"/>
                <a:ea typeface="+mn-lt"/>
                <a:cs typeface="+mn-lt"/>
              </a:rPr>
              <a:t>It can also be used to detect cycles in the graph.</a:t>
            </a:r>
            <a:endParaRPr lang="en-US" sz="1400" dirty="0">
              <a:latin typeface="Times New Roman"/>
              <a:cs typeface="Times New Roman"/>
            </a:endParaRPr>
          </a:p>
          <a:p>
            <a:r>
              <a:rPr lang="en-US" sz="1400" b="1" dirty="0">
                <a:latin typeface="Times New Roman"/>
                <a:cs typeface="Times New Roman"/>
              </a:rPr>
              <a:t>Algorithm</a:t>
            </a:r>
          </a:p>
          <a:p>
            <a:r>
              <a:rPr lang="en-US" sz="1400" b="1" dirty="0">
                <a:latin typeface="Times New Roman"/>
                <a:ea typeface="+mn-lt"/>
                <a:cs typeface="+mn-lt"/>
              </a:rPr>
              <a:t>Step 1:</a:t>
            </a:r>
            <a:r>
              <a:rPr lang="en-US" sz="1400" dirty="0">
                <a:latin typeface="Times New Roman"/>
                <a:ea typeface="+mn-lt"/>
                <a:cs typeface="+mn-lt"/>
              </a:rPr>
              <a:t> SET STATUS = 1 (ready state) for each node in G</a:t>
            </a:r>
            <a:endParaRPr lang="en-US" sz="1400" dirty="0">
              <a:latin typeface="Times New Roman"/>
              <a:cs typeface="Times New Roman"/>
            </a:endParaRPr>
          </a:p>
          <a:p>
            <a:r>
              <a:rPr lang="en-US" sz="1400" b="1" dirty="0">
                <a:latin typeface="Times New Roman"/>
                <a:ea typeface="+mn-lt"/>
                <a:cs typeface="+mn-lt"/>
              </a:rPr>
              <a:t>Step 2:</a:t>
            </a:r>
            <a:r>
              <a:rPr lang="en-US" sz="1400" dirty="0">
                <a:latin typeface="Times New Roman"/>
                <a:ea typeface="+mn-lt"/>
                <a:cs typeface="+mn-lt"/>
              </a:rPr>
              <a:t> Push the starting node A on the stack and set its STATUS = 2 (waiting state)</a:t>
            </a:r>
            <a:endParaRPr lang="en-US" sz="1400" dirty="0">
              <a:latin typeface="Times New Roman"/>
              <a:cs typeface="Times New Roman"/>
            </a:endParaRPr>
          </a:p>
          <a:p>
            <a:r>
              <a:rPr lang="en-US" sz="1400" b="1" dirty="0">
                <a:latin typeface="Times New Roman"/>
                <a:ea typeface="+mn-lt"/>
                <a:cs typeface="+mn-lt"/>
              </a:rPr>
              <a:t>Step 3:</a:t>
            </a:r>
            <a:r>
              <a:rPr lang="en-US" sz="1400" dirty="0">
                <a:latin typeface="Times New Roman"/>
                <a:ea typeface="+mn-lt"/>
                <a:cs typeface="+mn-lt"/>
              </a:rPr>
              <a:t> Repeat Steps 4 and 5 until STACK is empty</a:t>
            </a:r>
            <a:endParaRPr lang="en-US" sz="1400" dirty="0">
              <a:latin typeface="Times New Roman"/>
              <a:cs typeface="Times New Roman"/>
            </a:endParaRPr>
          </a:p>
          <a:p>
            <a:r>
              <a:rPr lang="en-US" sz="1400" b="1" dirty="0">
                <a:latin typeface="Times New Roman"/>
                <a:ea typeface="+mn-lt"/>
                <a:cs typeface="+mn-lt"/>
              </a:rPr>
              <a:t>Step 4:</a:t>
            </a:r>
            <a:r>
              <a:rPr lang="en-US" sz="1400" dirty="0">
                <a:latin typeface="Times New Roman"/>
                <a:ea typeface="+mn-lt"/>
                <a:cs typeface="+mn-lt"/>
              </a:rPr>
              <a:t> Pop the top node N. Process it and set its STATUS = 3 (processed state)</a:t>
            </a:r>
            <a:endParaRPr lang="en-US" sz="1400" dirty="0">
              <a:latin typeface="Times New Roman"/>
              <a:cs typeface="Times New Roman"/>
            </a:endParaRPr>
          </a:p>
          <a:p>
            <a:r>
              <a:rPr lang="en-US" sz="1400" b="1" dirty="0">
                <a:latin typeface="Times New Roman"/>
                <a:ea typeface="+mn-lt"/>
                <a:cs typeface="+mn-lt"/>
              </a:rPr>
              <a:t>Step 5:</a:t>
            </a:r>
            <a:r>
              <a:rPr lang="en-US" sz="1400" dirty="0">
                <a:latin typeface="Times New Roman"/>
                <a:ea typeface="+mn-lt"/>
                <a:cs typeface="+mn-lt"/>
              </a:rPr>
              <a:t> Push on the stack all the neighbors of N that are in the ready state (whose STATUS = 1) and set their STATUS = 2 (waiting state)</a:t>
            </a:r>
            <a:endParaRPr lang="en-US" sz="1400" dirty="0">
              <a:latin typeface="Times New Roman"/>
              <a:cs typeface="Times New Roman"/>
            </a:endParaRPr>
          </a:p>
          <a:p>
            <a:r>
              <a:rPr lang="en-US" sz="1400" dirty="0">
                <a:latin typeface="Times New Roman"/>
                <a:ea typeface="+mn-lt"/>
                <a:cs typeface="+mn-lt"/>
              </a:rPr>
              <a:t>[END OF LOOP]</a:t>
            </a:r>
            <a:endParaRPr lang="en-US" sz="1400" dirty="0">
              <a:latin typeface="Times New Roman"/>
              <a:cs typeface="Times New Roman"/>
            </a:endParaRPr>
          </a:p>
          <a:p>
            <a:r>
              <a:rPr lang="en-US" sz="1400" b="1" dirty="0">
                <a:latin typeface="Times New Roman"/>
                <a:ea typeface="+mn-lt"/>
                <a:cs typeface="+mn-lt"/>
              </a:rPr>
              <a:t>Step 6:</a:t>
            </a:r>
            <a:r>
              <a:rPr lang="en-US" sz="1400" dirty="0">
                <a:latin typeface="Times New Roman"/>
                <a:ea typeface="+mn-lt"/>
                <a:cs typeface="+mn-lt"/>
              </a:rPr>
              <a:t> EXIT</a:t>
            </a:r>
            <a:endParaRPr lang="en-US" sz="1400" dirty="0">
              <a:latin typeface="Times New Roman"/>
              <a:cs typeface="Times New Roman"/>
            </a:endParaRPr>
          </a:p>
          <a:p>
            <a:endParaRPr lang="en-US" sz="1400" dirty="0">
              <a:latin typeface="Times New Roman"/>
              <a:cs typeface="Times New Roman"/>
            </a:endParaRPr>
          </a:p>
          <a:p>
            <a:endParaRPr lang="en-US" sz="1400" dirty="0">
              <a:latin typeface="Times New Roman"/>
              <a:cs typeface="Times New Roman"/>
            </a:endParaRPr>
          </a:p>
          <a:p>
            <a:endParaRPr lang="en-US" sz="1400" b="1" dirty="0">
              <a:latin typeface="Times New Roman"/>
              <a:cs typeface="Times New Roman"/>
            </a:endParaRPr>
          </a:p>
        </p:txBody>
      </p:sp>
    </p:spTree>
    <p:extLst>
      <p:ext uri="{BB962C8B-B14F-4D97-AF65-F5344CB8AC3E}">
        <p14:creationId xmlns:p14="http://schemas.microsoft.com/office/powerpoint/2010/main" val="302507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4588D-2205-F5E3-3F73-4995D2FFA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A6B4F-810C-00AB-505A-5801F6A810D1}"/>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ADBA70F5-2723-4A67-D5F1-C06BAD8BD287}"/>
              </a:ext>
            </a:extLst>
          </p:cNvPr>
          <p:cNvSpPr>
            <a:spLocks noGrp="1"/>
          </p:cNvSpPr>
          <p:nvPr>
            <p:ph idx="1"/>
          </p:nvPr>
        </p:nvSpPr>
        <p:spPr>
          <a:xfrm>
            <a:off x="837646" y="2665502"/>
            <a:ext cx="9237687" cy="1382507"/>
          </a:xfrm>
        </p:spPr>
        <p:txBody>
          <a:bodyPr vert="horz" lIns="91440" tIns="45720" rIns="91440" bIns="45720" rtlCol="0" anchor="t">
            <a:noAutofit/>
          </a:bodyPr>
          <a:lstStyle/>
          <a:p>
            <a:endParaRPr lang="en-US" sz="1400" dirty="0">
              <a:latin typeface="Times New Roman"/>
              <a:cs typeface="Times New Roman"/>
            </a:endParaRPr>
          </a:p>
          <a:p>
            <a:endParaRPr lang="en-US">
              <a:latin typeface="Times New Roman"/>
            </a:endParaRPr>
          </a:p>
        </p:txBody>
      </p:sp>
      <p:cxnSp>
        <p:nvCxnSpPr>
          <p:cNvPr id="4" name="Straight Arrow Connector 3">
            <a:extLst>
              <a:ext uri="{FF2B5EF4-FFF2-40B4-BE49-F238E27FC236}">
                <a16:creationId xmlns:a16="http://schemas.microsoft.com/office/drawing/2014/main" id="{CDA39DEF-85F6-2C4D-71E0-C9A9D6848AE4}"/>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D081543-524C-0A6C-51EE-CE536FBCD45D}"/>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6D1FF26B-951C-38D3-A2BB-650EE215C260}"/>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10A7C5D-B6D1-2E74-B061-E0F6E36F4FA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23456BF-E2A8-F0DA-9447-2D199A39491D}"/>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7872CBE-F5BE-CADA-263B-6D35D62FF1E9}"/>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0F52B6A-33F2-F94A-F78A-617BDA3DD22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94B7E88-3F23-22BE-DA44-867406DCFDBF}"/>
              </a:ext>
            </a:extLst>
          </p:cNvPr>
          <p:cNvSpPr txBox="1"/>
          <p:nvPr/>
        </p:nvSpPr>
        <p:spPr>
          <a:xfrm>
            <a:off x="801641" y="1282673"/>
            <a:ext cx="984612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latin typeface="Times New Roman"/>
              <a:cs typeface="Times New Roman"/>
            </a:endParaRPr>
          </a:p>
        </p:txBody>
      </p:sp>
      <p:sp>
        <p:nvSpPr>
          <p:cNvPr id="12" name="TextBox 11">
            <a:extLst>
              <a:ext uri="{FF2B5EF4-FFF2-40B4-BE49-F238E27FC236}">
                <a16:creationId xmlns:a16="http://schemas.microsoft.com/office/drawing/2014/main" id="{D3D9CA4A-3825-C05A-81E1-D8D70A4A1BE3}"/>
              </a:ext>
            </a:extLst>
          </p:cNvPr>
          <p:cNvSpPr txBox="1"/>
          <p:nvPr/>
        </p:nvSpPr>
        <p:spPr>
          <a:xfrm>
            <a:off x="787400" y="1286329"/>
            <a:ext cx="992777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Shortest Path Problem</a:t>
            </a:r>
          </a:p>
          <a:p>
            <a:r>
              <a:rPr lang="en-US" sz="1400" dirty="0">
                <a:latin typeface="Times New Roman"/>
                <a:ea typeface="+mn-lt"/>
                <a:cs typeface="+mn-lt"/>
              </a:rPr>
              <a:t>To solve the shortest path problem means to find the shortest possible route or path between two vertices (or nodes) in a Graph.</a:t>
            </a:r>
            <a:endParaRPr lang="en-US" sz="1400">
              <a:latin typeface="Times New Roman"/>
              <a:cs typeface="Times New Roman"/>
            </a:endParaRPr>
          </a:p>
          <a:p>
            <a:r>
              <a:rPr lang="en-US" sz="1400" dirty="0">
                <a:latin typeface="Times New Roman"/>
                <a:ea typeface="+mn-lt"/>
                <a:cs typeface="+mn-lt"/>
              </a:rPr>
              <a:t>In the shortest path problem, a Graph can represent anything from a road network to a communication network, where the vertices can be intersections, cities, or routers, and the edges can be roads, flight paths, or data links.</a:t>
            </a:r>
            <a:endParaRPr lang="en-US" sz="1400">
              <a:latin typeface="Times New Roman"/>
              <a:cs typeface="Times New Roman"/>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endParaRPr lang="en-US" sz="1400" dirty="0">
              <a:latin typeface="Times New Roman"/>
              <a:ea typeface="+mn-lt"/>
              <a:cs typeface="+mn-lt"/>
            </a:endParaRPr>
          </a:p>
          <a:p>
            <a:r>
              <a:rPr lang="en-US" sz="1400" b="1" dirty="0">
                <a:latin typeface="Times New Roman"/>
                <a:ea typeface="+mn-lt"/>
                <a:cs typeface="+mn-lt"/>
              </a:rPr>
              <a:t> The shortest path from vertex D to vertex F in the Graph above is D-&gt;E-&gt;C-&gt;F, with a total path weight of 2+4+4=10. Other paths from D to F are also possible, but they have a higher total weight, so they can not be considered to be the shortest path.</a:t>
            </a:r>
            <a:endParaRPr lang="en-US" sz="1400" b="1">
              <a:latin typeface="Times New Roman"/>
              <a:cs typeface="Times New Roman"/>
            </a:endParaRPr>
          </a:p>
        </p:txBody>
      </p:sp>
      <p:pic>
        <p:nvPicPr>
          <p:cNvPr id="14" name="Picture 13" descr="A diagram of a diagram&#10;&#10;AI-generated content may be incorrect.">
            <a:extLst>
              <a:ext uri="{FF2B5EF4-FFF2-40B4-BE49-F238E27FC236}">
                <a16:creationId xmlns:a16="http://schemas.microsoft.com/office/drawing/2014/main" id="{5F971AEF-92E3-D9AB-FC8B-3C6338499AEF}"/>
              </a:ext>
            </a:extLst>
          </p:cNvPr>
          <p:cNvPicPr>
            <a:picLocks noChangeAspect="1"/>
          </p:cNvPicPr>
          <p:nvPr/>
        </p:nvPicPr>
        <p:blipFill>
          <a:blip r:embed="rId3"/>
          <a:stretch>
            <a:fillRect/>
          </a:stretch>
        </p:blipFill>
        <p:spPr>
          <a:xfrm>
            <a:off x="1885829" y="2354324"/>
            <a:ext cx="2631127" cy="1697430"/>
          </a:xfrm>
          <a:prstGeom prst="rect">
            <a:avLst/>
          </a:prstGeom>
          <a:ln w="28575">
            <a:solidFill>
              <a:schemeClr val="tx1"/>
            </a:solidFill>
          </a:ln>
        </p:spPr>
      </p:pic>
      <p:sp>
        <p:nvSpPr>
          <p:cNvPr id="15" name="TextBox 14">
            <a:extLst>
              <a:ext uri="{FF2B5EF4-FFF2-40B4-BE49-F238E27FC236}">
                <a16:creationId xmlns:a16="http://schemas.microsoft.com/office/drawing/2014/main" id="{0227D688-B60C-407D-65A2-C88396388284}"/>
              </a:ext>
            </a:extLst>
          </p:cNvPr>
          <p:cNvSpPr txBox="1"/>
          <p:nvPr/>
        </p:nvSpPr>
        <p:spPr>
          <a:xfrm>
            <a:off x="845127" y="4902530"/>
            <a:ext cx="949234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To solve the shortest path problem means to check the edges inside the Graph until we find a path where we can move from one vertex to another using the lowest possible combined weight along the edges.</a:t>
            </a:r>
          </a:p>
          <a:p>
            <a:r>
              <a:rPr lang="en-US" sz="1400" dirty="0">
                <a:latin typeface="Times New Roman"/>
                <a:cs typeface="Times New Roman"/>
              </a:rPr>
              <a:t>This sum of weights along the edges that make up a path is called a </a:t>
            </a:r>
            <a:r>
              <a:rPr lang="en-US" sz="1400" b="1" dirty="0">
                <a:latin typeface="Times New Roman"/>
                <a:cs typeface="Times New Roman"/>
              </a:rPr>
              <a:t>path cost</a:t>
            </a:r>
            <a:r>
              <a:rPr lang="en-US" sz="1400" dirty="0">
                <a:latin typeface="Times New Roman"/>
                <a:cs typeface="Times New Roman"/>
              </a:rPr>
              <a:t> or a </a:t>
            </a:r>
            <a:r>
              <a:rPr lang="en-US" sz="1400" b="1" dirty="0">
                <a:latin typeface="Times New Roman"/>
                <a:cs typeface="Times New Roman"/>
              </a:rPr>
              <a:t>path weight</a:t>
            </a:r>
            <a:r>
              <a:rPr lang="en-US" sz="1400" dirty="0">
                <a:latin typeface="Times New Roman"/>
                <a:cs typeface="Times New Roman"/>
              </a:rPr>
              <a:t>.</a:t>
            </a:r>
          </a:p>
          <a:p>
            <a:r>
              <a:rPr lang="en-US" sz="1400" dirty="0">
                <a:latin typeface="Times New Roman"/>
                <a:cs typeface="Times New Roman"/>
              </a:rPr>
              <a:t>Algorithms that find the shortest paths, like Dijkstra's algorithm or the Bellman-Ford algorithm, find the shortest paths from one start vertex to all other vertices.</a:t>
            </a:r>
          </a:p>
        </p:txBody>
      </p:sp>
    </p:spTree>
    <p:extLst>
      <p:ext uri="{BB962C8B-B14F-4D97-AF65-F5344CB8AC3E}">
        <p14:creationId xmlns:p14="http://schemas.microsoft.com/office/powerpoint/2010/main" val="319583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C3F59-5B4B-8794-9863-98585587C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EB1A2-9C67-0E26-EB3A-AF07160898DE}"/>
              </a:ext>
            </a:extLst>
          </p:cNvPr>
          <p:cNvSpPr>
            <a:spLocks noGrp="1"/>
          </p:cNvSpPr>
          <p:nvPr>
            <p:ph type="title"/>
          </p:nvPr>
        </p:nvSpPr>
        <p:spPr>
          <a:xfrm>
            <a:off x="669405" y="1059829"/>
            <a:ext cx="9855200" cy="1315403"/>
          </a:xfrm>
        </p:spPr>
        <p:txBody>
          <a:bodyPr>
            <a:normAutofit/>
          </a:bodyPr>
          <a:lstStyle/>
          <a:p>
            <a:r>
              <a:rPr lang="en-US" sz="3200" b="1" dirty="0">
                <a:latin typeface="Times New Roman"/>
                <a:cs typeface="Times New Roman"/>
              </a:rPr>
              <a:t>Graph algorithm Implementation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976B38D5-A8C2-01A8-0406-DC5E2341BB0B}"/>
              </a:ext>
            </a:extLst>
          </p:cNvPr>
          <p:cNvSpPr>
            <a:spLocks noGrp="1"/>
          </p:cNvSpPr>
          <p:nvPr>
            <p:ph idx="1"/>
          </p:nvPr>
        </p:nvSpPr>
        <p:spPr>
          <a:xfrm>
            <a:off x="837646" y="2616022"/>
            <a:ext cx="9237687" cy="1382507"/>
          </a:xfrm>
        </p:spPr>
        <p:txBody>
          <a:bodyPr vert="horz" lIns="91440" tIns="45720" rIns="91440" bIns="45720" rtlCol="0" anchor="t">
            <a:noAutofit/>
          </a:bodyPr>
          <a:lstStyle/>
          <a:p>
            <a:r>
              <a:rPr lang="en-US" sz="1400" dirty="0">
                <a:latin typeface="Times New Roman"/>
                <a:cs typeface="Times New Roman"/>
              </a:rPr>
              <a:t>Dijkstra's algorithm is often considered to be the most straightforward algorithm for solving the shortest path problem.</a:t>
            </a:r>
            <a:endParaRPr lang="en-US"/>
          </a:p>
          <a:p>
            <a:r>
              <a:rPr lang="en-US" sz="1400" dirty="0">
                <a:latin typeface="Times New Roman"/>
                <a:cs typeface="Times New Roman"/>
              </a:rPr>
              <a:t>Dijkstra's algorithm is used for solving single-source shortest path problems for directed or undirected paths. Single-source means that one vertex is chosen to be the start, and the algorithm will find the shortest path from that vertex to all other vertices.</a:t>
            </a:r>
          </a:p>
          <a:p>
            <a:r>
              <a:rPr lang="en-US" sz="1400" dirty="0">
                <a:latin typeface="Times New Roman"/>
                <a:cs typeface="Times New Roman"/>
              </a:rPr>
              <a:t>Dijkstra's algorithm does not work for graphs with negative edges. For graphs with negative edges, the Bellman-Ford algorithm that is described on the next page, can be used instead.</a:t>
            </a:r>
          </a:p>
          <a:p>
            <a:r>
              <a:rPr lang="en-US" sz="1400" dirty="0">
                <a:latin typeface="Times New Roman"/>
                <a:cs typeface="Times New Roman"/>
              </a:rPr>
              <a:t>To find the shortest path, Dijkstra's algorithm needs to know which vertex is the source, it needs a way to mark vertices as visited, and it needs an overview of the current shortest distance to each vertex as it works its way through the graph, updating these distances when a shorter distance is found.</a:t>
            </a:r>
          </a:p>
        </p:txBody>
      </p:sp>
      <p:cxnSp>
        <p:nvCxnSpPr>
          <p:cNvPr id="4" name="Straight Arrow Connector 3">
            <a:extLst>
              <a:ext uri="{FF2B5EF4-FFF2-40B4-BE49-F238E27FC236}">
                <a16:creationId xmlns:a16="http://schemas.microsoft.com/office/drawing/2014/main" id="{FDBB8CA1-23CD-D454-06BA-D28BD9F42B94}"/>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C1E9B4FE-1472-7493-069D-671098B4E464}"/>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D05108FA-5F2D-FA1D-F2C7-98EC616D59E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7E4FB21-7B3C-9BFE-5E69-59532F95FD9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C90E2C2-4107-6829-D5C9-4179572552EC}"/>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E2F8DFE-36EB-584F-0169-5F582CE517FD}"/>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9225A4A-0D27-29C2-ABE7-E249D22FFFC5}"/>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8350783-B257-F79D-26FE-A5D3350105BE}"/>
              </a:ext>
            </a:extLst>
          </p:cNvPr>
          <p:cNvSpPr txBox="1"/>
          <p:nvPr/>
        </p:nvSpPr>
        <p:spPr>
          <a:xfrm>
            <a:off x="801641" y="1282673"/>
            <a:ext cx="9846126"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latin typeface="Times New Roman"/>
              <a:cs typeface="Times New Roman"/>
            </a:endParaRPr>
          </a:p>
        </p:txBody>
      </p:sp>
      <p:sp>
        <p:nvSpPr>
          <p:cNvPr id="9" name="TextBox 8">
            <a:extLst>
              <a:ext uri="{FF2B5EF4-FFF2-40B4-BE49-F238E27FC236}">
                <a16:creationId xmlns:a16="http://schemas.microsoft.com/office/drawing/2014/main" id="{482FD87F-7722-58BA-0737-C5745EF6EE48}"/>
              </a:ext>
            </a:extLst>
          </p:cNvPr>
          <p:cNvSpPr txBox="1"/>
          <p:nvPr/>
        </p:nvSpPr>
        <p:spPr>
          <a:xfrm>
            <a:off x="805543" y="1310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Dijkstra's Algorithm</a:t>
            </a:r>
          </a:p>
        </p:txBody>
      </p:sp>
      <p:sp>
        <p:nvSpPr>
          <p:cNvPr id="16" name="TextBox 15">
            <a:extLst>
              <a:ext uri="{FF2B5EF4-FFF2-40B4-BE49-F238E27FC236}">
                <a16:creationId xmlns:a16="http://schemas.microsoft.com/office/drawing/2014/main" id="{B15A18D7-68B2-F7C7-244A-3AAF26D4987B}"/>
              </a:ext>
            </a:extLst>
          </p:cNvPr>
          <p:cNvSpPr txBox="1"/>
          <p:nvPr/>
        </p:nvSpPr>
        <p:spPr>
          <a:xfrm>
            <a:off x="785751" y="1686296"/>
            <a:ext cx="98387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Dijkstra's algorithm finds the shortest path from one vertex to all other vertices.</a:t>
            </a:r>
          </a:p>
          <a:p>
            <a:r>
              <a:rPr lang="en-US"/>
              <a:t>It does so by repeatedly selecting the nearest unvisited vertex and calculating the distance to all the unvisited neighboring vertices.</a:t>
            </a:r>
          </a:p>
        </p:txBody>
      </p:sp>
      <p:sp>
        <p:nvSpPr>
          <p:cNvPr id="17" name="TextBox 16">
            <a:extLst>
              <a:ext uri="{FF2B5EF4-FFF2-40B4-BE49-F238E27FC236}">
                <a16:creationId xmlns:a16="http://schemas.microsoft.com/office/drawing/2014/main" id="{992BA04F-F16D-6857-2374-550E1FC71468}"/>
              </a:ext>
            </a:extLst>
          </p:cNvPr>
          <p:cNvSpPr txBox="1"/>
          <p:nvPr/>
        </p:nvSpPr>
        <p:spPr>
          <a:xfrm>
            <a:off x="805544" y="4793672"/>
            <a:ext cx="9838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working:</a:t>
            </a:r>
          </a:p>
          <a:p>
            <a:pPr>
              <a:buFont typeface=""/>
              <a:buAutoNum type="arabicPeriod"/>
            </a:pPr>
            <a:r>
              <a:rPr lang="en-US" sz="1400" dirty="0">
                <a:latin typeface="Times New Roman"/>
                <a:cs typeface="Times New Roman"/>
              </a:rPr>
              <a:t>Set initial distances for all vertices: 0 for the source vertex, and infinity for all the other.</a:t>
            </a:r>
          </a:p>
          <a:p>
            <a:pPr>
              <a:buFont typeface=""/>
              <a:buAutoNum type="arabicPeriod"/>
            </a:pPr>
            <a:r>
              <a:rPr lang="en-US" sz="1400" dirty="0">
                <a:latin typeface="Times New Roman"/>
                <a:cs typeface="Times New Roman"/>
              </a:rPr>
              <a:t>Choose the unvisited vertex with the shortest distance from the start to be the current vertex. So the algorithm will always start with the source as the current vertex.</a:t>
            </a:r>
          </a:p>
          <a:p>
            <a:pPr>
              <a:buFont typeface=""/>
              <a:buAutoNum type="arabicPeriod"/>
            </a:pPr>
            <a:r>
              <a:rPr lang="en-US" sz="1400" dirty="0">
                <a:latin typeface="Times New Roman"/>
                <a:cs typeface="Times New Roman"/>
              </a:rPr>
              <a:t>For each of the current vertex's unvisited neighbor vertices, calculate the distance from the source and update the distance if the new, calculated, distance is lower.</a:t>
            </a:r>
          </a:p>
          <a:p>
            <a:pPr>
              <a:buFont typeface=""/>
              <a:buAutoNum type="arabicPeriod"/>
            </a:pPr>
            <a:r>
              <a:rPr lang="en-US" sz="1400" dirty="0">
                <a:latin typeface="Times New Roman"/>
                <a:cs typeface="Times New Roman"/>
              </a:rPr>
              <a:t>We are now done with the current vertex, so we mark it as visited. A visited vertex is not checked again.</a:t>
            </a:r>
          </a:p>
          <a:p>
            <a:pPr>
              <a:buFont typeface=""/>
              <a:buAutoNum type="arabicPeriod"/>
            </a:pPr>
            <a:r>
              <a:rPr lang="en-US" sz="1400" dirty="0">
                <a:latin typeface="Times New Roman"/>
                <a:cs typeface="Times New Roman"/>
              </a:rPr>
              <a:t>Go back to step 2 to choose a new current vertex, and keep repeating these steps until all vertices are visited.</a:t>
            </a:r>
          </a:p>
          <a:p>
            <a:pPr>
              <a:buFont typeface=""/>
              <a:buAutoNum type="arabicPeriod"/>
            </a:pPr>
            <a:r>
              <a:rPr lang="en-US" sz="1400" dirty="0">
                <a:latin typeface="Times New Roman"/>
                <a:cs typeface="Times New Roman"/>
              </a:rPr>
              <a:t>In the end we are left with the shortest path from the source vertex to every other vertex in the graph.</a:t>
            </a:r>
          </a:p>
        </p:txBody>
      </p:sp>
    </p:spTree>
    <p:extLst>
      <p:ext uri="{BB962C8B-B14F-4D97-AF65-F5344CB8AC3E}">
        <p14:creationId xmlns:p14="http://schemas.microsoft.com/office/powerpoint/2010/main" val="411638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L1 : Module 4 </vt:lpstr>
      <vt:lpstr>Table Of Content   </vt:lpstr>
      <vt:lpstr>What Technical Debt Is And How It's Measured ?    </vt:lpstr>
      <vt:lpstr>What Technical Debt Is And How It's Measured ?   </vt:lpstr>
      <vt:lpstr>Graph algorithm Implementation    </vt:lpstr>
      <vt:lpstr>Graph algorithm Implementation    </vt:lpstr>
      <vt:lpstr>Graph algorithm Implementation    </vt:lpstr>
      <vt:lpstr>Graph algorithm Implementation    </vt:lpstr>
      <vt:lpstr>Graph algorithm Implementation    </vt:lpstr>
      <vt:lpstr>Graph algorithm Implementation    </vt:lpstr>
      <vt:lpstr>How to Automate Business Processes ?   </vt:lpstr>
      <vt:lpstr>How to Automate Business Processes ?   </vt:lpstr>
      <vt:lpstr>How to Automate Business Processes ?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901</cp:revision>
  <dcterms:created xsi:type="dcterms:W3CDTF">2025-01-14T06:33:26Z</dcterms:created>
  <dcterms:modified xsi:type="dcterms:W3CDTF">2025-01-31T20:51:42Z</dcterms:modified>
</cp:coreProperties>
</file>