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784" r:id="rId2"/>
  </p:sldMasterIdLst>
  <p:notesMasterIdLst>
    <p:notesMasterId r:id="rId42"/>
  </p:notesMasterIdLst>
  <p:sldIdLst>
    <p:sldId id="256" r:id="rId3"/>
    <p:sldId id="357" r:id="rId4"/>
    <p:sldId id="349" r:id="rId5"/>
    <p:sldId id="350" r:id="rId6"/>
    <p:sldId id="351" r:id="rId7"/>
    <p:sldId id="352" r:id="rId8"/>
    <p:sldId id="321" r:id="rId9"/>
    <p:sldId id="324" r:id="rId10"/>
    <p:sldId id="325" r:id="rId11"/>
    <p:sldId id="335" r:id="rId12"/>
    <p:sldId id="359" r:id="rId13"/>
    <p:sldId id="326" r:id="rId14"/>
    <p:sldId id="329" r:id="rId15"/>
    <p:sldId id="327" r:id="rId16"/>
    <p:sldId id="334" r:id="rId17"/>
    <p:sldId id="336" r:id="rId18"/>
    <p:sldId id="344" r:id="rId19"/>
    <p:sldId id="343" r:id="rId20"/>
    <p:sldId id="345" r:id="rId21"/>
    <p:sldId id="330" r:id="rId22"/>
    <p:sldId id="331" r:id="rId23"/>
    <p:sldId id="333" r:id="rId24"/>
    <p:sldId id="338" r:id="rId25"/>
    <p:sldId id="339" r:id="rId26"/>
    <p:sldId id="353" r:id="rId27"/>
    <p:sldId id="332" r:id="rId28"/>
    <p:sldId id="354" r:id="rId29"/>
    <p:sldId id="340" r:id="rId30"/>
    <p:sldId id="348" r:id="rId31"/>
    <p:sldId id="341" r:id="rId32"/>
    <p:sldId id="342" r:id="rId33"/>
    <p:sldId id="355" r:id="rId34"/>
    <p:sldId id="356" r:id="rId35"/>
    <p:sldId id="360" r:id="rId36"/>
    <p:sldId id="358" r:id="rId37"/>
    <p:sldId id="346" r:id="rId38"/>
    <p:sldId id="361" r:id="rId39"/>
    <p:sldId id="362" r:id="rId40"/>
    <p:sldId id="36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82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D6EC22-A31E-49BE-89F5-BB9B378342D0}" type="datetimeFigureOut">
              <a:rPr lang="en-US" smtClean="0"/>
              <a:pPr/>
              <a:t>11/10/2016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DEEF81-5740-43D2-81C7-482B2B2D9C0C}" type="slidenum">
              <a:rPr lang="en-US" smtClean="0"/>
              <a:pPr/>
              <a:t>‹#›</a:t>
            </a:fld>
            <a:endParaRPr lang="en-US"/>
          </a:p>
        </p:txBody>
      </p:sp>
    </p:spTree>
    <p:extLst>
      <p:ext uri="{BB962C8B-B14F-4D97-AF65-F5344CB8AC3E}">
        <p14:creationId xmlns:p14="http://schemas.microsoft.com/office/powerpoint/2010/main" val="3420046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DEEF81-5740-43D2-81C7-482B2B2D9C0C}" type="slidenum">
              <a:rPr lang="en-US" smtClean="0"/>
              <a:pPr/>
              <a:t>1</a:t>
            </a:fld>
            <a:endParaRPr lang="en-US"/>
          </a:p>
        </p:txBody>
      </p:sp>
    </p:spTree>
    <p:extLst>
      <p:ext uri="{BB962C8B-B14F-4D97-AF65-F5344CB8AC3E}">
        <p14:creationId xmlns:p14="http://schemas.microsoft.com/office/powerpoint/2010/main" val="30070834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pening Slid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685800" y="2130426"/>
            <a:ext cx="7772400" cy="1470025"/>
          </a:xfrm>
          <a:prstGeom prst="rect">
            <a:avLst/>
          </a:prstGeom>
        </p:spPr>
        <p:txBody>
          <a:bodyPr/>
          <a:lstStyle>
            <a:lvl1pPr>
              <a:defRPr baseline="0">
                <a:latin typeface="Calibri" pitchFamily="34" charset="0"/>
              </a:defRPr>
            </a:lvl1pPr>
          </a:lstStyle>
          <a:p>
            <a:r>
              <a:rPr lang="en-US" altLang="ja-JP" dirty="0" smtClean="0"/>
              <a:t>Click to edit Master title style</a:t>
            </a:r>
            <a:endParaRPr kumimoji="1" lang="ja-JP" altLang="en-US" dirty="0"/>
          </a:p>
        </p:txBody>
      </p:sp>
      <p:sp>
        <p:nvSpPr>
          <p:cNvPr id="3" name="サブタイトル 2"/>
          <p:cNvSpPr>
            <a:spLocks noGrp="1"/>
          </p:cNvSpPr>
          <p:nvPr>
            <p:ph type="subTitle" idx="1" hasCustomPrompt="1"/>
          </p:nvPr>
        </p:nvSpPr>
        <p:spPr>
          <a:xfrm>
            <a:off x="1371600" y="3886200"/>
            <a:ext cx="6400800" cy="1752600"/>
          </a:xfrm>
        </p:spPr>
        <p:txBody>
          <a:bodyPr/>
          <a:lstStyle>
            <a:lvl1pPr marL="0" indent="0" algn="ctr">
              <a:buNone/>
              <a:defRPr baseline="0">
                <a:solidFill>
                  <a:schemeClr val="tx1">
                    <a:tint val="75000"/>
                  </a:schemeClr>
                </a:solidFill>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dirty="0" smtClean="0"/>
              <a:t>Click to edit Master subtitle style</a:t>
            </a:r>
            <a:endParaRPr lang="en-US" altLang="ja-JP" dirty="0"/>
          </a:p>
        </p:txBody>
      </p:sp>
      <p:pic>
        <p:nvPicPr>
          <p:cNvPr id="9" name="Picture 6" descr="CanonLogo_small.png"/>
          <p:cNvPicPr>
            <a:picLocks noChangeAspect="1"/>
          </p:cNvPicPr>
          <p:nvPr/>
        </p:nvPicPr>
        <p:blipFill>
          <a:blip r:embed="rId2" cstate="print"/>
          <a:srcRect/>
          <a:stretch>
            <a:fillRect/>
          </a:stretch>
        </p:blipFill>
        <p:spPr bwMode="auto">
          <a:xfrm>
            <a:off x="179389" y="179389"/>
            <a:ext cx="1531937" cy="827087"/>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Slide">
    <p:spTree>
      <p:nvGrpSpPr>
        <p:cNvPr id="1" name=""/>
        <p:cNvGrpSpPr/>
        <p:nvPr/>
      </p:nvGrpSpPr>
      <p:grpSpPr>
        <a:xfrm>
          <a:off x="0" y="0"/>
          <a:ext cx="0" cy="0"/>
          <a:chOff x="0" y="0"/>
          <a:chExt cx="0" cy="0"/>
        </a:xfrm>
      </p:grpSpPr>
      <p:sp>
        <p:nvSpPr>
          <p:cNvPr id="9" name="Rectangle 6"/>
          <p:cNvSpPr>
            <a:spLocks noChangeArrowheads="1"/>
          </p:cNvSpPr>
          <p:nvPr/>
        </p:nvSpPr>
        <p:spPr bwMode="auto">
          <a:xfrm>
            <a:off x="2324101" y="384176"/>
            <a:ext cx="6819900" cy="717550"/>
          </a:xfrm>
          <a:prstGeom prst="rect">
            <a:avLst/>
          </a:prstGeom>
          <a:gradFill rotWithShape="1">
            <a:gsLst>
              <a:gs pos="0">
                <a:srgbClr val="BFBFBF"/>
              </a:gs>
              <a:gs pos="100000">
                <a:schemeClr val="bg1"/>
              </a:gs>
            </a:gsLst>
            <a:lin ang="5400000"/>
          </a:gradFill>
          <a:ln w="9525">
            <a:noFill/>
            <a:miter lim="800000"/>
            <a:headEnd/>
            <a:tailEnd/>
          </a:ln>
          <a:effectLst>
            <a:outerShdw dist="20000" dir="5400000" rotWithShape="0">
              <a:srgbClr val="808080">
                <a:alpha val="37999"/>
              </a:srgbClr>
            </a:outerShdw>
          </a:effectLst>
        </p:spPr>
        <p:txBody>
          <a:bodyPr anchor="ctr"/>
          <a:lstStyle/>
          <a:p>
            <a:pPr algn="ctr"/>
            <a:endParaRPr lang="ja-JP" altLang="ja-JP">
              <a:solidFill>
                <a:srgbClr val="000000"/>
              </a:solidFill>
            </a:endParaRPr>
          </a:p>
        </p:txBody>
      </p:sp>
      <p:sp>
        <p:nvSpPr>
          <p:cNvPr id="2" name="タイトル 1"/>
          <p:cNvSpPr>
            <a:spLocks noGrp="1"/>
          </p:cNvSpPr>
          <p:nvPr>
            <p:ph type="title" hasCustomPrompt="1"/>
          </p:nvPr>
        </p:nvSpPr>
        <p:spPr>
          <a:xfrm>
            <a:off x="2325600" y="385325"/>
            <a:ext cx="6818400" cy="716400"/>
          </a:xfrm>
          <a:prstGeom prst="rect">
            <a:avLst/>
          </a:prstGeom>
        </p:spPr>
        <p:txBody>
          <a:bodyPr>
            <a:normAutofit/>
          </a:bodyPr>
          <a:lstStyle>
            <a:lvl1pPr algn="l">
              <a:defRPr sz="2000" baseline="0">
                <a:latin typeface="Arial" pitchFamily="34" charset="0"/>
                <a:cs typeface="Arial" pitchFamily="34" charset="0"/>
              </a:defRPr>
            </a:lvl1pPr>
          </a:lstStyle>
          <a:p>
            <a:r>
              <a:rPr lang="en-US" altLang="ja-JP" dirty="0" smtClean="0"/>
              <a:t>Click to edit title</a:t>
            </a:r>
            <a:endParaRPr kumimoji="1" lang="ja-JP" altLang="en-US" dirty="0"/>
          </a:p>
        </p:txBody>
      </p:sp>
      <p:sp>
        <p:nvSpPr>
          <p:cNvPr id="3" name="コンテンツ プレースホルダ 2"/>
          <p:cNvSpPr>
            <a:spLocks noGrp="1"/>
          </p:cNvSpPr>
          <p:nvPr>
            <p:ph idx="1" hasCustomPrompt="1"/>
          </p:nvPr>
        </p:nvSpPr>
        <p:spPr/>
        <p:txBody>
          <a:bodyPr>
            <a:normAutofit/>
          </a:bodyPr>
          <a:lstStyle>
            <a:lvl1pPr>
              <a:buFont typeface="Wingdings" pitchFamily="2" charset="2"/>
              <a:buChar char=""/>
              <a:defRPr sz="1200">
                <a:latin typeface="Arial" pitchFamily="34" charset="0"/>
                <a:cs typeface="Arial" pitchFamily="34" charset="0"/>
              </a:defRPr>
            </a:lvl1pPr>
            <a:lvl2pPr>
              <a:buFont typeface="Wingdings" pitchFamily="2" charset="2"/>
              <a:buChar char=""/>
              <a:defRPr sz="1200">
                <a:latin typeface="Arial" pitchFamily="34" charset="0"/>
                <a:cs typeface="Arial" pitchFamily="34" charset="0"/>
              </a:defRPr>
            </a:lvl2pPr>
            <a:lvl3pPr>
              <a:buFont typeface="Wingdings" pitchFamily="2" charset="2"/>
              <a:buChar char="ü"/>
              <a:defRPr sz="1200">
                <a:latin typeface="Arial" pitchFamily="34" charset="0"/>
                <a:cs typeface="Arial" pitchFamily="34" charset="0"/>
              </a:defRPr>
            </a:lvl3pPr>
            <a:lvl4pPr>
              <a:defRPr sz="1200">
                <a:latin typeface="Arial" pitchFamily="34" charset="0"/>
                <a:cs typeface="Arial" pitchFamily="34" charset="0"/>
              </a:defRPr>
            </a:lvl4pPr>
            <a:lvl5pPr>
              <a:defRPr sz="1200">
                <a:latin typeface="Arial" pitchFamily="34" charset="0"/>
                <a:cs typeface="Arial" pitchFamily="34" charset="0"/>
              </a:defRPr>
            </a:lvl5pPr>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p>
        </p:txBody>
      </p:sp>
      <p:pic>
        <p:nvPicPr>
          <p:cNvPr id="10" name="Picture 6" descr="CanonLogo_small.png"/>
          <p:cNvPicPr>
            <a:picLocks noChangeAspect="1"/>
          </p:cNvPicPr>
          <p:nvPr/>
        </p:nvPicPr>
        <p:blipFill>
          <a:blip r:embed="rId2" cstate="print"/>
          <a:srcRect/>
          <a:stretch>
            <a:fillRect/>
          </a:stretch>
        </p:blipFill>
        <p:spPr bwMode="auto">
          <a:xfrm>
            <a:off x="179389" y="179389"/>
            <a:ext cx="1531937" cy="827087"/>
          </a:xfrm>
          <a:prstGeom prst="rect">
            <a:avLst/>
          </a:prstGeom>
          <a:noFill/>
          <a:ln w="9525">
            <a:noFill/>
            <a:miter lim="800000"/>
            <a:headEnd/>
            <a:tailEnd/>
          </a:ln>
        </p:spPr>
      </p:pic>
      <p:sp>
        <p:nvSpPr>
          <p:cNvPr id="12" name="Slide Number Placeholder 4"/>
          <p:cNvSpPr txBox="1">
            <a:spLocks/>
          </p:cNvSpPr>
          <p:nvPr/>
        </p:nvSpPr>
        <p:spPr>
          <a:xfrm>
            <a:off x="3505200" y="6570000"/>
            <a:ext cx="2133600" cy="288000"/>
          </a:xfrm>
          <a:prstGeom prst="rect">
            <a:avLst/>
          </a:prstGeom>
        </p:spPr>
        <p:txBody>
          <a:bodyPr anchor="ctr"/>
          <a:lstStyle>
            <a:lvl1pPr algn="ctr">
              <a:defRPr sz="1200"/>
            </a:lvl1pPr>
          </a:lstStyle>
          <a:p>
            <a:pPr marL="0" marR="0" lvl="0" indent="0" algn="ctr" defTabSz="457200" rtl="0" eaLnBrk="1" fontAlgn="base" latinLnBrk="0" hangingPunct="1">
              <a:lnSpc>
                <a:spcPct val="100000"/>
              </a:lnSpc>
              <a:spcBef>
                <a:spcPct val="0"/>
              </a:spcBef>
              <a:spcAft>
                <a:spcPct val="0"/>
              </a:spcAft>
              <a:buClrTx/>
              <a:buSzTx/>
              <a:buFontTx/>
              <a:buNone/>
              <a:tabLst/>
              <a:defRPr/>
            </a:pPr>
            <a:fld id="{CB714E1A-2E8D-471C-9CAC-68F064E07FCE}" type="slidenum">
              <a:rPr kumimoji="0" lang="en-US" altLang="ja-JP" sz="1200" b="0" i="0" u="none" strike="noStrike" kern="1200" cap="none" spc="0" normalizeH="0" baseline="0" noProof="0" smtClean="0">
                <a:ln>
                  <a:noFill/>
                </a:ln>
                <a:solidFill>
                  <a:schemeClr val="tx1"/>
                </a:solidFill>
                <a:effectLst/>
                <a:uLnTx/>
                <a:uFillTx/>
                <a:latin typeface="Calibri" pitchFamily="34" charset="0"/>
                <a:ea typeface="ＭＳ Ｐゴシック" pitchFamily="50" charset="-128"/>
                <a:cs typeface="+mn-cs"/>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en-US" altLang="ja-JP" sz="1200" b="0" i="0" u="none" strike="noStrike" kern="1200" cap="none" spc="0" normalizeH="0" baseline="0" noProof="0" dirty="0" smtClean="0">
              <a:ln>
                <a:noFill/>
              </a:ln>
              <a:solidFill>
                <a:schemeClr val="tx1"/>
              </a:solidFill>
              <a:effectLst/>
              <a:uLnTx/>
              <a:uFillTx/>
              <a:latin typeface="Calibri" pitchFamily="34" charset="0"/>
              <a:ea typeface="ＭＳ Ｐゴシック" pitchFamily="50"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End Slide">
    <p:spTree>
      <p:nvGrpSpPr>
        <p:cNvPr id="1" name=""/>
        <p:cNvGrpSpPr/>
        <p:nvPr/>
      </p:nvGrpSpPr>
      <p:grpSpPr>
        <a:xfrm>
          <a:off x="0" y="0"/>
          <a:ext cx="0" cy="0"/>
          <a:chOff x="0" y="0"/>
          <a:chExt cx="0" cy="0"/>
        </a:xfrm>
      </p:grpSpPr>
      <p:pic>
        <p:nvPicPr>
          <p:cNvPr id="3" name="Picture 6" descr="CanonLogo_big.png"/>
          <p:cNvPicPr>
            <a:picLocks noChangeAspect="1"/>
          </p:cNvPicPr>
          <p:nvPr/>
        </p:nvPicPr>
        <p:blipFill>
          <a:blip r:embed="rId2" cstate="print"/>
          <a:srcRect/>
          <a:stretch>
            <a:fillRect/>
          </a:stretch>
        </p:blipFill>
        <p:spPr bwMode="auto">
          <a:xfrm>
            <a:off x="2413271" y="2349636"/>
            <a:ext cx="4317461" cy="2158730"/>
          </a:xfrm>
          <a:prstGeom prst="rect">
            <a:avLst/>
          </a:prstGeom>
          <a:noFill/>
          <a:ln w="9525">
            <a:noFill/>
            <a:miter lim="800000"/>
            <a:headEnd/>
            <a:tailEnd/>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Opening Slid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685800" y="2130426"/>
            <a:ext cx="7772400" cy="1470025"/>
          </a:xfrm>
          <a:prstGeom prst="rect">
            <a:avLst/>
          </a:prstGeom>
        </p:spPr>
        <p:txBody>
          <a:bodyPr/>
          <a:lstStyle>
            <a:lvl1pPr>
              <a:defRPr baseline="0">
                <a:latin typeface="Calibri" pitchFamily="34" charset="0"/>
              </a:defRPr>
            </a:lvl1pPr>
          </a:lstStyle>
          <a:p>
            <a:r>
              <a:rPr lang="en-US" altLang="ja-JP" dirty="0" smtClean="0"/>
              <a:t>Click to edit Master title style</a:t>
            </a:r>
            <a:endParaRPr kumimoji="1" lang="ja-JP" altLang="en-US" dirty="0"/>
          </a:p>
        </p:txBody>
      </p:sp>
      <p:sp>
        <p:nvSpPr>
          <p:cNvPr id="3" name="サブタイトル 2"/>
          <p:cNvSpPr>
            <a:spLocks noGrp="1"/>
          </p:cNvSpPr>
          <p:nvPr>
            <p:ph type="subTitle" idx="1" hasCustomPrompt="1"/>
          </p:nvPr>
        </p:nvSpPr>
        <p:spPr>
          <a:xfrm>
            <a:off x="1371600" y="3886200"/>
            <a:ext cx="6400800" cy="1752600"/>
          </a:xfrm>
        </p:spPr>
        <p:txBody>
          <a:bodyPr/>
          <a:lstStyle>
            <a:lvl1pPr marL="0" indent="0" algn="ctr">
              <a:buNone/>
              <a:defRPr baseline="0">
                <a:solidFill>
                  <a:schemeClr val="tx1">
                    <a:tint val="75000"/>
                  </a:schemeClr>
                </a:solidFill>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dirty="0" smtClean="0"/>
              <a:t>Click to edit Master subtitle style</a:t>
            </a:r>
            <a:endParaRPr lang="en-US" altLang="ja-JP" dirty="0"/>
          </a:p>
        </p:txBody>
      </p:sp>
      <p:pic>
        <p:nvPicPr>
          <p:cNvPr id="9" name="Picture 6" descr="CanonLogo_small.png"/>
          <p:cNvPicPr>
            <a:picLocks noChangeAspect="1"/>
          </p:cNvPicPr>
          <p:nvPr/>
        </p:nvPicPr>
        <p:blipFill>
          <a:blip r:embed="rId2" cstate="print"/>
          <a:srcRect/>
          <a:stretch>
            <a:fillRect/>
          </a:stretch>
        </p:blipFill>
        <p:spPr bwMode="auto">
          <a:xfrm>
            <a:off x="179389" y="179389"/>
            <a:ext cx="1531937" cy="827087"/>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Slide">
    <p:spTree>
      <p:nvGrpSpPr>
        <p:cNvPr id="1" name=""/>
        <p:cNvGrpSpPr/>
        <p:nvPr/>
      </p:nvGrpSpPr>
      <p:grpSpPr>
        <a:xfrm>
          <a:off x="0" y="0"/>
          <a:ext cx="0" cy="0"/>
          <a:chOff x="0" y="0"/>
          <a:chExt cx="0" cy="0"/>
        </a:xfrm>
      </p:grpSpPr>
      <p:sp>
        <p:nvSpPr>
          <p:cNvPr id="9" name="Rectangle 6"/>
          <p:cNvSpPr>
            <a:spLocks noChangeArrowheads="1"/>
          </p:cNvSpPr>
          <p:nvPr/>
        </p:nvSpPr>
        <p:spPr bwMode="auto">
          <a:xfrm>
            <a:off x="2324101" y="384176"/>
            <a:ext cx="6819900" cy="717550"/>
          </a:xfrm>
          <a:prstGeom prst="rect">
            <a:avLst/>
          </a:prstGeom>
          <a:gradFill rotWithShape="1">
            <a:gsLst>
              <a:gs pos="0">
                <a:srgbClr val="BFBFBF"/>
              </a:gs>
              <a:gs pos="100000">
                <a:schemeClr val="bg1"/>
              </a:gs>
            </a:gsLst>
            <a:lin ang="5400000"/>
          </a:gradFill>
          <a:ln w="9525">
            <a:noFill/>
            <a:miter lim="800000"/>
            <a:headEnd/>
            <a:tailEnd/>
          </a:ln>
          <a:effectLst>
            <a:outerShdw dist="20000" dir="5400000" rotWithShape="0">
              <a:srgbClr val="808080">
                <a:alpha val="37999"/>
              </a:srgbClr>
            </a:outerShdw>
          </a:effectLst>
        </p:spPr>
        <p:txBody>
          <a:bodyPr anchor="ctr"/>
          <a:lstStyle/>
          <a:p>
            <a:pPr algn="ctr"/>
            <a:endParaRPr lang="ja-JP" altLang="ja-JP">
              <a:solidFill>
                <a:srgbClr val="000000"/>
              </a:solidFill>
            </a:endParaRPr>
          </a:p>
        </p:txBody>
      </p:sp>
      <p:sp>
        <p:nvSpPr>
          <p:cNvPr id="2" name="タイトル 1"/>
          <p:cNvSpPr>
            <a:spLocks noGrp="1"/>
          </p:cNvSpPr>
          <p:nvPr>
            <p:ph type="title" hasCustomPrompt="1"/>
          </p:nvPr>
        </p:nvSpPr>
        <p:spPr>
          <a:xfrm>
            <a:off x="2325600" y="385325"/>
            <a:ext cx="6818400" cy="716400"/>
          </a:xfrm>
          <a:prstGeom prst="rect">
            <a:avLst/>
          </a:prstGeom>
        </p:spPr>
        <p:txBody>
          <a:bodyPr>
            <a:normAutofit/>
          </a:bodyPr>
          <a:lstStyle>
            <a:lvl1pPr algn="l">
              <a:defRPr sz="2000" baseline="0">
                <a:latin typeface="Arial" pitchFamily="34" charset="0"/>
                <a:cs typeface="Arial" pitchFamily="34" charset="0"/>
              </a:defRPr>
            </a:lvl1pPr>
          </a:lstStyle>
          <a:p>
            <a:r>
              <a:rPr lang="en-US" altLang="ja-JP" dirty="0" smtClean="0"/>
              <a:t>Click to edit title</a:t>
            </a:r>
            <a:endParaRPr kumimoji="1" lang="ja-JP" altLang="en-US" dirty="0"/>
          </a:p>
        </p:txBody>
      </p:sp>
      <p:sp>
        <p:nvSpPr>
          <p:cNvPr id="3" name="コンテンツ プレースホルダ 2"/>
          <p:cNvSpPr>
            <a:spLocks noGrp="1"/>
          </p:cNvSpPr>
          <p:nvPr>
            <p:ph idx="1" hasCustomPrompt="1"/>
          </p:nvPr>
        </p:nvSpPr>
        <p:spPr/>
        <p:txBody>
          <a:bodyPr>
            <a:normAutofit/>
          </a:bodyPr>
          <a:lstStyle>
            <a:lvl1pPr>
              <a:buFont typeface="Wingdings" pitchFamily="2" charset="2"/>
              <a:buChar char=""/>
              <a:defRPr sz="1200">
                <a:latin typeface="Arial" pitchFamily="34" charset="0"/>
                <a:cs typeface="Arial" pitchFamily="34" charset="0"/>
              </a:defRPr>
            </a:lvl1pPr>
            <a:lvl2pPr>
              <a:buFont typeface="Wingdings" pitchFamily="2" charset="2"/>
              <a:buChar char=""/>
              <a:defRPr sz="1200">
                <a:latin typeface="Arial" pitchFamily="34" charset="0"/>
                <a:cs typeface="Arial" pitchFamily="34" charset="0"/>
              </a:defRPr>
            </a:lvl2pPr>
            <a:lvl3pPr>
              <a:buFont typeface="Wingdings" pitchFamily="2" charset="2"/>
              <a:buChar char="ü"/>
              <a:defRPr sz="1200">
                <a:latin typeface="Arial" pitchFamily="34" charset="0"/>
                <a:cs typeface="Arial" pitchFamily="34" charset="0"/>
              </a:defRPr>
            </a:lvl3pPr>
            <a:lvl4pPr>
              <a:defRPr sz="1200">
                <a:latin typeface="Arial" pitchFamily="34" charset="0"/>
                <a:cs typeface="Arial" pitchFamily="34" charset="0"/>
              </a:defRPr>
            </a:lvl4pPr>
            <a:lvl5pPr>
              <a:defRPr sz="1200">
                <a:latin typeface="Arial" pitchFamily="34" charset="0"/>
                <a:cs typeface="Arial" pitchFamily="34" charset="0"/>
              </a:defRPr>
            </a:lvl5pPr>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p>
        </p:txBody>
      </p:sp>
      <p:pic>
        <p:nvPicPr>
          <p:cNvPr id="10" name="Picture 6" descr="CanonLogo_small.png"/>
          <p:cNvPicPr>
            <a:picLocks noChangeAspect="1"/>
          </p:cNvPicPr>
          <p:nvPr/>
        </p:nvPicPr>
        <p:blipFill>
          <a:blip r:embed="rId2" cstate="print"/>
          <a:srcRect/>
          <a:stretch>
            <a:fillRect/>
          </a:stretch>
        </p:blipFill>
        <p:spPr bwMode="auto">
          <a:xfrm>
            <a:off x="179389" y="179389"/>
            <a:ext cx="1531937" cy="827087"/>
          </a:xfrm>
          <a:prstGeom prst="rect">
            <a:avLst/>
          </a:prstGeom>
          <a:noFill/>
          <a:ln w="9525">
            <a:noFill/>
            <a:miter lim="800000"/>
            <a:headEnd/>
            <a:tailEnd/>
          </a:ln>
        </p:spPr>
      </p:pic>
      <p:sp>
        <p:nvSpPr>
          <p:cNvPr id="12" name="Slide Number Placeholder 4"/>
          <p:cNvSpPr txBox="1">
            <a:spLocks/>
          </p:cNvSpPr>
          <p:nvPr/>
        </p:nvSpPr>
        <p:spPr>
          <a:xfrm>
            <a:off x="3505200" y="6570000"/>
            <a:ext cx="2133600" cy="288000"/>
          </a:xfrm>
          <a:prstGeom prst="rect">
            <a:avLst/>
          </a:prstGeom>
        </p:spPr>
        <p:txBody>
          <a:bodyPr anchor="ctr"/>
          <a:lstStyle>
            <a:lvl1pPr algn="ctr">
              <a:defRPr sz="1200"/>
            </a:lvl1pPr>
          </a:lstStyle>
          <a:p>
            <a:pPr marL="0" marR="0" lvl="0" indent="0" algn="ctr" defTabSz="457200" rtl="0" eaLnBrk="1" fontAlgn="base" latinLnBrk="0" hangingPunct="1">
              <a:lnSpc>
                <a:spcPct val="100000"/>
              </a:lnSpc>
              <a:spcBef>
                <a:spcPct val="0"/>
              </a:spcBef>
              <a:spcAft>
                <a:spcPct val="0"/>
              </a:spcAft>
              <a:buClrTx/>
              <a:buSzTx/>
              <a:buFontTx/>
              <a:buNone/>
              <a:tabLst/>
              <a:defRPr/>
            </a:pPr>
            <a:fld id="{CB714E1A-2E8D-471C-9CAC-68F064E07FCE}" type="slidenum">
              <a:rPr kumimoji="0" lang="en-US" altLang="ja-JP" sz="1200" b="0" i="0" u="none" strike="noStrike" kern="1200" cap="none" spc="0" normalizeH="0" baseline="0" noProof="0" smtClean="0">
                <a:ln>
                  <a:noFill/>
                </a:ln>
                <a:solidFill>
                  <a:schemeClr val="tx1"/>
                </a:solidFill>
                <a:effectLst/>
                <a:uLnTx/>
                <a:uFillTx/>
                <a:latin typeface="Calibri" pitchFamily="34" charset="0"/>
                <a:ea typeface="ＭＳ Ｐゴシック" pitchFamily="50" charset="-128"/>
                <a:cs typeface="+mn-cs"/>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en-US" altLang="ja-JP" sz="1200" b="0" i="0" u="none" strike="noStrike" kern="1200" cap="none" spc="0" normalizeH="0" baseline="0" noProof="0" dirty="0" smtClean="0">
              <a:ln>
                <a:noFill/>
              </a:ln>
              <a:solidFill>
                <a:schemeClr val="tx1"/>
              </a:solidFill>
              <a:effectLst/>
              <a:uLnTx/>
              <a:uFillTx/>
              <a:latin typeface="Calibri" pitchFamily="34" charset="0"/>
              <a:ea typeface="ＭＳ Ｐゴシック" pitchFamily="50" charset="-128"/>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ltLang="ja-JP" dirty="0" smtClean="0"/>
          </a:p>
        </p:txBody>
      </p:sp>
      <p:pic>
        <p:nvPicPr>
          <p:cNvPr id="7" name="Picture 7" descr="infinite.png"/>
          <p:cNvPicPr>
            <a:picLocks noChangeAspect="1"/>
          </p:cNvPicPr>
          <p:nvPr/>
        </p:nvPicPr>
        <p:blipFill>
          <a:blip r:embed="rId5" cstate="print"/>
          <a:srcRect/>
          <a:stretch>
            <a:fillRect/>
          </a:stretch>
        </p:blipFill>
        <p:spPr bwMode="auto">
          <a:xfrm>
            <a:off x="7980364" y="5235576"/>
            <a:ext cx="1163637" cy="16224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Lst>
  <p:hf sldNum="0"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baseline="0">
          <a:solidFill>
            <a:schemeClr val="tx1"/>
          </a:solidFill>
          <a:latin typeface="Calibri" pitchFamily="34" charset="0"/>
          <a:ea typeface="+mn-ea"/>
          <a:cs typeface="+mn-cs"/>
        </a:defRPr>
      </a:lvl1pPr>
      <a:lvl2pPr marL="742950" indent="-285750" algn="l" defTabSz="914400" rtl="0" eaLnBrk="1" latinLnBrk="0" hangingPunct="1">
        <a:spcBef>
          <a:spcPct val="20000"/>
        </a:spcBef>
        <a:buFont typeface="Arial" pitchFamily="34" charset="0"/>
        <a:buChar char="–"/>
        <a:defRPr kumimoji="1" sz="2800" kern="1200" baseline="0">
          <a:solidFill>
            <a:schemeClr val="tx1"/>
          </a:solidFill>
          <a:latin typeface="Calibri" pitchFamily="34" charset="0"/>
          <a:ea typeface="+mn-ea"/>
          <a:cs typeface="+mn-cs"/>
        </a:defRPr>
      </a:lvl2pPr>
      <a:lvl3pPr marL="1143000" indent="-228600" algn="l" defTabSz="914400" rtl="0" eaLnBrk="1" latinLnBrk="0" hangingPunct="1">
        <a:spcBef>
          <a:spcPct val="20000"/>
        </a:spcBef>
        <a:buFont typeface="Arial" pitchFamily="34" charset="0"/>
        <a:buChar char="•"/>
        <a:defRPr kumimoji="1" sz="2400" kern="1200" baseline="0">
          <a:solidFill>
            <a:schemeClr val="tx1"/>
          </a:solidFill>
          <a:latin typeface="Calibri" pitchFamily="34" charset="0"/>
          <a:ea typeface="+mn-ea"/>
          <a:cs typeface="+mn-cs"/>
        </a:defRPr>
      </a:lvl3pPr>
      <a:lvl4pPr marL="1600200" indent="-228600" algn="l" defTabSz="914400" rtl="0" eaLnBrk="1" latinLnBrk="0" hangingPunct="1">
        <a:spcBef>
          <a:spcPct val="20000"/>
        </a:spcBef>
        <a:buFont typeface="Arial" pitchFamily="34" charset="0"/>
        <a:buChar char="–"/>
        <a:defRPr kumimoji="1" sz="2000" kern="1200" baseline="0">
          <a:solidFill>
            <a:schemeClr val="tx1"/>
          </a:solidFill>
          <a:latin typeface="Calibri" pitchFamily="34" charset="0"/>
          <a:ea typeface="+mn-ea"/>
          <a:cs typeface="+mn-cs"/>
        </a:defRPr>
      </a:lvl4pPr>
      <a:lvl5pPr marL="2057400" indent="-228600" algn="l" defTabSz="914400" rtl="0" eaLnBrk="1" latinLnBrk="0" hangingPunct="1">
        <a:spcBef>
          <a:spcPct val="20000"/>
        </a:spcBef>
        <a:buFont typeface="Arial" pitchFamily="34" charset="0"/>
        <a:buChar char="»"/>
        <a:defRPr kumimoji="1" sz="2000" kern="1200" baseline="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ltLang="ja-JP" dirty="0" smtClean="0"/>
          </a:p>
        </p:txBody>
      </p:sp>
      <p:pic>
        <p:nvPicPr>
          <p:cNvPr id="7" name="Picture 7" descr="infinite.png"/>
          <p:cNvPicPr>
            <a:picLocks noChangeAspect="1"/>
          </p:cNvPicPr>
          <p:nvPr/>
        </p:nvPicPr>
        <p:blipFill>
          <a:blip r:embed="rId4" cstate="print"/>
          <a:srcRect/>
          <a:stretch>
            <a:fillRect/>
          </a:stretch>
        </p:blipFill>
        <p:spPr bwMode="auto">
          <a:xfrm>
            <a:off x="7980364" y="5235576"/>
            <a:ext cx="1163637" cy="16224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85" r:id="rId1"/>
    <p:sldLayoutId id="2147483786" r:id="rId2"/>
  </p:sldLayoutIdLst>
  <p:hf sldNum="0"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baseline="0">
          <a:solidFill>
            <a:schemeClr val="tx1"/>
          </a:solidFill>
          <a:latin typeface="Calibri" pitchFamily="34" charset="0"/>
          <a:ea typeface="+mn-ea"/>
          <a:cs typeface="+mn-cs"/>
        </a:defRPr>
      </a:lvl1pPr>
      <a:lvl2pPr marL="742950" indent="-285750" algn="l" defTabSz="914400" rtl="0" eaLnBrk="1" latinLnBrk="0" hangingPunct="1">
        <a:spcBef>
          <a:spcPct val="20000"/>
        </a:spcBef>
        <a:buFont typeface="Arial" pitchFamily="34" charset="0"/>
        <a:buChar char="–"/>
        <a:defRPr kumimoji="1" sz="2800" kern="1200" baseline="0">
          <a:solidFill>
            <a:schemeClr val="tx1"/>
          </a:solidFill>
          <a:latin typeface="Calibri" pitchFamily="34" charset="0"/>
          <a:ea typeface="+mn-ea"/>
          <a:cs typeface="+mn-cs"/>
        </a:defRPr>
      </a:lvl2pPr>
      <a:lvl3pPr marL="1143000" indent="-228600" algn="l" defTabSz="914400" rtl="0" eaLnBrk="1" latinLnBrk="0" hangingPunct="1">
        <a:spcBef>
          <a:spcPct val="20000"/>
        </a:spcBef>
        <a:buFont typeface="Arial" pitchFamily="34" charset="0"/>
        <a:buChar char="•"/>
        <a:defRPr kumimoji="1" sz="2400" kern="1200" baseline="0">
          <a:solidFill>
            <a:schemeClr val="tx1"/>
          </a:solidFill>
          <a:latin typeface="Calibri" pitchFamily="34" charset="0"/>
          <a:ea typeface="+mn-ea"/>
          <a:cs typeface="+mn-cs"/>
        </a:defRPr>
      </a:lvl3pPr>
      <a:lvl4pPr marL="1600200" indent="-228600" algn="l" defTabSz="914400" rtl="0" eaLnBrk="1" latinLnBrk="0" hangingPunct="1">
        <a:spcBef>
          <a:spcPct val="20000"/>
        </a:spcBef>
        <a:buFont typeface="Arial" pitchFamily="34" charset="0"/>
        <a:buChar char="–"/>
        <a:defRPr kumimoji="1" sz="2000" kern="1200" baseline="0">
          <a:solidFill>
            <a:schemeClr val="tx1"/>
          </a:solidFill>
          <a:latin typeface="Calibri" pitchFamily="34" charset="0"/>
          <a:ea typeface="+mn-ea"/>
          <a:cs typeface="+mn-cs"/>
        </a:defRPr>
      </a:lvl4pPr>
      <a:lvl5pPr marL="2057400" indent="-228600" algn="l" defTabSz="914400" rtl="0" eaLnBrk="1" latinLnBrk="0" hangingPunct="1">
        <a:spcBef>
          <a:spcPct val="20000"/>
        </a:spcBef>
        <a:buFont typeface="Arial" pitchFamily="34" charset="0"/>
        <a:buChar char="»"/>
        <a:defRPr kumimoji="1" sz="2000" kern="1200" baseline="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924800" cy="2057400"/>
          </a:xfrm>
        </p:spPr>
        <p:txBody>
          <a:bodyPr>
            <a:normAutofit fontScale="90000"/>
          </a:bodyPr>
          <a:lstStyle/>
          <a:p>
            <a:r>
              <a:rPr lang="en-US" dirty="0" smtClean="0"/>
              <a:t>Intern Presentation </a:t>
            </a:r>
            <a:br>
              <a:rPr lang="en-US" dirty="0" smtClean="0"/>
            </a:br>
            <a:r>
              <a:rPr lang="en-US" dirty="0" smtClean="0"/>
              <a:t/>
            </a:r>
            <a:br>
              <a:rPr lang="en-US" dirty="0" smtClean="0"/>
            </a:br>
            <a:r>
              <a:rPr lang="en-US" sz="2700" dirty="0" smtClean="0"/>
              <a:t>AUTOMATED REGRESSION ENVIRONMENT FOR DESIGN VERIFICATION PRODUCTIVITY</a:t>
            </a:r>
            <a:r>
              <a:rPr lang="en-US" dirty="0" smtClean="0"/>
              <a:t/>
            </a:r>
            <a:br>
              <a:rPr lang="en-US" dirty="0" smtClean="0"/>
            </a:br>
            <a:endParaRPr lang="en-US" dirty="0"/>
          </a:p>
        </p:txBody>
      </p:sp>
      <p:sp>
        <p:nvSpPr>
          <p:cNvPr id="5" name="Subtitle 3"/>
          <p:cNvSpPr>
            <a:spLocks noGrp="1"/>
          </p:cNvSpPr>
          <p:nvPr>
            <p:ph type="subTitle" idx="1"/>
          </p:nvPr>
        </p:nvSpPr>
        <p:spPr>
          <a:xfrm>
            <a:off x="685800" y="3962400"/>
            <a:ext cx="8077200" cy="1499616"/>
          </a:xfrm>
        </p:spPr>
        <p:txBody>
          <a:bodyPr/>
          <a:lstStyle/>
          <a:p>
            <a:r>
              <a:rPr lang="en-US" dirty="0" smtClean="0"/>
              <a:t>11</a:t>
            </a:r>
            <a:r>
              <a:rPr lang="en-US" baseline="30000" dirty="0" smtClean="0"/>
              <a:t>th</a:t>
            </a:r>
            <a:r>
              <a:rPr lang="en-US" dirty="0" smtClean="0"/>
              <a:t> November 2016</a:t>
            </a:r>
          </a:p>
          <a:p>
            <a:r>
              <a:rPr lang="en-US" dirty="0" smtClean="0"/>
              <a:t>Keshav Rath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5600" y="385325"/>
            <a:ext cx="6818400" cy="681475"/>
          </a:xfrm>
        </p:spPr>
        <p:txBody>
          <a:bodyPr/>
          <a:lstStyle/>
          <a:p>
            <a:r>
              <a:rPr lang="en-US" dirty="0" smtClean="0"/>
              <a:t>FILES INSIDE SCRIPT DIRECTORY</a:t>
            </a:r>
            <a:endParaRPr lang="en-US" dirty="0"/>
          </a:p>
        </p:txBody>
      </p:sp>
      <p:sp>
        <p:nvSpPr>
          <p:cNvPr id="4" name="Rectangle 3"/>
          <p:cNvSpPr/>
          <p:nvPr/>
        </p:nvSpPr>
        <p:spPr>
          <a:xfrm>
            <a:off x="4114800" y="1219200"/>
            <a:ext cx="1295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Scripts</a:t>
            </a:r>
            <a:endParaRPr lang="en-US" dirty="0"/>
          </a:p>
        </p:txBody>
      </p:sp>
      <p:sp>
        <p:nvSpPr>
          <p:cNvPr id="5" name="Rectangle 4"/>
          <p:cNvSpPr/>
          <p:nvPr/>
        </p:nvSpPr>
        <p:spPr>
          <a:xfrm>
            <a:off x="5867400" y="2210083"/>
            <a:ext cx="28194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Mandatory Reg Options</a:t>
            </a:r>
            <a:endParaRPr lang="en-US" dirty="0"/>
          </a:p>
        </p:txBody>
      </p:sp>
      <p:sp>
        <p:nvSpPr>
          <p:cNvPr id="6" name="Rectangle 5"/>
          <p:cNvSpPr/>
          <p:nvPr/>
        </p:nvSpPr>
        <p:spPr>
          <a:xfrm>
            <a:off x="5867400" y="2693202"/>
            <a:ext cx="28194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Mandatory Single Options</a:t>
            </a:r>
            <a:endParaRPr lang="en-US" dirty="0"/>
          </a:p>
        </p:txBody>
      </p:sp>
      <p:sp>
        <p:nvSpPr>
          <p:cNvPr id="7" name="Rectangle 6"/>
          <p:cNvSpPr/>
          <p:nvPr/>
        </p:nvSpPr>
        <p:spPr>
          <a:xfrm>
            <a:off x="5867400" y="3183885"/>
            <a:ext cx="2819399"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Optional Reg Options</a:t>
            </a:r>
            <a:endParaRPr lang="en-US" dirty="0"/>
          </a:p>
        </p:txBody>
      </p:sp>
      <p:sp>
        <p:nvSpPr>
          <p:cNvPr id="8" name="Rectangle 7"/>
          <p:cNvSpPr/>
          <p:nvPr/>
        </p:nvSpPr>
        <p:spPr>
          <a:xfrm>
            <a:off x="5867399" y="3687442"/>
            <a:ext cx="2819399"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Optional Single Options</a:t>
            </a:r>
            <a:endParaRPr lang="en-US" dirty="0"/>
          </a:p>
        </p:txBody>
      </p:sp>
      <p:sp>
        <p:nvSpPr>
          <p:cNvPr id="9" name="Rectangle 8"/>
          <p:cNvSpPr/>
          <p:nvPr/>
        </p:nvSpPr>
        <p:spPr>
          <a:xfrm>
            <a:off x="5867399" y="4246480"/>
            <a:ext cx="2819399"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Mandatory Compile Options</a:t>
            </a:r>
            <a:endParaRPr lang="en-US" dirty="0"/>
          </a:p>
        </p:txBody>
      </p:sp>
      <p:sp>
        <p:nvSpPr>
          <p:cNvPr id="10" name="Rectangle 9"/>
          <p:cNvSpPr/>
          <p:nvPr/>
        </p:nvSpPr>
        <p:spPr>
          <a:xfrm>
            <a:off x="5867399" y="4774368"/>
            <a:ext cx="2819399" cy="3857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accent5">
                    <a:lumMod val="75000"/>
                  </a:schemeClr>
                </a:solidFill>
              </a:rPr>
              <a:t>Help Text</a:t>
            </a:r>
            <a:endParaRPr lang="en-US" dirty="0">
              <a:solidFill>
                <a:schemeClr val="accent5">
                  <a:lumMod val="75000"/>
                </a:schemeClr>
              </a:solidFill>
            </a:endParaRPr>
          </a:p>
        </p:txBody>
      </p:sp>
      <p:sp>
        <p:nvSpPr>
          <p:cNvPr id="11" name="Rectangle 10"/>
          <p:cNvSpPr/>
          <p:nvPr/>
        </p:nvSpPr>
        <p:spPr>
          <a:xfrm>
            <a:off x="1409699" y="1762265"/>
            <a:ext cx="2057401"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Incdir List</a:t>
            </a:r>
            <a:endParaRPr lang="en-US" dirty="0"/>
          </a:p>
        </p:txBody>
      </p:sp>
      <p:sp>
        <p:nvSpPr>
          <p:cNvPr id="12" name="Rectangle 11"/>
          <p:cNvSpPr/>
          <p:nvPr/>
        </p:nvSpPr>
        <p:spPr>
          <a:xfrm>
            <a:off x="1409698" y="2223157"/>
            <a:ext cx="2057401"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Testbench Filelist</a:t>
            </a:r>
            <a:endParaRPr lang="en-US" dirty="0"/>
          </a:p>
        </p:txBody>
      </p:sp>
      <p:sp>
        <p:nvSpPr>
          <p:cNvPr id="13" name="Rectangle 12"/>
          <p:cNvSpPr/>
          <p:nvPr/>
        </p:nvSpPr>
        <p:spPr>
          <a:xfrm>
            <a:off x="1409698" y="2713046"/>
            <a:ext cx="20574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RTL Filelist</a:t>
            </a:r>
            <a:endParaRPr lang="en-US" dirty="0"/>
          </a:p>
        </p:txBody>
      </p:sp>
      <p:sp>
        <p:nvSpPr>
          <p:cNvPr id="14" name="Rectangle 13"/>
          <p:cNvSpPr/>
          <p:nvPr/>
        </p:nvSpPr>
        <p:spPr>
          <a:xfrm>
            <a:off x="1409698" y="3202935"/>
            <a:ext cx="20574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Define List</a:t>
            </a:r>
            <a:endParaRPr lang="en-US" dirty="0"/>
          </a:p>
        </p:txBody>
      </p:sp>
      <p:sp>
        <p:nvSpPr>
          <p:cNvPr id="15" name="Rectangle 14"/>
          <p:cNvSpPr/>
          <p:nvPr/>
        </p:nvSpPr>
        <p:spPr>
          <a:xfrm>
            <a:off x="1409698" y="3706492"/>
            <a:ext cx="20574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Extra Options List</a:t>
            </a:r>
            <a:endParaRPr lang="en-US" dirty="0"/>
          </a:p>
        </p:txBody>
      </p:sp>
      <p:sp>
        <p:nvSpPr>
          <p:cNvPr id="16" name="Rectangle 15"/>
          <p:cNvSpPr/>
          <p:nvPr/>
        </p:nvSpPr>
        <p:spPr>
          <a:xfrm>
            <a:off x="1415179" y="4252628"/>
            <a:ext cx="20574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Tcl Files</a:t>
            </a:r>
            <a:endParaRPr lang="en-US" dirty="0"/>
          </a:p>
        </p:txBody>
      </p:sp>
      <p:sp>
        <p:nvSpPr>
          <p:cNvPr id="17" name="Rectangle 16"/>
          <p:cNvSpPr/>
          <p:nvPr/>
        </p:nvSpPr>
        <p:spPr>
          <a:xfrm>
            <a:off x="1409698" y="4795799"/>
            <a:ext cx="20574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accent5">
                    <a:lumMod val="75000"/>
                  </a:schemeClr>
                </a:solidFill>
              </a:rPr>
              <a:t>Makefile</a:t>
            </a:r>
            <a:endParaRPr lang="en-US" dirty="0">
              <a:solidFill>
                <a:schemeClr val="accent5">
                  <a:lumMod val="75000"/>
                </a:schemeClr>
              </a:solidFill>
            </a:endParaRPr>
          </a:p>
        </p:txBody>
      </p:sp>
      <p:sp>
        <p:nvSpPr>
          <p:cNvPr id="18" name="Rectangle 17"/>
          <p:cNvSpPr/>
          <p:nvPr/>
        </p:nvSpPr>
        <p:spPr>
          <a:xfrm>
            <a:off x="5867399" y="1742072"/>
            <a:ext cx="2438401"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accent5">
                    <a:lumMod val="75000"/>
                  </a:schemeClr>
                </a:solidFill>
              </a:rPr>
              <a:t>Script (PERL)</a:t>
            </a:r>
            <a:endParaRPr lang="en-US" dirty="0">
              <a:solidFill>
                <a:schemeClr val="accent5">
                  <a:lumMod val="75000"/>
                </a:schemeClr>
              </a:solidFill>
            </a:endParaRPr>
          </a:p>
        </p:txBody>
      </p:sp>
      <p:cxnSp>
        <p:nvCxnSpPr>
          <p:cNvPr id="19" name="Shape 45"/>
          <p:cNvCxnSpPr>
            <a:stCxn id="4" idx="2"/>
            <a:endCxn id="18" idx="1"/>
          </p:cNvCxnSpPr>
          <p:nvPr/>
        </p:nvCxnSpPr>
        <p:spPr>
          <a:xfrm rot="16200000" flipH="1">
            <a:off x="5234488" y="1280611"/>
            <a:ext cx="160922" cy="11048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hape 49"/>
          <p:cNvCxnSpPr>
            <a:stCxn id="4" idx="2"/>
            <a:endCxn id="11" idx="3"/>
          </p:cNvCxnSpPr>
          <p:nvPr/>
        </p:nvCxnSpPr>
        <p:spPr>
          <a:xfrm rot="5400000">
            <a:off x="4033768" y="1185932"/>
            <a:ext cx="162065" cy="1295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hape 51"/>
          <p:cNvCxnSpPr>
            <a:stCxn id="4" idx="2"/>
            <a:endCxn id="5" idx="1"/>
          </p:cNvCxnSpPr>
          <p:nvPr/>
        </p:nvCxnSpPr>
        <p:spPr>
          <a:xfrm rot="16200000" flipH="1">
            <a:off x="5000484" y="1514616"/>
            <a:ext cx="628933" cy="1104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hape 53"/>
          <p:cNvCxnSpPr>
            <a:stCxn id="4" idx="2"/>
            <a:endCxn id="12" idx="3"/>
          </p:cNvCxnSpPr>
          <p:nvPr/>
        </p:nvCxnSpPr>
        <p:spPr>
          <a:xfrm rot="5400000">
            <a:off x="3803322" y="1416378"/>
            <a:ext cx="622957" cy="129540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56"/>
          <p:cNvCxnSpPr>
            <a:stCxn id="4" idx="2"/>
            <a:endCxn id="6" idx="1"/>
          </p:cNvCxnSpPr>
          <p:nvPr/>
        </p:nvCxnSpPr>
        <p:spPr>
          <a:xfrm rot="16200000" flipH="1">
            <a:off x="4758924" y="1756176"/>
            <a:ext cx="1112052" cy="1104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hape 58"/>
          <p:cNvCxnSpPr>
            <a:stCxn id="4" idx="2"/>
            <a:endCxn id="13" idx="3"/>
          </p:cNvCxnSpPr>
          <p:nvPr/>
        </p:nvCxnSpPr>
        <p:spPr>
          <a:xfrm rot="5400000">
            <a:off x="3558376" y="1661322"/>
            <a:ext cx="1112846" cy="129540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hape 60"/>
          <p:cNvCxnSpPr>
            <a:stCxn id="4" idx="2"/>
            <a:endCxn id="7" idx="1"/>
          </p:cNvCxnSpPr>
          <p:nvPr/>
        </p:nvCxnSpPr>
        <p:spPr>
          <a:xfrm rot="16200000" flipH="1">
            <a:off x="4513583" y="2001517"/>
            <a:ext cx="1602735" cy="1104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62"/>
          <p:cNvCxnSpPr>
            <a:stCxn id="4" idx="2"/>
            <a:endCxn id="14" idx="3"/>
          </p:cNvCxnSpPr>
          <p:nvPr/>
        </p:nvCxnSpPr>
        <p:spPr>
          <a:xfrm rot="5400000">
            <a:off x="3313432" y="1906266"/>
            <a:ext cx="1602735" cy="129540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hape 64"/>
          <p:cNvCxnSpPr>
            <a:stCxn id="4" idx="2"/>
            <a:endCxn id="8" idx="1"/>
          </p:cNvCxnSpPr>
          <p:nvPr/>
        </p:nvCxnSpPr>
        <p:spPr>
          <a:xfrm rot="16200000" flipH="1">
            <a:off x="4261803" y="2253296"/>
            <a:ext cx="2106292" cy="11048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hape 66"/>
          <p:cNvCxnSpPr>
            <a:stCxn id="4" idx="2"/>
            <a:endCxn id="15" idx="3"/>
          </p:cNvCxnSpPr>
          <p:nvPr/>
        </p:nvCxnSpPr>
        <p:spPr>
          <a:xfrm rot="5400000">
            <a:off x="3061653" y="2158045"/>
            <a:ext cx="2106292" cy="129540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hape 70"/>
          <p:cNvCxnSpPr>
            <a:stCxn id="4" idx="2"/>
            <a:endCxn id="9" idx="1"/>
          </p:cNvCxnSpPr>
          <p:nvPr/>
        </p:nvCxnSpPr>
        <p:spPr>
          <a:xfrm rot="16200000" flipH="1">
            <a:off x="3982284" y="2532815"/>
            <a:ext cx="2665330" cy="11048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hape 72"/>
          <p:cNvCxnSpPr>
            <a:stCxn id="4" idx="2"/>
            <a:endCxn id="16" idx="3"/>
          </p:cNvCxnSpPr>
          <p:nvPr/>
        </p:nvCxnSpPr>
        <p:spPr>
          <a:xfrm rot="5400000">
            <a:off x="2781801" y="2443379"/>
            <a:ext cx="2671478" cy="128992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hape 74"/>
          <p:cNvCxnSpPr>
            <a:stCxn id="4" idx="2"/>
            <a:endCxn id="10" idx="1"/>
          </p:cNvCxnSpPr>
          <p:nvPr/>
        </p:nvCxnSpPr>
        <p:spPr>
          <a:xfrm rot="16200000" flipH="1">
            <a:off x="3707624" y="2807475"/>
            <a:ext cx="3214650" cy="11048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hape 76"/>
          <p:cNvCxnSpPr>
            <a:stCxn id="4" idx="2"/>
            <a:endCxn id="17" idx="3"/>
          </p:cNvCxnSpPr>
          <p:nvPr/>
        </p:nvCxnSpPr>
        <p:spPr>
          <a:xfrm rot="5400000">
            <a:off x="2507475" y="2712223"/>
            <a:ext cx="3214649" cy="129540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457200" y="6075608"/>
            <a:ext cx="3009898"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accent5">
                    <a:lumMod val="75000"/>
                  </a:schemeClr>
                </a:solidFill>
              </a:rPr>
              <a:t>Imc_code.cmd (COVERAGE)</a:t>
            </a:r>
            <a:endParaRPr lang="en-US" dirty="0">
              <a:solidFill>
                <a:schemeClr val="accent5">
                  <a:lumMod val="75000"/>
                </a:schemeClr>
              </a:solidFill>
            </a:endParaRPr>
          </a:p>
        </p:txBody>
      </p:sp>
      <p:sp>
        <p:nvSpPr>
          <p:cNvPr id="57" name="Rectangle 56"/>
          <p:cNvSpPr/>
          <p:nvPr/>
        </p:nvSpPr>
        <p:spPr>
          <a:xfrm>
            <a:off x="1409698" y="5482485"/>
            <a:ext cx="20574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Optional Error</a:t>
            </a:r>
            <a:endParaRPr lang="en-US" dirty="0"/>
          </a:p>
        </p:txBody>
      </p:sp>
      <p:sp>
        <p:nvSpPr>
          <p:cNvPr id="58" name="Rectangle 57"/>
          <p:cNvSpPr/>
          <p:nvPr/>
        </p:nvSpPr>
        <p:spPr>
          <a:xfrm>
            <a:off x="5867399" y="6075608"/>
            <a:ext cx="20574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accent5">
                    <a:lumMod val="75000"/>
                  </a:schemeClr>
                </a:solidFill>
              </a:rPr>
              <a:t>Clean.sh</a:t>
            </a:r>
            <a:endParaRPr lang="en-US" dirty="0">
              <a:solidFill>
                <a:schemeClr val="accent5">
                  <a:lumMod val="75000"/>
                </a:schemeClr>
              </a:solidFill>
            </a:endParaRPr>
          </a:p>
        </p:txBody>
      </p:sp>
      <p:sp>
        <p:nvSpPr>
          <p:cNvPr id="59" name="Rectangle 58"/>
          <p:cNvSpPr/>
          <p:nvPr/>
        </p:nvSpPr>
        <p:spPr>
          <a:xfrm>
            <a:off x="5867398" y="5482485"/>
            <a:ext cx="2819399"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Optional Error Exclude</a:t>
            </a:r>
            <a:endParaRPr lang="en-US" dirty="0"/>
          </a:p>
        </p:txBody>
      </p:sp>
      <p:cxnSp>
        <p:nvCxnSpPr>
          <p:cNvPr id="62" name="Elbow Connector 61"/>
          <p:cNvCxnSpPr>
            <a:stCxn id="4" idx="2"/>
            <a:endCxn id="59" idx="1"/>
          </p:cNvCxnSpPr>
          <p:nvPr/>
        </p:nvCxnSpPr>
        <p:spPr>
          <a:xfrm rot="16200000" flipH="1">
            <a:off x="3364282" y="3150818"/>
            <a:ext cx="3901335" cy="11048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4" idx="2"/>
            <a:endCxn id="57" idx="3"/>
          </p:cNvCxnSpPr>
          <p:nvPr/>
        </p:nvCxnSpPr>
        <p:spPr>
          <a:xfrm rot="5400000">
            <a:off x="2164132" y="3055566"/>
            <a:ext cx="3901335" cy="12954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a:endCxn id="58" idx="1"/>
          </p:cNvCxnSpPr>
          <p:nvPr/>
        </p:nvCxnSpPr>
        <p:spPr>
          <a:xfrm rot="16200000" flipH="1">
            <a:off x="3126456" y="3506115"/>
            <a:ext cx="4376984" cy="11049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4" idx="2"/>
            <a:endCxn id="56" idx="3"/>
          </p:cNvCxnSpPr>
          <p:nvPr/>
        </p:nvCxnSpPr>
        <p:spPr>
          <a:xfrm rot="5400000">
            <a:off x="1867570" y="3352128"/>
            <a:ext cx="4494458" cy="12954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905114"/>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diamond(in)">
                                      <p:cBhvr>
                                        <p:cTn id="17" dur="2000"/>
                                        <p:tgtEl>
                                          <p:spTgt spid="68"/>
                                        </p:tgtEl>
                                      </p:cBhvr>
                                    </p:animEffect>
                                  </p:childTnLst>
                                </p:cTn>
                              </p:par>
                              <p:par>
                                <p:cTn id="18" presetID="8" presetClass="entr" presetSubtype="16" fill="hold" nodeType="with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diamond(in)">
                                      <p:cBhvr>
                                        <p:cTn id="20" dur="2000"/>
                                        <p:tgtEl>
                                          <p:spTgt spid="66"/>
                                        </p:tgtEl>
                                      </p:cBhvr>
                                    </p:animEffect>
                                  </p:childTnLst>
                                </p:cTn>
                              </p:par>
                              <p:par>
                                <p:cTn id="21" presetID="8" presetClass="entr" presetSubtype="16"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diamond(in)">
                                      <p:cBhvr>
                                        <p:cTn id="23" dur="2000"/>
                                        <p:tgtEl>
                                          <p:spTgt spid="64"/>
                                        </p:tgtEl>
                                      </p:cBhvr>
                                    </p:animEffect>
                                  </p:childTnLst>
                                </p:cTn>
                              </p:par>
                              <p:par>
                                <p:cTn id="24" presetID="8" presetClass="entr" presetSubtype="16" fill="hold" nodeType="with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diamond(in)">
                                      <p:cBhvr>
                                        <p:cTn id="26" dur="2000"/>
                                        <p:tgtEl>
                                          <p:spTgt spid="62"/>
                                        </p:tgtEl>
                                      </p:cBhvr>
                                    </p:animEffect>
                                  </p:childTnLst>
                                </p:cTn>
                              </p:par>
                              <p:par>
                                <p:cTn id="27" presetID="8" presetClass="entr" presetSubtype="16"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diamond(in)">
                                      <p:cBhvr>
                                        <p:cTn id="29" dur="2000"/>
                                        <p:tgtEl>
                                          <p:spTgt spid="32"/>
                                        </p:tgtEl>
                                      </p:cBhvr>
                                    </p:animEffect>
                                  </p:childTnLst>
                                </p:cTn>
                              </p:par>
                              <p:par>
                                <p:cTn id="30" presetID="8" presetClass="entr" presetSubtype="16" fill="hold"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diamond(in)">
                                      <p:cBhvr>
                                        <p:cTn id="32" dur="2000"/>
                                        <p:tgtEl>
                                          <p:spTgt spid="31"/>
                                        </p:tgtEl>
                                      </p:cBhvr>
                                    </p:animEffect>
                                  </p:childTnLst>
                                </p:cTn>
                              </p:par>
                              <p:par>
                                <p:cTn id="33" presetID="8" presetClass="entr" presetSubtype="16"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diamond(in)">
                                      <p:cBhvr>
                                        <p:cTn id="35" dur="2000"/>
                                        <p:tgtEl>
                                          <p:spTgt spid="30"/>
                                        </p:tgtEl>
                                      </p:cBhvr>
                                    </p:animEffect>
                                  </p:childTnLst>
                                </p:cTn>
                              </p:par>
                              <p:par>
                                <p:cTn id="36" presetID="8" presetClass="entr" presetSubtype="16" fill="hold"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diamond(in)">
                                      <p:cBhvr>
                                        <p:cTn id="38" dur="2000"/>
                                        <p:tgtEl>
                                          <p:spTgt spid="29"/>
                                        </p:tgtEl>
                                      </p:cBhvr>
                                    </p:animEffect>
                                  </p:childTnLst>
                                </p:cTn>
                              </p:par>
                              <p:par>
                                <p:cTn id="39" presetID="8" presetClass="entr" presetSubtype="16"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diamond(in)">
                                      <p:cBhvr>
                                        <p:cTn id="41" dur="2000"/>
                                        <p:tgtEl>
                                          <p:spTgt spid="28"/>
                                        </p:tgtEl>
                                      </p:cBhvr>
                                    </p:animEffect>
                                  </p:childTnLst>
                                </p:cTn>
                              </p:par>
                              <p:par>
                                <p:cTn id="42" presetID="8" presetClass="entr" presetSubtype="16"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diamond(in)">
                                      <p:cBhvr>
                                        <p:cTn id="44" dur="2000"/>
                                        <p:tgtEl>
                                          <p:spTgt spid="27"/>
                                        </p:tgtEl>
                                      </p:cBhvr>
                                    </p:animEffect>
                                  </p:childTnLst>
                                </p:cTn>
                              </p:par>
                              <p:par>
                                <p:cTn id="45" presetID="8" presetClass="entr" presetSubtype="16"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diamond(in)">
                                      <p:cBhvr>
                                        <p:cTn id="47" dur="2000"/>
                                        <p:tgtEl>
                                          <p:spTgt spid="26"/>
                                        </p:tgtEl>
                                      </p:cBhvr>
                                    </p:animEffect>
                                  </p:childTnLst>
                                </p:cTn>
                              </p:par>
                              <p:par>
                                <p:cTn id="48" presetID="8" presetClass="entr" presetSubtype="16"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diamond(in)">
                                      <p:cBhvr>
                                        <p:cTn id="50" dur="2000"/>
                                        <p:tgtEl>
                                          <p:spTgt spid="25"/>
                                        </p:tgtEl>
                                      </p:cBhvr>
                                    </p:animEffect>
                                  </p:childTnLst>
                                </p:cTn>
                              </p:par>
                              <p:par>
                                <p:cTn id="51" presetID="8" presetClass="entr" presetSubtype="16" fill="hold"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diamond(in)">
                                      <p:cBhvr>
                                        <p:cTn id="53" dur="2000"/>
                                        <p:tgtEl>
                                          <p:spTgt spid="24"/>
                                        </p:tgtEl>
                                      </p:cBhvr>
                                    </p:animEffect>
                                  </p:childTnLst>
                                </p:cTn>
                              </p:par>
                              <p:par>
                                <p:cTn id="54" presetID="8" presetClass="entr" presetSubtype="16" fill="hold"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diamond(in)">
                                      <p:cBhvr>
                                        <p:cTn id="56" dur="2000"/>
                                        <p:tgtEl>
                                          <p:spTgt spid="23"/>
                                        </p:tgtEl>
                                      </p:cBhvr>
                                    </p:animEffect>
                                  </p:childTnLst>
                                </p:cTn>
                              </p:par>
                              <p:par>
                                <p:cTn id="57" presetID="8" presetClass="entr" presetSubtype="16"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diamond(in)">
                                      <p:cBhvr>
                                        <p:cTn id="59" dur="2000"/>
                                        <p:tgtEl>
                                          <p:spTgt spid="22"/>
                                        </p:tgtEl>
                                      </p:cBhvr>
                                    </p:animEffect>
                                  </p:childTnLst>
                                </p:cTn>
                              </p:par>
                              <p:par>
                                <p:cTn id="60" presetID="8" presetClass="entr" presetSubtype="16"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diamond(in)">
                                      <p:cBhvr>
                                        <p:cTn id="62" dur="2000"/>
                                        <p:tgtEl>
                                          <p:spTgt spid="21"/>
                                        </p:tgtEl>
                                      </p:cBhvr>
                                    </p:animEffect>
                                  </p:childTnLst>
                                </p:cTn>
                              </p:par>
                              <p:par>
                                <p:cTn id="63" presetID="8" presetClass="entr" presetSubtype="16"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diamond(in)">
                                      <p:cBhvr>
                                        <p:cTn id="65" dur="2000"/>
                                        <p:tgtEl>
                                          <p:spTgt spid="20"/>
                                        </p:tgtEl>
                                      </p:cBhvr>
                                    </p:animEffect>
                                  </p:childTnLst>
                                </p:cTn>
                              </p:par>
                              <p:par>
                                <p:cTn id="66" presetID="8" presetClass="entr" presetSubtype="16" fill="hold" nodeType="with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diamond(in)">
                                      <p:cBhvr>
                                        <p:cTn id="68" dur="2000"/>
                                        <p:tgtEl>
                                          <p:spTgt spid="1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2000"/>
                                        <p:tgtEl>
                                          <p:spTgt spid="1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fade">
                                      <p:cBhvr>
                                        <p:cTn id="76" dur="2000"/>
                                        <p:tgtEl>
                                          <p:spTgt spid="1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fade">
                                      <p:cBhvr>
                                        <p:cTn id="79" dur="2000"/>
                                        <p:tgtEl>
                                          <p:spTgt spid="1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fade">
                                      <p:cBhvr>
                                        <p:cTn id="82" dur="2000"/>
                                        <p:tgtEl>
                                          <p:spTgt spid="1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fade">
                                      <p:cBhvr>
                                        <p:cTn id="85" dur="2000"/>
                                        <p:tgtEl>
                                          <p:spTgt spid="1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fade">
                                      <p:cBhvr>
                                        <p:cTn id="88" dur="2000"/>
                                        <p:tgtEl>
                                          <p:spTgt spid="16"/>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7"/>
                                        </p:tgtEl>
                                        <p:attrNameLst>
                                          <p:attrName>style.visibility</p:attrName>
                                        </p:attrNameLst>
                                      </p:cBhvr>
                                      <p:to>
                                        <p:strVal val="visible"/>
                                      </p:to>
                                    </p:set>
                                    <p:animEffect transition="in" filter="fade">
                                      <p:cBhvr>
                                        <p:cTn id="91" dur="2000"/>
                                        <p:tgtEl>
                                          <p:spTgt spid="5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9"/>
                                        </p:tgtEl>
                                        <p:attrNameLst>
                                          <p:attrName>style.visibility</p:attrName>
                                        </p:attrNameLst>
                                      </p:cBhvr>
                                      <p:to>
                                        <p:strVal val="visible"/>
                                      </p:to>
                                    </p:set>
                                    <p:animEffect transition="in" filter="fade">
                                      <p:cBhvr>
                                        <p:cTn id="94" dur="2000"/>
                                        <p:tgtEl>
                                          <p:spTgt spid="5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9"/>
                                        </p:tgtEl>
                                        <p:attrNameLst>
                                          <p:attrName>style.visibility</p:attrName>
                                        </p:attrNameLst>
                                      </p:cBhvr>
                                      <p:to>
                                        <p:strVal val="visible"/>
                                      </p:to>
                                    </p:set>
                                    <p:animEffect transition="in" filter="fade">
                                      <p:cBhvr>
                                        <p:cTn id="97" dur="2000"/>
                                        <p:tgtEl>
                                          <p:spTgt spid="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
                                        </p:tgtEl>
                                        <p:attrNameLst>
                                          <p:attrName>style.visibility</p:attrName>
                                        </p:attrNameLst>
                                      </p:cBhvr>
                                      <p:to>
                                        <p:strVal val="visible"/>
                                      </p:to>
                                    </p:set>
                                    <p:animEffect transition="in" filter="fade">
                                      <p:cBhvr>
                                        <p:cTn id="100" dur="2000"/>
                                        <p:tgtEl>
                                          <p:spTgt spid="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8"/>
                                        </p:tgtEl>
                                        <p:attrNameLst>
                                          <p:attrName>style.visibility</p:attrName>
                                        </p:attrNameLst>
                                      </p:cBhvr>
                                      <p:to>
                                        <p:strVal val="visible"/>
                                      </p:to>
                                    </p:set>
                                    <p:animEffect transition="in" filter="fade">
                                      <p:cBhvr>
                                        <p:cTn id="103" dur="2000"/>
                                        <p:tgtEl>
                                          <p:spTgt spid="8"/>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6"/>
                                        </p:tgtEl>
                                        <p:attrNameLst>
                                          <p:attrName>style.visibility</p:attrName>
                                        </p:attrNameLst>
                                      </p:cBhvr>
                                      <p:to>
                                        <p:strVal val="visible"/>
                                      </p:to>
                                    </p:set>
                                    <p:animEffect transition="in" filter="fade">
                                      <p:cBhvr>
                                        <p:cTn id="106" dur="2000"/>
                                        <p:tgtEl>
                                          <p:spTgt spid="6"/>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5"/>
                                        </p:tgtEl>
                                        <p:attrNameLst>
                                          <p:attrName>style.visibility</p:attrName>
                                        </p:attrNameLst>
                                      </p:cBhvr>
                                      <p:to>
                                        <p:strVal val="visible"/>
                                      </p:to>
                                    </p:set>
                                    <p:animEffect transition="in" filter="fade">
                                      <p:cBhvr>
                                        <p:cTn id="109" dur="2000"/>
                                        <p:tgtEl>
                                          <p:spTgt spid="5"/>
                                        </p:tgtEl>
                                      </p:cBhvr>
                                    </p:animEffect>
                                  </p:childTnLst>
                                </p:cTn>
                              </p:par>
                            </p:childTnLst>
                          </p:cTn>
                        </p:par>
                      </p:childTnLst>
                    </p:cTn>
                  </p:par>
                  <p:par>
                    <p:cTn id="110" fill="hold">
                      <p:stCondLst>
                        <p:cond delay="indefinite"/>
                      </p:stCondLst>
                      <p:childTnLst>
                        <p:par>
                          <p:cTn id="111" fill="hold">
                            <p:stCondLst>
                              <p:cond delay="0"/>
                            </p:stCondLst>
                            <p:childTnLst>
                              <p:par>
                                <p:cTn id="112" presetID="18" presetClass="entr" presetSubtype="12" fill="hold" grpId="0" nodeType="clickEffect">
                                  <p:stCondLst>
                                    <p:cond delay="0"/>
                                  </p:stCondLst>
                                  <p:childTnLst>
                                    <p:set>
                                      <p:cBhvr>
                                        <p:cTn id="113" dur="1" fill="hold">
                                          <p:stCondLst>
                                            <p:cond delay="0"/>
                                          </p:stCondLst>
                                        </p:cTn>
                                        <p:tgtEl>
                                          <p:spTgt spid="58"/>
                                        </p:tgtEl>
                                        <p:attrNameLst>
                                          <p:attrName>style.visibility</p:attrName>
                                        </p:attrNameLst>
                                      </p:cBhvr>
                                      <p:to>
                                        <p:strVal val="visible"/>
                                      </p:to>
                                    </p:set>
                                    <p:animEffect transition="in" filter="strips(downLeft)">
                                      <p:cBhvr>
                                        <p:cTn id="114" dur="500"/>
                                        <p:tgtEl>
                                          <p:spTgt spid="58"/>
                                        </p:tgtEl>
                                      </p:cBhvr>
                                    </p:animEffect>
                                  </p:childTnLst>
                                </p:cTn>
                              </p:par>
                              <p:par>
                                <p:cTn id="115" presetID="18" presetClass="entr" presetSubtype="12" fill="hold" grpId="0" nodeType="withEffect">
                                  <p:stCondLst>
                                    <p:cond delay="0"/>
                                  </p:stCondLst>
                                  <p:childTnLst>
                                    <p:set>
                                      <p:cBhvr>
                                        <p:cTn id="116" dur="1" fill="hold">
                                          <p:stCondLst>
                                            <p:cond delay="0"/>
                                          </p:stCondLst>
                                        </p:cTn>
                                        <p:tgtEl>
                                          <p:spTgt spid="10"/>
                                        </p:tgtEl>
                                        <p:attrNameLst>
                                          <p:attrName>style.visibility</p:attrName>
                                        </p:attrNameLst>
                                      </p:cBhvr>
                                      <p:to>
                                        <p:strVal val="visible"/>
                                      </p:to>
                                    </p:set>
                                    <p:animEffect transition="in" filter="strips(downLeft)">
                                      <p:cBhvr>
                                        <p:cTn id="117" dur="500"/>
                                        <p:tgtEl>
                                          <p:spTgt spid="10"/>
                                        </p:tgtEl>
                                      </p:cBhvr>
                                    </p:animEffect>
                                  </p:childTnLst>
                                </p:cTn>
                              </p:par>
                              <p:par>
                                <p:cTn id="118" presetID="18" presetClass="entr" presetSubtype="12" fill="hold" grpId="0" nodeType="withEffect">
                                  <p:stCondLst>
                                    <p:cond delay="0"/>
                                  </p:stCondLst>
                                  <p:childTnLst>
                                    <p:set>
                                      <p:cBhvr>
                                        <p:cTn id="119" dur="1" fill="hold">
                                          <p:stCondLst>
                                            <p:cond delay="0"/>
                                          </p:stCondLst>
                                        </p:cTn>
                                        <p:tgtEl>
                                          <p:spTgt spid="18"/>
                                        </p:tgtEl>
                                        <p:attrNameLst>
                                          <p:attrName>style.visibility</p:attrName>
                                        </p:attrNameLst>
                                      </p:cBhvr>
                                      <p:to>
                                        <p:strVal val="visible"/>
                                      </p:to>
                                    </p:set>
                                    <p:animEffect transition="in" filter="strips(downLeft)">
                                      <p:cBhvr>
                                        <p:cTn id="120" dur="500"/>
                                        <p:tgtEl>
                                          <p:spTgt spid="18"/>
                                        </p:tgtEl>
                                      </p:cBhvr>
                                    </p:animEffect>
                                  </p:childTnLst>
                                </p:cTn>
                              </p:par>
                              <p:par>
                                <p:cTn id="121" presetID="18" presetClass="entr" presetSubtype="12" fill="hold" grpId="0" nodeType="withEffect">
                                  <p:stCondLst>
                                    <p:cond delay="0"/>
                                  </p:stCondLst>
                                  <p:childTnLst>
                                    <p:set>
                                      <p:cBhvr>
                                        <p:cTn id="122" dur="1" fill="hold">
                                          <p:stCondLst>
                                            <p:cond delay="0"/>
                                          </p:stCondLst>
                                        </p:cTn>
                                        <p:tgtEl>
                                          <p:spTgt spid="56"/>
                                        </p:tgtEl>
                                        <p:attrNameLst>
                                          <p:attrName>style.visibility</p:attrName>
                                        </p:attrNameLst>
                                      </p:cBhvr>
                                      <p:to>
                                        <p:strVal val="visible"/>
                                      </p:to>
                                    </p:set>
                                    <p:animEffect transition="in" filter="strips(downLeft)">
                                      <p:cBhvr>
                                        <p:cTn id="123" dur="500"/>
                                        <p:tgtEl>
                                          <p:spTgt spid="56"/>
                                        </p:tgtEl>
                                      </p:cBhvr>
                                    </p:animEffect>
                                  </p:childTnLst>
                                </p:cTn>
                              </p:par>
                              <p:par>
                                <p:cTn id="124" presetID="18" presetClass="entr" presetSubtype="12" fill="hold" grpId="0" nodeType="withEffect">
                                  <p:stCondLst>
                                    <p:cond delay="0"/>
                                  </p:stCondLst>
                                  <p:childTnLst>
                                    <p:set>
                                      <p:cBhvr>
                                        <p:cTn id="125" dur="1" fill="hold">
                                          <p:stCondLst>
                                            <p:cond delay="0"/>
                                          </p:stCondLst>
                                        </p:cTn>
                                        <p:tgtEl>
                                          <p:spTgt spid="17"/>
                                        </p:tgtEl>
                                        <p:attrNameLst>
                                          <p:attrName>style.visibility</p:attrName>
                                        </p:attrNameLst>
                                      </p:cBhvr>
                                      <p:to>
                                        <p:strVal val="visible"/>
                                      </p:to>
                                    </p:set>
                                    <p:animEffect transition="in" filter="strips(downLeft)">
                                      <p:cBhvr>
                                        <p:cTn id="1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56" grpId="0" animBg="1"/>
      <p:bldP spid="57" grpId="0" animBg="1"/>
      <p:bldP spid="58" grpId="0" animBg="1"/>
      <p:bldP spid="5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38200" y="2667000"/>
            <a:ext cx="7772400" cy="1470025"/>
          </a:xfrm>
        </p:spPr>
        <p:txBody>
          <a:bodyPr/>
          <a:lstStyle/>
          <a:p>
            <a:r>
              <a:rPr lang="en-US" dirty="0" smtClean="0"/>
              <a:t>SOME IMPORTANT FILES IN SCRIPT DIRECTORY</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MAKEFILE</a:t>
            </a:r>
            <a:endParaRPr lang="en-US" dirty="0"/>
          </a:p>
        </p:txBody>
      </p:sp>
      <p:sp>
        <p:nvSpPr>
          <p:cNvPr id="3" name="Content Placeholder 2"/>
          <p:cNvSpPr>
            <a:spLocks noGrp="1"/>
          </p:cNvSpPr>
          <p:nvPr>
            <p:ph idx="1"/>
          </p:nvPr>
        </p:nvSpPr>
        <p:spPr>
          <a:xfrm>
            <a:off x="381000" y="1524000"/>
            <a:ext cx="8229600" cy="914399"/>
          </a:xfrm>
        </p:spPr>
        <p:txBody>
          <a:bodyPr/>
          <a:lstStyle/>
          <a:p>
            <a:pPr algn="ctr">
              <a:buNone/>
            </a:pPr>
            <a:r>
              <a:rPr lang="en-US" sz="1600" dirty="0" smtClean="0"/>
              <a:t>This is a feature of Linux that contains the command line code the file. This makes the execution easier as a lot is not necessary to be written in the command line. An example is shown below </a:t>
            </a:r>
          </a:p>
          <a:p>
            <a:endParaRPr lang="en-US" dirty="0" smtClean="0"/>
          </a:p>
          <a:p>
            <a:pPr>
              <a:buNone/>
            </a:pPr>
            <a:endParaRPr lang="en-US" dirty="0"/>
          </a:p>
        </p:txBody>
      </p:sp>
      <p:pic>
        <p:nvPicPr>
          <p:cNvPr id="2050" name="Picture 2" descr="D:\Screenshot-12.png"/>
          <p:cNvPicPr>
            <a:picLocks noChangeAspect="1" noChangeArrowheads="1"/>
          </p:cNvPicPr>
          <p:nvPr/>
        </p:nvPicPr>
        <p:blipFill>
          <a:blip r:embed="rId2" cstate="print"/>
          <a:srcRect/>
          <a:stretch>
            <a:fillRect/>
          </a:stretch>
        </p:blipFill>
        <p:spPr bwMode="auto">
          <a:xfrm>
            <a:off x="228600" y="2667000"/>
            <a:ext cx="8686800" cy="305692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REGLIST</a:t>
            </a:r>
            <a:endParaRPr lang="en-US" dirty="0"/>
          </a:p>
        </p:txBody>
      </p:sp>
      <p:sp>
        <p:nvSpPr>
          <p:cNvPr id="3" name="Content Placeholder 2"/>
          <p:cNvSpPr>
            <a:spLocks noGrp="1"/>
          </p:cNvSpPr>
          <p:nvPr>
            <p:ph idx="1"/>
          </p:nvPr>
        </p:nvSpPr>
        <p:spPr>
          <a:xfrm>
            <a:off x="457200" y="1600201"/>
            <a:ext cx="8229600" cy="761999"/>
          </a:xfrm>
        </p:spPr>
        <p:txBody>
          <a:bodyPr>
            <a:normAutofit lnSpcReduction="10000"/>
          </a:bodyPr>
          <a:lstStyle/>
          <a:p>
            <a:pPr algn="ctr">
              <a:buNone/>
            </a:pPr>
            <a:r>
              <a:rPr lang="en-US" sz="1600" dirty="0" smtClean="0"/>
              <a:t>This contains the list of the testcases name that are to be used for running the regression list. This file can be stored in any kind of file extension. An example is shown below with all kinds of possible situations</a:t>
            </a:r>
            <a:endParaRPr lang="en-US" sz="1600" dirty="0"/>
          </a:p>
        </p:txBody>
      </p:sp>
      <p:pic>
        <p:nvPicPr>
          <p:cNvPr id="5123" name="Picture 3" descr="D:\Screenshot-20.png"/>
          <p:cNvPicPr>
            <a:picLocks noChangeAspect="1" noChangeArrowheads="1"/>
          </p:cNvPicPr>
          <p:nvPr/>
        </p:nvPicPr>
        <p:blipFill>
          <a:blip r:embed="rId2" cstate="print"/>
          <a:srcRect/>
          <a:stretch>
            <a:fillRect/>
          </a:stretch>
        </p:blipFill>
        <p:spPr bwMode="auto">
          <a:xfrm>
            <a:off x="304800" y="2971800"/>
            <a:ext cx="8572504" cy="19050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INCLIST AND TB LIST</a:t>
            </a:r>
            <a:endParaRPr lang="en-US" dirty="0"/>
          </a:p>
        </p:txBody>
      </p:sp>
      <p:sp>
        <p:nvSpPr>
          <p:cNvPr id="3" name="Content Placeholder 2"/>
          <p:cNvSpPr>
            <a:spLocks noGrp="1"/>
          </p:cNvSpPr>
          <p:nvPr>
            <p:ph idx="1"/>
          </p:nvPr>
        </p:nvSpPr>
        <p:spPr>
          <a:xfrm>
            <a:off x="457200" y="1600201"/>
            <a:ext cx="8229600" cy="609599"/>
          </a:xfrm>
        </p:spPr>
        <p:txBody>
          <a:bodyPr>
            <a:normAutofit lnSpcReduction="10000"/>
          </a:bodyPr>
          <a:lstStyle/>
          <a:p>
            <a:pPr algn="ctr">
              <a:buNone/>
            </a:pPr>
            <a:r>
              <a:rPr lang="en-US" sz="1600" dirty="0" smtClean="0"/>
              <a:t>INCLIST Contains the list of directories that  have to be included.</a:t>
            </a:r>
          </a:p>
          <a:p>
            <a:pPr algn="ctr">
              <a:buNone/>
            </a:pPr>
            <a:r>
              <a:rPr lang="en-US" sz="1600" dirty="0" smtClean="0"/>
              <a:t>TB List contains the list of the Verilog files required for the project to execute.</a:t>
            </a:r>
          </a:p>
          <a:p>
            <a:pPr algn="ctr">
              <a:buNone/>
            </a:pPr>
            <a:endParaRPr lang="en-US" sz="1600" dirty="0" smtClean="0"/>
          </a:p>
          <a:p>
            <a:pPr>
              <a:buNone/>
            </a:pPr>
            <a:endParaRPr lang="en-US" sz="1600" dirty="0"/>
          </a:p>
        </p:txBody>
      </p:sp>
      <p:pic>
        <p:nvPicPr>
          <p:cNvPr id="3074" name="Picture 2" descr="D:\Screenshot-13.png"/>
          <p:cNvPicPr>
            <a:picLocks noChangeAspect="1" noChangeArrowheads="1"/>
          </p:cNvPicPr>
          <p:nvPr/>
        </p:nvPicPr>
        <p:blipFill>
          <a:blip r:embed="rId2" cstate="print"/>
          <a:srcRect/>
          <a:stretch>
            <a:fillRect/>
          </a:stretch>
        </p:blipFill>
        <p:spPr bwMode="auto">
          <a:xfrm>
            <a:off x="152400" y="2674157"/>
            <a:ext cx="3455581" cy="2743200"/>
          </a:xfrm>
          <a:prstGeom prst="rect">
            <a:avLst/>
          </a:prstGeom>
          <a:noFill/>
        </p:spPr>
      </p:pic>
      <p:pic>
        <p:nvPicPr>
          <p:cNvPr id="5" name="Picture 2" descr="D:\Screenshot-15.png"/>
          <p:cNvPicPr>
            <a:picLocks noChangeAspect="1" noChangeArrowheads="1"/>
          </p:cNvPicPr>
          <p:nvPr/>
        </p:nvPicPr>
        <p:blipFill>
          <a:blip r:embed="rId3" cstate="print"/>
          <a:srcRect/>
          <a:stretch>
            <a:fillRect/>
          </a:stretch>
        </p:blipFill>
        <p:spPr bwMode="auto">
          <a:xfrm>
            <a:off x="4038600" y="3133648"/>
            <a:ext cx="4876800" cy="1824217"/>
          </a:xfrm>
          <a:prstGeom prst="rect">
            <a:avLst/>
          </a:prstGeom>
          <a:noFill/>
        </p:spPr>
      </p:pic>
      <p:sp>
        <p:nvSpPr>
          <p:cNvPr id="4" name="TextBox 3"/>
          <p:cNvSpPr txBox="1"/>
          <p:nvPr/>
        </p:nvSpPr>
        <p:spPr>
          <a:xfrm>
            <a:off x="660990" y="5576914"/>
            <a:ext cx="2438400" cy="369332"/>
          </a:xfrm>
          <a:prstGeom prst="rect">
            <a:avLst/>
          </a:prstGeom>
          <a:noFill/>
        </p:spPr>
        <p:txBody>
          <a:bodyPr wrap="square" rtlCol="0">
            <a:spAutoFit/>
          </a:bodyPr>
          <a:lstStyle/>
          <a:p>
            <a:pPr algn="ctr"/>
            <a:r>
              <a:rPr lang="en-US" dirty="0" smtClean="0">
                <a:solidFill>
                  <a:schemeClr val="accent3"/>
                </a:solidFill>
              </a:rPr>
              <a:t>INCLIST</a:t>
            </a:r>
            <a:endParaRPr lang="en-US" dirty="0">
              <a:solidFill>
                <a:schemeClr val="accent3"/>
              </a:solidFill>
            </a:endParaRPr>
          </a:p>
        </p:txBody>
      </p:sp>
      <p:sp>
        <p:nvSpPr>
          <p:cNvPr id="7" name="TextBox 6"/>
          <p:cNvSpPr txBox="1"/>
          <p:nvPr/>
        </p:nvSpPr>
        <p:spPr>
          <a:xfrm>
            <a:off x="5257800" y="5048025"/>
            <a:ext cx="2438400" cy="369332"/>
          </a:xfrm>
          <a:prstGeom prst="rect">
            <a:avLst/>
          </a:prstGeom>
          <a:noFill/>
        </p:spPr>
        <p:txBody>
          <a:bodyPr wrap="square" rtlCol="0">
            <a:spAutoFit/>
          </a:bodyPr>
          <a:lstStyle/>
          <a:p>
            <a:pPr algn="ctr"/>
            <a:r>
              <a:rPr lang="en-US" dirty="0" smtClean="0">
                <a:solidFill>
                  <a:schemeClr val="accent3"/>
                </a:solidFill>
              </a:rPr>
              <a:t>TB_LIST</a:t>
            </a:r>
            <a:endParaRPr lang="en-US" dirty="0">
              <a:solidFill>
                <a:schemeClr val="accent3"/>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MANDATORY OPTIONS</a:t>
            </a:r>
            <a:endParaRPr lang="en-US" dirty="0"/>
          </a:p>
        </p:txBody>
      </p:sp>
      <p:sp>
        <p:nvSpPr>
          <p:cNvPr id="3" name="Content Placeholder 2"/>
          <p:cNvSpPr>
            <a:spLocks noGrp="1"/>
          </p:cNvSpPr>
          <p:nvPr>
            <p:ph idx="1"/>
          </p:nvPr>
        </p:nvSpPr>
        <p:spPr>
          <a:xfrm>
            <a:off x="457200" y="1524000"/>
            <a:ext cx="7848600" cy="761999"/>
          </a:xfrm>
        </p:spPr>
        <p:txBody>
          <a:bodyPr>
            <a:normAutofit/>
          </a:bodyPr>
          <a:lstStyle/>
          <a:p>
            <a:pPr marL="0" indent="0" algn="ctr">
              <a:buNone/>
            </a:pPr>
            <a:r>
              <a:rPr lang="en-US" sz="1800" dirty="0" smtClean="0"/>
              <a:t>This options is definitely required for script to execute properly. The names of these files have to be fixed.</a:t>
            </a:r>
            <a:endParaRPr lang="en-US" sz="1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667000"/>
            <a:ext cx="1600200" cy="2079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200" y="2667000"/>
            <a:ext cx="1938699" cy="20790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1449" y="2667000"/>
            <a:ext cx="1536652" cy="2079000"/>
          </a:xfrm>
          <a:prstGeom prst="rect">
            <a:avLst/>
          </a:prstGeom>
        </p:spPr>
      </p:pic>
      <p:sp>
        <p:nvSpPr>
          <p:cNvPr id="7" name="TextBox 6"/>
          <p:cNvSpPr txBox="1"/>
          <p:nvPr/>
        </p:nvSpPr>
        <p:spPr>
          <a:xfrm>
            <a:off x="342900" y="5152010"/>
            <a:ext cx="1828800" cy="523220"/>
          </a:xfrm>
          <a:prstGeom prst="rect">
            <a:avLst/>
          </a:prstGeom>
          <a:noFill/>
        </p:spPr>
        <p:txBody>
          <a:bodyPr wrap="square" rtlCol="0">
            <a:spAutoFit/>
          </a:bodyPr>
          <a:lstStyle/>
          <a:p>
            <a:pPr algn="ctr"/>
            <a:r>
              <a:rPr lang="en-US" sz="1400" dirty="0" smtClean="0">
                <a:solidFill>
                  <a:schemeClr val="accent3"/>
                </a:solidFill>
              </a:rPr>
              <a:t>MANDATORY</a:t>
            </a:r>
            <a:r>
              <a:rPr lang="en-US" sz="1400" dirty="0" smtClean="0"/>
              <a:t> </a:t>
            </a:r>
            <a:r>
              <a:rPr lang="en-US" sz="1400" dirty="0" smtClean="0">
                <a:solidFill>
                  <a:schemeClr val="accent3"/>
                </a:solidFill>
              </a:rPr>
              <a:t>COMPILE</a:t>
            </a:r>
            <a:endParaRPr lang="en-US" sz="1400" dirty="0">
              <a:solidFill>
                <a:schemeClr val="accent3"/>
              </a:solidFill>
            </a:endParaRPr>
          </a:p>
        </p:txBody>
      </p:sp>
      <p:sp>
        <p:nvSpPr>
          <p:cNvPr id="8" name="TextBox 7"/>
          <p:cNvSpPr txBox="1"/>
          <p:nvPr/>
        </p:nvSpPr>
        <p:spPr>
          <a:xfrm>
            <a:off x="3026749" y="5152009"/>
            <a:ext cx="2133600" cy="307777"/>
          </a:xfrm>
          <a:prstGeom prst="rect">
            <a:avLst/>
          </a:prstGeom>
          <a:noFill/>
        </p:spPr>
        <p:txBody>
          <a:bodyPr wrap="square" rtlCol="0">
            <a:spAutoFit/>
          </a:bodyPr>
          <a:lstStyle/>
          <a:p>
            <a:pPr algn="ctr"/>
            <a:r>
              <a:rPr lang="en-US" sz="1400" dirty="0" smtClean="0">
                <a:solidFill>
                  <a:schemeClr val="accent3"/>
                </a:solidFill>
              </a:rPr>
              <a:t>MANDATORY</a:t>
            </a:r>
            <a:r>
              <a:rPr lang="en-US" sz="1400" dirty="0" smtClean="0"/>
              <a:t> </a:t>
            </a:r>
            <a:r>
              <a:rPr lang="en-US" sz="1400" dirty="0">
                <a:solidFill>
                  <a:schemeClr val="accent3"/>
                </a:solidFill>
              </a:rPr>
              <a:t> </a:t>
            </a:r>
            <a:r>
              <a:rPr lang="en-US" sz="1400" dirty="0" smtClean="0">
                <a:solidFill>
                  <a:schemeClr val="accent3"/>
                </a:solidFill>
              </a:rPr>
              <a:t>SINGLE</a:t>
            </a:r>
            <a:endParaRPr lang="en-US" sz="1400" dirty="0">
              <a:solidFill>
                <a:schemeClr val="accent3"/>
              </a:solidFill>
            </a:endParaRPr>
          </a:p>
        </p:txBody>
      </p:sp>
      <p:sp>
        <p:nvSpPr>
          <p:cNvPr id="9" name="TextBox 8"/>
          <p:cNvSpPr txBox="1"/>
          <p:nvPr/>
        </p:nvSpPr>
        <p:spPr>
          <a:xfrm>
            <a:off x="6042975" y="5152009"/>
            <a:ext cx="2133600" cy="523220"/>
          </a:xfrm>
          <a:prstGeom prst="rect">
            <a:avLst/>
          </a:prstGeom>
          <a:noFill/>
        </p:spPr>
        <p:txBody>
          <a:bodyPr wrap="square" rtlCol="0">
            <a:spAutoFit/>
          </a:bodyPr>
          <a:lstStyle/>
          <a:p>
            <a:pPr algn="ctr"/>
            <a:r>
              <a:rPr lang="en-US" sz="1400" dirty="0" smtClean="0">
                <a:solidFill>
                  <a:schemeClr val="accent3"/>
                </a:solidFill>
              </a:rPr>
              <a:t>MANDATORY</a:t>
            </a:r>
            <a:r>
              <a:rPr lang="en-US" sz="1400" dirty="0" smtClean="0"/>
              <a:t> </a:t>
            </a:r>
            <a:r>
              <a:rPr lang="en-US" sz="1400" dirty="0" smtClean="0">
                <a:solidFill>
                  <a:schemeClr val="accent3"/>
                </a:solidFill>
              </a:rPr>
              <a:t>REGRESSION</a:t>
            </a:r>
            <a:endParaRPr lang="en-US" sz="1400" dirty="0">
              <a:solidFill>
                <a:schemeClr val="accent3"/>
              </a:solidFill>
            </a:endParaRPr>
          </a:p>
        </p:txBody>
      </p:sp>
    </p:spTree>
    <p:extLst>
      <p:ext uri="{BB962C8B-B14F-4D97-AF65-F5344CB8AC3E}">
        <p14:creationId xmlns:p14="http://schemas.microsoft.com/office/powerpoint/2010/main" val="28623929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MANDATORY OPTIONS </a:t>
            </a:r>
            <a:endParaRPr lang="en-US" dirty="0"/>
          </a:p>
        </p:txBody>
      </p:sp>
      <p:sp>
        <p:nvSpPr>
          <p:cNvPr id="4" name="Content Placeholder 2"/>
          <p:cNvSpPr>
            <a:spLocks noGrp="1"/>
          </p:cNvSpPr>
          <p:nvPr>
            <p:ph idx="1"/>
          </p:nvPr>
        </p:nvSpPr>
        <p:spPr>
          <a:xfrm>
            <a:off x="442415" y="1312799"/>
            <a:ext cx="8229600" cy="914399"/>
          </a:xfrm>
        </p:spPr>
        <p:txBody>
          <a:bodyPr>
            <a:normAutofit lnSpcReduction="10000"/>
          </a:bodyPr>
          <a:lstStyle/>
          <a:p>
            <a:pPr marL="0" indent="0" algn="ctr">
              <a:buNone/>
            </a:pPr>
            <a:r>
              <a:rPr lang="en-US" sz="1800" dirty="0" smtClean="0"/>
              <a:t>These options can added extra by the user according to the project requirement. This consist of all the possible non-mandatory options. The name of these files need to be fixed.</a:t>
            </a:r>
            <a:endParaRPr lang="en-US" sz="1800"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2227766"/>
            <a:ext cx="3000952" cy="3723809"/>
          </a:xfrm>
          <a:prstGeom prst="rect">
            <a:avLst/>
          </a:prstGeom>
        </p:spPr>
      </p:pic>
      <p:sp>
        <p:nvSpPr>
          <p:cNvPr id="8" name="TextBox 7"/>
          <p:cNvSpPr txBox="1"/>
          <p:nvPr/>
        </p:nvSpPr>
        <p:spPr>
          <a:xfrm>
            <a:off x="932777" y="6095999"/>
            <a:ext cx="1828800" cy="646331"/>
          </a:xfrm>
          <a:prstGeom prst="rect">
            <a:avLst/>
          </a:prstGeom>
          <a:noFill/>
        </p:spPr>
        <p:txBody>
          <a:bodyPr wrap="square" rtlCol="0">
            <a:spAutoFit/>
          </a:bodyPr>
          <a:lstStyle/>
          <a:p>
            <a:pPr algn="ctr"/>
            <a:r>
              <a:rPr lang="en-US" dirty="0" smtClean="0">
                <a:solidFill>
                  <a:schemeClr val="accent3"/>
                </a:solidFill>
              </a:rPr>
              <a:t>OPTIONAL</a:t>
            </a:r>
            <a:r>
              <a:rPr lang="en-US" dirty="0" smtClean="0"/>
              <a:t> </a:t>
            </a:r>
            <a:r>
              <a:rPr lang="en-US" dirty="0" smtClean="0">
                <a:solidFill>
                  <a:schemeClr val="accent3"/>
                </a:solidFill>
              </a:rPr>
              <a:t>REGRESSION</a:t>
            </a:r>
            <a:endParaRPr lang="en-US" dirty="0">
              <a:solidFill>
                <a:schemeClr val="accent3"/>
              </a:solidFill>
            </a:endParaRPr>
          </a:p>
        </p:txBody>
      </p:sp>
      <p:sp>
        <p:nvSpPr>
          <p:cNvPr id="9" name="TextBox 8"/>
          <p:cNvSpPr txBox="1"/>
          <p:nvPr/>
        </p:nvSpPr>
        <p:spPr>
          <a:xfrm>
            <a:off x="5996276" y="6096000"/>
            <a:ext cx="1828800" cy="646331"/>
          </a:xfrm>
          <a:prstGeom prst="rect">
            <a:avLst/>
          </a:prstGeom>
          <a:noFill/>
        </p:spPr>
        <p:txBody>
          <a:bodyPr wrap="square" rtlCol="0">
            <a:spAutoFit/>
          </a:bodyPr>
          <a:lstStyle/>
          <a:p>
            <a:pPr algn="ctr"/>
            <a:r>
              <a:rPr lang="en-US" dirty="0" smtClean="0">
                <a:solidFill>
                  <a:schemeClr val="accent3"/>
                </a:solidFill>
              </a:rPr>
              <a:t>OPTIONAL SINGLE</a:t>
            </a:r>
            <a:endParaRPr lang="en-US" dirty="0">
              <a:solidFill>
                <a:schemeClr val="accent3"/>
              </a:solidFill>
            </a:endParaRPr>
          </a:p>
        </p:txBody>
      </p:sp>
      <p:pic>
        <p:nvPicPr>
          <p:cNvPr id="9218" name="Picture 2" descr="D:\screenshots\Screenshot-29.png"/>
          <p:cNvPicPr>
            <a:picLocks noChangeAspect="1" noChangeArrowheads="1"/>
          </p:cNvPicPr>
          <p:nvPr/>
        </p:nvPicPr>
        <p:blipFill>
          <a:blip r:embed="rId3" cstate="print"/>
          <a:srcRect/>
          <a:stretch>
            <a:fillRect/>
          </a:stretch>
        </p:blipFill>
        <p:spPr bwMode="auto">
          <a:xfrm>
            <a:off x="762000" y="2286000"/>
            <a:ext cx="2343150" cy="3629025"/>
          </a:xfrm>
          <a:prstGeom prst="rect">
            <a:avLst/>
          </a:prstGeom>
          <a:noFill/>
        </p:spPr>
      </p:pic>
    </p:spTree>
    <p:extLst>
      <p:ext uri="{BB962C8B-B14F-4D97-AF65-F5344CB8AC3E}">
        <p14:creationId xmlns:p14="http://schemas.microsoft.com/office/powerpoint/2010/main" val="13070661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(EXTRA)(NON-MANDATORY)</a:t>
            </a:r>
            <a:endParaRPr lang="en-US" dirty="0"/>
          </a:p>
        </p:txBody>
      </p:sp>
      <p:sp>
        <p:nvSpPr>
          <p:cNvPr id="3" name="Content Placeholder 2"/>
          <p:cNvSpPr>
            <a:spLocks noGrp="1"/>
          </p:cNvSpPr>
          <p:nvPr>
            <p:ph idx="1"/>
          </p:nvPr>
        </p:nvSpPr>
        <p:spPr>
          <a:xfrm>
            <a:off x="457200" y="1600201"/>
            <a:ext cx="8229600" cy="914399"/>
          </a:xfrm>
        </p:spPr>
        <p:txBody>
          <a:bodyPr>
            <a:normAutofit/>
          </a:bodyPr>
          <a:lstStyle/>
          <a:p>
            <a:pPr algn="ctr">
              <a:buNone/>
            </a:pPr>
            <a:r>
              <a:rPr lang="en-US" sz="1600" dirty="0" smtClean="0"/>
              <a:t>This are those options that could be added by the users according to the project if required. A example of this list is shown below:</a:t>
            </a:r>
            <a:endParaRPr lang="en-US" sz="1600" dirty="0"/>
          </a:p>
        </p:txBody>
      </p:sp>
      <p:pic>
        <p:nvPicPr>
          <p:cNvPr id="3074" name="Picture 2" descr="C:\Users\keshav.rath\Pictures\Screenshots\Screenshot (11).png"/>
          <p:cNvPicPr>
            <a:picLocks noChangeAspect="1" noChangeArrowheads="1"/>
          </p:cNvPicPr>
          <p:nvPr/>
        </p:nvPicPr>
        <p:blipFill>
          <a:blip r:embed="rId2" cstate="print"/>
          <a:srcRect/>
          <a:stretch>
            <a:fillRect/>
          </a:stretch>
        </p:blipFill>
        <p:spPr bwMode="auto">
          <a:xfrm>
            <a:off x="2805113" y="2590800"/>
            <a:ext cx="3533775" cy="303847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DEFLIST </a:t>
            </a:r>
            <a:endParaRPr lang="en-US" dirty="0"/>
          </a:p>
        </p:txBody>
      </p:sp>
      <p:sp>
        <p:nvSpPr>
          <p:cNvPr id="3" name="Content Placeholder 2"/>
          <p:cNvSpPr>
            <a:spLocks noGrp="1"/>
          </p:cNvSpPr>
          <p:nvPr>
            <p:ph idx="1"/>
          </p:nvPr>
        </p:nvSpPr>
        <p:spPr>
          <a:xfrm>
            <a:off x="457200" y="1600201"/>
            <a:ext cx="8229600" cy="914399"/>
          </a:xfrm>
        </p:spPr>
        <p:txBody>
          <a:bodyPr>
            <a:normAutofit/>
          </a:bodyPr>
          <a:lstStyle/>
          <a:p>
            <a:pPr algn="ctr">
              <a:buNone/>
            </a:pPr>
            <a:r>
              <a:rPr lang="en-US" sz="1600" dirty="0" smtClean="0"/>
              <a:t>This list contains the define statement which user might user for any project A snapshot is shown below </a:t>
            </a:r>
            <a:endParaRPr lang="en-US" sz="1600" dirty="0"/>
          </a:p>
        </p:txBody>
      </p:sp>
      <p:pic>
        <p:nvPicPr>
          <p:cNvPr id="4098" name="Picture 2" descr="C:\Users\keshav.rath\Pictures\Screenshots\Screenshot (12).png"/>
          <p:cNvPicPr>
            <a:picLocks noChangeAspect="1" noChangeArrowheads="1"/>
          </p:cNvPicPr>
          <p:nvPr/>
        </p:nvPicPr>
        <p:blipFill>
          <a:blip r:embed="rId2" cstate="print"/>
          <a:srcRect/>
          <a:stretch>
            <a:fillRect/>
          </a:stretch>
        </p:blipFill>
        <p:spPr bwMode="auto">
          <a:xfrm>
            <a:off x="2947988" y="2667000"/>
            <a:ext cx="3248025" cy="2905125"/>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COVERAGE</a:t>
            </a:r>
            <a:endParaRPr lang="en-US" dirty="0"/>
          </a:p>
        </p:txBody>
      </p:sp>
      <p:sp>
        <p:nvSpPr>
          <p:cNvPr id="3" name="Content Placeholder 2"/>
          <p:cNvSpPr>
            <a:spLocks noGrp="1"/>
          </p:cNvSpPr>
          <p:nvPr>
            <p:ph idx="1"/>
          </p:nvPr>
        </p:nvSpPr>
        <p:spPr>
          <a:xfrm>
            <a:off x="457200" y="1600201"/>
            <a:ext cx="8229600" cy="838199"/>
          </a:xfrm>
        </p:spPr>
        <p:txBody>
          <a:bodyPr>
            <a:noAutofit/>
          </a:bodyPr>
          <a:lstStyle/>
          <a:p>
            <a:pPr algn="ctr">
              <a:buNone/>
            </a:pPr>
            <a:r>
              <a:rPr lang="en-US" sz="1600" dirty="0" smtClean="0"/>
              <a:t>	This option is used to find the coverage of the testcases. Any kind of coverage can be found. The user can see a coverage report at the end.</a:t>
            </a:r>
            <a:endParaRPr lang="en-US" sz="1600" dirty="0"/>
          </a:p>
        </p:txBody>
      </p:sp>
      <p:pic>
        <p:nvPicPr>
          <p:cNvPr id="8194" name="Picture 2" descr="D:\screenshots\Screenshot-28.png"/>
          <p:cNvPicPr>
            <a:picLocks noChangeAspect="1" noChangeArrowheads="1"/>
          </p:cNvPicPr>
          <p:nvPr/>
        </p:nvPicPr>
        <p:blipFill>
          <a:blip r:embed="rId2" cstate="print"/>
          <a:srcRect/>
          <a:stretch>
            <a:fillRect/>
          </a:stretch>
        </p:blipFill>
        <p:spPr bwMode="auto">
          <a:xfrm>
            <a:off x="381000" y="2514600"/>
            <a:ext cx="1744579" cy="457200"/>
          </a:xfrm>
          <a:prstGeom prst="rect">
            <a:avLst/>
          </a:prstGeom>
          <a:noFill/>
        </p:spPr>
      </p:pic>
      <p:pic>
        <p:nvPicPr>
          <p:cNvPr id="8195" name="Picture 3" descr="D:\screenshots\Screenshot-24_coverage.png"/>
          <p:cNvPicPr>
            <a:picLocks noChangeAspect="1" noChangeArrowheads="1"/>
          </p:cNvPicPr>
          <p:nvPr/>
        </p:nvPicPr>
        <p:blipFill>
          <a:blip r:embed="rId3" cstate="print"/>
          <a:srcRect/>
          <a:stretch>
            <a:fillRect/>
          </a:stretch>
        </p:blipFill>
        <p:spPr bwMode="auto">
          <a:xfrm>
            <a:off x="381000" y="4114800"/>
            <a:ext cx="8380413" cy="1114425"/>
          </a:xfrm>
          <a:prstGeom prst="rect">
            <a:avLst/>
          </a:prstGeom>
          <a:noFill/>
        </p:spPr>
      </p:pic>
      <p:sp>
        <p:nvSpPr>
          <p:cNvPr id="6" name="TextBox 5"/>
          <p:cNvSpPr txBox="1"/>
          <p:nvPr/>
        </p:nvSpPr>
        <p:spPr>
          <a:xfrm>
            <a:off x="2971800" y="2590800"/>
            <a:ext cx="4572000" cy="461665"/>
          </a:xfrm>
          <a:prstGeom prst="rect">
            <a:avLst/>
          </a:prstGeom>
          <a:noFill/>
        </p:spPr>
        <p:txBody>
          <a:bodyPr wrap="square" rtlCol="0">
            <a:spAutoFit/>
          </a:bodyPr>
          <a:lstStyle/>
          <a:p>
            <a:pPr algn="ctr"/>
            <a:r>
              <a:rPr lang="en-US" sz="1200" dirty="0" smtClean="0">
                <a:solidFill>
                  <a:srgbClr val="FF0000"/>
                </a:solidFill>
                <a:latin typeface="+mj-lt"/>
              </a:rPr>
              <a:t>Option given by user, through an input file, to tell which kind of coverage is needed </a:t>
            </a:r>
            <a:endParaRPr lang="en-US" sz="1200" dirty="0">
              <a:solidFill>
                <a:srgbClr val="FF0000"/>
              </a:solidFill>
              <a:latin typeface="+mj-lt"/>
            </a:endParaRPr>
          </a:p>
        </p:txBody>
      </p:sp>
      <p:sp>
        <p:nvSpPr>
          <p:cNvPr id="7" name="TextBox 6"/>
          <p:cNvSpPr txBox="1"/>
          <p:nvPr/>
        </p:nvSpPr>
        <p:spPr>
          <a:xfrm>
            <a:off x="1981200" y="3505200"/>
            <a:ext cx="5105400" cy="461665"/>
          </a:xfrm>
          <a:prstGeom prst="rect">
            <a:avLst/>
          </a:prstGeom>
          <a:noFill/>
        </p:spPr>
        <p:txBody>
          <a:bodyPr wrap="square" rtlCol="0">
            <a:spAutoFit/>
          </a:bodyPr>
          <a:lstStyle/>
          <a:p>
            <a:pPr algn="ctr"/>
            <a:r>
              <a:rPr lang="en-US" sz="1200" dirty="0" smtClean="0">
                <a:solidFill>
                  <a:schemeClr val="accent4"/>
                </a:solidFill>
                <a:latin typeface="+mj-lt"/>
              </a:rPr>
              <a:t>Some lines of code written, executed after all the testcases are over. The name of this file needs to be imc_code.cmd </a:t>
            </a:r>
            <a:endParaRPr lang="en-US" sz="1200" dirty="0">
              <a:solidFill>
                <a:schemeClr val="accent4"/>
              </a:solidFill>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152400" y="2743200"/>
            <a:ext cx="8763000" cy="2209800"/>
          </a:xfrm>
        </p:spPr>
        <p:txBody>
          <a:bodyPr>
            <a:normAutofit/>
          </a:bodyPr>
          <a:lstStyle/>
          <a:p>
            <a:pPr algn="just">
              <a:buNone/>
            </a:pPr>
            <a:r>
              <a:rPr lang="en-US" sz="2000" dirty="0" smtClean="0"/>
              <a:t>	The main aim of this project is to write a common script which could work across all kinds of verification projects making it easier to operate and get the result without changing the script at all. This script is developed so as to get all the input from the user which would result in an OUTPUT which are similar in structure across all projects</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 STRUCTURE BEFORE EXECUTING SCRIPT</a:t>
            </a:r>
            <a:endParaRPr lang="en-US" dirty="0"/>
          </a:p>
        </p:txBody>
      </p:sp>
      <p:sp>
        <p:nvSpPr>
          <p:cNvPr id="4" name="Rectangle 3"/>
          <p:cNvSpPr/>
          <p:nvPr/>
        </p:nvSpPr>
        <p:spPr>
          <a:xfrm>
            <a:off x="3581400" y="1981200"/>
            <a:ext cx="19812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ROOT  PROJECT</a:t>
            </a:r>
            <a:endParaRPr lang="en-US" dirty="0">
              <a:solidFill>
                <a:schemeClr val="tx1"/>
              </a:solidFill>
            </a:endParaRPr>
          </a:p>
        </p:txBody>
      </p:sp>
      <p:sp>
        <p:nvSpPr>
          <p:cNvPr id="5" name="Rectangle 4"/>
          <p:cNvSpPr/>
          <p:nvPr/>
        </p:nvSpPr>
        <p:spPr>
          <a:xfrm>
            <a:off x="1066800" y="3124200"/>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Design</a:t>
            </a:r>
          </a:p>
        </p:txBody>
      </p:sp>
      <p:sp>
        <p:nvSpPr>
          <p:cNvPr id="6" name="Rectangle 5"/>
          <p:cNvSpPr/>
          <p:nvPr/>
        </p:nvSpPr>
        <p:spPr>
          <a:xfrm>
            <a:off x="3848100" y="3124200"/>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Verification</a:t>
            </a:r>
          </a:p>
        </p:txBody>
      </p:sp>
      <p:sp>
        <p:nvSpPr>
          <p:cNvPr id="7" name="Rectangle 6"/>
          <p:cNvSpPr/>
          <p:nvPr/>
        </p:nvSpPr>
        <p:spPr>
          <a:xfrm>
            <a:off x="6477000" y="3124200"/>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Env_source</a:t>
            </a:r>
            <a:endParaRPr lang="en-US" dirty="0" smtClean="0">
              <a:solidFill>
                <a:schemeClr val="tx1"/>
              </a:solidFill>
            </a:endParaRPr>
          </a:p>
        </p:txBody>
      </p:sp>
      <p:sp>
        <p:nvSpPr>
          <p:cNvPr id="9" name="Rectangle 8"/>
          <p:cNvSpPr/>
          <p:nvPr/>
        </p:nvSpPr>
        <p:spPr>
          <a:xfrm>
            <a:off x="342900" y="4572000"/>
            <a:ext cx="1447800" cy="5334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Scripts</a:t>
            </a:r>
          </a:p>
        </p:txBody>
      </p:sp>
      <p:sp>
        <p:nvSpPr>
          <p:cNvPr id="10" name="Rectangle 9"/>
          <p:cNvSpPr/>
          <p:nvPr/>
        </p:nvSpPr>
        <p:spPr>
          <a:xfrm>
            <a:off x="2835322" y="4572000"/>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Sim</a:t>
            </a:r>
          </a:p>
        </p:txBody>
      </p:sp>
      <p:sp>
        <p:nvSpPr>
          <p:cNvPr id="11" name="Rectangle 10"/>
          <p:cNvSpPr/>
          <p:nvPr/>
        </p:nvSpPr>
        <p:spPr>
          <a:xfrm>
            <a:off x="5327744" y="4572000"/>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Testbenches</a:t>
            </a:r>
          </a:p>
        </p:txBody>
      </p:sp>
      <p:sp>
        <p:nvSpPr>
          <p:cNvPr id="12" name="Rectangle 11"/>
          <p:cNvSpPr/>
          <p:nvPr/>
        </p:nvSpPr>
        <p:spPr>
          <a:xfrm>
            <a:off x="7531288" y="4572000"/>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Testcases</a:t>
            </a:r>
          </a:p>
        </p:txBody>
      </p:sp>
      <p:cxnSp>
        <p:nvCxnSpPr>
          <p:cNvPr id="13" name="Straight Arrow Connector 12"/>
          <p:cNvCxnSpPr>
            <a:stCxn id="4" idx="2"/>
            <a:endCxn id="6" idx="0"/>
          </p:cNvCxnSpPr>
          <p:nvPr/>
        </p:nvCxnSpPr>
        <p:spPr>
          <a:xfrm>
            <a:off x="4572000" y="25146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4" idx="2"/>
            <a:endCxn id="5" idx="0"/>
          </p:cNvCxnSpPr>
          <p:nvPr/>
        </p:nvCxnSpPr>
        <p:spPr>
          <a:xfrm rot="5400000">
            <a:off x="2876550" y="1428750"/>
            <a:ext cx="609600" cy="27813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 idx="2"/>
            <a:endCxn id="7" idx="0"/>
          </p:cNvCxnSpPr>
          <p:nvPr/>
        </p:nvCxnSpPr>
        <p:spPr>
          <a:xfrm rot="16200000" flipH="1">
            <a:off x="5581650" y="1504950"/>
            <a:ext cx="609600" cy="2628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2"/>
            <a:endCxn id="9" idx="0"/>
          </p:cNvCxnSpPr>
          <p:nvPr/>
        </p:nvCxnSpPr>
        <p:spPr>
          <a:xfrm rot="5400000">
            <a:off x="2362200" y="2362200"/>
            <a:ext cx="914400" cy="3505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6" idx="2"/>
            <a:endCxn id="11" idx="0"/>
          </p:cNvCxnSpPr>
          <p:nvPr/>
        </p:nvCxnSpPr>
        <p:spPr>
          <a:xfrm rot="16200000" flipH="1">
            <a:off x="4854622" y="3374978"/>
            <a:ext cx="914400" cy="147964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6" idx="2"/>
            <a:endCxn id="12" idx="0"/>
          </p:cNvCxnSpPr>
          <p:nvPr/>
        </p:nvCxnSpPr>
        <p:spPr>
          <a:xfrm rot="16200000" flipH="1">
            <a:off x="5956394" y="2273206"/>
            <a:ext cx="914400" cy="36831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6" idx="2"/>
            <a:endCxn id="10" idx="0"/>
          </p:cNvCxnSpPr>
          <p:nvPr/>
        </p:nvCxnSpPr>
        <p:spPr>
          <a:xfrm rot="5400000">
            <a:off x="3608411" y="3608411"/>
            <a:ext cx="914400" cy="10127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8413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 STRUCTURE AFTER EXECUTING SCRIPT</a:t>
            </a:r>
            <a:endParaRPr lang="en-US" dirty="0"/>
          </a:p>
        </p:txBody>
      </p:sp>
      <p:sp>
        <p:nvSpPr>
          <p:cNvPr id="4" name="Rectangle 3"/>
          <p:cNvSpPr/>
          <p:nvPr/>
        </p:nvSpPr>
        <p:spPr>
          <a:xfrm>
            <a:off x="3581400" y="1219200"/>
            <a:ext cx="19812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ROOT  PROJECT</a:t>
            </a:r>
            <a:endParaRPr lang="en-US" dirty="0">
              <a:solidFill>
                <a:schemeClr val="tx1"/>
              </a:solidFill>
            </a:endParaRPr>
          </a:p>
        </p:txBody>
      </p:sp>
      <p:sp>
        <p:nvSpPr>
          <p:cNvPr id="5" name="Rectangle 4"/>
          <p:cNvSpPr/>
          <p:nvPr/>
        </p:nvSpPr>
        <p:spPr>
          <a:xfrm>
            <a:off x="1066800" y="2362200"/>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Design</a:t>
            </a:r>
          </a:p>
        </p:txBody>
      </p:sp>
      <p:sp>
        <p:nvSpPr>
          <p:cNvPr id="6" name="Rectangle 5"/>
          <p:cNvSpPr/>
          <p:nvPr/>
        </p:nvSpPr>
        <p:spPr>
          <a:xfrm>
            <a:off x="3848100" y="2362200"/>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Verification</a:t>
            </a:r>
          </a:p>
        </p:txBody>
      </p:sp>
      <p:sp>
        <p:nvSpPr>
          <p:cNvPr id="7" name="Rectangle 6"/>
          <p:cNvSpPr/>
          <p:nvPr/>
        </p:nvSpPr>
        <p:spPr>
          <a:xfrm>
            <a:off x="6477000" y="2362200"/>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Env_source</a:t>
            </a:r>
            <a:endParaRPr lang="en-US" dirty="0" smtClean="0">
              <a:solidFill>
                <a:schemeClr val="tx1"/>
              </a:solidFill>
            </a:endParaRPr>
          </a:p>
        </p:txBody>
      </p:sp>
      <p:sp>
        <p:nvSpPr>
          <p:cNvPr id="8" name="Rectangle 7"/>
          <p:cNvSpPr/>
          <p:nvPr/>
        </p:nvSpPr>
        <p:spPr>
          <a:xfrm>
            <a:off x="152400" y="3810000"/>
            <a:ext cx="1447800" cy="5334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Regression</a:t>
            </a:r>
          </a:p>
        </p:txBody>
      </p:sp>
      <p:sp>
        <p:nvSpPr>
          <p:cNvPr id="9" name="Rectangle 8"/>
          <p:cNvSpPr/>
          <p:nvPr/>
        </p:nvSpPr>
        <p:spPr>
          <a:xfrm>
            <a:off x="1981200" y="3810000"/>
            <a:ext cx="1447800" cy="5334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Scripts</a:t>
            </a:r>
          </a:p>
        </p:txBody>
      </p:sp>
      <p:sp>
        <p:nvSpPr>
          <p:cNvPr id="10" name="Rectangle 9"/>
          <p:cNvSpPr/>
          <p:nvPr/>
        </p:nvSpPr>
        <p:spPr>
          <a:xfrm>
            <a:off x="3848100" y="3810000"/>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Sim</a:t>
            </a:r>
          </a:p>
        </p:txBody>
      </p:sp>
      <p:sp>
        <p:nvSpPr>
          <p:cNvPr id="11" name="Rectangle 10"/>
          <p:cNvSpPr/>
          <p:nvPr/>
        </p:nvSpPr>
        <p:spPr>
          <a:xfrm>
            <a:off x="5638800" y="3810000"/>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Testbenches</a:t>
            </a:r>
          </a:p>
        </p:txBody>
      </p:sp>
      <p:sp>
        <p:nvSpPr>
          <p:cNvPr id="12" name="Rectangle 11"/>
          <p:cNvSpPr/>
          <p:nvPr/>
        </p:nvSpPr>
        <p:spPr>
          <a:xfrm>
            <a:off x="7543800" y="3810000"/>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Testcases</a:t>
            </a:r>
          </a:p>
        </p:txBody>
      </p:sp>
      <p:cxnSp>
        <p:nvCxnSpPr>
          <p:cNvPr id="13" name="Straight Arrow Connector 12"/>
          <p:cNvCxnSpPr>
            <a:stCxn id="4" idx="2"/>
            <a:endCxn id="6" idx="0"/>
          </p:cNvCxnSpPr>
          <p:nvPr/>
        </p:nvCxnSpPr>
        <p:spPr>
          <a:xfrm>
            <a:off x="4572000" y="17526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10" idx="0"/>
          </p:cNvCxnSpPr>
          <p:nvPr/>
        </p:nvCxnSpPr>
        <p:spPr>
          <a:xfrm>
            <a:off x="4572000" y="2895600"/>
            <a:ext cx="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4" idx="2"/>
            <a:endCxn id="5" idx="0"/>
          </p:cNvCxnSpPr>
          <p:nvPr/>
        </p:nvCxnSpPr>
        <p:spPr>
          <a:xfrm rot="5400000">
            <a:off x="2876550" y="666750"/>
            <a:ext cx="609600" cy="27813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 idx="2"/>
            <a:endCxn id="7" idx="0"/>
          </p:cNvCxnSpPr>
          <p:nvPr/>
        </p:nvCxnSpPr>
        <p:spPr>
          <a:xfrm rot="16200000" flipH="1">
            <a:off x="5581650" y="742950"/>
            <a:ext cx="609600" cy="2628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2"/>
            <a:endCxn id="9" idx="0"/>
          </p:cNvCxnSpPr>
          <p:nvPr/>
        </p:nvCxnSpPr>
        <p:spPr>
          <a:xfrm rot="5400000">
            <a:off x="3181350" y="2419350"/>
            <a:ext cx="914400" cy="1866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6" idx="2"/>
            <a:endCxn id="8" idx="0"/>
          </p:cNvCxnSpPr>
          <p:nvPr/>
        </p:nvCxnSpPr>
        <p:spPr>
          <a:xfrm rot="5400000">
            <a:off x="2266950" y="1504950"/>
            <a:ext cx="914400" cy="3695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6" idx="2"/>
            <a:endCxn id="11" idx="0"/>
          </p:cNvCxnSpPr>
          <p:nvPr/>
        </p:nvCxnSpPr>
        <p:spPr>
          <a:xfrm rot="16200000" flipH="1">
            <a:off x="5010150" y="2457450"/>
            <a:ext cx="914400" cy="1790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6" idx="2"/>
            <a:endCxn id="12" idx="0"/>
          </p:cNvCxnSpPr>
          <p:nvPr/>
        </p:nvCxnSpPr>
        <p:spPr>
          <a:xfrm rot="16200000" flipH="1">
            <a:off x="5962650" y="1504950"/>
            <a:ext cx="914400" cy="3695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477000" y="5257800"/>
            <a:ext cx="1447800" cy="5334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Vip_dir</a:t>
            </a:r>
            <a:endParaRPr lang="en-US" dirty="0" smtClean="0">
              <a:solidFill>
                <a:schemeClr val="tx1"/>
              </a:solidFill>
            </a:endParaRPr>
          </a:p>
        </p:txBody>
      </p:sp>
      <p:sp>
        <p:nvSpPr>
          <p:cNvPr id="23" name="Rectangle 22"/>
          <p:cNvSpPr/>
          <p:nvPr/>
        </p:nvSpPr>
        <p:spPr>
          <a:xfrm>
            <a:off x="1066800" y="5257800"/>
            <a:ext cx="1447800" cy="5334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Rtl_sim</a:t>
            </a:r>
            <a:endParaRPr lang="en-US" dirty="0">
              <a:solidFill>
                <a:schemeClr val="tx1"/>
              </a:solidFill>
            </a:endParaRPr>
          </a:p>
        </p:txBody>
      </p:sp>
      <p:cxnSp>
        <p:nvCxnSpPr>
          <p:cNvPr id="27" name="Elbow Connector 26"/>
          <p:cNvCxnSpPr>
            <a:stCxn id="10" idx="2"/>
            <a:endCxn id="22" idx="0"/>
          </p:cNvCxnSpPr>
          <p:nvPr/>
        </p:nvCxnSpPr>
        <p:spPr>
          <a:xfrm rot="16200000" flipH="1">
            <a:off x="5429250" y="3486150"/>
            <a:ext cx="914400" cy="26289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0" idx="2"/>
            <a:endCxn id="23" idx="0"/>
          </p:cNvCxnSpPr>
          <p:nvPr/>
        </p:nvCxnSpPr>
        <p:spPr>
          <a:xfrm rot="5400000">
            <a:off x="2724150" y="3409950"/>
            <a:ext cx="914400" cy="2781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848099" y="5258937"/>
            <a:ext cx="1447800" cy="5334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Cov_sim</a:t>
            </a:r>
            <a:endParaRPr lang="en-US" dirty="0">
              <a:solidFill>
                <a:schemeClr val="tx1"/>
              </a:solidFill>
            </a:endParaRPr>
          </a:p>
        </p:txBody>
      </p:sp>
      <p:cxnSp>
        <p:nvCxnSpPr>
          <p:cNvPr id="44" name="Straight Arrow Connector 43"/>
          <p:cNvCxnSpPr>
            <a:stCxn id="10" idx="2"/>
            <a:endCxn id="34" idx="0"/>
          </p:cNvCxnSpPr>
          <p:nvPr/>
        </p:nvCxnSpPr>
        <p:spPr>
          <a:xfrm flipH="1">
            <a:off x="4571999" y="4343400"/>
            <a:ext cx="1" cy="915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0377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DIRECTORY AFTER EXECUTION (DIRECTORIES CREATED)</a:t>
            </a:r>
            <a:endParaRPr lang="en-US" dirty="0"/>
          </a:p>
        </p:txBody>
      </p:sp>
      <p:sp>
        <p:nvSpPr>
          <p:cNvPr id="4" name="Rectangle 3"/>
          <p:cNvSpPr/>
          <p:nvPr/>
        </p:nvSpPr>
        <p:spPr>
          <a:xfrm>
            <a:off x="3886199" y="1226995"/>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Sim</a:t>
            </a:r>
          </a:p>
        </p:txBody>
      </p:sp>
      <p:sp>
        <p:nvSpPr>
          <p:cNvPr id="5" name="Rectangle 4"/>
          <p:cNvSpPr/>
          <p:nvPr/>
        </p:nvSpPr>
        <p:spPr>
          <a:xfrm>
            <a:off x="5562600" y="2217436"/>
            <a:ext cx="14478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Vip_dir</a:t>
            </a:r>
            <a:endParaRPr lang="en-US" dirty="0" smtClean="0">
              <a:solidFill>
                <a:schemeClr val="tx1"/>
              </a:solidFill>
            </a:endParaRPr>
          </a:p>
        </p:txBody>
      </p:sp>
      <p:sp>
        <p:nvSpPr>
          <p:cNvPr id="6" name="Rectangle 5"/>
          <p:cNvSpPr/>
          <p:nvPr/>
        </p:nvSpPr>
        <p:spPr>
          <a:xfrm>
            <a:off x="1142997" y="2217436"/>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Rtl_sim</a:t>
            </a:r>
            <a:endParaRPr lang="en-US" dirty="0">
              <a:solidFill>
                <a:schemeClr val="tx1"/>
              </a:solidFill>
            </a:endParaRPr>
          </a:p>
        </p:txBody>
      </p:sp>
      <p:cxnSp>
        <p:nvCxnSpPr>
          <p:cNvPr id="7" name="Elbow Connector 6"/>
          <p:cNvCxnSpPr>
            <a:stCxn id="4" idx="2"/>
            <a:endCxn id="5" idx="0"/>
          </p:cNvCxnSpPr>
          <p:nvPr/>
        </p:nvCxnSpPr>
        <p:spPr>
          <a:xfrm rot="16200000" flipH="1">
            <a:off x="5219779" y="1150714"/>
            <a:ext cx="457041" cy="16764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4" idx="2"/>
            <a:endCxn id="6" idx="0"/>
          </p:cNvCxnSpPr>
          <p:nvPr/>
        </p:nvCxnSpPr>
        <p:spPr>
          <a:xfrm rot="5400000">
            <a:off x="3009978" y="617314"/>
            <a:ext cx="457041" cy="274320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429000" y="2217436"/>
            <a:ext cx="14478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Cov_sim</a:t>
            </a:r>
            <a:endParaRPr lang="en-US" dirty="0">
              <a:solidFill>
                <a:schemeClr val="tx1"/>
              </a:solidFill>
            </a:endParaRPr>
          </a:p>
        </p:txBody>
      </p:sp>
      <p:sp>
        <p:nvSpPr>
          <p:cNvPr id="21" name="TextBox 20"/>
          <p:cNvSpPr txBox="1"/>
          <p:nvPr/>
        </p:nvSpPr>
        <p:spPr>
          <a:xfrm>
            <a:off x="7467600" y="2217436"/>
            <a:ext cx="1447800" cy="378399"/>
          </a:xfrm>
          <a:prstGeom prst="rect">
            <a:avLst/>
          </a:prstGeom>
          <a:noFill/>
        </p:spPr>
        <p:txBody>
          <a:bodyPr wrap="square" rtlCol="0">
            <a:spAutoFit/>
          </a:bodyPr>
          <a:lstStyle/>
          <a:p>
            <a:r>
              <a:rPr lang="en-US" dirty="0">
                <a:solidFill>
                  <a:schemeClr val="tx2">
                    <a:lumMod val="60000"/>
                    <a:lumOff val="40000"/>
                  </a:schemeClr>
                </a:solidFill>
              </a:rPr>
              <a:t>c</a:t>
            </a:r>
            <a:r>
              <a:rPr lang="en-US" dirty="0" smtClean="0">
                <a:solidFill>
                  <a:schemeClr val="tx2">
                    <a:lumMod val="60000"/>
                    <a:lumOff val="40000"/>
                  </a:schemeClr>
                </a:solidFill>
              </a:rPr>
              <a:t>reate_vip.sh</a:t>
            </a:r>
            <a:endParaRPr lang="en-US" dirty="0">
              <a:solidFill>
                <a:schemeClr val="tx2">
                  <a:lumMod val="60000"/>
                  <a:lumOff val="40000"/>
                </a:schemeClr>
              </a:solidFill>
            </a:endParaRPr>
          </a:p>
        </p:txBody>
      </p:sp>
      <p:sp>
        <p:nvSpPr>
          <p:cNvPr id="24" name="Rectangle 23"/>
          <p:cNvSpPr/>
          <p:nvPr/>
        </p:nvSpPr>
        <p:spPr>
          <a:xfrm>
            <a:off x="137613" y="3530545"/>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Single Test</a:t>
            </a:r>
            <a:endParaRPr lang="en-US" dirty="0">
              <a:solidFill>
                <a:schemeClr val="tx1"/>
              </a:solidFill>
            </a:endParaRPr>
          </a:p>
        </p:txBody>
      </p:sp>
      <p:sp>
        <p:nvSpPr>
          <p:cNvPr id="25" name="Rectangle 24"/>
          <p:cNvSpPr/>
          <p:nvPr/>
        </p:nvSpPr>
        <p:spPr>
          <a:xfrm>
            <a:off x="3352800" y="3505200"/>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Reglist</a:t>
            </a:r>
            <a:endParaRPr lang="en-US" dirty="0">
              <a:solidFill>
                <a:schemeClr val="tx1"/>
              </a:solidFill>
            </a:endParaRPr>
          </a:p>
        </p:txBody>
      </p:sp>
      <p:sp>
        <p:nvSpPr>
          <p:cNvPr id="27" name="Rectangle 26"/>
          <p:cNvSpPr/>
          <p:nvPr/>
        </p:nvSpPr>
        <p:spPr>
          <a:xfrm>
            <a:off x="4487272" y="4149172"/>
            <a:ext cx="1600202" cy="517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Common_Libs</a:t>
            </a:r>
            <a:endParaRPr lang="en-US" dirty="0">
              <a:solidFill>
                <a:schemeClr val="tx1"/>
              </a:solidFill>
            </a:endParaRPr>
          </a:p>
        </p:txBody>
      </p:sp>
      <p:sp>
        <p:nvSpPr>
          <p:cNvPr id="28" name="Rectangle 27"/>
          <p:cNvSpPr/>
          <p:nvPr/>
        </p:nvSpPr>
        <p:spPr>
          <a:xfrm>
            <a:off x="4487272" y="5070566"/>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Top_Test</a:t>
            </a:r>
            <a:endParaRPr lang="en-US" dirty="0">
              <a:solidFill>
                <a:schemeClr val="tx1"/>
              </a:solidFill>
            </a:endParaRPr>
          </a:p>
        </p:txBody>
      </p:sp>
      <p:sp>
        <p:nvSpPr>
          <p:cNvPr id="29" name="Rectangle 28"/>
          <p:cNvSpPr/>
          <p:nvPr/>
        </p:nvSpPr>
        <p:spPr>
          <a:xfrm>
            <a:off x="4487272" y="5998916"/>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Top_Test1</a:t>
            </a:r>
            <a:endParaRPr lang="en-US" dirty="0">
              <a:solidFill>
                <a:schemeClr val="tx1"/>
              </a:solidFill>
            </a:endParaRPr>
          </a:p>
        </p:txBody>
      </p:sp>
      <p:cxnSp>
        <p:nvCxnSpPr>
          <p:cNvPr id="32" name="Elbow Connector 31"/>
          <p:cNvCxnSpPr>
            <a:stCxn id="25" idx="2"/>
            <a:endCxn id="27" idx="1"/>
          </p:cNvCxnSpPr>
          <p:nvPr/>
        </p:nvCxnSpPr>
        <p:spPr>
          <a:xfrm rot="16200000" flipH="1">
            <a:off x="4097321" y="4017979"/>
            <a:ext cx="369331" cy="4105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5" idx="2"/>
            <a:endCxn id="28" idx="1"/>
          </p:cNvCxnSpPr>
          <p:nvPr/>
        </p:nvCxnSpPr>
        <p:spPr>
          <a:xfrm rot="16200000" flipH="1">
            <a:off x="3632653" y="4482647"/>
            <a:ext cx="1298666" cy="4105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5" idx="2"/>
            <a:endCxn id="29" idx="1"/>
          </p:cNvCxnSpPr>
          <p:nvPr/>
        </p:nvCxnSpPr>
        <p:spPr>
          <a:xfrm rot="16200000" flipH="1">
            <a:off x="3168478" y="4946822"/>
            <a:ext cx="2227016" cy="4105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6" idx="2"/>
            <a:endCxn id="25" idx="0"/>
          </p:cNvCxnSpPr>
          <p:nvPr/>
        </p:nvCxnSpPr>
        <p:spPr>
          <a:xfrm rot="16200000" flipH="1">
            <a:off x="2594616" y="2023116"/>
            <a:ext cx="754364" cy="22098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6" idx="2"/>
            <a:endCxn id="24" idx="0"/>
          </p:cNvCxnSpPr>
          <p:nvPr/>
        </p:nvCxnSpPr>
        <p:spPr>
          <a:xfrm rot="5400000">
            <a:off x="974351" y="2637998"/>
            <a:ext cx="779709" cy="10053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4" idx="2"/>
            <a:endCxn id="9" idx="0"/>
          </p:cNvCxnSpPr>
          <p:nvPr/>
        </p:nvCxnSpPr>
        <p:spPr>
          <a:xfrm rot="5400000">
            <a:off x="4152980" y="1760316"/>
            <a:ext cx="457041" cy="45719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4" idx="2"/>
            <a:endCxn id="21" idx="0"/>
          </p:cNvCxnSpPr>
          <p:nvPr/>
        </p:nvCxnSpPr>
        <p:spPr>
          <a:xfrm rot="16200000" flipH="1">
            <a:off x="6172279" y="198214"/>
            <a:ext cx="457041" cy="358140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295400" y="4419600"/>
            <a:ext cx="18288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Common_Libs</a:t>
            </a:r>
            <a:endParaRPr lang="en-US" dirty="0">
              <a:solidFill>
                <a:schemeClr val="tx1"/>
              </a:solidFill>
            </a:endParaRPr>
          </a:p>
        </p:txBody>
      </p:sp>
      <p:sp>
        <p:nvSpPr>
          <p:cNvPr id="42" name="Rectangle 41"/>
          <p:cNvSpPr/>
          <p:nvPr/>
        </p:nvSpPr>
        <p:spPr>
          <a:xfrm>
            <a:off x="1295400" y="5334000"/>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Test12</a:t>
            </a:r>
            <a:endParaRPr lang="en-US" dirty="0">
              <a:solidFill>
                <a:schemeClr val="tx1"/>
              </a:solidFill>
            </a:endParaRPr>
          </a:p>
        </p:txBody>
      </p:sp>
      <p:cxnSp>
        <p:nvCxnSpPr>
          <p:cNvPr id="47" name="Shape 46"/>
          <p:cNvCxnSpPr>
            <a:stCxn id="24" idx="2"/>
            <a:endCxn id="41" idx="1"/>
          </p:cNvCxnSpPr>
          <p:nvPr/>
        </p:nvCxnSpPr>
        <p:spPr>
          <a:xfrm rot="16200000" flipH="1">
            <a:off x="786329" y="4139128"/>
            <a:ext cx="584255" cy="43388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hape 48"/>
          <p:cNvCxnSpPr>
            <a:stCxn id="24" idx="2"/>
            <a:endCxn id="42" idx="1"/>
          </p:cNvCxnSpPr>
          <p:nvPr/>
        </p:nvCxnSpPr>
        <p:spPr>
          <a:xfrm rot="16200000" flipH="1">
            <a:off x="310079" y="4615378"/>
            <a:ext cx="1536755" cy="43388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7870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COMPILATION DIRECTORY</a:t>
            </a:r>
            <a:endParaRPr lang="en-US" dirty="0"/>
          </a:p>
        </p:txBody>
      </p:sp>
      <p:sp>
        <p:nvSpPr>
          <p:cNvPr id="41" name="Content Placeholder 40"/>
          <p:cNvSpPr>
            <a:spLocks noGrp="1"/>
          </p:cNvSpPr>
          <p:nvPr>
            <p:ph idx="1"/>
          </p:nvPr>
        </p:nvSpPr>
        <p:spPr>
          <a:xfrm>
            <a:off x="685800" y="3505200"/>
            <a:ext cx="7772400" cy="2514600"/>
          </a:xfrm>
        </p:spPr>
        <p:txBody>
          <a:bodyPr>
            <a:noAutofit/>
          </a:bodyPr>
          <a:lstStyle/>
          <a:p>
            <a:r>
              <a:rPr lang="en-US" sz="1600" dirty="0" smtClean="0"/>
              <a:t>During compilation,</a:t>
            </a:r>
            <a:r>
              <a:rPr lang="en-US" sz="1600" b="1" dirty="0" smtClean="0"/>
              <a:t> Elaboration</a:t>
            </a:r>
            <a:r>
              <a:rPr lang="en-US" sz="1600" dirty="0" smtClean="0"/>
              <a:t> is done to save the snapshot.</a:t>
            </a:r>
          </a:p>
          <a:p>
            <a:r>
              <a:rPr lang="en-US" sz="1600" dirty="0" smtClean="0"/>
              <a:t>This </a:t>
            </a:r>
            <a:r>
              <a:rPr lang="en-US" sz="1600" b="1" dirty="0" smtClean="0"/>
              <a:t>INCA </a:t>
            </a:r>
            <a:r>
              <a:rPr lang="en-US" sz="1600" b="1" dirty="0" err="1" smtClean="0"/>
              <a:t>libs</a:t>
            </a:r>
            <a:r>
              <a:rPr lang="en-US" sz="1600" b="1" dirty="0" smtClean="0"/>
              <a:t> </a:t>
            </a:r>
            <a:r>
              <a:rPr lang="en-US" sz="1600" dirty="0" smtClean="0"/>
              <a:t>created is referred during simulation from the </a:t>
            </a:r>
            <a:r>
              <a:rPr lang="en-US" sz="1600" dirty="0" err="1" smtClean="0"/>
              <a:t>sim</a:t>
            </a:r>
            <a:r>
              <a:rPr lang="en-US" sz="1600" dirty="0" smtClean="0"/>
              <a:t> directory.</a:t>
            </a:r>
          </a:p>
          <a:p>
            <a:r>
              <a:rPr lang="en-US" sz="1600" dirty="0" smtClean="0"/>
              <a:t>If INCA </a:t>
            </a:r>
            <a:r>
              <a:rPr lang="en-US" sz="1600" dirty="0" err="1" smtClean="0"/>
              <a:t>libs</a:t>
            </a:r>
            <a:r>
              <a:rPr lang="en-US" sz="1600" dirty="0" smtClean="0"/>
              <a:t> already </a:t>
            </a:r>
            <a:r>
              <a:rPr lang="en-US" sz="1600" b="1" dirty="0" smtClean="0"/>
              <a:t>exists</a:t>
            </a:r>
            <a:r>
              <a:rPr lang="en-US" sz="1600" dirty="0" smtClean="0"/>
              <a:t>, then </a:t>
            </a:r>
            <a:r>
              <a:rPr lang="en-US" sz="1600" dirty="0" err="1" smtClean="0"/>
              <a:t>irun</a:t>
            </a:r>
            <a:r>
              <a:rPr lang="en-US" sz="1600" dirty="0" smtClean="0"/>
              <a:t> takes care of the time stamp of files and then proceeds or skips the elaboration process</a:t>
            </a:r>
          </a:p>
          <a:p>
            <a:r>
              <a:rPr lang="en-US" sz="1600" dirty="0" smtClean="0"/>
              <a:t>The INCA </a:t>
            </a:r>
            <a:r>
              <a:rPr lang="en-US" sz="1600" dirty="0" err="1" smtClean="0"/>
              <a:t>libs</a:t>
            </a:r>
            <a:r>
              <a:rPr lang="en-US" sz="1600" dirty="0" smtClean="0"/>
              <a:t> directories is not referred if define statement is given in the regression list</a:t>
            </a:r>
          </a:p>
          <a:p>
            <a:r>
              <a:rPr lang="en-US" sz="1600" dirty="0" smtClean="0"/>
              <a:t>This INCA </a:t>
            </a:r>
            <a:r>
              <a:rPr lang="en-US" sz="1600" dirty="0" err="1" smtClean="0"/>
              <a:t>libs</a:t>
            </a:r>
            <a:r>
              <a:rPr lang="en-US" sz="1600" dirty="0" smtClean="0"/>
              <a:t> directories is also not referred if user has given an option to compile again</a:t>
            </a:r>
            <a:endParaRPr lang="en-US" sz="1600" dirty="0"/>
          </a:p>
        </p:txBody>
      </p:sp>
      <p:sp>
        <p:nvSpPr>
          <p:cNvPr id="4" name="Rectangle 3"/>
          <p:cNvSpPr/>
          <p:nvPr/>
        </p:nvSpPr>
        <p:spPr>
          <a:xfrm>
            <a:off x="3962400" y="1295400"/>
            <a:ext cx="1600202" cy="517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Common_Libs</a:t>
            </a:r>
            <a:endParaRPr lang="en-US" dirty="0">
              <a:solidFill>
                <a:schemeClr val="tx1"/>
              </a:solidFill>
            </a:endParaRPr>
          </a:p>
        </p:txBody>
      </p:sp>
      <p:sp>
        <p:nvSpPr>
          <p:cNvPr id="5" name="Rectangle 4"/>
          <p:cNvSpPr/>
          <p:nvPr/>
        </p:nvSpPr>
        <p:spPr>
          <a:xfrm>
            <a:off x="3962400" y="2286000"/>
            <a:ext cx="1600202" cy="517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INCA_LIBS</a:t>
            </a:r>
            <a:endParaRPr lang="en-US" dirty="0">
              <a:solidFill>
                <a:schemeClr val="tx1"/>
              </a:solidFill>
            </a:endParaRPr>
          </a:p>
        </p:txBody>
      </p:sp>
      <p:sp>
        <p:nvSpPr>
          <p:cNvPr id="8" name="TextBox 7"/>
          <p:cNvSpPr txBox="1"/>
          <p:nvPr/>
        </p:nvSpPr>
        <p:spPr>
          <a:xfrm>
            <a:off x="2057400" y="2362200"/>
            <a:ext cx="1676400" cy="381000"/>
          </a:xfrm>
          <a:prstGeom prst="rect">
            <a:avLst/>
          </a:prstGeom>
          <a:noFill/>
        </p:spPr>
        <p:txBody>
          <a:bodyPr wrap="square" rtlCol="0">
            <a:spAutoFit/>
          </a:bodyPr>
          <a:lstStyle/>
          <a:p>
            <a:r>
              <a:rPr lang="en-US" dirty="0" smtClean="0">
                <a:solidFill>
                  <a:schemeClr val="accent1"/>
                </a:solidFill>
              </a:rPr>
              <a:t>Wave_dump.tcl</a:t>
            </a:r>
            <a:endParaRPr lang="en-US" dirty="0">
              <a:solidFill>
                <a:schemeClr val="accent1"/>
              </a:solidFill>
            </a:endParaRPr>
          </a:p>
        </p:txBody>
      </p:sp>
      <p:sp>
        <p:nvSpPr>
          <p:cNvPr id="9" name="TextBox 8"/>
          <p:cNvSpPr txBox="1"/>
          <p:nvPr/>
        </p:nvSpPr>
        <p:spPr>
          <a:xfrm>
            <a:off x="7391400" y="2362200"/>
            <a:ext cx="1524000" cy="381000"/>
          </a:xfrm>
          <a:prstGeom prst="rect">
            <a:avLst/>
          </a:prstGeom>
          <a:noFill/>
        </p:spPr>
        <p:txBody>
          <a:bodyPr wrap="square" rtlCol="0">
            <a:spAutoFit/>
          </a:bodyPr>
          <a:lstStyle/>
          <a:p>
            <a:r>
              <a:rPr lang="en-US" dirty="0" err="1" smtClean="0">
                <a:solidFill>
                  <a:schemeClr val="accent1"/>
                </a:solidFill>
              </a:rPr>
              <a:t>Ncperfstat.out</a:t>
            </a:r>
            <a:endParaRPr lang="en-US" dirty="0">
              <a:solidFill>
                <a:schemeClr val="accent1"/>
              </a:solidFill>
            </a:endParaRPr>
          </a:p>
        </p:txBody>
      </p:sp>
      <p:sp>
        <p:nvSpPr>
          <p:cNvPr id="10" name="TextBox 9"/>
          <p:cNvSpPr txBox="1"/>
          <p:nvPr/>
        </p:nvSpPr>
        <p:spPr>
          <a:xfrm>
            <a:off x="5943600" y="2362200"/>
            <a:ext cx="1219200" cy="381000"/>
          </a:xfrm>
          <a:prstGeom prst="rect">
            <a:avLst/>
          </a:prstGeom>
          <a:noFill/>
        </p:spPr>
        <p:txBody>
          <a:bodyPr wrap="square" rtlCol="0">
            <a:spAutoFit/>
          </a:bodyPr>
          <a:lstStyle/>
          <a:p>
            <a:r>
              <a:rPr lang="en-US" dirty="0" smtClean="0">
                <a:solidFill>
                  <a:schemeClr val="accent1"/>
                </a:solidFill>
              </a:rPr>
              <a:t>irun.log</a:t>
            </a:r>
            <a:endParaRPr lang="en-US" dirty="0">
              <a:solidFill>
                <a:schemeClr val="accent1"/>
              </a:solidFill>
            </a:endParaRPr>
          </a:p>
        </p:txBody>
      </p:sp>
      <p:sp>
        <p:nvSpPr>
          <p:cNvPr id="11" name="TextBox 10"/>
          <p:cNvSpPr txBox="1"/>
          <p:nvPr/>
        </p:nvSpPr>
        <p:spPr>
          <a:xfrm>
            <a:off x="0" y="2362200"/>
            <a:ext cx="1905000" cy="381000"/>
          </a:xfrm>
          <a:prstGeom prst="rect">
            <a:avLst/>
          </a:prstGeom>
          <a:noFill/>
        </p:spPr>
        <p:txBody>
          <a:bodyPr wrap="square" rtlCol="0">
            <a:spAutoFit/>
          </a:bodyPr>
          <a:lstStyle/>
          <a:p>
            <a:r>
              <a:rPr lang="en-US" dirty="0" smtClean="0">
                <a:solidFill>
                  <a:schemeClr val="accent3"/>
                </a:solidFill>
              </a:rPr>
              <a:t>Compile_ncsim.sh</a:t>
            </a:r>
            <a:endParaRPr lang="en-US" dirty="0">
              <a:solidFill>
                <a:schemeClr val="accent3"/>
              </a:solidFill>
            </a:endParaRPr>
          </a:p>
        </p:txBody>
      </p:sp>
      <p:cxnSp>
        <p:nvCxnSpPr>
          <p:cNvPr id="15" name="Straight Arrow Connector 14"/>
          <p:cNvCxnSpPr>
            <a:stCxn id="4" idx="2"/>
            <a:endCxn id="5" idx="0"/>
          </p:cNvCxnSpPr>
          <p:nvPr/>
        </p:nvCxnSpPr>
        <p:spPr>
          <a:xfrm>
            <a:off x="4762501" y="1812917"/>
            <a:ext cx="0" cy="4730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4" idx="2"/>
            <a:endCxn id="9" idx="0"/>
          </p:cNvCxnSpPr>
          <p:nvPr/>
        </p:nvCxnSpPr>
        <p:spPr>
          <a:xfrm rot="16200000" flipH="1">
            <a:off x="6183309" y="392108"/>
            <a:ext cx="549283" cy="339089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4" idx="2"/>
            <a:endCxn id="11" idx="0"/>
          </p:cNvCxnSpPr>
          <p:nvPr/>
        </p:nvCxnSpPr>
        <p:spPr>
          <a:xfrm rot="5400000">
            <a:off x="2582860" y="182558"/>
            <a:ext cx="549283" cy="381000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4" idx="2"/>
            <a:endCxn id="8" idx="0"/>
          </p:cNvCxnSpPr>
          <p:nvPr/>
        </p:nvCxnSpPr>
        <p:spPr>
          <a:xfrm rot="5400000">
            <a:off x="3554410" y="1154108"/>
            <a:ext cx="549283" cy="186690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4" idx="2"/>
            <a:endCxn id="10" idx="0"/>
          </p:cNvCxnSpPr>
          <p:nvPr/>
        </p:nvCxnSpPr>
        <p:spPr>
          <a:xfrm rot="16200000" flipH="1">
            <a:off x="5383209" y="1192208"/>
            <a:ext cx="549283" cy="179069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DIRECTORY</a:t>
            </a:r>
            <a:endParaRPr lang="en-US" dirty="0"/>
          </a:p>
        </p:txBody>
      </p:sp>
      <p:sp>
        <p:nvSpPr>
          <p:cNvPr id="3" name="Content Placeholder 2"/>
          <p:cNvSpPr>
            <a:spLocks noGrp="1"/>
          </p:cNvSpPr>
          <p:nvPr>
            <p:ph idx="1"/>
          </p:nvPr>
        </p:nvSpPr>
        <p:spPr>
          <a:xfrm>
            <a:off x="457200" y="3810000"/>
            <a:ext cx="8229600" cy="1981200"/>
          </a:xfrm>
        </p:spPr>
        <p:txBody>
          <a:bodyPr>
            <a:normAutofit/>
          </a:bodyPr>
          <a:lstStyle/>
          <a:p>
            <a:r>
              <a:rPr lang="en-US" sz="1600" dirty="0" smtClean="0"/>
              <a:t>During simulation each test has a </a:t>
            </a:r>
            <a:r>
              <a:rPr lang="en-US" sz="1600" b="1" dirty="0" smtClean="0"/>
              <a:t>different directory </a:t>
            </a:r>
            <a:r>
              <a:rPr lang="en-US" sz="1600" dirty="0" smtClean="0"/>
              <a:t>which consists of the bash file (.</a:t>
            </a:r>
            <a:r>
              <a:rPr lang="en-US" sz="1600" dirty="0" err="1" smtClean="0"/>
              <a:t>sh</a:t>
            </a:r>
            <a:r>
              <a:rPr lang="en-US" sz="1600" dirty="0" smtClean="0"/>
              <a:t>) and </a:t>
            </a:r>
            <a:r>
              <a:rPr lang="en-US" sz="1600" b="1" dirty="0" smtClean="0"/>
              <a:t>the log file created</a:t>
            </a:r>
          </a:p>
          <a:p>
            <a:r>
              <a:rPr lang="en-US" sz="1600" dirty="0" smtClean="0"/>
              <a:t>The log file is </a:t>
            </a:r>
            <a:r>
              <a:rPr lang="en-US" sz="1600" b="1" dirty="0" smtClean="0"/>
              <a:t>zipped</a:t>
            </a:r>
            <a:r>
              <a:rPr lang="en-US" sz="1600" dirty="0" smtClean="0"/>
              <a:t> after it is completely created. </a:t>
            </a:r>
          </a:p>
          <a:p>
            <a:r>
              <a:rPr lang="en-US" sz="1600" dirty="0" smtClean="0"/>
              <a:t>The </a:t>
            </a:r>
            <a:r>
              <a:rPr lang="en-US" sz="1600" b="1" dirty="0" smtClean="0"/>
              <a:t>other files </a:t>
            </a:r>
            <a:r>
              <a:rPr lang="en-US" sz="1600" dirty="0" smtClean="0"/>
              <a:t>that are created during the execution are </a:t>
            </a:r>
            <a:r>
              <a:rPr lang="en-US" sz="1600" b="1" dirty="0" smtClean="0"/>
              <a:t>removed</a:t>
            </a:r>
            <a:r>
              <a:rPr lang="en-US" sz="1600" dirty="0" smtClean="0"/>
              <a:t> after the execution of the bash file is over</a:t>
            </a:r>
          </a:p>
          <a:p>
            <a:r>
              <a:rPr lang="en-US" sz="1600" dirty="0" smtClean="0"/>
              <a:t>For regression, there are two methods to submit jobs, </a:t>
            </a:r>
            <a:r>
              <a:rPr lang="en-US" sz="1600" b="1" dirty="0" smtClean="0"/>
              <a:t>sequentially</a:t>
            </a:r>
            <a:r>
              <a:rPr lang="en-US" sz="1600" dirty="0" smtClean="0"/>
              <a:t> or </a:t>
            </a:r>
            <a:r>
              <a:rPr lang="en-US" sz="1600" b="1" dirty="0" smtClean="0"/>
              <a:t>parallel (PBS)</a:t>
            </a:r>
          </a:p>
          <a:p>
            <a:endParaRPr lang="en-US" dirty="0"/>
          </a:p>
        </p:txBody>
      </p:sp>
      <p:sp>
        <p:nvSpPr>
          <p:cNvPr id="4" name="Rectangle 3"/>
          <p:cNvSpPr/>
          <p:nvPr/>
        </p:nvSpPr>
        <p:spPr>
          <a:xfrm>
            <a:off x="3924300" y="1295400"/>
            <a:ext cx="1600202" cy="517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Top_Test</a:t>
            </a:r>
            <a:endParaRPr lang="en-US" dirty="0">
              <a:solidFill>
                <a:schemeClr val="tx1"/>
              </a:solidFill>
            </a:endParaRPr>
          </a:p>
        </p:txBody>
      </p:sp>
      <p:sp>
        <p:nvSpPr>
          <p:cNvPr id="6" name="TextBox 5"/>
          <p:cNvSpPr txBox="1"/>
          <p:nvPr/>
        </p:nvSpPr>
        <p:spPr>
          <a:xfrm>
            <a:off x="3886201" y="2438400"/>
            <a:ext cx="1676400" cy="381000"/>
          </a:xfrm>
          <a:prstGeom prst="rect">
            <a:avLst/>
          </a:prstGeom>
          <a:noFill/>
        </p:spPr>
        <p:txBody>
          <a:bodyPr wrap="square" rtlCol="0">
            <a:spAutoFit/>
          </a:bodyPr>
          <a:lstStyle/>
          <a:p>
            <a:r>
              <a:rPr lang="en-US" dirty="0" err="1" smtClean="0">
                <a:solidFill>
                  <a:schemeClr val="accent1"/>
                </a:solidFill>
              </a:rPr>
              <a:t>Top_test.log.gz</a:t>
            </a:r>
            <a:endParaRPr lang="en-US" dirty="0">
              <a:solidFill>
                <a:schemeClr val="accent1"/>
              </a:solidFill>
            </a:endParaRPr>
          </a:p>
        </p:txBody>
      </p:sp>
      <p:sp>
        <p:nvSpPr>
          <p:cNvPr id="7" name="TextBox 6"/>
          <p:cNvSpPr txBox="1"/>
          <p:nvPr/>
        </p:nvSpPr>
        <p:spPr>
          <a:xfrm>
            <a:off x="7391400" y="2362200"/>
            <a:ext cx="1524000" cy="381000"/>
          </a:xfrm>
          <a:prstGeom prst="rect">
            <a:avLst/>
          </a:prstGeom>
          <a:noFill/>
        </p:spPr>
        <p:txBody>
          <a:bodyPr wrap="square" rtlCol="0">
            <a:spAutoFit/>
          </a:bodyPr>
          <a:lstStyle/>
          <a:p>
            <a:pPr algn="ctr"/>
            <a:r>
              <a:rPr lang="en-US" dirty="0" err="1" smtClean="0">
                <a:solidFill>
                  <a:schemeClr val="accent1"/>
                </a:solidFill>
              </a:rPr>
              <a:t>iruns</a:t>
            </a:r>
            <a:endParaRPr lang="en-US" dirty="0">
              <a:solidFill>
                <a:schemeClr val="accent1"/>
              </a:solidFill>
            </a:endParaRPr>
          </a:p>
        </p:txBody>
      </p:sp>
      <p:sp>
        <p:nvSpPr>
          <p:cNvPr id="9" name="TextBox 8"/>
          <p:cNvSpPr txBox="1"/>
          <p:nvPr/>
        </p:nvSpPr>
        <p:spPr>
          <a:xfrm>
            <a:off x="0" y="2362200"/>
            <a:ext cx="1905000" cy="381000"/>
          </a:xfrm>
          <a:prstGeom prst="rect">
            <a:avLst/>
          </a:prstGeom>
          <a:noFill/>
        </p:spPr>
        <p:txBody>
          <a:bodyPr wrap="square" rtlCol="0">
            <a:spAutoFit/>
          </a:bodyPr>
          <a:lstStyle/>
          <a:p>
            <a:pPr algn="ctr"/>
            <a:r>
              <a:rPr lang="en-US" dirty="0" smtClean="0">
                <a:solidFill>
                  <a:schemeClr val="accent3"/>
                </a:solidFill>
              </a:rPr>
              <a:t>Top_test.sh</a:t>
            </a:r>
            <a:endParaRPr lang="en-US" dirty="0">
              <a:solidFill>
                <a:schemeClr val="accent3"/>
              </a:solidFill>
            </a:endParaRPr>
          </a:p>
        </p:txBody>
      </p:sp>
      <p:cxnSp>
        <p:nvCxnSpPr>
          <p:cNvPr id="11" name="Elbow Connector 10"/>
          <p:cNvCxnSpPr>
            <a:stCxn id="4" idx="2"/>
            <a:endCxn id="7" idx="0"/>
          </p:cNvCxnSpPr>
          <p:nvPr/>
        </p:nvCxnSpPr>
        <p:spPr>
          <a:xfrm rot="16200000" flipH="1">
            <a:off x="6164259" y="373058"/>
            <a:ext cx="549283" cy="342899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4" idx="2"/>
            <a:endCxn id="9" idx="0"/>
          </p:cNvCxnSpPr>
          <p:nvPr/>
        </p:nvCxnSpPr>
        <p:spPr>
          <a:xfrm rot="5400000">
            <a:off x="2563810" y="201608"/>
            <a:ext cx="549283" cy="377190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2"/>
            <a:endCxn id="6" idx="0"/>
          </p:cNvCxnSpPr>
          <p:nvPr/>
        </p:nvCxnSpPr>
        <p:spPr>
          <a:xfrm>
            <a:off x="4724401" y="1812917"/>
            <a:ext cx="0" cy="6254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PBS</a:t>
            </a:r>
            <a:endParaRPr lang="en-US" dirty="0"/>
          </a:p>
        </p:txBody>
      </p:sp>
      <p:sp>
        <p:nvSpPr>
          <p:cNvPr id="3" name="Content Placeholder 2"/>
          <p:cNvSpPr>
            <a:spLocks noGrp="1"/>
          </p:cNvSpPr>
          <p:nvPr>
            <p:ph idx="1"/>
          </p:nvPr>
        </p:nvSpPr>
        <p:spPr>
          <a:xfrm>
            <a:off x="457200" y="1600201"/>
            <a:ext cx="8229600" cy="1142999"/>
          </a:xfrm>
        </p:spPr>
        <p:txBody>
          <a:bodyPr>
            <a:noAutofit/>
          </a:bodyPr>
          <a:lstStyle/>
          <a:p>
            <a:r>
              <a:rPr lang="en-US" sz="1400" dirty="0" smtClean="0"/>
              <a:t>A salient attribute of this script is the use of PBS (Portable Batch System)</a:t>
            </a:r>
          </a:p>
          <a:p>
            <a:r>
              <a:rPr lang="en-US" sz="1400" dirty="0" smtClean="0"/>
              <a:t>This makes execution of testcases simultaneously, which in turn makes the overall process faster.</a:t>
            </a:r>
          </a:p>
          <a:p>
            <a:r>
              <a:rPr lang="en-US" sz="1400" dirty="0" err="1" smtClean="0"/>
              <a:t>qsub</a:t>
            </a:r>
            <a:r>
              <a:rPr lang="en-US" sz="1400" dirty="0" smtClean="0"/>
              <a:t> – to submit jobs </a:t>
            </a:r>
          </a:p>
          <a:p>
            <a:r>
              <a:rPr lang="en-US" sz="1400" dirty="0" err="1" smtClean="0"/>
              <a:t>qstat</a:t>
            </a:r>
            <a:r>
              <a:rPr lang="en-US" sz="1400" dirty="0" smtClean="0"/>
              <a:t> – to check the number of jobs running, according to the given queue and no of licenses.</a:t>
            </a:r>
          </a:p>
          <a:p>
            <a:pPr>
              <a:buNone/>
            </a:pPr>
            <a:r>
              <a:rPr lang="en-US" sz="1400" dirty="0" smtClean="0"/>
              <a:t> </a:t>
            </a:r>
          </a:p>
        </p:txBody>
      </p:sp>
      <p:sp>
        <p:nvSpPr>
          <p:cNvPr id="5" name="Rectangle 4"/>
          <p:cNvSpPr/>
          <p:nvPr/>
        </p:nvSpPr>
        <p:spPr>
          <a:xfrm>
            <a:off x="1600200" y="38862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Test1.sh</a:t>
            </a:r>
            <a:endParaRPr lang="en-US" dirty="0"/>
          </a:p>
        </p:txBody>
      </p:sp>
      <p:sp>
        <p:nvSpPr>
          <p:cNvPr id="9" name="Rectangle 8"/>
          <p:cNvSpPr/>
          <p:nvPr/>
        </p:nvSpPr>
        <p:spPr>
          <a:xfrm>
            <a:off x="1600200" y="43434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Test2.sh</a:t>
            </a:r>
            <a:endParaRPr lang="en-US" dirty="0"/>
          </a:p>
        </p:txBody>
      </p:sp>
      <p:sp>
        <p:nvSpPr>
          <p:cNvPr id="13" name="Rectangle 12"/>
          <p:cNvSpPr/>
          <p:nvPr/>
        </p:nvSpPr>
        <p:spPr>
          <a:xfrm>
            <a:off x="4724400" y="33528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TestN.sh</a:t>
            </a:r>
            <a:endParaRPr lang="en-US" dirty="0"/>
          </a:p>
        </p:txBody>
      </p:sp>
      <p:sp>
        <p:nvSpPr>
          <p:cNvPr id="16" name="Rectangle 15"/>
          <p:cNvSpPr/>
          <p:nvPr/>
        </p:nvSpPr>
        <p:spPr>
          <a:xfrm>
            <a:off x="4953000" y="35052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Test10.sh</a:t>
            </a:r>
            <a:endParaRPr lang="en-US" dirty="0"/>
          </a:p>
        </p:txBody>
      </p:sp>
      <p:sp>
        <p:nvSpPr>
          <p:cNvPr id="22" name="Rectangle 21"/>
          <p:cNvSpPr/>
          <p:nvPr/>
        </p:nvSpPr>
        <p:spPr>
          <a:xfrm>
            <a:off x="1600200" y="48006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Test3.sh</a:t>
            </a:r>
            <a:endParaRPr lang="en-US" dirty="0"/>
          </a:p>
        </p:txBody>
      </p:sp>
      <p:sp>
        <p:nvSpPr>
          <p:cNvPr id="23" name="Rectangle 22"/>
          <p:cNvSpPr/>
          <p:nvPr/>
        </p:nvSpPr>
        <p:spPr>
          <a:xfrm>
            <a:off x="1600200" y="52578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Test4.sh</a:t>
            </a:r>
            <a:endParaRPr lang="en-US" dirty="0"/>
          </a:p>
        </p:txBody>
      </p:sp>
      <p:sp>
        <p:nvSpPr>
          <p:cNvPr id="24" name="TextBox 23"/>
          <p:cNvSpPr txBox="1"/>
          <p:nvPr/>
        </p:nvSpPr>
        <p:spPr>
          <a:xfrm>
            <a:off x="533400" y="3048000"/>
            <a:ext cx="2514600" cy="381000"/>
          </a:xfrm>
          <a:prstGeom prst="rect">
            <a:avLst/>
          </a:prstGeom>
          <a:noFill/>
        </p:spPr>
        <p:txBody>
          <a:bodyPr wrap="square" rtlCol="0">
            <a:spAutoFit/>
          </a:bodyPr>
          <a:lstStyle/>
          <a:p>
            <a:r>
              <a:rPr lang="en-US" dirty="0" smtClean="0">
                <a:solidFill>
                  <a:srgbClr val="00B0F0"/>
                </a:solidFill>
              </a:rPr>
              <a:t>No of licenses  -  </a:t>
            </a:r>
            <a:r>
              <a:rPr lang="en-US" dirty="0" smtClean="0">
                <a:solidFill>
                  <a:srgbClr val="00B050"/>
                </a:solidFill>
              </a:rPr>
              <a:t>5</a:t>
            </a:r>
            <a:r>
              <a:rPr lang="en-US" dirty="0" smtClean="0">
                <a:solidFill>
                  <a:srgbClr val="00B0F0"/>
                </a:solidFill>
              </a:rPr>
              <a:t> </a:t>
            </a:r>
            <a:endParaRPr lang="en-US" dirty="0">
              <a:solidFill>
                <a:srgbClr val="00B0F0"/>
              </a:solidFill>
            </a:endParaRPr>
          </a:p>
        </p:txBody>
      </p:sp>
      <p:sp>
        <p:nvSpPr>
          <p:cNvPr id="25" name="TextBox 24"/>
          <p:cNvSpPr txBox="1"/>
          <p:nvPr/>
        </p:nvSpPr>
        <p:spPr>
          <a:xfrm>
            <a:off x="1066800" y="3429000"/>
            <a:ext cx="2514600" cy="381000"/>
          </a:xfrm>
          <a:prstGeom prst="rect">
            <a:avLst/>
          </a:prstGeom>
          <a:noFill/>
        </p:spPr>
        <p:txBody>
          <a:bodyPr wrap="square" rtlCol="0">
            <a:spAutoFit/>
          </a:bodyPr>
          <a:lstStyle/>
          <a:p>
            <a:pPr algn="ctr"/>
            <a:r>
              <a:rPr lang="en-US" dirty="0" smtClean="0">
                <a:solidFill>
                  <a:srgbClr val="00B0F0"/>
                </a:solidFill>
              </a:rPr>
              <a:t>Jobs submitted</a:t>
            </a:r>
            <a:endParaRPr lang="en-US" dirty="0">
              <a:solidFill>
                <a:srgbClr val="00B0F0"/>
              </a:solidFill>
            </a:endParaRPr>
          </a:p>
        </p:txBody>
      </p:sp>
      <p:sp>
        <p:nvSpPr>
          <p:cNvPr id="26" name="Rectangle 25"/>
          <p:cNvSpPr/>
          <p:nvPr/>
        </p:nvSpPr>
        <p:spPr>
          <a:xfrm>
            <a:off x="5105400" y="36576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Test9.sh</a:t>
            </a:r>
            <a:endParaRPr lang="en-US" dirty="0"/>
          </a:p>
        </p:txBody>
      </p:sp>
      <p:sp>
        <p:nvSpPr>
          <p:cNvPr id="27" name="Rectangle 26"/>
          <p:cNvSpPr/>
          <p:nvPr/>
        </p:nvSpPr>
        <p:spPr>
          <a:xfrm>
            <a:off x="5410200" y="38100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Test8.sh</a:t>
            </a:r>
            <a:endParaRPr lang="en-US" dirty="0"/>
          </a:p>
        </p:txBody>
      </p:sp>
      <p:sp>
        <p:nvSpPr>
          <p:cNvPr id="28" name="Rectangle 27"/>
          <p:cNvSpPr/>
          <p:nvPr/>
        </p:nvSpPr>
        <p:spPr>
          <a:xfrm>
            <a:off x="5791200" y="39624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Test7.sh</a:t>
            </a:r>
            <a:endParaRPr lang="en-US" dirty="0"/>
          </a:p>
        </p:txBody>
      </p:sp>
      <p:sp>
        <p:nvSpPr>
          <p:cNvPr id="29" name="Rectangle 28"/>
          <p:cNvSpPr/>
          <p:nvPr/>
        </p:nvSpPr>
        <p:spPr>
          <a:xfrm>
            <a:off x="6248400" y="41148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Test6.sh</a:t>
            </a:r>
            <a:endParaRPr lang="en-US" dirty="0"/>
          </a:p>
        </p:txBody>
      </p:sp>
      <p:sp>
        <p:nvSpPr>
          <p:cNvPr id="19" name="Rectangle 18"/>
          <p:cNvSpPr/>
          <p:nvPr/>
        </p:nvSpPr>
        <p:spPr>
          <a:xfrm>
            <a:off x="6705600" y="42672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Test5.sh</a:t>
            </a:r>
            <a:endParaRPr lang="en-US" dirty="0"/>
          </a:p>
        </p:txBody>
      </p:sp>
      <p:sp>
        <p:nvSpPr>
          <p:cNvPr id="30" name="TextBox 29"/>
          <p:cNvSpPr txBox="1"/>
          <p:nvPr/>
        </p:nvSpPr>
        <p:spPr>
          <a:xfrm>
            <a:off x="4876800" y="4953000"/>
            <a:ext cx="2057400" cy="381000"/>
          </a:xfrm>
          <a:prstGeom prst="rect">
            <a:avLst/>
          </a:prstGeom>
          <a:noFill/>
        </p:spPr>
        <p:txBody>
          <a:bodyPr wrap="square" rtlCol="0">
            <a:spAutoFit/>
          </a:bodyPr>
          <a:lstStyle/>
          <a:p>
            <a:r>
              <a:rPr lang="en-US" dirty="0" smtClean="0">
                <a:solidFill>
                  <a:srgbClr val="00B0F0"/>
                </a:solidFill>
              </a:rPr>
              <a:t>Waiting in QUEUE</a:t>
            </a:r>
            <a:endParaRPr lang="en-US" dirty="0">
              <a:solidFill>
                <a:srgbClr val="00B0F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DIRECTORY STRUCTURE</a:t>
            </a:r>
            <a:endParaRPr lang="en-US" dirty="0"/>
          </a:p>
        </p:txBody>
      </p:sp>
      <p:sp>
        <p:nvSpPr>
          <p:cNvPr id="4" name="Rectangle 3"/>
          <p:cNvSpPr/>
          <p:nvPr/>
        </p:nvSpPr>
        <p:spPr>
          <a:xfrm>
            <a:off x="3810000" y="1200504"/>
            <a:ext cx="1447800" cy="5334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Regression</a:t>
            </a:r>
          </a:p>
        </p:txBody>
      </p:sp>
      <p:sp>
        <p:nvSpPr>
          <p:cNvPr id="5" name="Rectangle 4"/>
          <p:cNvSpPr/>
          <p:nvPr/>
        </p:nvSpPr>
        <p:spPr>
          <a:xfrm>
            <a:off x="2363053" y="2218931"/>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Rtl_sim</a:t>
            </a:r>
            <a:endParaRPr lang="en-US" dirty="0">
              <a:solidFill>
                <a:schemeClr val="tx1"/>
              </a:solidFill>
            </a:endParaRPr>
          </a:p>
        </p:txBody>
      </p:sp>
      <p:sp>
        <p:nvSpPr>
          <p:cNvPr id="6" name="Rectangle 5"/>
          <p:cNvSpPr/>
          <p:nvPr/>
        </p:nvSpPr>
        <p:spPr>
          <a:xfrm>
            <a:off x="7162800" y="2218930"/>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Cov_sim</a:t>
            </a:r>
            <a:endParaRPr lang="en-US" dirty="0">
              <a:solidFill>
                <a:schemeClr val="tx1"/>
              </a:solidFill>
            </a:endParaRPr>
          </a:p>
        </p:txBody>
      </p:sp>
      <p:cxnSp>
        <p:nvCxnSpPr>
          <p:cNvPr id="8" name="Elbow Connector 7"/>
          <p:cNvCxnSpPr>
            <a:stCxn id="4" idx="2"/>
            <a:endCxn id="6" idx="0"/>
          </p:cNvCxnSpPr>
          <p:nvPr/>
        </p:nvCxnSpPr>
        <p:spPr>
          <a:xfrm rot="16200000" flipH="1">
            <a:off x="5967787" y="300017"/>
            <a:ext cx="485026" cy="33528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4" idx="2"/>
            <a:endCxn id="5" idx="0"/>
          </p:cNvCxnSpPr>
          <p:nvPr/>
        </p:nvCxnSpPr>
        <p:spPr>
          <a:xfrm rot="5400000">
            <a:off x="3567914" y="1252944"/>
            <a:ext cx="485027" cy="14469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363052" y="3398985"/>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reglist1</a:t>
            </a:r>
            <a:endParaRPr lang="en-US" dirty="0">
              <a:solidFill>
                <a:schemeClr val="tx1"/>
              </a:solidFill>
            </a:endParaRPr>
          </a:p>
        </p:txBody>
      </p:sp>
      <p:sp>
        <p:nvSpPr>
          <p:cNvPr id="15" name="Rectangle 14"/>
          <p:cNvSpPr/>
          <p:nvPr/>
        </p:nvSpPr>
        <p:spPr>
          <a:xfrm>
            <a:off x="4287000" y="3403849"/>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Reg_temp</a:t>
            </a:r>
            <a:endParaRPr lang="en-US" dirty="0">
              <a:solidFill>
                <a:schemeClr val="tx1"/>
              </a:solidFill>
            </a:endParaRPr>
          </a:p>
        </p:txBody>
      </p:sp>
      <p:sp>
        <p:nvSpPr>
          <p:cNvPr id="16" name="Rectangle 15"/>
          <p:cNvSpPr/>
          <p:nvPr/>
        </p:nvSpPr>
        <p:spPr>
          <a:xfrm>
            <a:off x="227385" y="3398985"/>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a:t>
            </a:r>
            <a:r>
              <a:rPr lang="en-US" dirty="0" err="1" smtClean="0">
                <a:solidFill>
                  <a:schemeClr val="tx1"/>
                </a:solidFill>
              </a:rPr>
              <a:t>eglist</a:t>
            </a:r>
            <a:endParaRPr lang="en-US" dirty="0">
              <a:solidFill>
                <a:schemeClr val="tx1"/>
              </a:solidFill>
            </a:endParaRPr>
          </a:p>
        </p:txBody>
      </p:sp>
      <p:cxnSp>
        <p:nvCxnSpPr>
          <p:cNvPr id="20" name="Straight Arrow Connector 19"/>
          <p:cNvCxnSpPr>
            <a:stCxn id="5" idx="2"/>
            <a:endCxn id="14" idx="0"/>
          </p:cNvCxnSpPr>
          <p:nvPr/>
        </p:nvCxnSpPr>
        <p:spPr>
          <a:xfrm flipH="1">
            <a:off x="3086952" y="2752331"/>
            <a:ext cx="1" cy="646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5" idx="2"/>
            <a:endCxn id="16" idx="0"/>
          </p:cNvCxnSpPr>
          <p:nvPr/>
        </p:nvCxnSpPr>
        <p:spPr>
          <a:xfrm rot="5400000">
            <a:off x="1695792" y="2007824"/>
            <a:ext cx="646654" cy="21356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5" idx="2"/>
            <a:endCxn id="15" idx="0"/>
          </p:cNvCxnSpPr>
          <p:nvPr/>
        </p:nvCxnSpPr>
        <p:spPr>
          <a:xfrm rot="16200000" flipH="1">
            <a:off x="3723167" y="2116116"/>
            <a:ext cx="651518" cy="19239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308867" y="4410725"/>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Failed</a:t>
            </a:r>
            <a:endParaRPr lang="en-US" dirty="0">
              <a:solidFill>
                <a:schemeClr val="tx1"/>
              </a:solidFill>
            </a:endParaRPr>
          </a:p>
        </p:txBody>
      </p:sp>
      <p:sp>
        <p:nvSpPr>
          <p:cNvPr id="33" name="Rectangle 32"/>
          <p:cNvSpPr/>
          <p:nvPr/>
        </p:nvSpPr>
        <p:spPr>
          <a:xfrm>
            <a:off x="1295219" y="5307273"/>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Passed</a:t>
            </a:r>
            <a:endParaRPr lang="en-US" dirty="0">
              <a:solidFill>
                <a:schemeClr val="tx1"/>
              </a:solidFill>
            </a:endParaRPr>
          </a:p>
        </p:txBody>
      </p:sp>
      <p:sp>
        <p:nvSpPr>
          <p:cNvPr id="34" name="Rectangle 33"/>
          <p:cNvSpPr/>
          <p:nvPr/>
        </p:nvSpPr>
        <p:spPr>
          <a:xfrm>
            <a:off x="1295219" y="6203821"/>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Report</a:t>
            </a:r>
            <a:endParaRPr lang="en-US" dirty="0">
              <a:solidFill>
                <a:schemeClr val="tx1"/>
              </a:solidFill>
            </a:endParaRPr>
          </a:p>
        </p:txBody>
      </p:sp>
      <p:cxnSp>
        <p:nvCxnSpPr>
          <p:cNvPr id="52" name="Elbow Connector 51"/>
          <p:cNvCxnSpPr>
            <a:stCxn id="16" idx="2"/>
            <a:endCxn id="32" idx="1"/>
          </p:cNvCxnSpPr>
          <p:nvPr/>
        </p:nvCxnSpPr>
        <p:spPr>
          <a:xfrm rot="16200000" flipH="1">
            <a:off x="757556" y="4126114"/>
            <a:ext cx="745040" cy="3575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16" idx="2"/>
            <a:endCxn id="33" idx="1"/>
          </p:cNvCxnSpPr>
          <p:nvPr/>
        </p:nvCxnSpPr>
        <p:spPr>
          <a:xfrm rot="16200000" flipH="1">
            <a:off x="302458" y="4581212"/>
            <a:ext cx="1641588" cy="3439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6" idx="2"/>
            <a:endCxn id="34" idx="1"/>
          </p:cNvCxnSpPr>
          <p:nvPr/>
        </p:nvCxnSpPr>
        <p:spPr>
          <a:xfrm rot="16200000" flipH="1">
            <a:off x="-145816" y="5029486"/>
            <a:ext cx="2538136" cy="3439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724400" y="4492759"/>
            <a:ext cx="3523500" cy="369332"/>
          </a:xfrm>
          <a:prstGeom prst="rect">
            <a:avLst/>
          </a:prstGeom>
          <a:noFill/>
        </p:spPr>
        <p:txBody>
          <a:bodyPr wrap="square" rtlCol="0">
            <a:spAutoFit/>
          </a:bodyPr>
          <a:lstStyle/>
          <a:p>
            <a:r>
              <a:rPr lang="en-US" dirty="0" smtClean="0"/>
              <a:t>Contains log files that have failed</a:t>
            </a:r>
            <a:endParaRPr lang="en-US" dirty="0"/>
          </a:p>
        </p:txBody>
      </p:sp>
      <p:cxnSp>
        <p:nvCxnSpPr>
          <p:cNvPr id="60" name="Straight Arrow Connector 59"/>
          <p:cNvCxnSpPr>
            <a:stCxn id="32" idx="3"/>
            <a:endCxn id="58" idx="1"/>
          </p:cNvCxnSpPr>
          <p:nvPr/>
        </p:nvCxnSpPr>
        <p:spPr>
          <a:xfrm>
            <a:off x="2756667" y="4677425"/>
            <a:ext cx="19677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724400" y="5389307"/>
            <a:ext cx="3523500" cy="369332"/>
          </a:xfrm>
          <a:prstGeom prst="rect">
            <a:avLst/>
          </a:prstGeom>
          <a:noFill/>
        </p:spPr>
        <p:txBody>
          <a:bodyPr wrap="square" rtlCol="0">
            <a:spAutoFit/>
          </a:bodyPr>
          <a:lstStyle/>
          <a:p>
            <a:r>
              <a:rPr lang="en-US" dirty="0" smtClean="0"/>
              <a:t>Contains log files that have passed</a:t>
            </a:r>
            <a:endParaRPr lang="en-US" dirty="0"/>
          </a:p>
        </p:txBody>
      </p:sp>
      <p:cxnSp>
        <p:nvCxnSpPr>
          <p:cNvPr id="64" name="Straight Arrow Connector 63"/>
          <p:cNvCxnSpPr>
            <a:stCxn id="33" idx="3"/>
            <a:endCxn id="61" idx="1"/>
          </p:cNvCxnSpPr>
          <p:nvPr/>
        </p:nvCxnSpPr>
        <p:spPr>
          <a:xfrm>
            <a:off x="2743019" y="5573973"/>
            <a:ext cx="1981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724400" y="6285855"/>
            <a:ext cx="3523500" cy="369332"/>
          </a:xfrm>
          <a:prstGeom prst="rect">
            <a:avLst/>
          </a:prstGeom>
          <a:noFill/>
        </p:spPr>
        <p:txBody>
          <a:bodyPr wrap="square" rtlCol="0">
            <a:spAutoFit/>
          </a:bodyPr>
          <a:lstStyle/>
          <a:p>
            <a:r>
              <a:rPr lang="en-US" dirty="0" smtClean="0">
                <a:solidFill>
                  <a:schemeClr val="tx2">
                    <a:lumMod val="60000"/>
                    <a:lumOff val="40000"/>
                  </a:schemeClr>
                </a:solidFill>
              </a:rPr>
              <a:t>Summary_Report.xls</a:t>
            </a:r>
            <a:endParaRPr lang="en-US" dirty="0">
              <a:solidFill>
                <a:schemeClr val="tx2">
                  <a:lumMod val="60000"/>
                  <a:lumOff val="40000"/>
                </a:schemeClr>
              </a:solidFill>
            </a:endParaRPr>
          </a:p>
        </p:txBody>
      </p:sp>
      <p:cxnSp>
        <p:nvCxnSpPr>
          <p:cNvPr id="67" name="Straight Arrow Connector 66"/>
          <p:cNvCxnSpPr>
            <a:stCxn id="34" idx="3"/>
            <a:endCxn id="65" idx="1"/>
          </p:cNvCxnSpPr>
          <p:nvPr/>
        </p:nvCxnSpPr>
        <p:spPr>
          <a:xfrm>
            <a:off x="2743019" y="6470521"/>
            <a:ext cx="1981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8994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REPORTS GENERATED</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REPORT</a:t>
            </a:r>
            <a:endParaRPr lang="en-US" dirty="0"/>
          </a:p>
        </p:txBody>
      </p:sp>
      <p:sp>
        <p:nvSpPr>
          <p:cNvPr id="3" name="Content Placeholder 2"/>
          <p:cNvSpPr>
            <a:spLocks noGrp="1"/>
          </p:cNvSpPr>
          <p:nvPr>
            <p:ph idx="1"/>
          </p:nvPr>
        </p:nvSpPr>
        <p:spPr/>
        <p:txBody>
          <a:bodyPr>
            <a:normAutofit/>
          </a:bodyPr>
          <a:lstStyle/>
          <a:p>
            <a:r>
              <a:rPr lang="en-US" sz="1600" dirty="0" smtClean="0"/>
              <a:t>An excel sheet is created when the script is first executed</a:t>
            </a:r>
          </a:p>
          <a:p>
            <a:r>
              <a:rPr lang="en-US" sz="1600" dirty="0" smtClean="0"/>
              <a:t>This excel sheet gets updated after every test completion</a:t>
            </a:r>
          </a:p>
          <a:p>
            <a:r>
              <a:rPr lang="en-US" sz="1600" dirty="0" smtClean="0"/>
              <a:t>The following information is present in the excel file</a:t>
            </a:r>
          </a:p>
          <a:p>
            <a:pPr lvl="1">
              <a:buFont typeface="Wingdings" pitchFamily="2" charset="2"/>
              <a:buChar char="Ø"/>
            </a:pPr>
            <a:r>
              <a:rPr lang="en-US" sz="1600" dirty="0" smtClean="0"/>
              <a:t>Test name</a:t>
            </a:r>
          </a:p>
          <a:p>
            <a:pPr lvl="1">
              <a:buFont typeface="Wingdings" pitchFamily="2" charset="2"/>
              <a:buChar char="Ø"/>
            </a:pPr>
            <a:r>
              <a:rPr lang="en-US" sz="1600" dirty="0" smtClean="0"/>
              <a:t>Status(Passed/Failed)</a:t>
            </a:r>
          </a:p>
          <a:p>
            <a:pPr lvl="1">
              <a:buFont typeface="Wingdings" pitchFamily="2" charset="2"/>
              <a:buChar char="Ø"/>
            </a:pPr>
            <a:r>
              <a:rPr lang="en-US" sz="1600" dirty="0" smtClean="0"/>
              <a:t>Seed Value</a:t>
            </a:r>
          </a:p>
          <a:p>
            <a:pPr lvl="1">
              <a:buFont typeface="Wingdings" pitchFamily="2" charset="2"/>
              <a:buChar char="Ø"/>
            </a:pPr>
            <a:r>
              <a:rPr lang="en-US" sz="1600" dirty="0" smtClean="0"/>
              <a:t>Warnings (OVM/UVM)</a:t>
            </a:r>
          </a:p>
          <a:p>
            <a:pPr lvl="1">
              <a:buFont typeface="Wingdings" pitchFamily="2" charset="2"/>
              <a:buChar char="Ø"/>
            </a:pPr>
            <a:r>
              <a:rPr lang="en-US" sz="1600" dirty="0" smtClean="0"/>
              <a:t>Sim Time</a:t>
            </a:r>
          </a:p>
          <a:p>
            <a:pPr lvl="1">
              <a:buFont typeface="Wingdings" pitchFamily="2" charset="2"/>
              <a:buChar char="Ø"/>
            </a:pPr>
            <a:r>
              <a:rPr lang="en-US" sz="1600" dirty="0" smtClean="0"/>
              <a:t>Sim Start Time</a:t>
            </a:r>
          </a:p>
          <a:p>
            <a:pPr lvl="1">
              <a:buFont typeface="Wingdings" pitchFamily="2" charset="2"/>
              <a:buChar char="Ø"/>
            </a:pPr>
            <a:r>
              <a:rPr lang="en-US" sz="1600" dirty="0" smtClean="0"/>
              <a:t>Sim End Time</a:t>
            </a:r>
          </a:p>
          <a:p>
            <a:pPr lvl="1">
              <a:buFont typeface="Wingdings" pitchFamily="2" charset="2"/>
              <a:buChar char="Ø"/>
            </a:pPr>
            <a:r>
              <a:rPr lang="en-US" sz="1600" dirty="0" smtClean="0"/>
              <a:t>Test Start Date</a:t>
            </a:r>
          </a:p>
          <a:p>
            <a:pPr lvl="1">
              <a:buFont typeface="Wingdings" pitchFamily="2" charset="2"/>
              <a:buChar char="Ø"/>
            </a:pPr>
            <a:r>
              <a:rPr lang="en-US" sz="1600" dirty="0" smtClean="0"/>
              <a:t>Test End Date</a:t>
            </a:r>
          </a:p>
          <a:p>
            <a:pPr lvl="1">
              <a:buFont typeface="Wingdings" pitchFamily="2" charset="2"/>
              <a:buChar char="Ø"/>
            </a:pPr>
            <a:r>
              <a:rPr lang="en-US" sz="1600" dirty="0" smtClean="0"/>
              <a:t>CPU Usage Information</a:t>
            </a:r>
          </a:p>
          <a:p>
            <a:r>
              <a:rPr lang="en-US" sz="1600" dirty="0" smtClean="0"/>
              <a:t>After all the test have been executed the total number of passed and failed is printed along with the total simulation time</a:t>
            </a:r>
          </a:p>
          <a:p>
            <a:pPr>
              <a:buFont typeface="Wingdings" pitchFamily="2" charset="2"/>
              <a:buChar char="§"/>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5600" y="385325"/>
            <a:ext cx="5523000" cy="529075"/>
          </a:xfrm>
        </p:spPr>
        <p:txBody>
          <a:bodyPr/>
          <a:lstStyle/>
          <a:p>
            <a:r>
              <a:rPr lang="en-US" dirty="0" smtClean="0"/>
              <a:t>EXCEL REPORT SNAPSHOT (SINGLE)</a:t>
            </a:r>
            <a:endParaRPr lang="en-US" dirty="0"/>
          </a:p>
        </p:txBody>
      </p:sp>
      <p:pic>
        <p:nvPicPr>
          <p:cNvPr id="5122" name="Picture 2" descr="C:\Users\keshav.rath\Pictures\Screenshots\Screenshot (16).png"/>
          <p:cNvPicPr>
            <a:picLocks noChangeAspect="1" noChangeArrowheads="1"/>
          </p:cNvPicPr>
          <p:nvPr/>
        </p:nvPicPr>
        <p:blipFill>
          <a:blip r:embed="rId2" cstate="print"/>
          <a:srcRect/>
          <a:stretch>
            <a:fillRect/>
          </a:stretch>
        </p:blipFill>
        <p:spPr bwMode="auto">
          <a:xfrm>
            <a:off x="533399" y="1676400"/>
            <a:ext cx="7504981" cy="685800"/>
          </a:xfrm>
          <a:prstGeom prst="rect">
            <a:avLst/>
          </a:prstGeom>
          <a:noFill/>
        </p:spPr>
      </p:pic>
      <p:pic>
        <p:nvPicPr>
          <p:cNvPr id="5123" name="Picture 3" descr="C:\Users\keshav.rath\Pictures\Screenshots\Screenshot (17).png"/>
          <p:cNvPicPr>
            <a:picLocks noChangeAspect="1" noChangeArrowheads="1"/>
          </p:cNvPicPr>
          <p:nvPr/>
        </p:nvPicPr>
        <p:blipFill>
          <a:blip r:embed="rId3" cstate="print"/>
          <a:srcRect/>
          <a:stretch>
            <a:fillRect/>
          </a:stretch>
        </p:blipFill>
        <p:spPr bwMode="auto">
          <a:xfrm>
            <a:off x="685800" y="3276600"/>
            <a:ext cx="7543800" cy="5334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457200" y="1371600"/>
            <a:ext cx="8077200" cy="838200"/>
          </a:xfrm>
        </p:spPr>
        <p:txBody>
          <a:bodyPr>
            <a:noAutofit/>
          </a:bodyPr>
          <a:lstStyle/>
          <a:p>
            <a:pPr algn="just">
              <a:buNone/>
            </a:pPr>
            <a:r>
              <a:rPr lang="en-US" sz="1600" dirty="0" smtClean="0"/>
              <a:t>	Prior to this script, there used to be multiple scripts, each of them customized for a specific project. Each of these scripts used to produce an output which used to differ from the other.</a:t>
            </a:r>
            <a:endParaRPr lang="en-US" sz="1600" dirty="0"/>
          </a:p>
        </p:txBody>
      </p:sp>
      <p:sp>
        <p:nvSpPr>
          <p:cNvPr id="4" name="Rectangle 3"/>
          <p:cNvSpPr/>
          <p:nvPr/>
        </p:nvSpPr>
        <p:spPr>
          <a:xfrm>
            <a:off x="381000" y="25908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Project 1</a:t>
            </a:r>
            <a:endParaRPr lang="en-US" dirty="0"/>
          </a:p>
        </p:txBody>
      </p:sp>
      <p:sp>
        <p:nvSpPr>
          <p:cNvPr id="7" name="Rectangle 6"/>
          <p:cNvSpPr/>
          <p:nvPr/>
        </p:nvSpPr>
        <p:spPr>
          <a:xfrm>
            <a:off x="7239000" y="25908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Project N</a:t>
            </a:r>
            <a:endParaRPr lang="en-US" dirty="0"/>
          </a:p>
        </p:txBody>
      </p:sp>
      <p:sp>
        <p:nvSpPr>
          <p:cNvPr id="8" name="Rectangle 7"/>
          <p:cNvSpPr/>
          <p:nvPr/>
        </p:nvSpPr>
        <p:spPr>
          <a:xfrm>
            <a:off x="4305300" y="25908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Project 3</a:t>
            </a:r>
            <a:endParaRPr lang="en-US" dirty="0"/>
          </a:p>
        </p:txBody>
      </p:sp>
      <p:sp>
        <p:nvSpPr>
          <p:cNvPr id="9" name="Rectangle 8"/>
          <p:cNvSpPr/>
          <p:nvPr/>
        </p:nvSpPr>
        <p:spPr>
          <a:xfrm>
            <a:off x="2286000" y="25908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Project 2 </a:t>
            </a:r>
            <a:endParaRPr lang="en-US" dirty="0"/>
          </a:p>
        </p:txBody>
      </p:sp>
      <p:sp>
        <p:nvSpPr>
          <p:cNvPr id="10" name="TextBox 9"/>
          <p:cNvSpPr txBox="1"/>
          <p:nvPr/>
        </p:nvSpPr>
        <p:spPr>
          <a:xfrm>
            <a:off x="5943600" y="2596634"/>
            <a:ext cx="1219200" cy="369332"/>
          </a:xfrm>
          <a:prstGeom prst="rect">
            <a:avLst/>
          </a:prstGeom>
          <a:noFill/>
        </p:spPr>
        <p:txBody>
          <a:bodyPr wrap="square" rtlCol="0">
            <a:spAutoFit/>
          </a:bodyPr>
          <a:lstStyle/>
          <a:p>
            <a:r>
              <a:rPr lang="en-US" dirty="0" smtClean="0"/>
              <a:t>…………..</a:t>
            </a:r>
            <a:endParaRPr lang="en-US" dirty="0"/>
          </a:p>
        </p:txBody>
      </p:sp>
      <p:sp>
        <p:nvSpPr>
          <p:cNvPr id="14" name="Rectangle 13"/>
          <p:cNvSpPr/>
          <p:nvPr/>
        </p:nvSpPr>
        <p:spPr>
          <a:xfrm>
            <a:off x="381000" y="36576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Script 1</a:t>
            </a:r>
            <a:endParaRPr lang="en-US" dirty="0"/>
          </a:p>
        </p:txBody>
      </p:sp>
      <p:sp>
        <p:nvSpPr>
          <p:cNvPr id="15" name="Rectangle 14"/>
          <p:cNvSpPr/>
          <p:nvPr/>
        </p:nvSpPr>
        <p:spPr>
          <a:xfrm>
            <a:off x="7239000" y="36576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Script N</a:t>
            </a:r>
            <a:endParaRPr lang="en-US" dirty="0"/>
          </a:p>
        </p:txBody>
      </p:sp>
      <p:sp>
        <p:nvSpPr>
          <p:cNvPr id="16" name="Rectangle 15"/>
          <p:cNvSpPr/>
          <p:nvPr/>
        </p:nvSpPr>
        <p:spPr>
          <a:xfrm>
            <a:off x="4305300" y="36576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Script 3</a:t>
            </a:r>
            <a:endParaRPr lang="en-US" dirty="0"/>
          </a:p>
        </p:txBody>
      </p:sp>
      <p:sp>
        <p:nvSpPr>
          <p:cNvPr id="17" name="Rectangle 16"/>
          <p:cNvSpPr/>
          <p:nvPr/>
        </p:nvSpPr>
        <p:spPr>
          <a:xfrm>
            <a:off x="2286000" y="36576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Script 2 </a:t>
            </a:r>
            <a:endParaRPr lang="en-US" dirty="0"/>
          </a:p>
        </p:txBody>
      </p:sp>
      <p:sp>
        <p:nvSpPr>
          <p:cNvPr id="18" name="TextBox 17"/>
          <p:cNvSpPr txBox="1"/>
          <p:nvPr/>
        </p:nvSpPr>
        <p:spPr>
          <a:xfrm>
            <a:off x="5943600" y="3657600"/>
            <a:ext cx="1219200" cy="369332"/>
          </a:xfrm>
          <a:prstGeom prst="rect">
            <a:avLst/>
          </a:prstGeom>
          <a:noFill/>
        </p:spPr>
        <p:txBody>
          <a:bodyPr wrap="square" rtlCol="0">
            <a:spAutoFit/>
          </a:bodyPr>
          <a:lstStyle/>
          <a:p>
            <a:r>
              <a:rPr lang="en-US" dirty="0" smtClean="0"/>
              <a:t>…………..</a:t>
            </a:r>
            <a:endParaRPr lang="en-US" dirty="0"/>
          </a:p>
        </p:txBody>
      </p:sp>
      <p:sp>
        <p:nvSpPr>
          <p:cNvPr id="19" name="Rectangle 18"/>
          <p:cNvSpPr/>
          <p:nvPr/>
        </p:nvSpPr>
        <p:spPr>
          <a:xfrm>
            <a:off x="342900" y="5029200"/>
            <a:ext cx="16002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Qualified Result 1 </a:t>
            </a:r>
            <a:endParaRPr lang="en-US" dirty="0"/>
          </a:p>
        </p:txBody>
      </p:sp>
      <p:sp>
        <p:nvSpPr>
          <p:cNvPr id="20" name="Rectangle 19"/>
          <p:cNvSpPr/>
          <p:nvPr/>
        </p:nvSpPr>
        <p:spPr>
          <a:xfrm>
            <a:off x="7200900" y="5029200"/>
            <a:ext cx="16002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Qualified Result N</a:t>
            </a:r>
            <a:endParaRPr lang="en-US" dirty="0"/>
          </a:p>
        </p:txBody>
      </p:sp>
      <p:sp>
        <p:nvSpPr>
          <p:cNvPr id="21" name="Rectangle 20"/>
          <p:cNvSpPr/>
          <p:nvPr/>
        </p:nvSpPr>
        <p:spPr>
          <a:xfrm>
            <a:off x="4267200" y="5029200"/>
            <a:ext cx="16002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Qualified Result 3</a:t>
            </a:r>
            <a:endParaRPr lang="en-US" dirty="0"/>
          </a:p>
        </p:txBody>
      </p:sp>
      <p:sp>
        <p:nvSpPr>
          <p:cNvPr id="22" name="Rectangle 21"/>
          <p:cNvSpPr/>
          <p:nvPr/>
        </p:nvSpPr>
        <p:spPr>
          <a:xfrm>
            <a:off x="2247900" y="5029200"/>
            <a:ext cx="16002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Qualified Result 2</a:t>
            </a:r>
            <a:endParaRPr lang="en-US" dirty="0"/>
          </a:p>
        </p:txBody>
      </p:sp>
      <p:sp>
        <p:nvSpPr>
          <p:cNvPr id="23" name="TextBox 22"/>
          <p:cNvSpPr txBox="1"/>
          <p:nvPr/>
        </p:nvSpPr>
        <p:spPr>
          <a:xfrm>
            <a:off x="5943600" y="5111234"/>
            <a:ext cx="1219200" cy="369332"/>
          </a:xfrm>
          <a:prstGeom prst="rect">
            <a:avLst/>
          </a:prstGeom>
          <a:noFill/>
        </p:spPr>
        <p:txBody>
          <a:bodyPr wrap="square" rtlCol="0">
            <a:spAutoFit/>
          </a:bodyPr>
          <a:lstStyle/>
          <a:p>
            <a:r>
              <a:rPr lang="en-US" dirty="0" smtClean="0"/>
              <a:t>…………..</a:t>
            </a:r>
            <a:endParaRPr lang="en-US" dirty="0"/>
          </a:p>
        </p:txBody>
      </p:sp>
      <p:cxnSp>
        <p:nvCxnSpPr>
          <p:cNvPr id="25" name="Straight Arrow Connector 24"/>
          <p:cNvCxnSpPr>
            <a:stCxn id="4" idx="2"/>
            <a:endCxn id="14" idx="0"/>
          </p:cNvCxnSpPr>
          <p:nvPr/>
        </p:nvCxnSpPr>
        <p:spPr>
          <a:xfrm>
            <a:off x="1143000" y="29718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2"/>
            <a:endCxn id="19" idx="0"/>
          </p:cNvCxnSpPr>
          <p:nvPr/>
        </p:nvCxnSpPr>
        <p:spPr>
          <a:xfrm>
            <a:off x="1143000" y="4038600"/>
            <a:ext cx="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a:endCxn id="17" idx="0"/>
          </p:cNvCxnSpPr>
          <p:nvPr/>
        </p:nvCxnSpPr>
        <p:spPr>
          <a:xfrm>
            <a:off x="3048000" y="29718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2"/>
            <a:endCxn id="22" idx="0"/>
          </p:cNvCxnSpPr>
          <p:nvPr/>
        </p:nvCxnSpPr>
        <p:spPr>
          <a:xfrm>
            <a:off x="3048000" y="4038600"/>
            <a:ext cx="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8" idx="2"/>
            <a:endCxn id="16" idx="0"/>
          </p:cNvCxnSpPr>
          <p:nvPr/>
        </p:nvCxnSpPr>
        <p:spPr>
          <a:xfrm>
            <a:off x="5067300" y="29718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6" idx="2"/>
            <a:endCxn id="21" idx="0"/>
          </p:cNvCxnSpPr>
          <p:nvPr/>
        </p:nvCxnSpPr>
        <p:spPr>
          <a:xfrm>
            <a:off x="5067300" y="4038600"/>
            <a:ext cx="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7" idx="2"/>
            <a:endCxn id="15" idx="0"/>
          </p:cNvCxnSpPr>
          <p:nvPr/>
        </p:nvCxnSpPr>
        <p:spPr>
          <a:xfrm>
            <a:off x="8001000" y="29718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2"/>
            <a:endCxn id="20" idx="0"/>
          </p:cNvCxnSpPr>
          <p:nvPr/>
        </p:nvCxnSpPr>
        <p:spPr>
          <a:xfrm>
            <a:off x="8001000" y="4038600"/>
            <a:ext cx="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par>
                                <p:cTn id="64" presetID="10" presetClass="entr" presetSubtype="0" fill="hold"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nodeType="with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500"/>
                                        <p:tgtEl>
                                          <p:spTgt spid="35"/>
                                        </p:tgtEl>
                                      </p:cBhvr>
                                    </p:animEffect>
                                  </p:childTnLst>
                                </p:cTn>
                              </p:par>
                              <p:par>
                                <p:cTn id="70" presetID="10" presetClass="entr" presetSubtype="0" fill="hold"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fade">
                                      <p:cBhvr>
                                        <p:cTn id="72" dur="500"/>
                                        <p:tgtEl>
                                          <p:spTgt spid="3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500"/>
                                        <p:tgtEl>
                                          <p:spTgt spid="2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500"/>
                                        <p:tgtEl>
                                          <p:spTgt spid="2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500"/>
                                        <p:tgtEl>
                                          <p:spTgt spid="21"/>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500"/>
                                        <p:tgtEl>
                                          <p:spTgt spid="2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7" grpId="0" animBg="1"/>
      <p:bldP spid="8" grpId="0" animBg="1"/>
      <p:bldP spid="9" grpId="0" animBg="1"/>
      <p:bldP spid="10" grpId="0"/>
      <p:bldP spid="14" grpId="0" animBg="1"/>
      <p:bldP spid="15" grpId="0" animBg="1"/>
      <p:bldP spid="16" grpId="0" animBg="1"/>
      <p:bldP spid="17" grpId="0" animBg="1"/>
      <p:bldP spid="18" grpId="0"/>
      <p:bldP spid="19" grpId="0" animBg="1"/>
      <p:bldP spid="20" grpId="0" animBg="1"/>
      <p:bldP spid="21" grpId="0" animBg="1"/>
      <p:bldP spid="22" grpId="0" animBg="1"/>
      <p:bldP spid="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5600" y="381000"/>
            <a:ext cx="6818400" cy="716400"/>
          </a:xfrm>
        </p:spPr>
        <p:txBody>
          <a:bodyPr/>
          <a:lstStyle/>
          <a:p>
            <a:r>
              <a:rPr lang="en-US" dirty="0" smtClean="0"/>
              <a:t>EXCEL SHEET SNAPSHOT (REGRESSION)</a:t>
            </a:r>
            <a:endParaRPr lang="en-US" dirty="0"/>
          </a:p>
        </p:txBody>
      </p:sp>
      <p:pic>
        <p:nvPicPr>
          <p:cNvPr id="1026" name="Picture 2" descr="C:\Users\keshav.rath\Pictures\Screenshots\Screenshot (9).png"/>
          <p:cNvPicPr>
            <a:picLocks noChangeAspect="1" noChangeArrowheads="1"/>
          </p:cNvPicPr>
          <p:nvPr/>
        </p:nvPicPr>
        <p:blipFill>
          <a:blip r:embed="rId2" cstate="print"/>
          <a:srcRect/>
          <a:stretch>
            <a:fillRect/>
          </a:stretch>
        </p:blipFill>
        <p:spPr bwMode="auto">
          <a:xfrm>
            <a:off x="381001" y="1181100"/>
            <a:ext cx="7543799" cy="5241233"/>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5600" y="381000"/>
            <a:ext cx="6818400" cy="716400"/>
          </a:xfrm>
        </p:spPr>
        <p:txBody>
          <a:bodyPr/>
          <a:lstStyle/>
          <a:p>
            <a:r>
              <a:rPr lang="en-US" dirty="0" smtClean="0"/>
              <a:t>EXCEL REPORT SNAPSHOT (REGRESSION)</a:t>
            </a:r>
            <a:endParaRPr lang="en-US" dirty="0"/>
          </a:p>
        </p:txBody>
      </p:sp>
      <p:pic>
        <p:nvPicPr>
          <p:cNvPr id="2050" name="Picture 2" descr="C:\Users\keshav.rath\Pictures\Screenshots\Screenshot (10).png"/>
          <p:cNvPicPr>
            <a:picLocks noChangeAspect="1" noChangeArrowheads="1"/>
          </p:cNvPicPr>
          <p:nvPr/>
        </p:nvPicPr>
        <p:blipFill>
          <a:blip r:embed="rId2" cstate="print"/>
          <a:srcRect/>
          <a:stretch>
            <a:fillRect/>
          </a:stretch>
        </p:blipFill>
        <p:spPr bwMode="auto">
          <a:xfrm>
            <a:off x="228600" y="1371600"/>
            <a:ext cx="8382000" cy="4729149"/>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COVERAGE REPORT</a:t>
            </a:r>
            <a:endParaRPr lang="en-US" dirty="0"/>
          </a:p>
        </p:txBody>
      </p:sp>
      <p:sp>
        <p:nvSpPr>
          <p:cNvPr id="3" name="Content Placeholder 2"/>
          <p:cNvSpPr>
            <a:spLocks noGrp="1"/>
          </p:cNvSpPr>
          <p:nvPr>
            <p:ph idx="1"/>
          </p:nvPr>
        </p:nvSpPr>
        <p:spPr>
          <a:xfrm>
            <a:off x="381000" y="1295400"/>
            <a:ext cx="8305800" cy="685799"/>
          </a:xfrm>
        </p:spPr>
        <p:txBody>
          <a:bodyPr>
            <a:normAutofit/>
          </a:bodyPr>
          <a:lstStyle/>
          <a:p>
            <a:pPr algn="ctr">
              <a:buNone/>
            </a:pPr>
            <a:r>
              <a:rPr lang="en-US" sz="1800" dirty="0" smtClean="0"/>
              <a:t>	A  coverage report is generated if the user has enabled the option. This report is generated as a web page for the testcases that have passed.  </a:t>
            </a:r>
            <a:endParaRPr lang="en-US" sz="1800" dirty="0"/>
          </a:p>
        </p:txBody>
      </p:sp>
      <p:pic>
        <p:nvPicPr>
          <p:cNvPr id="6146" name="Picture 2" descr="D:\screenshots\Coverage_Report_Presentation.png"/>
          <p:cNvPicPr>
            <a:picLocks noChangeAspect="1" noChangeArrowheads="1"/>
          </p:cNvPicPr>
          <p:nvPr/>
        </p:nvPicPr>
        <p:blipFill>
          <a:blip r:embed="rId2" cstate="print"/>
          <a:srcRect/>
          <a:stretch>
            <a:fillRect/>
          </a:stretch>
        </p:blipFill>
        <p:spPr bwMode="auto">
          <a:xfrm>
            <a:off x="457200" y="2057400"/>
            <a:ext cx="8317396" cy="411480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COVERAGE REPORT</a:t>
            </a:r>
            <a:endParaRPr lang="en-US" dirty="0"/>
          </a:p>
        </p:txBody>
      </p:sp>
      <p:pic>
        <p:nvPicPr>
          <p:cNvPr id="7171" name="Picture 3" descr="D:\screenshots\Coverage_Report_Presentation_2.png"/>
          <p:cNvPicPr>
            <a:picLocks noChangeAspect="1" noChangeArrowheads="1"/>
          </p:cNvPicPr>
          <p:nvPr/>
        </p:nvPicPr>
        <p:blipFill>
          <a:blip r:embed="rId2" cstate="print"/>
          <a:srcRect/>
          <a:stretch>
            <a:fillRect/>
          </a:stretch>
        </p:blipFill>
        <p:spPr bwMode="auto">
          <a:xfrm>
            <a:off x="381000" y="1676400"/>
            <a:ext cx="8610600" cy="3148978"/>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FACED</a:t>
            </a:r>
            <a:endParaRPr lang="en-US" dirty="0"/>
          </a:p>
        </p:txBody>
      </p:sp>
      <p:sp>
        <p:nvSpPr>
          <p:cNvPr id="3" name="Content Placeholder 2"/>
          <p:cNvSpPr>
            <a:spLocks noGrp="1"/>
          </p:cNvSpPr>
          <p:nvPr>
            <p:ph idx="1"/>
          </p:nvPr>
        </p:nvSpPr>
        <p:spPr>
          <a:xfrm>
            <a:off x="457200" y="1600201"/>
            <a:ext cx="8229600" cy="3733799"/>
          </a:xfrm>
        </p:spPr>
        <p:txBody>
          <a:bodyPr/>
          <a:lstStyle/>
          <a:p>
            <a:pPr>
              <a:lnSpc>
                <a:spcPct val="150000"/>
              </a:lnSpc>
            </a:pPr>
            <a:r>
              <a:rPr lang="en-US" sz="1800" dirty="0" smtClean="0"/>
              <a:t>Submitting jobs in the queue,  checking every time when a job gets over</a:t>
            </a:r>
          </a:p>
          <a:p>
            <a:pPr>
              <a:lnSpc>
                <a:spcPct val="150000"/>
              </a:lnSpc>
            </a:pPr>
            <a:r>
              <a:rPr lang="en-US" sz="1800" dirty="0" smtClean="0"/>
              <a:t>Counting all the types of errors in the log file. (UVM_ERROR, assertion error and optional error)</a:t>
            </a:r>
          </a:p>
          <a:p>
            <a:pPr>
              <a:lnSpc>
                <a:spcPct val="150000"/>
              </a:lnSpc>
            </a:pPr>
            <a:r>
              <a:rPr lang="en-US" sz="1800" dirty="0" smtClean="0"/>
              <a:t>Differentiating between optional errors and optional errors that have to be excluded, especially errors containing escapes characters.</a:t>
            </a:r>
          </a:p>
          <a:p>
            <a:pPr>
              <a:lnSpc>
                <a:spcPct val="150000"/>
              </a:lnSpc>
            </a:pPr>
            <a:r>
              <a:rPr lang="en-US" sz="1800" dirty="0" smtClean="0"/>
              <a:t>Make several steps of compilation in </a:t>
            </a:r>
            <a:r>
              <a:rPr lang="en-US" sz="1800" dirty="0" err="1" smtClean="0"/>
              <a:t>modelsim</a:t>
            </a:r>
            <a:r>
              <a:rPr lang="en-US" sz="1800" dirty="0" smtClean="0"/>
              <a:t> to a single step, same for simulation</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IMPROVEMENT</a:t>
            </a:r>
            <a:endParaRPr lang="en-US" dirty="0"/>
          </a:p>
        </p:txBody>
      </p:sp>
      <p:sp>
        <p:nvSpPr>
          <p:cNvPr id="3" name="Content Placeholder 2"/>
          <p:cNvSpPr>
            <a:spLocks noGrp="1"/>
          </p:cNvSpPr>
          <p:nvPr>
            <p:ph idx="1"/>
          </p:nvPr>
        </p:nvSpPr>
        <p:spPr/>
        <p:txBody>
          <a:bodyPr>
            <a:normAutofit/>
          </a:bodyPr>
          <a:lstStyle/>
          <a:p>
            <a:pPr>
              <a:lnSpc>
                <a:spcPct val="150000"/>
              </a:lnSpc>
            </a:pPr>
            <a:r>
              <a:rPr lang="en-US" sz="1800" dirty="0" smtClean="0"/>
              <a:t>For regression, the compilation is done one time and the snapshots are stored in a shared library. This in turn saves time</a:t>
            </a:r>
          </a:p>
          <a:p>
            <a:pPr>
              <a:lnSpc>
                <a:spcPct val="150000"/>
              </a:lnSpc>
            </a:pPr>
            <a:r>
              <a:rPr lang="en-US" sz="1800" dirty="0" smtClean="0"/>
              <a:t>With the help of PBS, submitting jobs in a parallel manner is possible, making more than one test possible to run simultaneously, saving time</a:t>
            </a:r>
          </a:p>
          <a:p>
            <a:pPr>
              <a:lnSpc>
                <a:spcPct val="150000"/>
              </a:lnSpc>
            </a:pPr>
            <a:r>
              <a:rPr lang="en-US" sz="1800" dirty="0" smtClean="0"/>
              <a:t>Results are short and in a common format across all projects</a:t>
            </a:r>
          </a:p>
          <a:p>
            <a:pPr>
              <a:lnSpc>
                <a:spcPct val="150000"/>
              </a:lnSpc>
            </a:pPr>
            <a:r>
              <a:rPr lang="en-US" sz="1800" dirty="0" smtClean="0"/>
              <a:t>With excel sheet, no need to wait for all the testcases to get over. Results for all the testcases that are over is available in the excel sheet</a:t>
            </a:r>
          </a:p>
          <a:p>
            <a:pPr>
              <a:lnSpc>
                <a:spcPct val="150000"/>
              </a:lnSpc>
            </a:pPr>
            <a:r>
              <a:rPr lang="en-US" sz="1800" dirty="0" smtClean="0"/>
              <a:t>All the input are user defined, nothing been fixed in the script. </a:t>
            </a:r>
            <a:endParaRPr lang="en-US" sz="1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5" name="Table 4"/>
          <p:cNvGraphicFramePr>
            <a:graphicFrameLocks noGrp="1"/>
          </p:cNvGraphicFramePr>
          <p:nvPr/>
        </p:nvGraphicFramePr>
        <p:xfrm>
          <a:off x="762000" y="1752600"/>
          <a:ext cx="8001002" cy="3770028"/>
        </p:xfrm>
        <a:graphic>
          <a:graphicData uri="http://schemas.openxmlformats.org/drawingml/2006/table">
            <a:tbl>
              <a:tblPr firstRow="1" bandRow="1">
                <a:tableStyleId>{5C22544A-7EE6-4342-B048-85BDC9FD1C3A}</a:tableStyleId>
              </a:tblPr>
              <a:tblGrid>
                <a:gridCol w="1295400"/>
                <a:gridCol w="1981200"/>
                <a:gridCol w="1219200"/>
                <a:gridCol w="2286000"/>
                <a:gridCol w="1219202"/>
              </a:tblGrid>
              <a:tr h="797331">
                <a:tc>
                  <a:txBody>
                    <a:bodyPr/>
                    <a:lstStyle/>
                    <a:p>
                      <a:r>
                        <a:rPr lang="en-US" dirty="0" smtClean="0"/>
                        <a:t>PROJECT</a:t>
                      </a:r>
                      <a:endParaRPr lang="en-US" dirty="0"/>
                    </a:p>
                  </a:txBody>
                  <a:tcPr/>
                </a:tc>
                <a:tc>
                  <a:txBody>
                    <a:bodyPr/>
                    <a:lstStyle/>
                    <a:p>
                      <a:r>
                        <a:rPr lang="en-US" dirty="0" smtClean="0"/>
                        <a:t>ENVIRONMENT</a:t>
                      </a:r>
                      <a:endParaRPr lang="en-US" dirty="0"/>
                    </a:p>
                  </a:txBody>
                  <a:tcPr/>
                </a:tc>
                <a:tc>
                  <a:txBody>
                    <a:bodyPr/>
                    <a:lstStyle/>
                    <a:p>
                      <a:r>
                        <a:rPr lang="en-US" dirty="0" smtClean="0"/>
                        <a:t>SCRIPT</a:t>
                      </a:r>
                      <a:endParaRPr lang="en-US" dirty="0"/>
                    </a:p>
                  </a:txBody>
                  <a:tcPr/>
                </a:tc>
                <a:tc>
                  <a:txBody>
                    <a:bodyPr/>
                    <a:lstStyle/>
                    <a:p>
                      <a:r>
                        <a:rPr lang="en-US" dirty="0" smtClean="0"/>
                        <a:t>KEY</a:t>
                      </a:r>
                    </a:p>
                    <a:p>
                      <a:r>
                        <a:rPr lang="en-US" dirty="0" smtClean="0"/>
                        <a:t>IMPROVEMENTS</a:t>
                      </a:r>
                      <a:endParaRPr lang="en-US" dirty="0"/>
                    </a:p>
                  </a:txBody>
                  <a:tcPr/>
                </a:tc>
                <a:tc>
                  <a:txBody>
                    <a:bodyPr/>
                    <a:lstStyle/>
                    <a:p>
                      <a:r>
                        <a:rPr lang="en-US" dirty="0" smtClean="0"/>
                        <a:t>TEST STATUS</a:t>
                      </a:r>
                      <a:endParaRPr lang="en-US" dirty="0"/>
                    </a:p>
                  </a:txBody>
                  <a:tcPr/>
                </a:tc>
              </a:tr>
              <a:tr h="645459">
                <a:tc>
                  <a:txBody>
                    <a:bodyPr/>
                    <a:lstStyle/>
                    <a:p>
                      <a:r>
                        <a:rPr lang="en-US" sz="1400" dirty="0" smtClean="0"/>
                        <a:t>UFSCON</a:t>
                      </a:r>
                      <a:endParaRPr lang="en-US" sz="1400" dirty="0"/>
                    </a:p>
                  </a:txBody>
                  <a:tcPr/>
                </a:tc>
                <a:tc>
                  <a:txBody>
                    <a:bodyPr/>
                    <a:lstStyle/>
                    <a:p>
                      <a:r>
                        <a:rPr lang="en-US" sz="1400" dirty="0" smtClean="0"/>
                        <a:t>SV/UVM/Cadence</a:t>
                      </a:r>
                      <a:endParaRPr lang="en-US" sz="1400" dirty="0"/>
                    </a:p>
                  </a:txBody>
                  <a:tcPr/>
                </a:tc>
                <a:tc>
                  <a:txBody>
                    <a:bodyPr/>
                    <a:lstStyle/>
                    <a:p>
                      <a:endParaRPr lang="en-US" sz="1400" dirty="0"/>
                    </a:p>
                  </a:txBody>
                  <a:tcPr/>
                </a:tc>
                <a:tc>
                  <a:txBody>
                    <a:bodyPr/>
                    <a:lstStyle/>
                    <a:p>
                      <a:r>
                        <a:rPr lang="en-US" sz="1400" dirty="0" smtClean="0"/>
                        <a:t>Time reduced by 75%</a:t>
                      </a:r>
                      <a:endParaRPr lang="en-US" sz="1400" dirty="0"/>
                    </a:p>
                  </a:txBody>
                  <a:tcPr/>
                </a:tc>
                <a:tc>
                  <a:txBody>
                    <a:bodyPr/>
                    <a:lstStyle/>
                    <a:p>
                      <a:r>
                        <a:rPr lang="en-US" sz="1400" dirty="0" smtClean="0"/>
                        <a:t>Complete</a:t>
                      </a:r>
                      <a:endParaRPr lang="en-US" sz="1400" dirty="0"/>
                    </a:p>
                  </a:txBody>
                  <a:tcPr/>
                </a:tc>
              </a:tr>
              <a:tr h="461946">
                <a:tc>
                  <a:txBody>
                    <a:bodyPr/>
                    <a:lstStyle/>
                    <a:p>
                      <a:r>
                        <a:rPr lang="en-US" sz="1400" dirty="0" smtClean="0"/>
                        <a:t>PHY</a:t>
                      </a:r>
                      <a:endParaRPr lang="en-US" sz="1400" dirty="0"/>
                    </a:p>
                  </a:txBody>
                  <a:tcPr/>
                </a:tc>
                <a:tc>
                  <a:txBody>
                    <a:bodyPr/>
                    <a:lstStyle/>
                    <a:p>
                      <a:r>
                        <a:rPr lang="en-US" sz="1400" dirty="0" err="1" smtClean="0"/>
                        <a:t>Specman</a:t>
                      </a:r>
                      <a:r>
                        <a:rPr lang="en-US" sz="1400" dirty="0" smtClean="0"/>
                        <a:t>/Cadence</a:t>
                      </a:r>
                      <a:endParaRPr lang="en-US" sz="1400" dirty="0"/>
                    </a:p>
                  </a:txBody>
                  <a:tcPr/>
                </a:tc>
                <a:tc>
                  <a:txBody>
                    <a:bodyPr/>
                    <a:lstStyle/>
                    <a:p>
                      <a:endParaRPr lang="en-US" sz="1400" dirty="0"/>
                    </a:p>
                  </a:txBody>
                  <a:tcPr/>
                </a:tc>
                <a:tc>
                  <a:txBody>
                    <a:bodyPr/>
                    <a:lstStyle/>
                    <a:p>
                      <a:r>
                        <a:rPr lang="en-US" sz="1400" dirty="0" smtClean="0"/>
                        <a:t>PBS</a:t>
                      </a:r>
                      <a:endParaRPr lang="en-US" sz="1400" dirty="0"/>
                    </a:p>
                  </a:txBody>
                  <a:tcPr/>
                </a:tc>
                <a:tc>
                  <a:txBody>
                    <a:bodyPr/>
                    <a:lstStyle/>
                    <a:p>
                      <a:r>
                        <a:rPr lang="en-US" sz="1400" dirty="0" smtClean="0"/>
                        <a:t>2-3 test executed</a:t>
                      </a:r>
                      <a:endParaRPr lang="en-US" sz="1400" dirty="0"/>
                    </a:p>
                  </a:txBody>
                  <a:tcPr/>
                </a:tc>
              </a:tr>
              <a:tr h="645459">
                <a:tc>
                  <a:txBody>
                    <a:bodyPr/>
                    <a:lstStyle/>
                    <a:p>
                      <a:r>
                        <a:rPr lang="en-US" sz="1400" dirty="0" smtClean="0"/>
                        <a:t>NANDC</a:t>
                      </a:r>
                      <a:endParaRPr lang="en-US" sz="1400" dirty="0"/>
                    </a:p>
                  </a:txBody>
                  <a:tcPr/>
                </a:tc>
                <a:tc>
                  <a:txBody>
                    <a:bodyPr/>
                    <a:lstStyle/>
                    <a:p>
                      <a:r>
                        <a:rPr lang="en-US" sz="1400" dirty="0" smtClean="0"/>
                        <a:t>SV/UVM/Cadence</a:t>
                      </a:r>
                      <a:endParaRPr lang="en-US" sz="1400" dirty="0"/>
                    </a:p>
                  </a:txBody>
                  <a:tcPr/>
                </a:tc>
                <a:tc>
                  <a:txBody>
                    <a:bodyPr/>
                    <a:lstStyle/>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Time reduced by 75%</a:t>
                      </a:r>
                    </a:p>
                    <a:p>
                      <a:endParaRPr lang="en-US" sz="1400" dirty="0"/>
                    </a:p>
                  </a:txBody>
                  <a:tcPr/>
                </a:tc>
                <a:tc>
                  <a:txBody>
                    <a:bodyPr/>
                    <a:lstStyle/>
                    <a:p>
                      <a:r>
                        <a:rPr lang="en-US" sz="1400" dirty="0" smtClean="0"/>
                        <a:t>Complete </a:t>
                      </a:r>
                      <a:endParaRPr lang="en-US" sz="1400" dirty="0"/>
                    </a:p>
                  </a:txBody>
                  <a:tcPr/>
                </a:tc>
              </a:tr>
              <a:tr h="461946">
                <a:tc>
                  <a:txBody>
                    <a:bodyPr/>
                    <a:lstStyle/>
                    <a:p>
                      <a:r>
                        <a:rPr lang="en-US" sz="1400" dirty="0" smtClean="0"/>
                        <a:t>ECC</a:t>
                      </a:r>
                      <a:endParaRPr lang="en-US" sz="1400" dirty="0"/>
                    </a:p>
                  </a:txBody>
                  <a:tcPr/>
                </a:tc>
                <a:tc>
                  <a:txBody>
                    <a:bodyPr/>
                    <a:lstStyle/>
                    <a:p>
                      <a:r>
                        <a:rPr lang="en-US" sz="1400" dirty="0" smtClean="0"/>
                        <a:t>OVM/Cadence</a:t>
                      </a:r>
                      <a:endParaRPr lang="en-US" sz="1400" dirty="0"/>
                    </a:p>
                  </a:txBody>
                  <a:tcPr/>
                </a:tc>
                <a:tc>
                  <a:txBody>
                    <a:bodyPr/>
                    <a:lstStyle/>
                    <a:p>
                      <a:r>
                        <a:rPr lang="en-US" sz="1400" dirty="0" err="1" smtClean="0"/>
                        <a:t>Lib_link</a:t>
                      </a:r>
                      <a:r>
                        <a:rPr lang="en-US" sz="1400" dirty="0" smtClean="0"/>
                        <a:t>,</a:t>
                      </a:r>
                      <a:r>
                        <a:rPr lang="en-US" sz="1400" baseline="0" dirty="0" smtClean="0"/>
                        <a:t> </a:t>
                      </a:r>
                      <a:r>
                        <a:rPr lang="en-US" sz="1400" baseline="0" dirty="0" err="1" smtClean="0"/>
                        <a:t>Lib_Link_file</a:t>
                      </a:r>
                      <a:endParaRPr lang="en-US" sz="1400" dirty="0"/>
                    </a:p>
                  </a:txBody>
                  <a:tcPr/>
                </a:tc>
                <a:tc>
                  <a:txBody>
                    <a:bodyPr/>
                    <a:lstStyle/>
                    <a:p>
                      <a:r>
                        <a:rPr lang="en-US" sz="1400" dirty="0" smtClean="0"/>
                        <a:t>Time reduced by 83%</a:t>
                      </a:r>
                      <a:endParaRPr lang="en-US" sz="1400" dirty="0"/>
                    </a:p>
                  </a:txBody>
                  <a:tcPr/>
                </a:tc>
                <a:tc>
                  <a:txBody>
                    <a:bodyPr/>
                    <a:lstStyle/>
                    <a:p>
                      <a:r>
                        <a:rPr lang="en-US" sz="1400" dirty="0" smtClean="0"/>
                        <a:t>Complete</a:t>
                      </a:r>
                      <a:endParaRPr lang="en-US" sz="1400" dirty="0"/>
                    </a:p>
                  </a:txBody>
                  <a:tcPr/>
                </a:tc>
              </a:tr>
              <a:tr h="645459">
                <a:tc>
                  <a:txBody>
                    <a:bodyPr/>
                    <a:lstStyle/>
                    <a:p>
                      <a:r>
                        <a:rPr lang="en-US" sz="1400" dirty="0" smtClean="0"/>
                        <a:t>SDCON</a:t>
                      </a:r>
                      <a:endParaRPr lang="en-US" sz="1400" dirty="0"/>
                    </a:p>
                  </a:txBody>
                  <a:tcPr/>
                </a:tc>
                <a:tc>
                  <a:txBody>
                    <a:bodyPr/>
                    <a:lstStyle/>
                    <a:p>
                      <a:r>
                        <a:rPr lang="en-US" sz="1400" dirty="0" smtClean="0"/>
                        <a:t>OVM/</a:t>
                      </a:r>
                      <a:r>
                        <a:rPr lang="en-US" sz="1400" dirty="0" err="1" smtClean="0"/>
                        <a:t>Modelsim</a:t>
                      </a:r>
                      <a:endParaRPr lang="en-US" sz="1400" dirty="0"/>
                    </a:p>
                  </a:txBody>
                  <a:tcPr/>
                </a:tc>
                <a:tc>
                  <a:txBody>
                    <a:bodyPr/>
                    <a:lstStyle/>
                    <a:p>
                      <a:endParaRPr lang="en-US" sz="1400" dirty="0"/>
                    </a:p>
                  </a:txBody>
                  <a:tcPr/>
                </a:tc>
                <a:tc>
                  <a:txBody>
                    <a:bodyPr/>
                    <a:lstStyle/>
                    <a:p>
                      <a:r>
                        <a:rPr lang="en-US" sz="1400" dirty="0" smtClean="0"/>
                        <a:t>Compilation and</a:t>
                      </a:r>
                      <a:r>
                        <a:rPr lang="en-US" sz="1400" baseline="0" dirty="0" smtClean="0"/>
                        <a:t> Simulation shorten</a:t>
                      </a:r>
                    </a:p>
                  </a:txBody>
                  <a:tcPr/>
                </a:tc>
                <a:tc>
                  <a:txBody>
                    <a:bodyPr/>
                    <a:lstStyle/>
                    <a:p>
                      <a:r>
                        <a:rPr lang="en-US" sz="1400" baseline="0" dirty="0" smtClean="0"/>
                        <a:t>2-3 test</a:t>
                      </a:r>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PENDING</a:t>
            </a:r>
            <a:endParaRPr lang="en-US" dirty="0"/>
          </a:p>
        </p:txBody>
      </p:sp>
      <p:sp>
        <p:nvSpPr>
          <p:cNvPr id="3" name="Content Placeholder 2"/>
          <p:cNvSpPr>
            <a:spLocks noGrp="1"/>
          </p:cNvSpPr>
          <p:nvPr>
            <p:ph idx="1"/>
          </p:nvPr>
        </p:nvSpPr>
        <p:spPr/>
        <p:txBody>
          <a:bodyPr>
            <a:normAutofit/>
          </a:bodyPr>
          <a:lstStyle/>
          <a:p>
            <a:pPr>
              <a:lnSpc>
                <a:spcPct val="150000"/>
              </a:lnSpc>
            </a:pPr>
            <a:r>
              <a:rPr lang="en-US" sz="1800" dirty="0" smtClean="0"/>
              <a:t>Making the simulation time column in the excel file dynamic.</a:t>
            </a:r>
          </a:p>
          <a:p>
            <a:pPr>
              <a:lnSpc>
                <a:spcPct val="150000"/>
              </a:lnSpc>
            </a:pPr>
            <a:r>
              <a:rPr lang="en-US" sz="1800" dirty="0" smtClean="0"/>
              <a:t>For </a:t>
            </a:r>
            <a:r>
              <a:rPr lang="en-US" sz="1800" dirty="0" err="1" smtClean="0"/>
              <a:t>modelsim</a:t>
            </a:r>
            <a:r>
              <a:rPr lang="en-US" sz="1800" dirty="0" smtClean="0"/>
              <a:t>, printing the </a:t>
            </a:r>
            <a:r>
              <a:rPr lang="en-US" sz="1800" dirty="0" err="1" smtClean="0"/>
              <a:t>cpu</a:t>
            </a:r>
            <a:r>
              <a:rPr lang="en-US" sz="1800" dirty="0" smtClean="0"/>
              <a:t> usage info</a:t>
            </a:r>
          </a:p>
          <a:p>
            <a:pPr>
              <a:lnSpc>
                <a:spcPct val="150000"/>
              </a:lnSpc>
            </a:pPr>
            <a:r>
              <a:rPr lang="en-US" sz="1800" dirty="0" smtClean="0"/>
              <a:t>Removing files that are generated from scripts.</a:t>
            </a:r>
          </a:p>
          <a:p>
            <a:pPr>
              <a:lnSpc>
                <a:spcPct val="150000"/>
              </a:lnSpc>
            </a:pPr>
            <a:r>
              <a:rPr lang="en-US" sz="1800" dirty="0" smtClean="0"/>
              <a:t>Removing the extra dots that are present in seed value (only </a:t>
            </a:r>
            <a:r>
              <a:rPr lang="en-US" sz="1800" dirty="0" err="1" smtClean="0"/>
              <a:t>modelsim</a:t>
            </a:r>
            <a:r>
              <a:rPr lang="en-US" sz="1800" dirty="0" smtClean="0"/>
              <a:t>)</a:t>
            </a:r>
            <a:endParaRPr lang="en-US" sz="1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a:bodyPr>
          <a:lstStyle/>
          <a:p>
            <a:pPr>
              <a:lnSpc>
                <a:spcPct val="150000"/>
              </a:lnSpc>
            </a:pPr>
            <a:r>
              <a:rPr lang="en-US" sz="1800" dirty="0" smtClean="0"/>
              <a:t>The script can be made more generic if analyzed properly.</a:t>
            </a:r>
          </a:p>
          <a:p>
            <a:pPr>
              <a:lnSpc>
                <a:spcPct val="150000"/>
              </a:lnSpc>
            </a:pPr>
            <a:r>
              <a:rPr lang="en-US" sz="1800" dirty="0" smtClean="0"/>
              <a:t>Unwanted variables and subroutines can be removed.</a:t>
            </a:r>
          </a:p>
          <a:p>
            <a:pPr>
              <a:lnSpc>
                <a:spcPct val="150000"/>
              </a:lnSpc>
            </a:pPr>
            <a:r>
              <a:rPr lang="en-US" sz="1800" dirty="0" smtClean="0"/>
              <a:t>Variables can be assigned dynamically so as to reduce space complexity</a:t>
            </a:r>
          </a:p>
          <a:p>
            <a:pPr>
              <a:lnSpc>
                <a:spcPct val="150000"/>
              </a:lnSpc>
            </a:pPr>
            <a:endParaRPr lang="en-US" sz="1800" dirty="0" smtClean="0"/>
          </a:p>
          <a:p>
            <a:pPr>
              <a:lnSpc>
                <a:spcPct val="150000"/>
              </a:lnSpc>
            </a:pPr>
            <a:r>
              <a:rPr lang="en-US" sz="1800" dirty="0" smtClean="0"/>
              <a:t>GUI can be made to make user more comfortable rather than using Makefile, as no command would be required.</a:t>
            </a:r>
          </a:p>
          <a:p>
            <a:pPr>
              <a:lnSpc>
                <a:spcPct val="150000"/>
              </a:lnSpc>
            </a:pPr>
            <a:r>
              <a:rPr lang="en-US" sz="1800" dirty="0" smtClean="0"/>
              <a:t>GUI can have the use of text boxes, radio buttons, check boxes, so that user can provided all the necessary files and values through the GUI  </a:t>
            </a:r>
            <a:endParaRPr lang="en-US" sz="1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r>
              <a:rPr lang="en-US" dirty="0" smtClean="0"/>
              <a:t>Q&amp;A</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a:bodyPr>
          <a:lstStyle/>
          <a:p>
            <a:pPr>
              <a:lnSpc>
                <a:spcPct val="150000"/>
              </a:lnSpc>
            </a:pPr>
            <a:r>
              <a:rPr lang="en-US" sz="1800" dirty="0" smtClean="0"/>
              <a:t>Script customized for each project</a:t>
            </a:r>
          </a:p>
          <a:p>
            <a:pPr>
              <a:lnSpc>
                <a:spcPct val="150000"/>
              </a:lnSpc>
            </a:pPr>
            <a:r>
              <a:rPr lang="en-US" sz="1800" dirty="0" smtClean="0"/>
              <a:t>Not easy to maintain</a:t>
            </a:r>
          </a:p>
          <a:p>
            <a:pPr>
              <a:lnSpc>
                <a:spcPct val="150000"/>
              </a:lnSpc>
            </a:pPr>
            <a:r>
              <a:rPr lang="en-US" sz="1800" dirty="0" smtClean="0"/>
              <a:t>Learning Cycles Huge.</a:t>
            </a:r>
          </a:p>
          <a:p>
            <a:pPr>
              <a:lnSpc>
                <a:spcPct val="150000"/>
              </a:lnSpc>
            </a:pPr>
            <a:r>
              <a:rPr lang="en-US" sz="1800" dirty="0" smtClean="0"/>
              <a:t>Not PBS friendly</a:t>
            </a:r>
          </a:p>
          <a:p>
            <a:pPr>
              <a:lnSpc>
                <a:spcPct val="150000"/>
              </a:lnSpc>
            </a:pPr>
            <a:r>
              <a:rPr lang="en-US" sz="1800" dirty="0" smtClean="0"/>
              <a:t>Longer Simulation Cycles</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5600" y="385324"/>
            <a:ext cx="5980200" cy="757675"/>
          </a:xfrm>
        </p:spPr>
        <p:txBody>
          <a:bodyPr/>
          <a:lstStyle/>
          <a:p>
            <a:r>
              <a:rPr lang="en-US" dirty="0" smtClean="0"/>
              <a:t>AUTOMATION FRAMEWORK OVERVIEW</a:t>
            </a:r>
            <a:endParaRPr lang="en-US" dirty="0"/>
          </a:p>
        </p:txBody>
      </p:sp>
      <p:sp>
        <p:nvSpPr>
          <p:cNvPr id="3" name="Content Placeholder 2"/>
          <p:cNvSpPr>
            <a:spLocks noGrp="1"/>
          </p:cNvSpPr>
          <p:nvPr>
            <p:ph idx="1"/>
          </p:nvPr>
        </p:nvSpPr>
        <p:spPr>
          <a:xfrm>
            <a:off x="457200" y="1219200"/>
            <a:ext cx="8229600" cy="761999"/>
          </a:xfrm>
        </p:spPr>
        <p:txBody>
          <a:bodyPr/>
          <a:lstStyle/>
          <a:p>
            <a:pPr>
              <a:buNone/>
            </a:pPr>
            <a:r>
              <a:rPr lang="en-US" sz="1600" dirty="0" smtClean="0"/>
              <a:t>To overcome this problem a script was developed which can work across all projects. </a:t>
            </a:r>
          </a:p>
          <a:p>
            <a:pPr>
              <a:buNone/>
            </a:pPr>
            <a:r>
              <a:rPr lang="en-US" sz="1600" dirty="0" smtClean="0"/>
              <a:t>This script is developed so as to get all of the inputs from users.</a:t>
            </a:r>
          </a:p>
          <a:p>
            <a:endParaRPr lang="en-US" dirty="0" smtClean="0"/>
          </a:p>
          <a:p>
            <a:pPr>
              <a:buNone/>
            </a:pPr>
            <a:endParaRPr lang="en-US" dirty="0"/>
          </a:p>
        </p:txBody>
      </p:sp>
      <p:sp>
        <p:nvSpPr>
          <p:cNvPr id="4" name="Rectangle 3"/>
          <p:cNvSpPr/>
          <p:nvPr/>
        </p:nvSpPr>
        <p:spPr>
          <a:xfrm>
            <a:off x="419100" y="23622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Project 1</a:t>
            </a:r>
            <a:endParaRPr lang="en-US" dirty="0"/>
          </a:p>
        </p:txBody>
      </p:sp>
      <p:sp>
        <p:nvSpPr>
          <p:cNvPr id="5" name="Rectangle 4"/>
          <p:cNvSpPr/>
          <p:nvPr/>
        </p:nvSpPr>
        <p:spPr>
          <a:xfrm>
            <a:off x="7277100" y="23622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Project N</a:t>
            </a:r>
            <a:endParaRPr lang="en-US" dirty="0"/>
          </a:p>
        </p:txBody>
      </p:sp>
      <p:sp>
        <p:nvSpPr>
          <p:cNvPr id="6" name="Rectangle 5"/>
          <p:cNvSpPr/>
          <p:nvPr/>
        </p:nvSpPr>
        <p:spPr>
          <a:xfrm>
            <a:off x="4343400" y="23622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Project 3</a:t>
            </a:r>
            <a:endParaRPr lang="en-US" dirty="0"/>
          </a:p>
        </p:txBody>
      </p:sp>
      <p:sp>
        <p:nvSpPr>
          <p:cNvPr id="7" name="Rectangle 6"/>
          <p:cNvSpPr/>
          <p:nvPr/>
        </p:nvSpPr>
        <p:spPr>
          <a:xfrm>
            <a:off x="2324100" y="23622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Project 2 </a:t>
            </a:r>
            <a:endParaRPr lang="en-US" dirty="0"/>
          </a:p>
        </p:txBody>
      </p:sp>
      <p:sp>
        <p:nvSpPr>
          <p:cNvPr id="8" name="TextBox 7"/>
          <p:cNvSpPr txBox="1"/>
          <p:nvPr/>
        </p:nvSpPr>
        <p:spPr>
          <a:xfrm>
            <a:off x="5981700" y="2368034"/>
            <a:ext cx="1219200" cy="369332"/>
          </a:xfrm>
          <a:prstGeom prst="rect">
            <a:avLst/>
          </a:prstGeom>
          <a:noFill/>
        </p:spPr>
        <p:txBody>
          <a:bodyPr wrap="square" rtlCol="0">
            <a:spAutoFit/>
          </a:bodyPr>
          <a:lstStyle/>
          <a:p>
            <a:r>
              <a:rPr lang="en-US" dirty="0" smtClean="0"/>
              <a:t>…………..</a:t>
            </a:r>
            <a:endParaRPr lang="en-US" dirty="0"/>
          </a:p>
        </p:txBody>
      </p:sp>
      <p:sp>
        <p:nvSpPr>
          <p:cNvPr id="9" name="Rectangle 8"/>
          <p:cNvSpPr/>
          <p:nvPr/>
        </p:nvSpPr>
        <p:spPr>
          <a:xfrm>
            <a:off x="419100" y="34290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 Inputs 1</a:t>
            </a:r>
            <a:endParaRPr lang="en-US" dirty="0"/>
          </a:p>
        </p:txBody>
      </p:sp>
      <p:sp>
        <p:nvSpPr>
          <p:cNvPr id="10" name="Rectangle 9"/>
          <p:cNvSpPr/>
          <p:nvPr/>
        </p:nvSpPr>
        <p:spPr>
          <a:xfrm>
            <a:off x="7277100" y="34290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 Inputs N</a:t>
            </a:r>
            <a:endParaRPr lang="en-US" dirty="0"/>
          </a:p>
        </p:txBody>
      </p:sp>
      <p:sp>
        <p:nvSpPr>
          <p:cNvPr id="11" name="Rectangle 10"/>
          <p:cNvSpPr/>
          <p:nvPr/>
        </p:nvSpPr>
        <p:spPr>
          <a:xfrm>
            <a:off x="4343400" y="34290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 Inputs 3</a:t>
            </a:r>
            <a:endParaRPr lang="en-US" dirty="0"/>
          </a:p>
        </p:txBody>
      </p:sp>
      <p:sp>
        <p:nvSpPr>
          <p:cNvPr id="12" name="Rectangle 11"/>
          <p:cNvSpPr/>
          <p:nvPr/>
        </p:nvSpPr>
        <p:spPr>
          <a:xfrm>
            <a:off x="2324100" y="34290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 Inputs 2 </a:t>
            </a:r>
            <a:endParaRPr lang="en-US" dirty="0"/>
          </a:p>
        </p:txBody>
      </p:sp>
      <p:sp>
        <p:nvSpPr>
          <p:cNvPr id="13" name="TextBox 12"/>
          <p:cNvSpPr txBox="1"/>
          <p:nvPr/>
        </p:nvSpPr>
        <p:spPr>
          <a:xfrm>
            <a:off x="5981700" y="3429000"/>
            <a:ext cx="1219200" cy="369332"/>
          </a:xfrm>
          <a:prstGeom prst="rect">
            <a:avLst/>
          </a:prstGeom>
          <a:noFill/>
        </p:spPr>
        <p:txBody>
          <a:bodyPr wrap="square" rtlCol="0">
            <a:spAutoFit/>
          </a:bodyPr>
          <a:lstStyle/>
          <a:p>
            <a:r>
              <a:rPr lang="en-US" dirty="0" smtClean="0"/>
              <a:t>…………..</a:t>
            </a:r>
            <a:endParaRPr lang="en-US" dirty="0"/>
          </a:p>
        </p:txBody>
      </p:sp>
      <p:sp>
        <p:nvSpPr>
          <p:cNvPr id="14" name="Rectangle 13"/>
          <p:cNvSpPr/>
          <p:nvPr/>
        </p:nvSpPr>
        <p:spPr>
          <a:xfrm>
            <a:off x="342900" y="5638800"/>
            <a:ext cx="16002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Qualified Result 1 </a:t>
            </a:r>
            <a:endParaRPr lang="en-US" dirty="0"/>
          </a:p>
        </p:txBody>
      </p:sp>
      <p:sp>
        <p:nvSpPr>
          <p:cNvPr id="15" name="Rectangle 14"/>
          <p:cNvSpPr/>
          <p:nvPr/>
        </p:nvSpPr>
        <p:spPr>
          <a:xfrm>
            <a:off x="7200900" y="5638800"/>
            <a:ext cx="16002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Qualified Result N</a:t>
            </a:r>
            <a:endParaRPr lang="en-US" dirty="0"/>
          </a:p>
        </p:txBody>
      </p:sp>
      <p:sp>
        <p:nvSpPr>
          <p:cNvPr id="16" name="Rectangle 15"/>
          <p:cNvSpPr/>
          <p:nvPr/>
        </p:nvSpPr>
        <p:spPr>
          <a:xfrm>
            <a:off x="4267200" y="5638800"/>
            <a:ext cx="16002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Qualified Result 3</a:t>
            </a:r>
            <a:endParaRPr lang="en-US" dirty="0"/>
          </a:p>
        </p:txBody>
      </p:sp>
      <p:sp>
        <p:nvSpPr>
          <p:cNvPr id="17" name="Rectangle 16"/>
          <p:cNvSpPr/>
          <p:nvPr/>
        </p:nvSpPr>
        <p:spPr>
          <a:xfrm>
            <a:off x="2247900" y="5638800"/>
            <a:ext cx="16002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Qualified Result 2</a:t>
            </a:r>
            <a:endParaRPr lang="en-US" dirty="0"/>
          </a:p>
        </p:txBody>
      </p:sp>
      <p:sp>
        <p:nvSpPr>
          <p:cNvPr id="18" name="TextBox 17"/>
          <p:cNvSpPr txBox="1"/>
          <p:nvPr/>
        </p:nvSpPr>
        <p:spPr>
          <a:xfrm>
            <a:off x="5943600" y="5720834"/>
            <a:ext cx="1219200" cy="369332"/>
          </a:xfrm>
          <a:prstGeom prst="rect">
            <a:avLst/>
          </a:prstGeom>
          <a:noFill/>
        </p:spPr>
        <p:txBody>
          <a:bodyPr wrap="square" rtlCol="0">
            <a:spAutoFit/>
          </a:bodyPr>
          <a:lstStyle/>
          <a:p>
            <a:r>
              <a:rPr lang="en-US" dirty="0" smtClean="0"/>
              <a:t>…………..</a:t>
            </a:r>
            <a:endParaRPr lang="en-US" dirty="0"/>
          </a:p>
        </p:txBody>
      </p:sp>
      <p:cxnSp>
        <p:nvCxnSpPr>
          <p:cNvPr id="19" name="Straight Arrow Connector 18"/>
          <p:cNvCxnSpPr>
            <a:stCxn id="4" idx="2"/>
            <a:endCxn id="9" idx="0"/>
          </p:cNvCxnSpPr>
          <p:nvPr/>
        </p:nvCxnSpPr>
        <p:spPr>
          <a:xfrm>
            <a:off x="1181100" y="27432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2"/>
            <a:endCxn id="12" idx="0"/>
          </p:cNvCxnSpPr>
          <p:nvPr/>
        </p:nvCxnSpPr>
        <p:spPr>
          <a:xfrm>
            <a:off x="3086100" y="27432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2"/>
            <a:endCxn id="11" idx="0"/>
          </p:cNvCxnSpPr>
          <p:nvPr/>
        </p:nvCxnSpPr>
        <p:spPr>
          <a:xfrm>
            <a:off x="5105400" y="27432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2"/>
            <a:endCxn id="10" idx="0"/>
          </p:cNvCxnSpPr>
          <p:nvPr/>
        </p:nvCxnSpPr>
        <p:spPr>
          <a:xfrm>
            <a:off x="8039100" y="27432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657600" y="4572000"/>
            <a:ext cx="1524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Script </a:t>
            </a:r>
            <a:endParaRPr lang="en-US" dirty="0"/>
          </a:p>
        </p:txBody>
      </p:sp>
      <p:cxnSp>
        <p:nvCxnSpPr>
          <p:cNvPr id="29" name="Straight Arrow Connector 28"/>
          <p:cNvCxnSpPr>
            <a:stCxn id="9" idx="2"/>
            <a:endCxn id="27" idx="0"/>
          </p:cNvCxnSpPr>
          <p:nvPr/>
        </p:nvCxnSpPr>
        <p:spPr>
          <a:xfrm>
            <a:off x="1181100" y="3810000"/>
            <a:ext cx="32385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2"/>
            <a:endCxn id="27" idx="0"/>
          </p:cNvCxnSpPr>
          <p:nvPr/>
        </p:nvCxnSpPr>
        <p:spPr>
          <a:xfrm>
            <a:off x="3086100" y="3810000"/>
            <a:ext cx="13335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2"/>
            <a:endCxn id="27" idx="0"/>
          </p:cNvCxnSpPr>
          <p:nvPr/>
        </p:nvCxnSpPr>
        <p:spPr>
          <a:xfrm flipH="1">
            <a:off x="4419600" y="3810000"/>
            <a:ext cx="685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2"/>
            <a:endCxn id="27" idx="0"/>
          </p:cNvCxnSpPr>
          <p:nvPr/>
        </p:nvCxnSpPr>
        <p:spPr>
          <a:xfrm flipH="1">
            <a:off x="4419600" y="3810000"/>
            <a:ext cx="36195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7" idx="2"/>
            <a:endCxn id="14" idx="0"/>
          </p:cNvCxnSpPr>
          <p:nvPr/>
        </p:nvCxnSpPr>
        <p:spPr>
          <a:xfrm flipH="1">
            <a:off x="1143000" y="4953000"/>
            <a:ext cx="3276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7" idx="2"/>
            <a:endCxn id="17" idx="0"/>
          </p:cNvCxnSpPr>
          <p:nvPr/>
        </p:nvCxnSpPr>
        <p:spPr>
          <a:xfrm flipH="1">
            <a:off x="3048000" y="4953000"/>
            <a:ext cx="1371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7" idx="2"/>
            <a:endCxn id="16" idx="0"/>
          </p:cNvCxnSpPr>
          <p:nvPr/>
        </p:nvCxnSpPr>
        <p:spPr>
          <a:xfrm>
            <a:off x="4419600" y="4953000"/>
            <a:ext cx="6477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7" idx="2"/>
            <a:endCxn id="15" idx="0"/>
          </p:cNvCxnSpPr>
          <p:nvPr/>
        </p:nvCxnSpPr>
        <p:spPr>
          <a:xfrm>
            <a:off x="4419600" y="4953000"/>
            <a:ext cx="3581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anim calcmode="lin" valueType="num">
                                      <p:cBhvr>
                                        <p:cTn id="39" dur="1000" fill="hold"/>
                                        <p:tgtEl>
                                          <p:spTgt spid="6"/>
                                        </p:tgtEl>
                                        <p:attrNameLst>
                                          <p:attrName>ppt_x</p:attrName>
                                        </p:attrNameLst>
                                      </p:cBhvr>
                                      <p:tavLst>
                                        <p:tav tm="0">
                                          <p:val>
                                            <p:strVal val="#ppt_x"/>
                                          </p:val>
                                        </p:tav>
                                        <p:tav tm="100000">
                                          <p:val>
                                            <p:strVal val="#ppt_x"/>
                                          </p:val>
                                        </p:tav>
                                      </p:tavLst>
                                    </p:anim>
                                    <p:anim calcmode="lin" valueType="num">
                                      <p:cBhvr>
                                        <p:cTn id="40" dur="1000" fill="hold"/>
                                        <p:tgtEl>
                                          <p:spTgt spid="6"/>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1000"/>
                                        <p:tgtEl>
                                          <p:spTgt spid="5"/>
                                        </p:tgtEl>
                                      </p:cBhvr>
                                    </p:animEffect>
                                    <p:anim calcmode="lin" valueType="num">
                                      <p:cBhvr>
                                        <p:cTn id="44" dur="1000" fill="hold"/>
                                        <p:tgtEl>
                                          <p:spTgt spid="5"/>
                                        </p:tgtEl>
                                        <p:attrNameLst>
                                          <p:attrName>ppt_x</p:attrName>
                                        </p:attrNameLst>
                                      </p:cBhvr>
                                      <p:tavLst>
                                        <p:tav tm="0">
                                          <p:val>
                                            <p:strVal val="#ppt_x"/>
                                          </p:val>
                                        </p:tav>
                                        <p:tav tm="100000">
                                          <p:val>
                                            <p:strVal val="#ppt_x"/>
                                          </p:val>
                                        </p:tav>
                                      </p:tavLst>
                                    </p:anim>
                                    <p:anim calcmode="lin" valueType="num">
                                      <p:cBhvr>
                                        <p:cTn id="45" dur="1000" fill="hold"/>
                                        <p:tgtEl>
                                          <p:spTgt spid="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1000"/>
                                        <p:tgtEl>
                                          <p:spTgt spid="8"/>
                                        </p:tgtEl>
                                      </p:cBhvr>
                                    </p:animEffect>
                                    <p:anim calcmode="lin" valueType="num">
                                      <p:cBhvr>
                                        <p:cTn id="49" dur="1000" fill="hold"/>
                                        <p:tgtEl>
                                          <p:spTgt spid="8"/>
                                        </p:tgtEl>
                                        <p:attrNameLst>
                                          <p:attrName>ppt_x</p:attrName>
                                        </p:attrNameLst>
                                      </p:cBhvr>
                                      <p:tavLst>
                                        <p:tav tm="0">
                                          <p:val>
                                            <p:strVal val="#ppt_x"/>
                                          </p:val>
                                        </p:tav>
                                        <p:tav tm="100000">
                                          <p:val>
                                            <p:strVal val="#ppt_x"/>
                                          </p:val>
                                        </p:tav>
                                      </p:tavLst>
                                    </p:anim>
                                    <p:anim calcmode="lin" valueType="num">
                                      <p:cBhvr>
                                        <p:cTn id="5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anim calcmode="lin" valueType="num">
                                      <p:cBhvr>
                                        <p:cTn id="56" dur="1000" fill="hold"/>
                                        <p:tgtEl>
                                          <p:spTgt spid="19"/>
                                        </p:tgtEl>
                                        <p:attrNameLst>
                                          <p:attrName>ppt_x</p:attrName>
                                        </p:attrNameLst>
                                      </p:cBhvr>
                                      <p:tavLst>
                                        <p:tav tm="0">
                                          <p:val>
                                            <p:strVal val="#ppt_x"/>
                                          </p:val>
                                        </p:tav>
                                        <p:tav tm="100000">
                                          <p:val>
                                            <p:strVal val="#ppt_x"/>
                                          </p:val>
                                        </p:tav>
                                      </p:tavLst>
                                    </p:anim>
                                    <p:anim calcmode="lin" valueType="num">
                                      <p:cBhvr>
                                        <p:cTn id="57" dur="1000" fill="hold"/>
                                        <p:tgtEl>
                                          <p:spTgt spid="19"/>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1000"/>
                                        <p:tgtEl>
                                          <p:spTgt spid="21"/>
                                        </p:tgtEl>
                                      </p:cBhvr>
                                    </p:animEffect>
                                    <p:anim calcmode="lin" valueType="num">
                                      <p:cBhvr>
                                        <p:cTn id="61" dur="1000" fill="hold"/>
                                        <p:tgtEl>
                                          <p:spTgt spid="21"/>
                                        </p:tgtEl>
                                        <p:attrNameLst>
                                          <p:attrName>ppt_x</p:attrName>
                                        </p:attrNameLst>
                                      </p:cBhvr>
                                      <p:tavLst>
                                        <p:tav tm="0">
                                          <p:val>
                                            <p:strVal val="#ppt_x"/>
                                          </p:val>
                                        </p:tav>
                                        <p:tav tm="100000">
                                          <p:val>
                                            <p:strVal val="#ppt_x"/>
                                          </p:val>
                                        </p:tav>
                                      </p:tavLst>
                                    </p:anim>
                                    <p:anim calcmode="lin" valueType="num">
                                      <p:cBhvr>
                                        <p:cTn id="62" dur="1000" fill="hold"/>
                                        <p:tgtEl>
                                          <p:spTgt spid="21"/>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1000"/>
                                        <p:tgtEl>
                                          <p:spTgt spid="25"/>
                                        </p:tgtEl>
                                      </p:cBhvr>
                                    </p:animEffect>
                                    <p:anim calcmode="lin" valueType="num">
                                      <p:cBhvr>
                                        <p:cTn id="66" dur="1000" fill="hold"/>
                                        <p:tgtEl>
                                          <p:spTgt spid="25"/>
                                        </p:tgtEl>
                                        <p:attrNameLst>
                                          <p:attrName>ppt_x</p:attrName>
                                        </p:attrNameLst>
                                      </p:cBhvr>
                                      <p:tavLst>
                                        <p:tav tm="0">
                                          <p:val>
                                            <p:strVal val="#ppt_x"/>
                                          </p:val>
                                        </p:tav>
                                        <p:tav tm="100000">
                                          <p:val>
                                            <p:strVal val="#ppt_x"/>
                                          </p:val>
                                        </p:tav>
                                      </p:tavLst>
                                    </p:anim>
                                    <p:anim calcmode="lin" valueType="num">
                                      <p:cBhvr>
                                        <p:cTn id="67" dur="1000" fill="hold"/>
                                        <p:tgtEl>
                                          <p:spTgt spid="2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fade">
                                      <p:cBhvr>
                                        <p:cTn id="70" dur="1000"/>
                                        <p:tgtEl>
                                          <p:spTgt spid="10"/>
                                        </p:tgtEl>
                                      </p:cBhvr>
                                    </p:animEffect>
                                    <p:anim calcmode="lin" valueType="num">
                                      <p:cBhvr>
                                        <p:cTn id="71" dur="1000" fill="hold"/>
                                        <p:tgtEl>
                                          <p:spTgt spid="10"/>
                                        </p:tgtEl>
                                        <p:attrNameLst>
                                          <p:attrName>ppt_x</p:attrName>
                                        </p:attrNameLst>
                                      </p:cBhvr>
                                      <p:tavLst>
                                        <p:tav tm="0">
                                          <p:val>
                                            <p:strVal val="#ppt_x"/>
                                          </p:val>
                                        </p:tav>
                                        <p:tav tm="100000">
                                          <p:val>
                                            <p:strVal val="#ppt_x"/>
                                          </p:val>
                                        </p:tav>
                                      </p:tavLst>
                                    </p:anim>
                                    <p:anim calcmode="lin" valueType="num">
                                      <p:cBhvr>
                                        <p:cTn id="72" dur="1000" fill="hold"/>
                                        <p:tgtEl>
                                          <p:spTgt spid="10"/>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fade">
                                      <p:cBhvr>
                                        <p:cTn id="75" dur="1000"/>
                                        <p:tgtEl>
                                          <p:spTgt spid="13"/>
                                        </p:tgtEl>
                                      </p:cBhvr>
                                    </p:animEffect>
                                    <p:anim calcmode="lin" valueType="num">
                                      <p:cBhvr>
                                        <p:cTn id="76" dur="1000" fill="hold"/>
                                        <p:tgtEl>
                                          <p:spTgt spid="13"/>
                                        </p:tgtEl>
                                        <p:attrNameLst>
                                          <p:attrName>ppt_x</p:attrName>
                                        </p:attrNameLst>
                                      </p:cBhvr>
                                      <p:tavLst>
                                        <p:tav tm="0">
                                          <p:val>
                                            <p:strVal val="#ppt_x"/>
                                          </p:val>
                                        </p:tav>
                                        <p:tav tm="100000">
                                          <p:val>
                                            <p:strVal val="#ppt_x"/>
                                          </p:val>
                                        </p:tav>
                                      </p:tavLst>
                                    </p:anim>
                                    <p:anim calcmode="lin" valueType="num">
                                      <p:cBhvr>
                                        <p:cTn id="77" dur="1000" fill="hold"/>
                                        <p:tgtEl>
                                          <p:spTgt spid="13"/>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fade">
                                      <p:cBhvr>
                                        <p:cTn id="80" dur="1000"/>
                                        <p:tgtEl>
                                          <p:spTgt spid="23"/>
                                        </p:tgtEl>
                                      </p:cBhvr>
                                    </p:animEffect>
                                    <p:anim calcmode="lin" valueType="num">
                                      <p:cBhvr>
                                        <p:cTn id="81" dur="1000" fill="hold"/>
                                        <p:tgtEl>
                                          <p:spTgt spid="23"/>
                                        </p:tgtEl>
                                        <p:attrNameLst>
                                          <p:attrName>ppt_x</p:attrName>
                                        </p:attrNameLst>
                                      </p:cBhvr>
                                      <p:tavLst>
                                        <p:tav tm="0">
                                          <p:val>
                                            <p:strVal val="#ppt_x"/>
                                          </p:val>
                                        </p:tav>
                                        <p:tav tm="100000">
                                          <p:val>
                                            <p:strVal val="#ppt_x"/>
                                          </p:val>
                                        </p:tav>
                                      </p:tavLst>
                                    </p:anim>
                                    <p:anim calcmode="lin" valueType="num">
                                      <p:cBhvr>
                                        <p:cTn id="82" dur="1000" fill="hold"/>
                                        <p:tgtEl>
                                          <p:spTgt spid="23"/>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fade">
                                      <p:cBhvr>
                                        <p:cTn id="85" dur="1000"/>
                                        <p:tgtEl>
                                          <p:spTgt spid="11"/>
                                        </p:tgtEl>
                                      </p:cBhvr>
                                    </p:animEffect>
                                    <p:anim calcmode="lin" valueType="num">
                                      <p:cBhvr>
                                        <p:cTn id="86" dur="1000" fill="hold"/>
                                        <p:tgtEl>
                                          <p:spTgt spid="11"/>
                                        </p:tgtEl>
                                        <p:attrNameLst>
                                          <p:attrName>ppt_x</p:attrName>
                                        </p:attrNameLst>
                                      </p:cBhvr>
                                      <p:tavLst>
                                        <p:tav tm="0">
                                          <p:val>
                                            <p:strVal val="#ppt_x"/>
                                          </p:val>
                                        </p:tav>
                                        <p:tav tm="100000">
                                          <p:val>
                                            <p:strVal val="#ppt_x"/>
                                          </p:val>
                                        </p:tav>
                                      </p:tavLst>
                                    </p:anim>
                                    <p:anim calcmode="lin" valueType="num">
                                      <p:cBhvr>
                                        <p:cTn id="87" dur="1000" fill="hold"/>
                                        <p:tgtEl>
                                          <p:spTgt spid="11"/>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fade">
                                      <p:cBhvr>
                                        <p:cTn id="90" dur="1000"/>
                                        <p:tgtEl>
                                          <p:spTgt spid="12"/>
                                        </p:tgtEl>
                                      </p:cBhvr>
                                    </p:animEffect>
                                    <p:anim calcmode="lin" valueType="num">
                                      <p:cBhvr>
                                        <p:cTn id="91" dur="1000" fill="hold"/>
                                        <p:tgtEl>
                                          <p:spTgt spid="12"/>
                                        </p:tgtEl>
                                        <p:attrNameLst>
                                          <p:attrName>ppt_x</p:attrName>
                                        </p:attrNameLst>
                                      </p:cBhvr>
                                      <p:tavLst>
                                        <p:tav tm="0">
                                          <p:val>
                                            <p:strVal val="#ppt_x"/>
                                          </p:val>
                                        </p:tav>
                                        <p:tav tm="100000">
                                          <p:val>
                                            <p:strVal val="#ppt_x"/>
                                          </p:val>
                                        </p:tav>
                                      </p:tavLst>
                                    </p:anim>
                                    <p:anim calcmode="lin" valueType="num">
                                      <p:cBhvr>
                                        <p:cTn id="92" dur="1000" fill="hold"/>
                                        <p:tgtEl>
                                          <p:spTgt spid="12"/>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9"/>
                                        </p:tgtEl>
                                        <p:attrNameLst>
                                          <p:attrName>style.visibility</p:attrName>
                                        </p:attrNameLst>
                                      </p:cBhvr>
                                      <p:to>
                                        <p:strVal val="visible"/>
                                      </p:to>
                                    </p:set>
                                    <p:animEffect transition="in" filter="fade">
                                      <p:cBhvr>
                                        <p:cTn id="95" dur="1000"/>
                                        <p:tgtEl>
                                          <p:spTgt spid="9"/>
                                        </p:tgtEl>
                                      </p:cBhvr>
                                    </p:animEffect>
                                    <p:anim calcmode="lin" valueType="num">
                                      <p:cBhvr>
                                        <p:cTn id="96" dur="1000" fill="hold"/>
                                        <p:tgtEl>
                                          <p:spTgt spid="9"/>
                                        </p:tgtEl>
                                        <p:attrNameLst>
                                          <p:attrName>ppt_x</p:attrName>
                                        </p:attrNameLst>
                                      </p:cBhvr>
                                      <p:tavLst>
                                        <p:tav tm="0">
                                          <p:val>
                                            <p:strVal val="#ppt_x"/>
                                          </p:val>
                                        </p:tav>
                                        <p:tav tm="100000">
                                          <p:val>
                                            <p:strVal val="#ppt_x"/>
                                          </p:val>
                                        </p:tav>
                                      </p:tavLst>
                                    </p:anim>
                                    <p:anim calcmode="lin" valueType="num">
                                      <p:cBhvr>
                                        <p:cTn id="9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nodeType="clickEffect">
                                  <p:stCondLst>
                                    <p:cond delay="0"/>
                                  </p:stCondLst>
                                  <p:childTnLst>
                                    <p:set>
                                      <p:cBhvr>
                                        <p:cTn id="101" dur="1" fill="hold">
                                          <p:stCondLst>
                                            <p:cond delay="0"/>
                                          </p:stCondLst>
                                        </p:cTn>
                                        <p:tgtEl>
                                          <p:spTgt spid="29"/>
                                        </p:tgtEl>
                                        <p:attrNameLst>
                                          <p:attrName>style.visibility</p:attrName>
                                        </p:attrNameLst>
                                      </p:cBhvr>
                                      <p:to>
                                        <p:strVal val="visible"/>
                                      </p:to>
                                    </p:set>
                                    <p:animEffect transition="in" filter="fade">
                                      <p:cBhvr>
                                        <p:cTn id="102" dur="1000"/>
                                        <p:tgtEl>
                                          <p:spTgt spid="29"/>
                                        </p:tgtEl>
                                      </p:cBhvr>
                                    </p:animEffect>
                                    <p:anim calcmode="lin" valueType="num">
                                      <p:cBhvr>
                                        <p:cTn id="103" dur="1000" fill="hold"/>
                                        <p:tgtEl>
                                          <p:spTgt spid="29"/>
                                        </p:tgtEl>
                                        <p:attrNameLst>
                                          <p:attrName>ppt_x</p:attrName>
                                        </p:attrNameLst>
                                      </p:cBhvr>
                                      <p:tavLst>
                                        <p:tav tm="0">
                                          <p:val>
                                            <p:strVal val="#ppt_x"/>
                                          </p:val>
                                        </p:tav>
                                        <p:tav tm="100000">
                                          <p:val>
                                            <p:strVal val="#ppt_x"/>
                                          </p:val>
                                        </p:tav>
                                      </p:tavLst>
                                    </p:anim>
                                    <p:anim calcmode="lin" valueType="num">
                                      <p:cBhvr>
                                        <p:cTn id="104" dur="1000" fill="hold"/>
                                        <p:tgtEl>
                                          <p:spTgt spid="29"/>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fade">
                                      <p:cBhvr>
                                        <p:cTn id="107" dur="1000"/>
                                        <p:tgtEl>
                                          <p:spTgt spid="31"/>
                                        </p:tgtEl>
                                      </p:cBhvr>
                                    </p:animEffect>
                                    <p:anim calcmode="lin" valueType="num">
                                      <p:cBhvr>
                                        <p:cTn id="108" dur="1000" fill="hold"/>
                                        <p:tgtEl>
                                          <p:spTgt spid="31"/>
                                        </p:tgtEl>
                                        <p:attrNameLst>
                                          <p:attrName>ppt_x</p:attrName>
                                        </p:attrNameLst>
                                      </p:cBhvr>
                                      <p:tavLst>
                                        <p:tav tm="0">
                                          <p:val>
                                            <p:strVal val="#ppt_x"/>
                                          </p:val>
                                        </p:tav>
                                        <p:tav tm="100000">
                                          <p:val>
                                            <p:strVal val="#ppt_x"/>
                                          </p:val>
                                        </p:tav>
                                      </p:tavLst>
                                    </p:anim>
                                    <p:anim calcmode="lin" valueType="num">
                                      <p:cBhvr>
                                        <p:cTn id="109" dur="1000" fill="hold"/>
                                        <p:tgtEl>
                                          <p:spTgt spid="31"/>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1000"/>
                                        <p:tgtEl>
                                          <p:spTgt spid="33"/>
                                        </p:tgtEl>
                                      </p:cBhvr>
                                    </p:animEffect>
                                    <p:anim calcmode="lin" valueType="num">
                                      <p:cBhvr>
                                        <p:cTn id="113" dur="1000" fill="hold"/>
                                        <p:tgtEl>
                                          <p:spTgt spid="33"/>
                                        </p:tgtEl>
                                        <p:attrNameLst>
                                          <p:attrName>ppt_x</p:attrName>
                                        </p:attrNameLst>
                                      </p:cBhvr>
                                      <p:tavLst>
                                        <p:tav tm="0">
                                          <p:val>
                                            <p:strVal val="#ppt_x"/>
                                          </p:val>
                                        </p:tav>
                                        <p:tav tm="100000">
                                          <p:val>
                                            <p:strVal val="#ppt_x"/>
                                          </p:val>
                                        </p:tav>
                                      </p:tavLst>
                                    </p:anim>
                                    <p:anim calcmode="lin" valueType="num">
                                      <p:cBhvr>
                                        <p:cTn id="114" dur="1000" fill="hold"/>
                                        <p:tgtEl>
                                          <p:spTgt spid="33"/>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35"/>
                                        </p:tgtEl>
                                        <p:attrNameLst>
                                          <p:attrName>style.visibility</p:attrName>
                                        </p:attrNameLst>
                                      </p:cBhvr>
                                      <p:to>
                                        <p:strVal val="visible"/>
                                      </p:to>
                                    </p:set>
                                    <p:animEffect transition="in" filter="fade">
                                      <p:cBhvr>
                                        <p:cTn id="117" dur="1000"/>
                                        <p:tgtEl>
                                          <p:spTgt spid="35"/>
                                        </p:tgtEl>
                                      </p:cBhvr>
                                    </p:animEffect>
                                    <p:anim calcmode="lin" valueType="num">
                                      <p:cBhvr>
                                        <p:cTn id="118" dur="1000" fill="hold"/>
                                        <p:tgtEl>
                                          <p:spTgt spid="35"/>
                                        </p:tgtEl>
                                        <p:attrNameLst>
                                          <p:attrName>ppt_x</p:attrName>
                                        </p:attrNameLst>
                                      </p:cBhvr>
                                      <p:tavLst>
                                        <p:tav tm="0">
                                          <p:val>
                                            <p:strVal val="#ppt_x"/>
                                          </p:val>
                                        </p:tav>
                                        <p:tav tm="100000">
                                          <p:val>
                                            <p:strVal val="#ppt_x"/>
                                          </p:val>
                                        </p:tav>
                                      </p:tavLst>
                                    </p:anim>
                                    <p:anim calcmode="lin" valueType="num">
                                      <p:cBhvr>
                                        <p:cTn id="119" dur="1000" fill="hold"/>
                                        <p:tgtEl>
                                          <p:spTgt spid="35"/>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fade">
                                      <p:cBhvr>
                                        <p:cTn id="122" dur="1000"/>
                                        <p:tgtEl>
                                          <p:spTgt spid="27"/>
                                        </p:tgtEl>
                                      </p:cBhvr>
                                    </p:animEffect>
                                    <p:anim calcmode="lin" valueType="num">
                                      <p:cBhvr>
                                        <p:cTn id="123" dur="1000" fill="hold"/>
                                        <p:tgtEl>
                                          <p:spTgt spid="27"/>
                                        </p:tgtEl>
                                        <p:attrNameLst>
                                          <p:attrName>ppt_x</p:attrName>
                                        </p:attrNameLst>
                                      </p:cBhvr>
                                      <p:tavLst>
                                        <p:tav tm="0">
                                          <p:val>
                                            <p:strVal val="#ppt_x"/>
                                          </p:val>
                                        </p:tav>
                                        <p:tav tm="100000">
                                          <p:val>
                                            <p:strVal val="#ppt_x"/>
                                          </p:val>
                                        </p:tav>
                                      </p:tavLst>
                                    </p:anim>
                                    <p:anim calcmode="lin" valueType="num">
                                      <p:cBhvr>
                                        <p:cTn id="12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42" presetClass="entr" presetSubtype="0" fill="hold" nodeType="clickEffect">
                                  <p:stCondLst>
                                    <p:cond delay="0"/>
                                  </p:stCondLst>
                                  <p:childTnLst>
                                    <p:set>
                                      <p:cBhvr>
                                        <p:cTn id="128" dur="1" fill="hold">
                                          <p:stCondLst>
                                            <p:cond delay="0"/>
                                          </p:stCondLst>
                                        </p:cTn>
                                        <p:tgtEl>
                                          <p:spTgt spid="37"/>
                                        </p:tgtEl>
                                        <p:attrNameLst>
                                          <p:attrName>style.visibility</p:attrName>
                                        </p:attrNameLst>
                                      </p:cBhvr>
                                      <p:to>
                                        <p:strVal val="visible"/>
                                      </p:to>
                                    </p:set>
                                    <p:animEffect transition="in" filter="fade">
                                      <p:cBhvr>
                                        <p:cTn id="129" dur="1000"/>
                                        <p:tgtEl>
                                          <p:spTgt spid="37"/>
                                        </p:tgtEl>
                                      </p:cBhvr>
                                    </p:animEffect>
                                    <p:anim calcmode="lin" valueType="num">
                                      <p:cBhvr>
                                        <p:cTn id="130" dur="1000" fill="hold"/>
                                        <p:tgtEl>
                                          <p:spTgt spid="37"/>
                                        </p:tgtEl>
                                        <p:attrNameLst>
                                          <p:attrName>ppt_x</p:attrName>
                                        </p:attrNameLst>
                                      </p:cBhvr>
                                      <p:tavLst>
                                        <p:tav tm="0">
                                          <p:val>
                                            <p:strVal val="#ppt_x"/>
                                          </p:val>
                                        </p:tav>
                                        <p:tav tm="100000">
                                          <p:val>
                                            <p:strVal val="#ppt_x"/>
                                          </p:val>
                                        </p:tav>
                                      </p:tavLst>
                                    </p:anim>
                                    <p:anim calcmode="lin" valueType="num">
                                      <p:cBhvr>
                                        <p:cTn id="131" dur="1000" fill="hold"/>
                                        <p:tgtEl>
                                          <p:spTgt spid="37"/>
                                        </p:tgtEl>
                                        <p:attrNameLst>
                                          <p:attrName>ppt_y</p:attrName>
                                        </p:attrNameLst>
                                      </p:cBhvr>
                                      <p:tavLst>
                                        <p:tav tm="0">
                                          <p:val>
                                            <p:strVal val="#ppt_y+.1"/>
                                          </p:val>
                                        </p:tav>
                                        <p:tav tm="100000">
                                          <p:val>
                                            <p:strVal val="#ppt_y"/>
                                          </p:val>
                                        </p:tav>
                                      </p:tavLst>
                                    </p:anim>
                                  </p:childTnLst>
                                </p:cTn>
                              </p:par>
                              <p:par>
                                <p:cTn id="132" presetID="42" presetClass="entr" presetSubtype="0" fill="hold" nodeType="withEffect">
                                  <p:stCondLst>
                                    <p:cond delay="0"/>
                                  </p:stCondLst>
                                  <p:childTnLst>
                                    <p:set>
                                      <p:cBhvr>
                                        <p:cTn id="133" dur="1" fill="hold">
                                          <p:stCondLst>
                                            <p:cond delay="0"/>
                                          </p:stCondLst>
                                        </p:cTn>
                                        <p:tgtEl>
                                          <p:spTgt spid="39"/>
                                        </p:tgtEl>
                                        <p:attrNameLst>
                                          <p:attrName>style.visibility</p:attrName>
                                        </p:attrNameLst>
                                      </p:cBhvr>
                                      <p:to>
                                        <p:strVal val="visible"/>
                                      </p:to>
                                    </p:set>
                                    <p:animEffect transition="in" filter="fade">
                                      <p:cBhvr>
                                        <p:cTn id="134" dur="1000"/>
                                        <p:tgtEl>
                                          <p:spTgt spid="39"/>
                                        </p:tgtEl>
                                      </p:cBhvr>
                                    </p:animEffect>
                                    <p:anim calcmode="lin" valueType="num">
                                      <p:cBhvr>
                                        <p:cTn id="135" dur="1000" fill="hold"/>
                                        <p:tgtEl>
                                          <p:spTgt spid="39"/>
                                        </p:tgtEl>
                                        <p:attrNameLst>
                                          <p:attrName>ppt_x</p:attrName>
                                        </p:attrNameLst>
                                      </p:cBhvr>
                                      <p:tavLst>
                                        <p:tav tm="0">
                                          <p:val>
                                            <p:strVal val="#ppt_x"/>
                                          </p:val>
                                        </p:tav>
                                        <p:tav tm="100000">
                                          <p:val>
                                            <p:strVal val="#ppt_x"/>
                                          </p:val>
                                        </p:tav>
                                      </p:tavLst>
                                    </p:anim>
                                    <p:anim calcmode="lin" valueType="num">
                                      <p:cBhvr>
                                        <p:cTn id="136" dur="1000" fill="hold"/>
                                        <p:tgtEl>
                                          <p:spTgt spid="39"/>
                                        </p:tgtEl>
                                        <p:attrNameLst>
                                          <p:attrName>ppt_y</p:attrName>
                                        </p:attrNameLst>
                                      </p:cBhvr>
                                      <p:tavLst>
                                        <p:tav tm="0">
                                          <p:val>
                                            <p:strVal val="#ppt_y+.1"/>
                                          </p:val>
                                        </p:tav>
                                        <p:tav tm="100000">
                                          <p:val>
                                            <p:strVal val="#ppt_y"/>
                                          </p:val>
                                        </p:tav>
                                      </p:tavLst>
                                    </p:anim>
                                  </p:childTnLst>
                                </p:cTn>
                              </p:par>
                              <p:par>
                                <p:cTn id="137" presetID="42" presetClass="entr" presetSubtype="0" fill="hold" nodeType="withEffect">
                                  <p:stCondLst>
                                    <p:cond delay="0"/>
                                  </p:stCondLst>
                                  <p:childTnLst>
                                    <p:set>
                                      <p:cBhvr>
                                        <p:cTn id="138" dur="1" fill="hold">
                                          <p:stCondLst>
                                            <p:cond delay="0"/>
                                          </p:stCondLst>
                                        </p:cTn>
                                        <p:tgtEl>
                                          <p:spTgt spid="41"/>
                                        </p:tgtEl>
                                        <p:attrNameLst>
                                          <p:attrName>style.visibility</p:attrName>
                                        </p:attrNameLst>
                                      </p:cBhvr>
                                      <p:to>
                                        <p:strVal val="visible"/>
                                      </p:to>
                                    </p:set>
                                    <p:animEffect transition="in" filter="fade">
                                      <p:cBhvr>
                                        <p:cTn id="139" dur="1000"/>
                                        <p:tgtEl>
                                          <p:spTgt spid="41"/>
                                        </p:tgtEl>
                                      </p:cBhvr>
                                    </p:animEffect>
                                    <p:anim calcmode="lin" valueType="num">
                                      <p:cBhvr>
                                        <p:cTn id="140" dur="1000" fill="hold"/>
                                        <p:tgtEl>
                                          <p:spTgt spid="41"/>
                                        </p:tgtEl>
                                        <p:attrNameLst>
                                          <p:attrName>ppt_x</p:attrName>
                                        </p:attrNameLst>
                                      </p:cBhvr>
                                      <p:tavLst>
                                        <p:tav tm="0">
                                          <p:val>
                                            <p:strVal val="#ppt_x"/>
                                          </p:val>
                                        </p:tav>
                                        <p:tav tm="100000">
                                          <p:val>
                                            <p:strVal val="#ppt_x"/>
                                          </p:val>
                                        </p:tav>
                                      </p:tavLst>
                                    </p:anim>
                                    <p:anim calcmode="lin" valueType="num">
                                      <p:cBhvr>
                                        <p:cTn id="141" dur="1000" fill="hold"/>
                                        <p:tgtEl>
                                          <p:spTgt spid="41"/>
                                        </p:tgtEl>
                                        <p:attrNameLst>
                                          <p:attrName>ppt_y</p:attrName>
                                        </p:attrNameLst>
                                      </p:cBhvr>
                                      <p:tavLst>
                                        <p:tav tm="0">
                                          <p:val>
                                            <p:strVal val="#ppt_y+.1"/>
                                          </p:val>
                                        </p:tav>
                                        <p:tav tm="100000">
                                          <p:val>
                                            <p:strVal val="#ppt_y"/>
                                          </p:val>
                                        </p:tav>
                                      </p:tavLst>
                                    </p:anim>
                                  </p:childTnLst>
                                </p:cTn>
                              </p:par>
                              <p:par>
                                <p:cTn id="142" presetID="42" presetClass="entr" presetSubtype="0" fill="hold" nodeType="withEffect">
                                  <p:stCondLst>
                                    <p:cond delay="0"/>
                                  </p:stCondLst>
                                  <p:childTnLst>
                                    <p:set>
                                      <p:cBhvr>
                                        <p:cTn id="143" dur="1" fill="hold">
                                          <p:stCondLst>
                                            <p:cond delay="0"/>
                                          </p:stCondLst>
                                        </p:cTn>
                                        <p:tgtEl>
                                          <p:spTgt spid="43"/>
                                        </p:tgtEl>
                                        <p:attrNameLst>
                                          <p:attrName>style.visibility</p:attrName>
                                        </p:attrNameLst>
                                      </p:cBhvr>
                                      <p:to>
                                        <p:strVal val="visible"/>
                                      </p:to>
                                    </p:set>
                                    <p:animEffect transition="in" filter="fade">
                                      <p:cBhvr>
                                        <p:cTn id="144" dur="1000"/>
                                        <p:tgtEl>
                                          <p:spTgt spid="43"/>
                                        </p:tgtEl>
                                      </p:cBhvr>
                                    </p:animEffect>
                                    <p:anim calcmode="lin" valueType="num">
                                      <p:cBhvr>
                                        <p:cTn id="145" dur="1000" fill="hold"/>
                                        <p:tgtEl>
                                          <p:spTgt spid="43"/>
                                        </p:tgtEl>
                                        <p:attrNameLst>
                                          <p:attrName>ppt_x</p:attrName>
                                        </p:attrNameLst>
                                      </p:cBhvr>
                                      <p:tavLst>
                                        <p:tav tm="0">
                                          <p:val>
                                            <p:strVal val="#ppt_x"/>
                                          </p:val>
                                        </p:tav>
                                        <p:tav tm="100000">
                                          <p:val>
                                            <p:strVal val="#ppt_x"/>
                                          </p:val>
                                        </p:tav>
                                      </p:tavLst>
                                    </p:anim>
                                    <p:anim calcmode="lin" valueType="num">
                                      <p:cBhvr>
                                        <p:cTn id="146" dur="1000" fill="hold"/>
                                        <p:tgtEl>
                                          <p:spTgt spid="43"/>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15"/>
                                        </p:tgtEl>
                                        <p:attrNameLst>
                                          <p:attrName>style.visibility</p:attrName>
                                        </p:attrNameLst>
                                      </p:cBhvr>
                                      <p:to>
                                        <p:strVal val="visible"/>
                                      </p:to>
                                    </p:set>
                                    <p:animEffect transition="in" filter="fade">
                                      <p:cBhvr>
                                        <p:cTn id="149" dur="1000"/>
                                        <p:tgtEl>
                                          <p:spTgt spid="15"/>
                                        </p:tgtEl>
                                      </p:cBhvr>
                                    </p:animEffect>
                                    <p:anim calcmode="lin" valueType="num">
                                      <p:cBhvr>
                                        <p:cTn id="150" dur="1000" fill="hold"/>
                                        <p:tgtEl>
                                          <p:spTgt spid="15"/>
                                        </p:tgtEl>
                                        <p:attrNameLst>
                                          <p:attrName>ppt_x</p:attrName>
                                        </p:attrNameLst>
                                      </p:cBhvr>
                                      <p:tavLst>
                                        <p:tav tm="0">
                                          <p:val>
                                            <p:strVal val="#ppt_x"/>
                                          </p:val>
                                        </p:tav>
                                        <p:tav tm="100000">
                                          <p:val>
                                            <p:strVal val="#ppt_x"/>
                                          </p:val>
                                        </p:tav>
                                      </p:tavLst>
                                    </p:anim>
                                    <p:anim calcmode="lin" valueType="num">
                                      <p:cBhvr>
                                        <p:cTn id="151" dur="1000" fill="hold"/>
                                        <p:tgtEl>
                                          <p:spTgt spid="15"/>
                                        </p:tgtEl>
                                        <p:attrNameLst>
                                          <p:attrName>ppt_y</p:attrName>
                                        </p:attrNameLst>
                                      </p:cBhvr>
                                      <p:tavLst>
                                        <p:tav tm="0">
                                          <p:val>
                                            <p:strVal val="#ppt_y+.1"/>
                                          </p:val>
                                        </p:tav>
                                        <p:tav tm="100000">
                                          <p:val>
                                            <p:strVal val="#ppt_y"/>
                                          </p:val>
                                        </p:tav>
                                      </p:tavLst>
                                    </p:anim>
                                  </p:childTnLst>
                                </p:cTn>
                              </p:par>
                              <p:par>
                                <p:cTn id="152" presetID="42" presetClass="entr" presetSubtype="0" fill="hold" grpId="0" nodeType="withEffect">
                                  <p:stCondLst>
                                    <p:cond delay="0"/>
                                  </p:stCondLst>
                                  <p:childTnLst>
                                    <p:set>
                                      <p:cBhvr>
                                        <p:cTn id="153" dur="1" fill="hold">
                                          <p:stCondLst>
                                            <p:cond delay="0"/>
                                          </p:stCondLst>
                                        </p:cTn>
                                        <p:tgtEl>
                                          <p:spTgt spid="18"/>
                                        </p:tgtEl>
                                        <p:attrNameLst>
                                          <p:attrName>style.visibility</p:attrName>
                                        </p:attrNameLst>
                                      </p:cBhvr>
                                      <p:to>
                                        <p:strVal val="visible"/>
                                      </p:to>
                                    </p:set>
                                    <p:animEffect transition="in" filter="fade">
                                      <p:cBhvr>
                                        <p:cTn id="154" dur="1000"/>
                                        <p:tgtEl>
                                          <p:spTgt spid="18"/>
                                        </p:tgtEl>
                                      </p:cBhvr>
                                    </p:animEffect>
                                    <p:anim calcmode="lin" valueType="num">
                                      <p:cBhvr>
                                        <p:cTn id="155" dur="1000" fill="hold"/>
                                        <p:tgtEl>
                                          <p:spTgt spid="18"/>
                                        </p:tgtEl>
                                        <p:attrNameLst>
                                          <p:attrName>ppt_x</p:attrName>
                                        </p:attrNameLst>
                                      </p:cBhvr>
                                      <p:tavLst>
                                        <p:tav tm="0">
                                          <p:val>
                                            <p:strVal val="#ppt_x"/>
                                          </p:val>
                                        </p:tav>
                                        <p:tav tm="100000">
                                          <p:val>
                                            <p:strVal val="#ppt_x"/>
                                          </p:val>
                                        </p:tav>
                                      </p:tavLst>
                                    </p:anim>
                                    <p:anim calcmode="lin" valueType="num">
                                      <p:cBhvr>
                                        <p:cTn id="156" dur="1000" fill="hold"/>
                                        <p:tgtEl>
                                          <p:spTgt spid="18"/>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16"/>
                                        </p:tgtEl>
                                        <p:attrNameLst>
                                          <p:attrName>style.visibility</p:attrName>
                                        </p:attrNameLst>
                                      </p:cBhvr>
                                      <p:to>
                                        <p:strVal val="visible"/>
                                      </p:to>
                                    </p:set>
                                    <p:animEffect transition="in" filter="fade">
                                      <p:cBhvr>
                                        <p:cTn id="159" dur="1000"/>
                                        <p:tgtEl>
                                          <p:spTgt spid="16"/>
                                        </p:tgtEl>
                                      </p:cBhvr>
                                    </p:animEffect>
                                    <p:anim calcmode="lin" valueType="num">
                                      <p:cBhvr>
                                        <p:cTn id="160" dur="1000" fill="hold"/>
                                        <p:tgtEl>
                                          <p:spTgt spid="16"/>
                                        </p:tgtEl>
                                        <p:attrNameLst>
                                          <p:attrName>ppt_x</p:attrName>
                                        </p:attrNameLst>
                                      </p:cBhvr>
                                      <p:tavLst>
                                        <p:tav tm="0">
                                          <p:val>
                                            <p:strVal val="#ppt_x"/>
                                          </p:val>
                                        </p:tav>
                                        <p:tav tm="100000">
                                          <p:val>
                                            <p:strVal val="#ppt_x"/>
                                          </p:val>
                                        </p:tav>
                                      </p:tavLst>
                                    </p:anim>
                                    <p:anim calcmode="lin" valueType="num">
                                      <p:cBhvr>
                                        <p:cTn id="161" dur="1000" fill="hold"/>
                                        <p:tgtEl>
                                          <p:spTgt spid="16"/>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17"/>
                                        </p:tgtEl>
                                        <p:attrNameLst>
                                          <p:attrName>style.visibility</p:attrName>
                                        </p:attrNameLst>
                                      </p:cBhvr>
                                      <p:to>
                                        <p:strVal val="visible"/>
                                      </p:to>
                                    </p:set>
                                    <p:animEffect transition="in" filter="fade">
                                      <p:cBhvr>
                                        <p:cTn id="164" dur="1000"/>
                                        <p:tgtEl>
                                          <p:spTgt spid="17"/>
                                        </p:tgtEl>
                                      </p:cBhvr>
                                    </p:animEffect>
                                    <p:anim calcmode="lin" valueType="num">
                                      <p:cBhvr>
                                        <p:cTn id="165" dur="1000" fill="hold"/>
                                        <p:tgtEl>
                                          <p:spTgt spid="17"/>
                                        </p:tgtEl>
                                        <p:attrNameLst>
                                          <p:attrName>ppt_x</p:attrName>
                                        </p:attrNameLst>
                                      </p:cBhvr>
                                      <p:tavLst>
                                        <p:tav tm="0">
                                          <p:val>
                                            <p:strVal val="#ppt_x"/>
                                          </p:val>
                                        </p:tav>
                                        <p:tav tm="100000">
                                          <p:val>
                                            <p:strVal val="#ppt_x"/>
                                          </p:val>
                                        </p:tav>
                                      </p:tavLst>
                                    </p:anim>
                                    <p:anim calcmode="lin" valueType="num">
                                      <p:cBhvr>
                                        <p:cTn id="166" dur="1000" fill="hold"/>
                                        <p:tgtEl>
                                          <p:spTgt spid="17"/>
                                        </p:tgtEl>
                                        <p:attrNameLst>
                                          <p:attrName>ppt_y</p:attrName>
                                        </p:attrNameLst>
                                      </p:cBhvr>
                                      <p:tavLst>
                                        <p:tav tm="0">
                                          <p:val>
                                            <p:strVal val="#ppt_y+.1"/>
                                          </p:val>
                                        </p:tav>
                                        <p:tav tm="100000">
                                          <p:val>
                                            <p:strVal val="#ppt_y"/>
                                          </p:val>
                                        </p:tav>
                                      </p:tavLst>
                                    </p:anim>
                                  </p:childTnLst>
                                </p:cTn>
                              </p:par>
                              <p:par>
                                <p:cTn id="167" presetID="42" presetClass="entr" presetSubtype="0" fill="hold" grpId="0" nodeType="withEffect">
                                  <p:stCondLst>
                                    <p:cond delay="0"/>
                                  </p:stCondLst>
                                  <p:childTnLst>
                                    <p:set>
                                      <p:cBhvr>
                                        <p:cTn id="168" dur="1" fill="hold">
                                          <p:stCondLst>
                                            <p:cond delay="0"/>
                                          </p:stCondLst>
                                        </p:cTn>
                                        <p:tgtEl>
                                          <p:spTgt spid="14"/>
                                        </p:tgtEl>
                                        <p:attrNameLst>
                                          <p:attrName>style.visibility</p:attrName>
                                        </p:attrNameLst>
                                      </p:cBhvr>
                                      <p:to>
                                        <p:strVal val="visible"/>
                                      </p:to>
                                    </p:set>
                                    <p:animEffect transition="in" filter="fade">
                                      <p:cBhvr>
                                        <p:cTn id="169" dur="1000"/>
                                        <p:tgtEl>
                                          <p:spTgt spid="14"/>
                                        </p:tgtEl>
                                      </p:cBhvr>
                                    </p:animEffect>
                                    <p:anim calcmode="lin" valueType="num">
                                      <p:cBhvr>
                                        <p:cTn id="170" dur="1000" fill="hold"/>
                                        <p:tgtEl>
                                          <p:spTgt spid="14"/>
                                        </p:tgtEl>
                                        <p:attrNameLst>
                                          <p:attrName>ppt_x</p:attrName>
                                        </p:attrNameLst>
                                      </p:cBhvr>
                                      <p:tavLst>
                                        <p:tav tm="0">
                                          <p:val>
                                            <p:strVal val="#ppt_x"/>
                                          </p:val>
                                        </p:tav>
                                        <p:tav tm="100000">
                                          <p:val>
                                            <p:strVal val="#ppt_x"/>
                                          </p:val>
                                        </p:tav>
                                      </p:tavLst>
                                    </p:anim>
                                    <p:anim calcmode="lin" valueType="num">
                                      <p:cBhvr>
                                        <p:cTn id="17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animBg="1"/>
      <p:bldP spid="5" grpId="0" animBg="1"/>
      <p:bldP spid="6" grpId="0" animBg="1"/>
      <p:bldP spid="7" grpId="0" animBg="1"/>
      <p:bldP spid="8" grpId="0"/>
      <p:bldP spid="9" grpId="0" animBg="1"/>
      <p:bldP spid="10" grpId="0" animBg="1"/>
      <p:bldP spid="11" grpId="0" animBg="1"/>
      <p:bldP spid="12" grpId="0" animBg="1"/>
      <p:bldP spid="13" grpId="0"/>
      <p:bldP spid="14" grpId="0" animBg="1"/>
      <p:bldP spid="15" grpId="0" animBg="1"/>
      <p:bldP spid="16" grpId="0" animBg="1"/>
      <p:bldP spid="17" grpId="0" animBg="1"/>
      <p:bldP spid="18" grpId="0"/>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ATTRIBUTES OF SCRIPTS</a:t>
            </a:r>
            <a:endParaRPr lang="en-US" dirty="0"/>
          </a:p>
        </p:txBody>
      </p:sp>
      <p:sp>
        <p:nvSpPr>
          <p:cNvPr id="3" name="Content Placeholder 2"/>
          <p:cNvSpPr>
            <a:spLocks noGrp="1"/>
          </p:cNvSpPr>
          <p:nvPr>
            <p:ph idx="1"/>
          </p:nvPr>
        </p:nvSpPr>
        <p:spPr/>
        <p:txBody>
          <a:bodyPr>
            <a:normAutofit/>
          </a:bodyPr>
          <a:lstStyle/>
          <a:p>
            <a:pPr>
              <a:lnSpc>
                <a:spcPct val="150000"/>
              </a:lnSpc>
            </a:pPr>
            <a:r>
              <a:rPr lang="en-US" sz="1800" dirty="0" smtClean="0"/>
              <a:t>Unified Features</a:t>
            </a:r>
          </a:p>
          <a:p>
            <a:pPr>
              <a:lnSpc>
                <a:spcPct val="150000"/>
              </a:lnSpc>
            </a:pPr>
            <a:r>
              <a:rPr lang="en-US" sz="1800" dirty="0" smtClean="0"/>
              <a:t>User driven inputs</a:t>
            </a:r>
          </a:p>
          <a:p>
            <a:pPr>
              <a:lnSpc>
                <a:spcPct val="150000"/>
              </a:lnSpc>
            </a:pPr>
            <a:r>
              <a:rPr lang="en-US" sz="1800" dirty="0" smtClean="0"/>
              <a:t>PBS friendly</a:t>
            </a:r>
          </a:p>
          <a:p>
            <a:pPr>
              <a:lnSpc>
                <a:spcPct val="150000"/>
              </a:lnSpc>
            </a:pPr>
            <a:r>
              <a:rPr lang="en-US" sz="1800" dirty="0" smtClean="0"/>
              <a:t>Uniform Outputs as test results</a:t>
            </a:r>
          </a:p>
          <a:p>
            <a:pPr>
              <a:lnSpc>
                <a:spcPct val="150000"/>
              </a:lnSpc>
            </a:pPr>
            <a:r>
              <a:rPr lang="en-US" sz="1800" dirty="0" smtClean="0"/>
              <a:t>Faster Simulation</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581400" y="1981200"/>
            <a:ext cx="19812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ROOT  PROJECT</a:t>
            </a:r>
            <a:endParaRPr lang="en-US" dirty="0">
              <a:solidFill>
                <a:schemeClr val="tx1"/>
              </a:solidFill>
            </a:endParaRPr>
          </a:p>
        </p:txBody>
      </p:sp>
      <p:sp>
        <p:nvSpPr>
          <p:cNvPr id="9" name="Rectangle 8"/>
          <p:cNvSpPr/>
          <p:nvPr/>
        </p:nvSpPr>
        <p:spPr>
          <a:xfrm>
            <a:off x="1066800" y="3124200"/>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Design</a:t>
            </a:r>
          </a:p>
        </p:txBody>
      </p:sp>
      <p:sp>
        <p:nvSpPr>
          <p:cNvPr id="11" name="Rectangle 10"/>
          <p:cNvSpPr/>
          <p:nvPr/>
        </p:nvSpPr>
        <p:spPr>
          <a:xfrm>
            <a:off x="3848100" y="3124200"/>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Verification</a:t>
            </a:r>
          </a:p>
        </p:txBody>
      </p:sp>
      <p:sp>
        <p:nvSpPr>
          <p:cNvPr id="12" name="Rectangle 11"/>
          <p:cNvSpPr/>
          <p:nvPr/>
        </p:nvSpPr>
        <p:spPr>
          <a:xfrm>
            <a:off x="6477000" y="3124200"/>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Env_source</a:t>
            </a:r>
            <a:endParaRPr lang="en-US" dirty="0" smtClean="0">
              <a:solidFill>
                <a:schemeClr val="tx1"/>
              </a:solidFill>
            </a:endParaRPr>
          </a:p>
        </p:txBody>
      </p:sp>
      <p:sp>
        <p:nvSpPr>
          <p:cNvPr id="13" name="Rectangle 12"/>
          <p:cNvSpPr/>
          <p:nvPr/>
        </p:nvSpPr>
        <p:spPr>
          <a:xfrm>
            <a:off x="152400" y="4572000"/>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Regression</a:t>
            </a:r>
          </a:p>
        </p:txBody>
      </p:sp>
      <p:sp>
        <p:nvSpPr>
          <p:cNvPr id="14" name="Rectangle 13"/>
          <p:cNvSpPr/>
          <p:nvPr/>
        </p:nvSpPr>
        <p:spPr>
          <a:xfrm>
            <a:off x="1981200" y="4572000"/>
            <a:ext cx="1447800" cy="5334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Scripts</a:t>
            </a:r>
          </a:p>
        </p:txBody>
      </p:sp>
      <p:sp>
        <p:nvSpPr>
          <p:cNvPr id="15" name="Rectangle 14"/>
          <p:cNvSpPr/>
          <p:nvPr/>
        </p:nvSpPr>
        <p:spPr>
          <a:xfrm>
            <a:off x="3848100" y="4572000"/>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Sim</a:t>
            </a:r>
          </a:p>
        </p:txBody>
      </p:sp>
      <p:sp>
        <p:nvSpPr>
          <p:cNvPr id="18" name="Rectangle 17"/>
          <p:cNvSpPr/>
          <p:nvPr/>
        </p:nvSpPr>
        <p:spPr>
          <a:xfrm>
            <a:off x="5638800" y="4572000"/>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Testbenches</a:t>
            </a:r>
          </a:p>
        </p:txBody>
      </p:sp>
      <p:sp>
        <p:nvSpPr>
          <p:cNvPr id="19" name="Rectangle 18"/>
          <p:cNvSpPr/>
          <p:nvPr/>
        </p:nvSpPr>
        <p:spPr>
          <a:xfrm>
            <a:off x="7543800" y="4572000"/>
            <a:ext cx="1447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Testcases</a:t>
            </a:r>
          </a:p>
        </p:txBody>
      </p:sp>
      <p:cxnSp>
        <p:nvCxnSpPr>
          <p:cNvPr id="32" name="Straight Arrow Connector 31"/>
          <p:cNvCxnSpPr>
            <a:stCxn id="7" idx="2"/>
            <a:endCxn id="11" idx="0"/>
          </p:cNvCxnSpPr>
          <p:nvPr/>
        </p:nvCxnSpPr>
        <p:spPr>
          <a:xfrm>
            <a:off x="4572000" y="25146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1" idx="2"/>
            <a:endCxn id="15" idx="0"/>
          </p:cNvCxnSpPr>
          <p:nvPr/>
        </p:nvCxnSpPr>
        <p:spPr>
          <a:xfrm>
            <a:off x="4572000" y="3657600"/>
            <a:ext cx="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438400" y="457200"/>
            <a:ext cx="5867400" cy="369332"/>
          </a:xfrm>
          <a:prstGeom prst="rect">
            <a:avLst/>
          </a:prstGeom>
          <a:noFill/>
        </p:spPr>
        <p:txBody>
          <a:bodyPr wrap="square" rtlCol="0">
            <a:spAutoFit/>
          </a:bodyPr>
          <a:lstStyle/>
          <a:p>
            <a:r>
              <a:rPr lang="en-US" dirty="0" smtClean="0"/>
              <a:t>DIRECTORY STRUCTURE</a:t>
            </a:r>
            <a:endParaRPr lang="en-US" dirty="0"/>
          </a:p>
        </p:txBody>
      </p:sp>
      <p:cxnSp>
        <p:nvCxnSpPr>
          <p:cNvPr id="75" name="Elbow Connector 74"/>
          <p:cNvCxnSpPr>
            <a:stCxn id="7" idx="2"/>
            <a:endCxn id="9" idx="0"/>
          </p:cNvCxnSpPr>
          <p:nvPr/>
        </p:nvCxnSpPr>
        <p:spPr>
          <a:xfrm rot="5400000">
            <a:off x="2876550" y="1428750"/>
            <a:ext cx="609600" cy="27813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7" idx="2"/>
            <a:endCxn id="12" idx="0"/>
          </p:cNvCxnSpPr>
          <p:nvPr/>
        </p:nvCxnSpPr>
        <p:spPr>
          <a:xfrm rot="16200000" flipH="1">
            <a:off x="5581650" y="1504950"/>
            <a:ext cx="609600" cy="2628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11" idx="2"/>
            <a:endCxn id="14" idx="0"/>
          </p:cNvCxnSpPr>
          <p:nvPr/>
        </p:nvCxnSpPr>
        <p:spPr>
          <a:xfrm rot="5400000">
            <a:off x="3181350" y="3181350"/>
            <a:ext cx="914400" cy="1866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11" idx="2"/>
            <a:endCxn id="13" idx="0"/>
          </p:cNvCxnSpPr>
          <p:nvPr/>
        </p:nvCxnSpPr>
        <p:spPr>
          <a:xfrm rot="5400000">
            <a:off x="2266950" y="2266950"/>
            <a:ext cx="914400" cy="3695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11" idx="2"/>
            <a:endCxn id="18" idx="0"/>
          </p:cNvCxnSpPr>
          <p:nvPr/>
        </p:nvCxnSpPr>
        <p:spPr>
          <a:xfrm rot="16200000" flipH="1">
            <a:off x="5010150" y="3219450"/>
            <a:ext cx="914400" cy="1790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11" idx="2"/>
            <a:endCxn id="19" idx="0"/>
          </p:cNvCxnSpPr>
          <p:nvPr/>
        </p:nvCxnSpPr>
        <p:spPr>
          <a:xfrm rot="16200000" flipH="1">
            <a:off x="5962650" y="2266950"/>
            <a:ext cx="914400" cy="3695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4800" y="6187588"/>
            <a:ext cx="304801" cy="215444"/>
          </a:xfrm>
          <a:prstGeom prst="rect">
            <a:avLst/>
          </a:prstGeom>
          <a:solidFill>
            <a:schemeClr val="accent3">
              <a:lumMod val="75000"/>
            </a:schemeClr>
          </a:solidFill>
        </p:spPr>
        <p:txBody>
          <a:bodyPr wrap="square" rtlCol="0">
            <a:spAutoFit/>
          </a:bodyPr>
          <a:lstStyle/>
          <a:p>
            <a:endParaRPr lang="en-US" sz="800" dirty="0"/>
          </a:p>
        </p:txBody>
      </p:sp>
      <p:sp>
        <p:nvSpPr>
          <p:cNvPr id="21" name="TextBox 20"/>
          <p:cNvSpPr txBox="1"/>
          <p:nvPr/>
        </p:nvSpPr>
        <p:spPr>
          <a:xfrm>
            <a:off x="809767" y="6172199"/>
            <a:ext cx="2590800" cy="246221"/>
          </a:xfrm>
          <a:prstGeom prst="rect">
            <a:avLst/>
          </a:prstGeom>
          <a:noFill/>
        </p:spPr>
        <p:txBody>
          <a:bodyPr wrap="square" rtlCol="0">
            <a:spAutoFit/>
          </a:bodyPr>
          <a:lstStyle/>
          <a:p>
            <a:r>
              <a:rPr lang="en-US" sz="1000" dirty="0" smtClean="0"/>
              <a:t>EXECUTION  FOLDER  FOR  SCRIPT</a:t>
            </a:r>
            <a:endParaRPr lang="en-US"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barn(inVertical)">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arn(inVertical)">
                                      <p:cBhvr>
                                        <p:cTn id="21" dur="500"/>
                                        <p:tgtEl>
                                          <p:spTgt spid="12"/>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arn(inVertical)">
                                      <p:cBhvr>
                                        <p:cTn id="24" dur="500"/>
                                        <p:tgtEl>
                                          <p:spTgt spid="13"/>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arn(inVertical)">
                                      <p:cBhvr>
                                        <p:cTn id="30" dur="500"/>
                                        <p:tgtEl>
                                          <p:spTgt spid="15"/>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arn(inVertical)">
                                      <p:cBhvr>
                                        <p:cTn id="33" dur="500"/>
                                        <p:tgtEl>
                                          <p:spTgt spid="18"/>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arn(inVertical)">
                                      <p:cBhvr>
                                        <p:cTn id="36" dur="500"/>
                                        <p:tgtEl>
                                          <p:spTgt spid="19"/>
                                        </p:tgtEl>
                                      </p:cBhvr>
                                    </p:animEffect>
                                  </p:childTnLst>
                                </p:cTn>
                              </p:par>
                              <p:par>
                                <p:cTn id="37" presetID="16" presetClass="entr" presetSubtype="21"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barn(inVertical)">
                                      <p:cBhvr>
                                        <p:cTn id="39" dur="500"/>
                                        <p:tgtEl>
                                          <p:spTgt spid="32"/>
                                        </p:tgtEl>
                                      </p:cBhvr>
                                    </p:animEffect>
                                  </p:childTnLst>
                                </p:cTn>
                              </p:par>
                              <p:par>
                                <p:cTn id="40" presetID="16" presetClass="entr" presetSubtype="21"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barn(inVertical)">
                                      <p:cBhvr>
                                        <p:cTn id="42" dur="500"/>
                                        <p:tgtEl>
                                          <p:spTgt spid="45"/>
                                        </p:tgtEl>
                                      </p:cBhvr>
                                    </p:animEffect>
                                  </p:childTnLst>
                                </p:cTn>
                              </p:par>
                              <p:par>
                                <p:cTn id="43" presetID="16" presetClass="entr" presetSubtype="21" fill="hold" nodeType="withEffect">
                                  <p:stCondLst>
                                    <p:cond delay="0"/>
                                  </p:stCondLst>
                                  <p:childTnLst>
                                    <p:set>
                                      <p:cBhvr>
                                        <p:cTn id="44" dur="1" fill="hold">
                                          <p:stCondLst>
                                            <p:cond delay="0"/>
                                          </p:stCondLst>
                                        </p:cTn>
                                        <p:tgtEl>
                                          <p:spTgt spid="75"/>
                                        </p:tgtEl>
                                        <p:attrNameLst>
                                          <p:attrName>style.visibility</p:attrName>
                                        </p:attrNameLst>
                                      </p:cBhvr>
                                      <p:to>
                                        <p:strVal val="visible"/>
                                      </p:to>
                                    </p:set>
                                    <p:animEffect transition="in" filter="barn(inVertical)">
                                      <p:cBhvr>
                                        <p:cTn id="45" dur="500"/>
                                        <p:tgtEl>
                                          <p:spTgt spid="75"/>
                                        </p:tgtEl>
                                      </p:cBhvr>
                                    </p:animEffect>
                                  </p:childTnLst>
                                </p:cTn>
                              </p:par>
                              <p:par>
                                <p:cTn id="46" presetID="16" presetClass="entr" presetSubtype="21" fill="hold" nodeType="withEffect">
                                  <p:stCondLst>
                                    <p:cond delay="0"/>
                                  </p:stCondLst>
                                  <p:childTnLst>
                                    <p:set>
                                      <p:cBhvr>
                                        <p:cTn id="47" dur="1" fill="hold">
                                          <p:stCondLst>
                                            <p:cond delay="0"/>
                                          </p:stCondLst>
                                        </p:cTn>
                                        <p:tgtEl>
                                          <p:spTgt spid="77"/>
                                        </p:tgtEl>
                                        <p:attrNameLst>
                                          <p:attrName>style.visibility</p:attrName>
                                        </p:attrNameLst>
                                      </p:cBhvr>
                                      <p:to>
                                        <p:strVal val="visible"/>
                                      </p:to>
                                    </p:set>
                                    <p:animEffect transition="in" filter="barn(inVertical)">
                                      <p:cBhvr>
                                        <p:cTn id="48" dur="500"/>
                                        <p:tgtEl>
                                          <p:spTgt spid="77"/>
                                        </p:tgtEl>
                                      </p:cBhvr>
                                    </p:animEffect>
                                  </p:childTnLst>
                                </p:cTn>
                              </p:par>
                              <p:par>
                                <p:cTn id="49" presetID="16" presetClass="entr" presetSubtype="21" fill="hold" nodeType="withEffect">
                                  <p:stCondLst>
                                    <p:cond delay="0"/>
                                  </p:stCondLst>
                                  <p:childTnLst>
                                    <p:set>
                                      <p:cBhvr>
                                        <p:cTn id="50" dur="1" fill="hold">
                                          <p:stCondLst>
                                            <p:cond delay="0"/>
                                          </p:stCondLst>
                                        </p:cTn>
                                        <p:tgtEl>
                                          <p:spTgt spid="79"/>
                                        </p:tgtEl>
                                        <p:attrNameLst>
                                          <p:attrName>style.visibility</p:attrName>
                                        </p:attrNameLst>
                                      </p:cBhvr>
                                      <p:to>
                                        <p:strVal val="visible"/>
                                      </p:to>
                                    </p:set>
                                    <p:animEffect transition="in" filter="barn(inVertical)">
                                      <p:cBhvr>
                                        <p:cTn id="51" dur="500"/>
                                        <p:tgtEl>
                                          <p:spTgt spid="79"/>
                                        </p:tgtEl>
                                      </p:cBhvr>
                                    </p:animEffect>
                                  </p:childTnLst>
                                </p:cTn>
                              </p:par>
                              <p:par>
                                <p:cTn id="52" presetID="16" presetClass="entr" presetSubtype="21" fill="hold" nodeType="withEffect">
                                  <p:stCondLst>
                                    <p:cond delay="0"/>
                                  </p:stCondLst>
                                  <p:childTnLst>
                                    <p:set>
                                      <p:cBhvr>
                                        <p:cTn id="53" dur="1" fill="hold">
                                          <p:stCondLst>
                                            <p:cond delay="0"/>
                                          </p:stCondLst>
                                        </p:cTn>
                                        <p:tgtEl>
                                          <p:spTgt spid="81"/>
                                        </p:tgtEl>
                                        <p:attrNameLst>
                                          <p:attrName>style.visibility</p:attrName>
                                        </p:attrNameLst>
                                      </p:cBhvr>
                                      <p:to>
                                        <p:strVal val="visible"/>
                                      </p:to>
                                    </p:set>
                                    <p:animEffect transition="in" filter="barn(inVertical)">
                                      <p:cBhvr>
                                        <p:cTn id="54" dur="500"/>
                                        <p:tgtEl>
                                          <p:spTgt spid="81"/>
                                        </p:tgtEl>
                                      </p:cBhvr>
                                    </p:animEffect>
                                  </p:childTnLst>
                                </p:cTn>
                              </p:par>
                              <p:par>
                                <p:cTn id="55" presetID="16" presetClass="entr" presetSubtype="21" fill="hold" nodeType="withEffect">
                                  <p:stCondLst>
                                    <p:cond delay="0"/>
                                  </p:stCondLst>
                                  <p:childTnLst>
                                    <p:set>
                                      <p:cBhvr>
                                        <p:cTn id="56" dur="1" fill="hold">
                                          <p:stCondLst>
                                            <p:cond delay="0"/>
                                          </p:stCondLst>
                                        </p:cTn>
                                        <p:tgtEl>
                                          <p:spTgt spid="83"/>
                                        </p:tgtEl>
                                        <p:attrNameLst>
                                          <p:attrName>style.visibility</p:attrName>
                                        </p:attrNameLst>
                                      </p:cBhvr>
                                      <p:to>
                                        <p:strVal val="visible"/>
                                      </p:to>
                                    </p:set>
                                    <p:animEffect transition="in" filter="barn(inVertical)">
                                      <p:cBhvr>
                                        <p:cTn id="57" dur="500"/>
                                        <p:tgtEl>
                                          <p:spTgt spid="83"/>
                                        </p:tgtEl>
                                      </p:cBhvr>
                                    </p:animEffect>
                                  </p:childTnLst>
                                </p:cTn>
                              </p:par>
                              <p:par>
                                <p:cTn id="58" presetID="16" presetClass="entr" presetSubtype="21" fill="hold" nodeType="withEffect">
                                  <p:stCondLst>
                                    <p:cond delay="0"/>
                                  </p:stCondLst>
                                  <p:childTnLst>
                                    <p:set>
                                      <p:cBhvr>
                                        <p:cTn id="59" dur="1" fill="hold">
                                          <p:stCondLst>
                                            <p:cond delay="0"/>
                                          </p:stCondLst>
                                        </p:cTn>
                                        <p:tgtEl>
                                          <p:spTgt spid="85"/>
                                        </p:tgtEl>
                                        <p:attrNameLst>
                                          <p:attrName>style.visibility</p:attrName>
                                        </p:attrNameLst>
                                      </p:cBhvr>
                                      <p:to>
                                        <p:strVal val="visible"/>
                                      </p:to>
                                    </p:set>
                                    <p:animEffect transition="in" filter="barn(inVertical)">
                                      <p:cBhvr>
                                        <p:cTn id="60" dur="500"/>
                                        <p:tgtEl>
                                          <p:spTgt spid="8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wipe(down)">
                                      <p:cBhvr>
                                        <p:cTn id="65" dur="500"/>
                                        <p:tgtEl>
                                          <p:spTgt spid="20"/>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wipe(down)">
                                      <p:cBhvr>
                                        <p:cTn id="6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2" grpId="0" animBg="1"/>
      <p:bldP spid="13" grpId="0" animBg="1"/>
      <p:bldP spid="14" grpId="0" animBg="1"/>
      <p:bldP spid="15" grpId="0" animBg="1"/>
      <p:bldP spid="18" grpId="0" animBg="1"/>
      <p:bldP spid="19" grpId="0" animBg="1"/>
      <p:bldP spid="73" grpId="0"/>
      <p:bldP spid="20" grpId="0" animBg="1"/>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latin typeface="+mn-lt"/>
              </a:rPr>
              <a:t>OPTIONS</a:t>
            </a:r>
            <a:endParaRPr lang="en-US" sz="1800" dirty="0">
              <a:latin typeface="+mn-lt"/>
            </a:endParaRPr>
          </a:p>
        </p:txBody>
      </p:sp>
      <p:sp>
        <p:nvSpPr>
          <p:cNvPr id="3" name="Content Placeholder 2"/>
          <p:cNvSpPr>
            <a:spLocks noGrp="1"/>
          </p:cNvSpPr>
          <p:nvPr>
            <p:ph idx="1"/>
          </p:nvPr>
        </p:nvSpPr>
        <p:spPr>
          <a:xfrm>
            <a:off x="533400" y="2396356"/>
            <a:ext cx="2209800" cy="2666999"/>
          </a:xfrm>
        </p:spPr>
        <p:txBody>
          <a:bodyPr/>
          <a:lstStyle/>
          <a:p>
            <a:pPr>
              <a:buNone/>
            </a:pPr>
            <a:r>
              <a:rPr lang="en-US" sz="1600" b="1" dirty="0" smtClean="0"/>
              <a:t>MANDATORY</a:t>
            </a:r>
          </a:p>
          <a:p>
            <a:pPr>
              <a:buNone/>
            </a:pPr>
            <a:endParaRPr lang="en-US" dirty="0" smtClean="0"/>
          </a:p>
          <a:p>
            <a:r>
              <a:rPr lang="en-US" dirty="0" smtClean="0"/>
              <a:t>Single / Regression</a:t>
            </a:r>
          </a:p>
          <a:p>
            <a:r>
              <a:rPr lang="en-US" dirty="0" smtClean="0"/>
              <a:t>Timescale</a:t>
            </a:r>
          </a:p>
          <a:p>
            <a:r>
              <a:rPr lang="en-US" dirty="0" err="1" smtClean="0"/>
              <a:t>Frtl</a:t>
            </a:r>
            <a:r>
              <a:rPr lang="en-US" dirty="0" smtClean="0"/>
              <a:t>  </a:t>
            </a:r>
          </a:p>
          <a:p>
            <a:r>
              <a:rPr lang="en-US" dirty="0" err="1" smtClean="0"/>
              <a:t>Ftb</a:t>
            </a:r>
            <a:endParaRPr lang="en-US" dirty="0" smtClean="0"/>
          </a:p>
          <a:p>
            <a:r>
              <a:rPr lang="en-US" dirty="0" err="1" smtClean="0"/>
              <a:t>Sim_mode</a:t>
            </a:r>
            <a:endParaRPr lang="en-US" dirty="0" smtClean="0"/>
          </a:p>
          <a:p>
            <a:r>
              <a:rPr lang="en-US" dirty="0" smtClean="0"/>
              <a:t>Tool</a:t>
            </a:r>
          </a:p>
          <a:p>
            <a:r>
              <a:rPr lang="en-US" dirty="0" err="1" smtClean="0"/>
              <a:t>Inclist</a:t>
            </a:r>
            <a:endParaRPr lang="en-US" dirty="0" smtClean="0"/>
          </a:p>
          <a:p>
            <a:endParaRPr lang="en-US" dirty="0" smtClean="0"/>
          </a:p>
          <a:p>
            <a:endParaRPr lang="en-US" dirty="0"/>
          </a:p>
        </p:txBody>
      </p:sp>
      <p:sp>
        <p:nvSpPr>
          <p:cNvPr id="5" name="Content Placeholder 2"/>
          <p:cNvSpPr txBox="1">
            <a:spLocks/>
          </p:cNvSpPr>
          <p:nvPr/>
        </p:nvSpPr>
        <p:spPr>
          <a:xfrm>
            <a:off x="3124200" y="2396356"/>
            <a:ext cx="2895600" cy="377584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1" lang="en-US" sz="1600" b="1" dirty="0" smtClean="0">
                <a:latin typeface="Arial" pitchFamily="34" charset="0"/>
                <a:cs typeface="Arial" pitchFamily="34" charset="0"/>
              </a:rPr>
              <a:t>NON MANDATORY (EXTRA)</a:t>
            </a:r>
            <a:endParaRPr kumimoji="1" lang="en-US" sz="16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dirty="0" smtClean="0">
                <a:latin typeface="Arial" pitchFamily="34" charset="0"/>
                <a:cs typeface="Arial" pitchFamily="34" charset="0"/>
              </a:rPr>
              <a:t>Options (Extra)</a:t>
            </a: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b="0"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Deflist</a:t>
            </a: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dirty="0" err="1" smtClean="0">
                <a:latin typeface="Arial" pitchFamily="34" charset="0"/>
                <a:cs typeface="Arial" pitchFamily="34" charset="0"/>
              </a:rPr>
              <a:t>Vip_library</a:t>
            </a: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dirty="0" smtClean="0">
                <a:latin typeface="Arial" pitchFamily="34" charset="0"/>
                <a:cs typeface="Arial" pitchFamily="34" charset="0"/>
              </a:rPr>
              <a:t>Optional Error </a:t>
            </a:r>
            <a:r>
              <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dirty="0" smtClean="0">
                <a:latin typeface="Arial" pitchFamily="34" charset="0"/>
                <a:cs typeface="Arial" pitchFamily="34" charset="0"/>
              </a:rPr>
              <a:t>Optional Error Exclude</a:t>
            </a: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dirty="0" smtClean="0">
                <a:latin typeface="Arial" pitchFamily="34" charset="0"/>
                <a:cs typeface="Arial" pitchFamily="34" charset="0"/>
              </a:rPr>
              <a:t>Seed</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Verbosity</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dirty="0" smtClean="0">
                <a:latin typeface="Arial" pitchFamily="34" charset="0"/>
                <a:cs typeface="Arial" pitchFamily="34" charset="0"/>
              </a:rPr>
              <a:t>Stop Time</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dirty="0" smtClean="0">
                <a:latin typeface="Arial" pitchFamily="34" charset="0"/>
                <a:cs typeface="Arial" pitchFamily="34" charset="0"/>
              </a:rPr>
              <a:t>Log name</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b="1" dirty="0" smtClean="0">
                <a:solidFill>
                  <a:schemeClr val="accent6">
                    <a:lumMod val="75000"/>
                  </a:schemeClr>
                </a:solidFill>
                <a:latin typeface="Arial" pitchFamily="34" charset="0"/>
                <a:cs typeface="Arial" pitchFamily="34" charset="0"/>
              </a:rPr>
              <a:t>GUI</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dirty="0" smtClean="0">
                <a:latin typeface="Arial" pitchFamily="34" charset="0"/>
                <a:cs typeface="Arial" pitchFamily="34" charset="0"/>
              </a:rPr>
              <a:t>Excel</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b="1" dirty="0" err="1" smtClean="0">
                <a:solidFill>
                  <a:srgbClr val="00B0F0"/>
                </a:solidFill>
                <a:latin typeface="Arial" pitchFamily="34" charset="0"/>
                <a:cs typeface="Arial" pitchFamily="34" charset="0"/>
              </a:rPr>
              <a:t>Vsim_do</a:t>
            </a:r>
            <a:endParaRPr kumimoji="1" lang="en-US" sz="1200" b="1" dirty="0" smtClean="0">
              <a:solidFill>
                <a:srgbClr val="00B0F0"/>
              </a:solidFill>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b="1" dirty="0" err="1" smtClean="0">
                <a:solidFill>
                  <a:srgbClr val="00B0F0"/>
                </a:solidFill>
                <a:latin typeface="Arial" pitchFamily="34" charset="0"/>
                <a:cs typeface="Arial" pitchFamily="34" charset="0"/>
              </a:rPr>
              <a:t>Vsim_options</a:t>
            </a:r>
            <a:endParaRPr kumimoji="1" lang="en-US" sz="1200" b="1" dirty="0" smtClean="0">
              <a:solidFill>
                <a:srgbClr val="00B0F0"/>
              </a:solidFill>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1" lang="en-US" sz="12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6" name="Content Placeholder 2"/>
          <p:cNvSpPr txBox="1">
            <a:spLocks/>
          </p:cNvSpPr>
          <p:nvPr/>
        </p:nvSpPr>
        <p:spPr>
          <a:xfrm>
            <a:off x="6545239" y="2396356"/>
            <a:ext cx="2209800" cy="362344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Dump</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b="1" dirty="0" smtClean="0">
                <a:solidFill>
                  <a:schemeClr val="accent2"/>
                </a:solidFill>
                <a:latin typeface="Arial" pitchFamily="34" charset="0"/>
                <a:cs typeface="Arial" pitchFamily="34" charset="0"/>
              </a:rPr>
              <a:t>No of Licenses</a:t>
            </a:r>
            <a:endParaRPr kumimoji="1" lang="en-US" sz="1200" b="1" i="0" u="none" strike="noStrike" kern="1200" cap="none" spc="0" normalizeH="0" baseline="0" noProof="0" dirty="0" smtClean="0">
              <a:ln>
                <a:noFill/>
              </a:ln>
              <a:solidFill>
                <a:schemeClr val="accent2"/>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b="1" i="0" u="none" strike="noStrike" kern="1200" cap="none" spc="0" normalizeH="0" baseline="0" noProof="0" dirty="0" smtClean="0">
                <a:ln>
                  <a:noFill/>
                </a:ln>
                <a:solidFill>
                  <a:schemeClr val="accent2"/>
                </a:solidFill>
                <a:effectLst/>
                <a:uLnTx/>
                <a:uFillTx/>
                <a:latin typeface="Arial" pitchFamily="34" charset="0"/>
                <a:ea typeface="+mn-ea"/>
                <a:cs typeface="Arial" pitchFamily="34" charset="0"/>
              </a:rPr>
              <a:t>PBS</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b="1" i="0" u="none" strike="noStrike" kern="1200" cap="none" spc="0" normalizeH="0" baseline="0" noProof="0" dirty="0" smtClean="0">
                <a:ln>
                  <a:noFill/>
                </a:ln>
                <a:solidFill>
                  <a:schemeClr val="accent2"/>
                </a:solidFill>
                <a:effectLst/>
                <a:uLnTx/>
                <a:uFillTx/>
                <a:latin typeface="Arial" pitchFamily="34" charset="0"/>
                <a:ea typeface="+mn-ea"/>
                <a:cs typeface="Arial" pitchFamily="34" charset="0"/>
              </a:rPr>
              <a:t>Queue</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noProof="0" dirty="0" smtClean="0">
                <a:latin typeface="Arial" pitchFamily="34" charset="0"/>
                <a:cs typeface="Arial" pitchFamily="34" charset="0"/>
              </a:rPr>
              <a:t>Coverage</a:t>
            </a: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dirty="0" smtClean="0">
                <a:latin typeface="Arial" pitchFamily="34" charset="0"/>
                <a:cs typeface="Arial" pitchFamily="34" charset="0"/>
              </a:rPr>
              <a:t>VIP Dir Change</a:t>
            </a:r>
            <a:endPar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dirty="0" smtClean="0">
                <a:latin typeface="Arial" pitchFamily="34" charset="0"/>
                <a:cs typeface="Arial" pitchFamily="34" charset="0"/>
              </a:rPr>
              <a:t>Lib Link</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Lib</a:t>
            </a:r>
            <a:r>
              <a:rPr kumimoji="1" lang="en-US" sz="12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Link File</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dirty="0" smtClean="0">
                <a:latin typeface="Arial" pitchFamily="34" charset="0"/>
                <a:cs typeface="Arial" pitchFamily="34" charset="0"/>
              </a:rPr>
              <a:t>Language (Verification)</a:t>
            </a:r>
            <a:endParaRPr kumimoji="1" lang="en-US" sz="1200" b="0" i="0" u="none" strike="noStrike" kern="1200" cap="none" spc="0" normalizeH="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baseline="0" dirty="0" smtClean="0">
                <a:latin typeface="Arial" pitchFamily="34" charset="0"/>
                <a:cs typeface="Arial" pitchFamily="34" charset="0"/>
              </a:rPr>
              <a:t>Help</a:t>
            </a:r>
            <a:r>
              <a:rPr kumimoji="1" lang="en-US" sz="1200" dirty="0" smtClean="0">
                <a:latin typeface="Arial" pitchFamily="34" charset="0"/>
                <a:cs typeface="Arial" pitchFamily="34" charset="0"/>
              </a:rPr>
              <a:t> </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Readme</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1" lang="en-US" sz="1200" dirty="0" err="1" smtClean="0">
                <a:latin typeface="Arial" pitchFamily="34" charset="0"/>
                <a:cs typeface="Arial" pitchFamily="34" charset="0"/>
              </a:rPr>
              <a:t>Compile_again</a:t>
            </a:r>
            <a:endParaRPr kumimoji="1" lang="en-US" sz="1200" dirty="0" smtClean="0">
              <a:latin typeface="Arial" pitchFamily="34" charset="0"/>
              <a:cs typeface="Arial" pitchFamily="34" charset="0"/>
            </a:endParaRPr>
          </a:p>
          <a:p>
            <a:pPr marL="342900" indent="-342900">
              <a:spcBef>
                <a:spcPct val="20000"/>
              </a:spcBef>
              <a:buFont typeface="Wingdings" pitchFamily="2" charset="2"/>
              <a:buChar char=""/>
              <a:defRPr/>
            </a:pPr>
            <a:r>
              <a:rPr kumimoji="1" lang="en-US" sz="1200" b="1" dirty="0" err="1" smtClean="0">
                <a:solidFill>
                  <a:srgbClr val="00B0F0"/>
                </a:solidFill>
                <a:latin typeface="Arial" pitchFamily="34" charset="0"/>
                <a:cs typeface="Arial" pitchFamily="34" charset="0"/>
              </a:rPr>
              <a:t>Vcom_options</a:t>
            </a:r>
            <a:endParaRPr kumimoji="1" lang="en-US" sz="1200" b="1" dirty="0" smtClean="0">
              <a:solidFill>
                <a:srgbClr val="00B0F0"/>
              </a:solidFill>
              <a:latin typeface="Arial" pitchFamily="34" charset="0"/>
              <a:cs typeface="Arial" pitchFamily="34" charset="0"/>
            </a:endParaRPr>
          </a:p>
        </p:txBody>
      </p:sp>
      <p:sp>
        <p:nvSpPr>
          <p:cNvPr id="4" name="TextBox 3"/>
          <p:cNvSpPr txBox="1"/>
          <p:nvPr/>
        </p:nvSpPr>
        <p:spPr>
          <a:xfrm>
            <a:off x="533400" y="1535668"/>
            <a:ext cx="7467600" cy="369332"/>
          </a:xfrm>
          <a:prstGeom prst="rect">
            <a:avLst/>
          </a:prstGeom>
          <a:noFill/>
        </p:spPr>
        <p:txBody>
          <a:bodyPr wrap="square" rtlCol="0">
            <a:spAutoFit/>
          </a:bodyPr>
          <a:lstStyle/>
          <a:p>
            <a:r>
              <a:rPr lang="en-US" dirty="0" smtClean="0"/>
              <a:t>Options that can be given by users to execute this script</a:t>
            </a:r>
            <a:endParaRPr lang="en-US" dirty="0"/>
          </a:p>
        </p:txBody>
      </p:sp>
      <p:sp>
        <p:nvSpPr>
          <p:cNvPr id="8" name="TextBox 7"/>
          <p:cNvSpPr txBox="1"/>
          <p:nvPr/>
        </p:nvSpPr>
        <p:spPr>
          <a:xfrm>
            <a:off x="304800" y="5882788"/>
            <a:ext cx="304801" cy="215444"/>
          </a:xfrm>
          <a:prstGeom prst="rect">
            <a:avLst/>
          </a:prstGeom>
          <a:solidFill>
            <a:schemeClr val="accent2"/>
          </a:solidFill>
        </p:spPr>
        <p:txBody>
          <a:bodyPr wrap="square" rtlCol="0">
            <a:spAutoFit/>
          </a:bodyPr>
          <a:lstStyle/>
          <a:p>
            <a:endParaRPr lang="en-US" sz="800" dirty="0"/>
          </a:p>
        </p:txBody>
      </p:sp>
      <p:sp>
        <p:nvSpPr>
          <p:cNvPr id="9" name="TextBox 8"/>
          <p:cNvSpPr txBox="1"/>
          <p:nvPr/>
        </p:nvSpPr>
        <p:spPr>
          <a:xfrm>
            <a:off x="304800" y="6187588"/>
            <a:ext cx="304801" cy="215444"/>
          </a:xfrm>
          <a:prstGeom prst="rect">
            <a:avLst/>
          </a:prstGeom>
          <a:solidFill>
            <a:schemeClr val="accent6">
              <a:lumMod val="75000"/>
            </a:schemeClr>
          </a:solidFill>
        </p:spPr>
        <p:txBody>
          <a:bodyPr wrap="square" rtlCol="0">
            <a:spAutoFit/>
          </a:bodyPr>
          <a:lstStyle/>
          <a:p>
            <a:endParaRPr lang="en-US" sz="800" dirty="0"/>
          </a:p>
        </p:txBody>
      </p:sp>
      <p:sp>
        <p:nvSpPr>
          <p:cNvPr id="10" name="TextBox 9"/>
          <p:cNvSpPr txBox="1"/>
          <p:nvPr/>
        </p:nvSpPr>
        <p:spPr>
          <a:xfrm>
            <a:off x="304800" y="6492388"/>
            <a:ext cx="304801" cy="215444"/>
          </a:xfrm>
          <a:prstGeom prst="rect">
            <a:avLst/>
          </a:prstGeom>
          <a:solidFill>
            <a:srgbClr val="00B0F0"/>
          </a:solidFill>
        </p:spPr>
        <p:txBody>
          <a:bodyPr wrap="square" rtlCol="0">
            <a:spAutoFit/>
          </a:bodyPr>
          <a:lstStyle/>
          <a:p>
            <a:endParaRPr lang="en-US" sz="800" dirty="0"/>
          </a:p>
        </p:txBody>
      </p:sp>
      <p:sp>
        <p:nvSpPr>
          <p:cNvPr id="11" name="TextBox 10"/>
          <p:cNvSpPr txBox="1"/>
          <p:nvPr/>
        </p:nvSpPr>
        <p:spPr>
          <a:xfrm>
            <a:off x="762000" y="5867400"/>
            <a:ext cx="1524000" cy="246221"/>
          </a:xfrm>
          <a:prstGeom prst="rect">
            <a:avLst/>
          </a:prstGeom>
          <a:noFill/>
        </p:spPr>
        <p:txBody>
          <a:bodyPr wrap="square" rtlCol="0">
            <a:spAutoFit/>
          </a:bodyPr>
          <a:lstStyle/>
          <a:p>
            <a:r>
              <a:rPr lang="en-US" sz="1000" dirty="0" smtClean="0"/>
              <a:t>REGRESSION   ONLY</a:t>
            </a:r>
            <a:endParaRPr lang="en-US" sz="1000" dirty="0"/>
          </a:p>
        </p:txBody>
      </p:sp>
      <p:sp>
        <p:nvSpPr>
          <p:cNvPr id="12" name="TextBox 11"/>
          <p:cNvSpPr txBox="1"/>
          <p:nvPr/>
        </p:nvSpPr>
        <p:spPr>
          <a:xfrm>
            <a:off x="762000" y="6172200"/>
            <a:ext cx="1524000" cy="246221"/>
          </a:xfrm>
          <a:prstGeom prst="rect">
            <a:avLst/>
          </a:prstGeom>
          <a:noFill/>
        </p:spPr>
        <p:txBody>
          <a:bodyPr wrap="square" rtlCol="0">
            <a:spAutoFit/>
          </a:bodyPr>
          <a:lstStyle/>
          <a:p>
            <a:r>
              <a:rPr lang="en-US" sz="1000" dirty="0" smtClean="0"/>
              <a:t>SINGLE  ONLY</a:t>
            </a:r>
            <a:endParaRPr lang="en-US" sz="1000" dirty="0"/>
          </a:p>
        </p:txBody>
      </p:sp>
      <p:sp>
        <p:nvSpPr>
          <p:cNvPr id="13" name="TextBox 12"/>
          <p:cNvSpPr txBox="1"/>
          <p:nvPr/>
        </p:nvSpPr>
        <p:spPr>
          <a:xfrm>
            <a:off x="762000" y="6477000"/>
            <a:ext cx="1524000" cy="246221"/>
          </a:xfrm>
          <a:prstGeom prst="rect">
            <a:avLst/>
          </a:prstGeom>
          <a:noFill/>
        </p:spPr>
        <p:txBody>
          <a:bodyPr wrap="square" rtlCol="0">
            <a:spAutoFit/>
          </a:bodyPr>
          <a:lstStyle/>
          <a:p>
            <a:r>
              <a:rPr lang="en-US" sz="1000" dirty="0" smtClean="0"/>
              <a:t>MODELSIM  ONLY</a:t>
            </a:r>
            <a:endParaRPr lang="en-US"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 calcmode="lin" valueType="num">
                                      <p:cBhvr additive="base">
                                        <p:cTn id="5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fade">
                                      <p:cBhvr>
                                        <p:cTn id="65" dur="1000"/>
                                        <p:tgtEl>
                                          <p:spTgt spid="5"/>
                                        </p:tgtEl>
                                      </p:cBhvr>
                                    </p:animEffect>
                                    <p:anim calcmode="lin" valueType="num">
                                      <p:cBhvr>
                                        <p:cTn id="66" dur="1000" fill="hold"/>
                                        <p:tgtEl>
                                          <p:spTgt spid="5"/>
                                        </p:tgtEl>
                                        <p:attrNameLst>
                                          <p:attrName>ppt_x</p:attrName>
                                        </p:attrNameLst>
                                      </p:cBhvr>
                                      <p:tavLst>
                                        <p:tav tm="0">
                                          <p:val>
                                            <p:strVal val="#ppt_x"/>
                                          </p:val>
                                        </p:tav>
                                        <p:tav tm="100000">
                                          <p:val>
                                            <p:strVal val="#ppt_x"/>
                                          </p:val>
                                        </p:tav>
                                      </p:tavLst>
                                    </p:anim>
                                    <p:anim calcmode="lin" valueType="num">
                                      <p:cBhvr>
                                        <p:cTn id="6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fade">
                                      <p:cBhvr>
                                        <p:cTn id="72" dur="1000"/>
                                        <p:tgtEl>
                                          <p:spTgt spid="6"/>
                                        </p:tgtEl>
                                      </p:cBhvr>
                                    </p:animEffect>
                                    <p:anim calcmode="lin" valueType="num">
                                      <p:cBhvr>
                                        <p:cTn id="73" dur="1000" fill="hold"/>
                                        <p:tgtEl>
                                          <p:spTgt spid="6"/>
                                        </p:tgtEl>
                                        <p:attrNameLst>
                                          <p:attrName>ppt_x</p:attrName>
                                        </p:attrNameLst>
                                      </p:cBhvr>
                                      <p:tavLst>
                                        <p:tav tm="0">
                                          <p:val>
                                            <p:strVal val="#ppt_x"/>
                                          </p:val>
                                        </p:tav>
                                        <p:tav tm="100000">
                                          <p:val>
                                            <p:strVal val="#ppt_x"/>
                                          </p:val>
                                        </p:tav>
                                      </p:tavLst>
                                    </p:anim>
                                    <p:anim calcmode="lin" valueType="num">
                                      <p:cBhvr>
                                        <p:cTn id="7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6" presetClass="entr" presetSubtype="16" fill="hold" grpId="0" nodeType="clickEffect">
                                  <p:stCondLst>
                                    <p:cond delay="0"/>
                                  </p:stCondLst>
                                  <p:childTnLst>
                                    <p:set>
                                      <p:cBhvr>
                                        <p:cTn id="78" dur="1" fill="hold">
                                          <p:stCondLst>
                                            <p:cond delay="0"/>
                                          </p:stCondLst>
                                        </p:cTn>
                                        <p:tgtEl>
                                          <p:spTgt spid="8"/>
                                        </p:tgtEl>
                                        <p:attrNameLst>
                                          <p:attrName>style.visibility</p:attrName>
                                        </p:attrNameLst>
                                      </p:cBhvr>
                                      <p:to>
                                        <p:strVal val="visible"/>
                                      </p:to>
                                    </p:set>
                                    <p:animEffect transition="in" filter="circle(in)">
                                      <p:cBhvr>
                                        <p:cTn id="79" dur="2000"/>
                                        <p:tgtEl>
                                          <p:spTgt spid="8"/>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circle(in)">
                                      <p:cBhvr>
                                        <p:cTn id="82" dur="2000"/>
                                        <p:tgtEl>
                                          <p:spTgt spid="9"/>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circle(in)">
                                      <p:cBhvr>
                                        <p:cTn id="85" dur="2000"/>
                                        <p:tgtEl>
                                          <p:spTgt spid="10"/>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circle(in)">
                                      <p:cBhvr>
                                        <p:cTn id="88" dur="2000"/>
                                        <p:tgtEl>
                                          <p:spTgt spid="11"/>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circle(in)">
                                      <p:cBhvr>
                                        <p:cTn id="91" dur="2000"/>
                                        <p:tgtEl>
                                          <p:spTgt spid="12"/>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13"/>
                                        </p:tgtEl>
                                        <p:attrNameLst>
                                          <p:attrName>style.visibility</p:attrName>
                                        </p:attrNameLst>
                                      </p:cBhvr>
                                      <p:to>
                                        <p:strVal val="visible"/>
                                      </p:to>
                                    </p:set>
                                    <p:animEffect transition="in" filter="circle(in)">
                                      <p:cBhvr>
                                        <p:cTn id="94"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P spid="4" grpId="0"/>
      <p:bldP spid="8" grpId="0" animBg="1"/>
      <p:bldP spid="9" grpId="0" animBg="1"/>
      <p:bldP spid="10" grpId="0" animBg="1"/>
      <p:bldP spid="11"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PROCEDURE </a:t>
            </a:r>
            <a:endParaRPr lang="en-US" dirty="0"/>
          </a:p>
        </p:txBody>
      </p:sp>
      <p:sp>
        <p:nvSpPr>
          <p:cNvPr id="3" name="Content Placeholder 2"/>
          <p:cNvSpPr>
            <a:spLocks noGrp="1"/>
          </p:cNvSpPr>
          <p:nvPr>
            <p:ph idx="1"/>
          </p:nvPr>
        </p:nvSpPr>
        <p:spPr>
          <a:xfrm>
            <a:off x="457200" y="1600200"/>
            <a:ext cx="8305800" cy="4724399"/>
          </a:xfrm>
        </p:spPr>
        <p:txBody>
          <a:bodyPr>
            <a:normAutofit lnSpcReduction="10000"/>
          </a:bodyPr>
          <a:lstStyle/>
          <a:p>
            <a:r>
              <a:rPr lang="en-US" dirty="0" smtClean="0"/>
              <a:t>First go to the script folder</a:t>
            </a:r>
          </a:p>
          <a:p>
            <a:r>
              <a:rPr lang="en-US" dirty="0" smtClean="0"/>
              <a:t>Two methods of executing</a:t>
            </a:r>
          </a:p>
          <a:p>
            <a:pPr>
              <a:buNone/>
            </a:pPr>
            <a:endParaRPr lang="en-US" dirty="0" smtClean="0"/>
          </a:p>
          <a:p>
            <a:pPr>
              <a:buFont typeface="Wingdings" pitchFamily="2" charset="2"/>
              <a:buChar char="Ø"/>
            </a:pPr>
            <a:r>
              <a:rPr lang="en-US" dirty="0" smtClean="0"/>
              <a:t>Using the command line code</a:t>
            </a:r>
          </a:p>
          <a:p>
            <a:pPr>
              <a:buFont typeface="Courier New" pitchFamily="49" charset="0"/>
              <a:buChar char="o"/>
            </a:pPr>
            <a:endParaRPr lang="en-US" dirty="0" smtClean="0"/>
          </a:p>
          <a:p>
            <a:pPr>
              <a:buFont typeface="Courier New" pitchFamily="49" charset="0"/>
              <a:buChar char="o"/>
            </a:pPr>
            <a:r>
              <a:rPr lang="en-US" dirty="0" smtClean="0"/>
              <a:t>For Single Test </a:t>
            </a:r>
          </a:p>
          <a:p>
            <a:pPr algn="just">
              <a:buNone/>
            </a:pPr>
            <a:r>
              <a:rPr lang="en-US" b="1" dirty="0" smtClean="0"/>
              <a:t>	</a:t>
            </a:r>
            <a:r>
              <a:rPr lang="en-US" b="1" dirty="0" err="1" smtClean="0"/>
              <a:t>perl</a:t>
            </a:r>
            <a:r>
              <a:rPr lang="en-US" dirty="0" smtClean="0"/>
              <a:t> test.pl -</a:t>
            </a:r>
            <a:r>
              <a:rPr lang="en-US" b="1" dirty="0" err="1" smtClean="0"/>
              <a:t>vtimescale</a:t>
            </a:r>
            <a:r>
              <a:rPr lang="en-US" dirty="0" smtClean="0"/>
              <a:t> 1ns/100fs -</a:t>
            </a:r>
            <a:r>
              <a:rPr lang="en-US" b="1" dirty="0" smtClean="0"/>
              <a:t>tool</a:t>
            </a:r>
            <a:r>
              <a:rPr lang="en-US" dirty="0" smtClean="0"/>
              <a:t> </a:t>
            </a:r>
            <a:r>
              <a:rPr lang="en-US" dirty="0" err="1" smtClean="0"/>
              <a:t>ncsim</a:t>
            </a:r>
            <a:r>
              <a:rPr lang="en-US" dirty="0" smtClean="0"/>
              <a:t> -</a:t>
            </a:r>
            <a:r>
              <a:rPr lang="en-US" b="1" dirty="0" err="1" smtClean="0"/>
              <a:t>ftb</a:t>
            </a:r>
            <a:r>
              <a:rPr lang="en-US" dirty="0" smtClean="0"/>
              <a:t> tb_list.txt -</a:t>
            </a:r>
            <a:r>
              <a:rPr lang="en-US" b="1" dirty="0" smtClean="0"/>
              <a:t>inc</a:t>
            </a:r>
            <a:r>
              <a:rPr lang="en-US" dirty="0" smtClean="0"/>
              <a:t> inclist.txt -</a:t>
            </a:r>
            <a:r>
              <a:rPr lang="en-US" b="1" dirty="0" err="1" smtClean="0"/>
              <a:t>frtl</a:t>
            </a:r>
            <a:r>
              <a:rPr lang="en-US" dirty="0" smtClean="0"/>
              <a:t> </a:t>
            </a:r>
            <a:r>
              <a:rPr lang="en-US" dirty="0" err="1" smtClean="0"/>
              <a:t>files.f</a:t>
            </a:r>
            <a:r>
              <a:rPr lang="en-US" dirty="0" smtClean="0"/>
              <a:t> –</a:t>
            </a:r>
            <a:r>
              <a:rPr lang="en-US" b="1" dirty="0" smtClean="0"/>
              <a:t>test</a:t>
            </a:r>
            <a:r>
              <a:rPr lang="en-US" dirty="0" smtClean="0"/>
              <a:t> </a:t>
            </a:r>
            <a:r>
              <a:rPr lang="en-US" dirty="0" err="1" smtClean="0"/>
              <a:t>top_test</a:t>
            </a:r>
            <a:r>
              <a:rPr lang="en-US" dirty="0" smtClean="0"/>
              <a:t> -</a:t>
            </a:r>
            <a:r>
              <a:rPr lang="en-US" b="1" dirty="0" err="1" smtClean="0"/>
              <a:t>sim_mode</a:t>
            </a:r>
            <a:r>
              <a:rPr lang="en-US" dirty="0" smtClean="0"/>
              <a:t> </a:t>
            </a:r>
            <a:r>
              <a:rPr lang="en-US" dirty="0" err="1" smtClean="0"/>
              <a:t>ncsim</a:t>
            </a:r>
            <a:r>
              <a:rPr lang="en-US" dirty="0" smtClean="0"/>
              <a:t> -</a:t>
            </a:r>
            <a:r>
              <a:rPr lang="en-US" b="1" dirty="0" err="1" smtClean="0"/>
              <a:t>vip_library</a:t>
            </a:r>
            <a:r>
              <a:rPr lang="en-US" dirty="0" smtClean="0"/>
              <a:t> </a:t>
            </a:r>
            <a:r>
              <a:rPr lang="en-US" dirty="0" err="1" smtClean="0"/>
              <a:t>vip_lib_content.fl</a:t>
            </a:r>
            <a:r>
              <a:rPr lang="en-US" dirty="0" smtClean="0"/>
              <a:t> -</a:t>
            </a:r>
            <a:r>
              <a:rPr lang="en-US" b="1" dirty="0" err="1" smtClean="0"/>
              <a:t>deflist</a:t>
            </a:r>
            <a:r>
              <a:rPr lang="en-US" dirty="0" smtClean="0"/>
              <a:t> </a:t>
            </a:r>
            <a:r>
              <a:rPr lang="en-US" dirty="0" err="1" smtClean="0"/>
              <a:t>deflist.fl</a:t>
            </a:r>
            <a:r>
              <a:rPr lang="en-US" dirty="0" smtClean="0"/>
              <a:t> -</a:t>
            </a:r>
            <a:r>
              <a:rPr lang="en-US" b="1" dirty="0" smtClean="0"/>
              <a:t>options</a:t>
            </a:r>
            <a:r>
              <a:rPr lang="en-US" dirty="0" smtClean="0"/>
              <a:t> </a:t>
            </a:r>
            <a:r>
              <a:rPr lang="en-US" dirty="0" err="1" smtClean="0"/>
              <a:t>options.fl</a:t>
            </a:r>
            <a:r>
              <a:rPr lang="en-US" dirty="0" smtClean="0"/>
              <a:t> -</a:t>
            </a:r>
            <a:r>
              <a:rPr lang="en-US" b="1" dirty="0" err="1" smtClean="0"/>
              <a:t>opt_error</a:t>
            </a:r>
            <a:r>
              <a:rPr lang="en-US" dirty="0" smtClean="0"/>
              <a:t> </a:t>
            </a:r>
            <a:r>
              <a:rPr lang="en-US" dirty="0" err="1" smtClean="0"/>
              <a:t>error.fl</a:t>
            </a:r>
            <a:r>
              <a:rPr lang="en-US" dirty="0" smtClean="0"/>
              <a:t> -</a:t>
            </a:r>
            <a:r>
              <a:rPr lang="en-US" b="1" dirty="0" smtClean="0"/>
              <a:t>language</a:t>
            </a:r>
            <a:r>
              <a:rPr lang="en-US" dirty="0" smtClean="0"/>
              <a:t> UVM -</a:t>
            </a:r>
            <a:r>
              <a:rPr lang="en-US" b="1" dirty="0" err="1" smtClean="0"/>
              <a:t>gui</a:t>
            </a:r>
            <a:r>
              <a:rPr lang="en-US" b="1" dirty="0" smtClean="0"/>
              <a:t> </a:t>
            </a:r>
            <a:r>
              <a:rPr lang="en-US" dirty="0" smtClean="0"/>
              <a:t>-</a:t>
            </a:r>
            <a:r>
              <a:rPr lang="en-US" b="1" dirty="0" smtClean="0"/>
              <a:t>excel</a:t>
            </a:r>
            <a:r>
              <a:rPr lang="en-US" dirty="0" smtClean="0"/>
              <a:t> </a:t>
            </a:r>
            <a:endParaRPr lang="en-US" b="1" dirty="0" smtClean="0"/>
          </a:p>
          <a:p>
            <a:pPr>
              <a:buFont typeface="Courier New" pitchFamily="49" charset="0"/>
              <a:buChar char="o"/>
            </a:pPr>
            <a:r>
              <a:rPr lang="en-US" dirty="0" smtClean="0"/>
              <a:t>For Regression </a:t>
            </a:r>
          </a:p>
          <a:p>
            <a:pPr>
              <a:buNone/>
            </a:pPr>
            <a:r>
              <a:rPr lang="en-US" dirty="0" smtClean="0"/>
              <a:t>	</a:t>
            </a:r>
            <a:r>
              <a:rPr lang="en-US" b="1" dirty="0" err="1" smtClean="0"/>
              <a:t>perl</a:t>
            </a:r>
            <a:r>
              <a:rPr lang="en-US" dirty="0" smtClean="0"/>
              <a:t> test.pl –</a:t>
            </a:r>
            <a:r>
              <a:rPr lang="en-US" b="1" dirty="0" err="1" smtClean="0"/>
              <a:t>vtimescale</a:t>
            </a:r>
            <a:r>
              <a:rPr lang="en-US" dirty="0" smtClean="0"/>
              <a:t> 1ns/100fs -</a:t>
            </a:r>
            <a:r>
              <a:rPr lang="en-US" b="1" dirty="0" smtClean="0"/>
              <a:t>tool</a:t>
            </a:r>
            <a:r>
              <a:rPr lang="en-US" dirty="0" smtClean="0"/>
              <a:t> </a:t>
            </a:r>
            <a:r>
              <a:rPr lang="en-US" dirty="0" err="1" smtClean="0"/>
              <a:t>ncsim</a:t>
            </a:r>
            <a:r>
              <a:rPr lang="en-US" dirty="0" smtClean="0"/>
              <a:t> -</a:t>
            </a:r>
            <a:r>
              <a:rPr lang="en-US" b="1" dirty="0" err="1" smtClean="0"/>
              <a:t>ftb</a:t>
            </a:r>
            <a:r>
              <a:rPr lang="en-US" dirty="0" smtClean="0"/>
              <a:t> tb_list.txt -</a:t>
            </a:r>
            <a:r>
              <a:rPr lang="en-US" b="1" dirty="0" smtClean="0"/>
              <a:t>inc</a:t>
            </a:r>
            <a:r>
              <a:rPr lang="en-US" dirty="0" smtClean="0"/>
              <a:t> inclist.txt -</a:t>
            </a:r>
            <a:r>
              <a:rPr lang="en-US" b="1" dirty="0" err="1" smtClean="0"/>
              <a:t>frtl</a:t>
            </a:r>
            <a:r>
              <a:rPr lang="en-US" dirty="0" smtClean="0"/>
              <a:t> </a:t>
            </a:r>
            <a:r>
              <a:rPr lang="en-US" dirty="0" err="1" smtClean="0"/>
              <a:t>files.f</a:t>
            </a:r>
            <a:r>
              <a:rPr lang="en-US" dirty="0" smtClean="0"/>
              <a:t> -</a:t>
            </a:r>
            <a:r>
              <a:rPr lang="en-US" b="1" dirty="0" err="1" smtClean="0"/>
              <a:t>reg</a:t>
            </a:r>
            <a:r>
              <a:rPr lang="en-US" dirty="0" smtClean="0"/>
              <a:t> </a:t>
            </a:r>
            <a:r>
              <a:rPr lang="en-US" dirty="0" err="1" smtClean="0"/>
              <a:t>reglist.fl</a:t>
            </a:r>
            <a:r>
              <a:rPr lang="en-US" dirty="0" smtClean="0"/>
              <a:t> -</a:t>
            </a:r>
            <a:r>
              <a:rPr lang="en-US" b="1" dirty="0" err="1" smtClean="0"/>
              <a:t>sim_mode</a:t>
            </a:r>
            <a:r>
              <a:rPr lang="en-US" dirty="0" smtClean="0"/>
              <a:t> </a:t>
            </a:r>
            <a:r>
              <a:rPr lang="en-US" dirty="0" err="1" smtClean="0"/>
              <a:t>modelsim</a:t>
            </a:r>
            <a:r>
              <a:rPr lang="en-US" dirty="0" smtClean="0"/>
              <a:t> -</a:t>
            </a:r>
            <a:r>
              <a:rPr lang="en-US" b="1" dirty="0" err="1" smtClean="0"/>
              <a:t>vip_library</a:t>
            </a:r>
            <a:r>
              <a:rPr lang="en-US" dirty="0" smtClean="0"/>
              <a:t> </a:t>
            </a:r>
            <a:r>
              <a:rPr lang="en-US" dirty="0" err="1" smtClean="0"/>
              <a:t>vip_lib_content.fl</a:t>
            </a:r>
            <a:r>
              <a:rPr lang="en-US" dirty="0" smtClean="0"/>
              <a:t> -</a:t>
            </a:r>
            <a:r>
              <a:rPr lang="en-US" b="1" dirty="0" err="1" smtClean="0"/>
              <a:t>deflist</a:t>
            </a:r>
            <a:r>
              <a:rPr lang="en-US" dirty="0" smtClean="0"/>
              <a:t> </a:t>
            </a:r>
            <a:r>
              <a:rPr lang="en-US" dirty="0" err="1" smtClean="0"/>
              <a:t>deflist.fl</a:t>
            </a:r>
            <a:r>
              <a:rPr lang="en-US" dirty="0" smtClean="0"/>
              <a:t> -</a:t>
            </a:r>
            <a:r>
              <a:rPr lang="en-US" b="1" dirty="0" smtClean="0"/>
              <a:t>options</a:t>
            </a:r>
            <a:r>
              <a:rPr lang="en-US" dirty="0" smtClean="0"/>
              <a:t> </a:t>
            </a:r>
            <a:r>
              <a:rPr lang="en-US" dirty="0" err="1" smtClean="0"/>
              <a:t>options.fl</a:t>
            </a:r>
            <a:r>
              <a:rPr lang="en-US" dirty="0" smtClean="0"/>
              <a:t> -</a:t>
            </a:r>
            <a:r>
              <a:rPr lang="en-US" b="1" dirty="0" err="1" smtClean="0"/>
              <a:t>opt_error</a:t>
            </a:r>
            <a:r>
              <a:rPr lang="en-US" dirty="0" smtClean="0"/>
              <a:t> </a:t>
            </a:r>
            <a:r>
              <a:rPr lang="en-US" dirty="0" err="1" smtClean="0"/>
              <a:t>error.fl</a:t>
            </a:r>
            <a:r>
              <a:rPr lang="en-US" dirty="0" smtClean="0"/>
              <a:t> -</a:t>
            </a:r>
            <a:r>
              <a:rPr lang="en-US" b="1" dirty="0" smtClean="0"/>
              <a:t>language</a:t>
            </a:r>
            <a:r>
              <a:rPr lang="en-US" dirty="0" smtClean="0"/>
              <a:t> OVM –</a:t>
            </a:r>
            <a:r>
              <a:rPr lang="en-US" b="1" dirty="0" err="1" smtClean="0"/>
              <a:t>pbs</a:t>
            </a:r>
            <a:r>
              <a:rPr lang="en-US" dirty="0" smtClean="0"/>
              <a:t> –</a:t>
            </a:r>
            <a:r>
              <a:rPr lang="en-US" b="1" dirty="0" smtClean="0"/>
              <a:t>no_of_licenses</a:t>
            </a:r>
            <a:r>
              <a:rPr lang="en-US" dirty="0" smtClean="0"/>
              <a:t> 2 -</a:t>
            </a:r>
            <a:r>
              <a:rPr lang="en-US" b="1" dirty="0" smtClean="0"/>
              <a:t>excel</a:t>
            </a:r>
          </a:p>
          <a:p>
            <a:pPr>
              <a:buNone/>
            </a:pPr>
            <a:endParaRPr lang="en-US" b="1" dirty="0" smtClean="0"/>
          </a:p>
          <a:p>
            <a:pPr>
              <a:buNone/>
            </a:pPr>
            <a:endParaRPr lang="en-US" b="1" dirty="0" smtClean="0"/>
          </a:p>
          <a:p>
            <a:pPr>
              <a:buFont typeface="Wingdings" pitchFamily="2" charset="2"/>
              <a:buChar char="Ø"/>
            </a:pPr>
            <a:r>
              <a:rPr lang="en-US" dirty="0" smtClean="0"/>
              <a:t>Using the </a:t>
            </a:r>
            <a:r>
              <a:rPr lang="en-US" b="1" dirty="0" err="1" smtClean="0"/>
              <a:t>makefile</a:t>
            </a:r>
            <a:r>
              <a:rPr lang="en-US" b="1" dirty="0" smtClean="0"/>
              <a:t>/Makefile</a:t>
            </a:r>
          </a:p>
          <a:p>
            <a:pPr>
              <a:buNone/>
            </a:pPr>
            <a:r>
              <a:rPr lang="en-US" dirty="0" smtClean="0"/>
              <a:t>	</a:t>
            </a:r>
          </a:p>
          <a:p>
            <a:pPr>
              <a:buFont typeface="Courier New" pitchFamily="49" charset="0"/>
              <a:buChar char="o"/>
            </a:pPr>
            <a:r>
              <a:rPr lang="en-US" b="1" dirty="0" smtClean="0"/>
              <a:t>make</a:t>
            </a:r>
            <a:r>
              <a:rPr lang="en-US" dirty="0" smtClean="0"/>
              <a:t> single  (for single test)</a:t>
            </a:r>
          </a:p>
          <a:p>
            <a:pPr>
              <a:buFont typeface="Courier New" pitchFamily="49" charset="0"/>
              <a:buChar char="o"/>
            </a:pPr>
            <a:r>
              <a:rPr lang="en-US" b="1" dirty="0" smtClean="0"/>
              <a:t>make</a:t>
            </a:r>
            <a:r>
              <a:rPr lang="en-US" dirty="0" smtClean="0"/>
              <a:t> </a:t>
            </a:r>
            <a:r>
              <a:rPr lang="en-US" dirty="0" err="1" smtClean="0"/>
              <a:t>reg_excel</a:t>
            </a:r>
            <a:r>
              <a:rPr lang="en-US" dirty="0" smtClean="0"/>
              <a:t> (for regression list)</a:t>
            </a:r>
          </a:p>
          <a:p>
            <a:pPr>
              <a:buNone/>
            </a:pPr>
            <a:endParaRPr lang="en-US" dirty="0" smtClean="0"/>
          </a:p>
          <a:p>
            <a:r>
              <a:rPr lang="en-US" dirty="0" smtClean="0"/>
              <a:t>If script needs to be executed from other directories</a:t>
            </a:r>
          </a:p>
          <a:p>
            <a:pPr>
              <a:buFont typeface="Courier New" pitchFamily="49" charset="0"/>
              <a:buChar char="o"/>
            </a:pPr>
            <a:r>
              <a:rPr lang="en-US" b="1" dirty="0" smtClean="0"/>
              <a:t>make –C ../scripts </a:t>
            </a:r>
            <a:r>
              <a:rPr lang="en-US" dirty="0" err="1" smtClean="0"/>
              <a:t>reg_pbs_excel</a:t>
            </a:r>
            <a:r>
              <a:rPr lang="en-US" dirty="0" smtClean="0"/>
              <a:t>   (if run from directory other than script)</a:t>
            </a:r>
          </a:p>
          <a:p>
            <a:pPr>
              <a:buNone/>
            </a:pPr>
            <a:r>
              <a:rPr lang="en-US" dirty="0" smtClean="0"/>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n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s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canon</Template>
  <TotalTime>5624</TotalTime>
  <Words>1379</Words>
  <Application>Microsoft Office PowerPoint</Application>
  <PresentationFormat>On-screen Show (4:3)</PresentationFormat>
  <Paragraphs>343</Paragraphs>
  <Slides>39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39</vt:i4>
      </vt:variant>
    </vt:vector>
  </HeadingPairs>
  <TitlesOfParts>
    <vt:vector size="48" baseType="lpstr">
      <vt:lpstr>ＭＳ Ｐゴシック</vt:lpstr>
      <vt:lpstr>Arial</vt:lpstr>
      <vt:lpstr>Calibri</vt:lpstr>
      <vt:lpstr>Courier New</vt:lpstr>
      <vt:lpstr>ＭＳ Ｐ明朝</vt:lpstr>
      <vt:lpstr>Times New Roman</vt:lpstr>
      <vt:lpstr>Wingdings</vt:lpstr>
      <vt:lpstr>canon</vt:lpstr>
      <vt:lpstr>test</vt:lpstr>
      <vt:lpstr>Intern Presentation   AUTOMATED REGRESSION ENVIRONMENT FOR DESIGN VERIFICATION PRODUCTIVITY </vt:lpstr>
      <vt:lpstr>OBJECTIVE</vt:lpstr>
      <vt:lpstr>BACKGROUND</vt:lpstr>
      <vt:lpstr>DISADVANTAGES</vt:lpstr>
      <vt:lpstr>AUTOMATION FRAMEWORK OVERVIEW</vt:lpstr>
      <vt:lpstr>SALIENT ATTRIBUTES OF SCRIPTS</vt:lpstr>
      <vt:lpstr>PowerPoint Presentation</vt:lpstr>
      <vt:lpstr>OPTIONS</vt:lpstr>
      <vt:lpstr>EXECUTION PROCEDURE </vt:lpstr>
      <vt:lpstr>FILES INSIDE SCRIPT DIRECTORY</vt:lpstr>
      <vt:lpstr>SOME IMPORTANT FILES IN SCRIPT DIRECTORY</vt:lpstr>
      <vt:lpstr>MAKEFILE</vt:lpstr>
      <vt:lpstr>REGLIST</vt:lpstr>
      <vt:lpstr>INCLIST AND TB LIST</vt:lpstr>
      <vt:lpstr>MANDATORY OPTIONS</vt:lpstr>
      <vt:lpstr>NON MANDATORY OPTIONS </vt:lpstr>
      <vt:lpstr>OPTIONS (EXTRA)(NON-MANDATORY)</vt:lpstr>
      <vt:lpstr>DEFLIST </vt:lpstr>
      <vt:lpstr>COVERAGE</vt:lpstr>
      <vt:lpstr>DIRECTORY STRUCTURE BEFORE EXECUTING SCRIPT</vt:lpstr>
      <vt:lpstr>DIRECTORY STRUCTURE AFTER EXECUTING SCRIPT</vt:lpstr>
      <vt:lpstr>SIMULATION DIRECTORY AFTER EXECUTION (DIRECTORIES CREATED)</vt:lpstr>
      <vt:lpstr>COMPILATION DIRECTORY</vt:lpstr>
      <vt:lpstr>SIMULATION DIRECTORY</vt:lpstr>
      <vt:lpstr>PBS</vt:lpstr>
      <vt:lpstr>REGRESSION DIRECTORY STRUCTURE</vt:lpstr>
      <vt:lpstr>REPORTS GENERATED</vt:lpstr>
      <vt:lpstr>EXCEL REPORT</vt:lpstr>
      <vt:lpstr>EXCEL REPORT SNAPSHOT (SINGLE)</vt:lpstr>
      <vt:lpstr>EXCEL SHEET SNAPSHOT (REGRESSION)</vt:lpstr>
      <vt:lpstr>EXCEL REPORT SNAPSHOT (REGRESSION)</vt:lpstr>
      <vt:lpstr>COVERAGE REPORT</vt:lpstr>
      <vt:lpstr>COVERAGE REPORT</vt:lpstr>
      <vt:lpstr>CHALLENGES FACED</vt:lpstr>
      <vt:lpstr>COMMON IMPROVEMENT</vt:lpstr>
      <vt:lpstr>RESULTS</vt:lpstr>
      <vt:lpstr>WORK PENDING</vt:lpstr>
      <vt:lpstr>FUTURE WORK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Perl Script for Regression  and Single Test</dc:title>
  <dc:creator>Keshav RathTR</dc:creator>
  <cp:lastModifiedBy>Keshav Rath</cp:lastModifiedBy>
  <cp:revision>447</cp:revision>
  <dcterms:created xsi:type="dcterms:W3CDTF">2006-08-16T00:00:00Z</dcterms:created>
  <dcterms:modified xsi:type="dcterms:W3CDTF">2016-11-10T18:11:54Z</dcterms:modified>
</cp:coreProperties>
</file>