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784" r:id="rId2"/>
  </p:sldMasterIdLst>
  <p:notesMasterIdLst>
    <p:notesMasterId r:id="rId30"/>
  </p:notesMasterIdLst>
  <p:sldIdLst>
    <p:sldId id="256" r:id="rId3"/>
    <p:sldId id="261" r:id="rId4"/>
    <p:sldId id="322" r:id="rId5"/>
    <p:sldId id="315" r:id="rId6"/>
    <p:sldId id="316" r:id="rId7"/>
    <p:sldId id="319" r:id="rId8"/>
    <p:sldId id="303" r:id="rId9"/>
    <p:sldId id="306" r:id="rId10"/>
    <p:sldId id="307" r:id="rId11"/>
    <p:sldId id="308" r:id="rId12"/>
    <p:sldId id="310" r:id="rId13"/>
    <p:sldId id="323" r:id="rId14"/>
    <p:sldId id="305" r:id="rId15"/>
    <p:sldId id="321" r:id="rId16"/>
    <p:sldId id="324" r:id="rId17"/>
    <p:sldId id="325" r:id="rId18"/>
    <p:sldId id="335" r:id="rId19"/>
    <p:sldId id="326" r:id="rId20"/>
    <p:sldId id="329" r:id="rId21"/>
    <p:sldId id="327" r:id="rId22"/>
    <p:sldId id="334" r:id="rId23"/>
    <p:sldId id="336" r:id="rId24"/>
    <p:sldId id="330" r:id="rId25"/>
    <p:sldId id="331" r:id="rId26"/>
    <p:sldId id="333" r:id="rId27"/>
    <p:sldId id="332" r:id="rId28"/>
    <p:sldId id="33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A54244-46C4-434B-9E9E-16745BE14BD9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790933A5-8E56-4683-BA01-40362F90E98B}">
      <dgm:prSet phldrT="[Text]"/>
      <dgm:spPr/>
      <dgm:t>
        <a:bodyPr/>
        <a:lstStyle/>
        <a:p>
          <a:r>
            <a:rPr lang="en-US" b="1" dirty="0" smtClean="0"/>
            <a:t>VHDL</a:t>
          </a:r>
          <a:endParaRPr lang="en-US" b="1" dirty="0"/>
        </a:p>
      </dgm:t>
    </dgm:pt>
    <dgm:pt modelId="{3E0ABB9C-8E9E-439C-A2B4-F59159B9E99E}" type="parTrans" cxnId="{4A285F34-AC2D-4112-874C-02DB9A3C9E7F}">
      <dgm:prSet/>
      <dgm:spPr/>
      <dgm:t>
        <a:bodyPr/>
        <a:lstStyle/>
        <a:p>
          <a:endParaRPr lang="en-US"/>
        </a:p>
      </dgm:t>
    </dgm:pt>
    <dgm:pt modelId="{935B7FFA-B967-4B97-8E61-2BD84056DE0D}" type="sibTrans" cxnId="{4A285F34-AC2D-4112-874C-02DB9A3C9E7F}">
      <dgm:prSet/>
      <dgm:spPr/>
      <dgm:t>
        <a:bodyPr/>
        <a:lstStyle/>
        <a:p>
          <a:endParaRPr lang="en-US"/>
        </a:p>
      </dgm:t>
    </dgm:pt>
    <dgm:pt modelId="{130964C9-74BA-43E2-8756-6490E993613C}">
      <dgm:prSet phldrT="[Text]"/>
      <dgm:spPr>
        <a:solidFill>
          <a:srgbClr val="00B0F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 b="1" dirty="0" smtClean="0"/>
            <a:t>UNIX</a:t>
          </a:r>
          <a:endParaRPr lang="en-US" b="1" dirty="0"/>
        </a:p>
      </dgm:t>
    </dgm:pt>
    <dgm:pt modelId="{07F81E71-E95F-47F8-98F0-40F1E9EDEA35}" type="parTrans" cxnId="{6A703BED-B008-4CF9-8320-451A3C57A59E}">
      <dgm:prSet/>
      <dgm:spPr/>
      <dgm:t>
        <a:bodyPr/>
        <a:lstStyle/>
        <a:p>
          <a:endParaRPr lang="en-US"/>
        </a:p>
      </dgm:t>
    </dgm:pt>
    <dgm:pt modelId="{D4050278-F91E-49D5-A3FE-A66EC6704370}" type="sibTrans" cxnId="{6A703BED-B008-4CF9-8320-451A3C57A59E}">
      <dgm:prSet/>
      <dgm:spPr/>
      <dgm:t>
        <a:bodyPr/>
        <a:lstStyle/>
        <a:p>
          <a:endParaRPr lang="en-US"/>
        </a:p>
      </dgm:t>
    </dgm:pt>
    <dgm:pt modelId="{42C69C6A-E0E7-4781-9520-492B346E6BCF}">
      <dgm:prSet phldrT="[Text]"/>
      <dgm:spPr/>
      <dgm:t>
        <a:bodyPr/>
        <a:lstStyle/>
        <a:p>
          <a:r>
            <a:rPr lang="en-US" b="1" dirty="0" smtClean="0"/>
            <a:t>PERL</a:t>
          </a:r>
          <a:endParaRPr lang="en-US" b="1" dirty="0"/>
        </a:p>
      </dgm:t>
    </dgm:pt>
    <dgm:pt modelId="{21485CD4-2579-4104-92B8-8FF41C1244F4}" type="parTrans" cxnId="{A3ACB1C5-5B13-40F5-8042-1E23CDB0C52B}">
      <dgm:prSet/>
      <dgm:spPr/>
      <dgm:t>
        <a:bodyPr/>
        <a:lstStyle/>
        <a:p>
          <a:endParaRPr lang="en-US"/>
        </a:p>
      </dgm:t>
    </dgm:pt>
    <dgm:pt modelId="{13A93ED0-A9BC-41DB-9574-C64E4ECF7373}" type="sibTrans" cxnId="{A3ACB1C5-5B13-40F5-8042-1E23CDB0C52B}">
      <dgm:prSet/>
      <dgm:spPr/>
      <dgm:t>
        <a:bodyPr/>
        <a:lstStyle/>
        <a:p>
          <a:endParaRPr lang="en-US"/>
        </a:p>
      </dgm:t>
    </dgm:pt>
    <dgm:pt modelId="{42540C79-BD69-48E4-AE56-798B318AF853}" type="pres">
      <dgm:prSet presAssocID="{2FA54244-46C4-434B-9E9E-16745BE14BD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FE22C21-7E2B-48DA-9012-C9BFB6001A84}" type="pres">
      <dgm:prSet presAssocID="{790933A5-8E56-4683-BA01-40362F90E98B}" presName="gear1" presStyleLbl="node1" presStyleIdx="0" presStyleCnt="3" custLinFactNeighborX="-7744" custLinFactNeighborY="572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CE72E7-16F2-4086-B4AD-A44A2D75C15E}" type="pres">
      <dgm:prSet presAssocID="{790933A5-8E56-4683-BA01-40362F90E98B}" presName="gear1srcNode" presStyleLbl="node1" presStyleIdx="0" presStyleCnt="3"/>
      <dgm:spPr/>
      <dgm:t>
        <a:bodyPr/>
        <a:lstStyle/>
        <a:p>
          <a:endParaRPr lang="en-US"/>
        </a:p>
      </dgm:t>
    </dgm:pt>
    <dgm:pt modelId="{69514202-37CC-4FEC-BD9F-1AA4FBC8E7DA}" type="pres">
      <dgm:prSet presAssocID="{790933A5-8E56-4683-BA01-40362F90E98B}" presName="gear1dstNode" presStyleLbl="node1" presStyleIdx="0" presStyleCnt="3"/>
      <dgm:spPr/>
      <dgm:t>
        <a:bodyPr/>
        <a:lstStyle/>
        <a:p>
          <a:endParaRPr lang="en-US"/>
        </a:p>
      </dgm:t>
    </dgm:pt>
    <dgm:pt modelId="{7169920F-6CAE-4A36-B023-D4A375B9A6C8}" type="pres">
      <dgm:prSet presAssocID="{130964C9-74BA-43E2-8756-6490E993613C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B0805-9863-435A-9649-15005306D31D}" type="pres">
      <dgm:prSet presAssocID="{130964C9-74BA-43E2-8756-6490E993613C}" presName="gear2srcNode" presStyleLbl="node1" presStyleIdx="1" presStyleCnt="3"/>
      <dgm:spPr/>
      <dgm:t>
        <a:bodyPr/>
        <a:lstStyle/>
        <a:p>
          <a:endParaRPr lang="en-US"/>
        </a:p>
      </dgm:t>
    </dgm:pt>
    <dgm:pt modelId="{EF300ACD-E109-4ECD-AA83-91BB1356D948}" type="pres">
      <dgm:prSet presAssocID="{130964C9-74BA-43E2-8756-6490E993613C}" presName="gear2dstNode" presStyleLbl="node1" presStyleIdx="1" presStyleCnt="3"/>
      <dgm:spPr/>
      <dgm:t>
        <a:bodyPr/>
        <a:lstStyle/>
        <a:p>
          <a:endParaRPr lang="en-US"/>
        </a:p>
      </dgm:t>
    </dgm:pt>
    <dgm:pt modelId="{7CC331F5-F62A-48EA-8D01-48DB2315C553}" type="pres">
      <dgm:prSet presAssocID="{42C69C6A-E0E7-4781-9520-492B346E6BCF}" presName="gear3" presStyleLbl="node1" presStyleIdx="2" presStyleCnt="3"/>
      <dgm:spPr/>
      <dgm:t>
        <a:bodyPr/>
        <a:lstStyle/>
        <a:p>
          <a:endParaRPr lang="en-US"/>
        </a:p>
      </dgm:t>
    </dgm:pt>
    <dgm:pt modelId="{C5FE5BCB-6995-4735-9ED5-D0942C98BF77}" type="pres">
      <dgm:prSet presAssocID="{42C69C6A-E0E7-4781-9520-492B346E6BC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E32ED8-23E2-49D1-80E3-E92CE2EFBAC4}" type="pres">
      <dgm:prSet presAssocID="{42C69C6A-E0E7-4781-9520-492B346E6BCF}" presName="gear3srcNode" presStyleLbl="node1" presStyleIdx="2" presStyleCnt="3"/>
      <dgm:spPr/>
      <dgm:t>
        <a:bodyPr/>
        <a:lstStyle/>
        <a:p>
          <a:endParaRPr lang="en-US"/>
        </a:p>
      </dgm:t>
    </dgm:pt>
    <dgm:pt modelId="{A8F4CA25-0D6F-45F3-843C-EEFEE7BCC63B}" type="pres">
      <dgm:prSet presAssocID="{42C69C6A-E0E7-4781-9520-492B346E6BCF}" presName="gear3dstNode" presStyleLbl="node1" presStyleIdx="2" presStyleCnt="3"/>
      <dgm:spPr/>
      <dgm:t>
        <a:bodyPr/>
        <a:lstStyle/>
        <a:p>
          <a:endParaRPr lang="en-US"/>
        </a:p>
      </dgm:t>
    </dgm:pt>
    <dgm:pt modelId="{8D259E57-72B9-4526-92CD-DAED0C051ED3}" type="pres">
      <dgm:prSet presAssocID="{935B7FFA-B967-4B97-8E61-2BD84056DE0D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40BDA522-91A9-40F5-A564-6995C36E2F9D}" type="pres">
      <dgm:prSet presAssocID="{D4050278-F91E-49D5-A3FE-A66EC6704370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B4931E56-EC12-470B-80FB-FFAB03F945DE}" type="pres">
      <dgm:prSet presAssocID="{13A93ED0-A9BC-41DB-9574-C64E4ECF7373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056554A-2416-4E75-B45A-563B3174D5B2}" type="presOf" srcId="{13A93ED0-A9BC-41DB-9574-C64E4ECF7373}" destId="{B4931E56-EC12-470B-80FB-FFAB03F945DE}" srcOrd="0" destOrd="0" presId="urn:microsoft.com/office/officeart/2005/8/layout/gear1"/>
    <dgm:cxn modelId="{A3ACB1C5-5B13-40F5-8042-1E23CDB0C52B}" srcId="{2FA54244-46C4-434B-9E9E-16745BE14BD9}" destId="{42C69C6A-E0E7-4781-9520-492B346E6BCF}" srcOrd="2" destOrd="0" parTransId="{21485CD4-2579-4104-92B8-8FF41C1244F4}" sibTransId="{13A93ED0-A9BC-41DB-9574-C64E4ECF7373}"/>
    <dgm:cxn modelId="{144C0A88-9D87-4CEF-AA91-8F240AC0FE96}" type="presOf" srcId="{2FA54244-46C4-434B-9E9E-16745BE14BD9}" destId="{42540C79-BD69-48E4-AE56-798B318AF853}" srcOrd="0" destOrd="0" presId="urn:microsoft.com/office/officeart/2005/8/layout/gear1"/>
    <dgm:cxn modelId="{97A76207-F2D3-4775-B3FB-CD0D52B9B68D}" type="presOf" srcId="{130964C9-74BA-43E2-8756-6490E993613C}" destId="{EF300ACD-E109-4ECD-AA83-91BB1356D948}" srcOrd="2" destOrd="0" presId="urn:microsoft.com/office/officeart/2005/8/layout/gear1"/>
    <dgm:cxn modelId="{9B169829-29A8-4A75-AB12-F38B59C26075}" type="presOf" srcId="{130964C9-74BA-43E2-8756-6490E993613C}" destId="{2E3B0805-9863-435A-9649-15005306D31D}" srcOrd="1" destOrd="0" presId="urn:microsoft.com/office/officeart/2005/8/layout/gear1"/>
    <dgm:cxn modelId="{15857733-B112-4CD8-8434-BD161B9EAD66}" type="presOf" srcId="{130964C9-74BA-43E2-8756-6490E993613C}" destId="{7169920F-6CAE-4A36-B023-D4A375B9A6C8}" srcOrd="0" destOrd="0" presId="urn:microsoft.com/office/officeart/2005/8/layout/gear1"/>
    <dgm:cxn modelId="{AF0BA6EA-2566-41E8-B340-7B4D9A4CE116}" type="presOf" srcId="{42C69C6A-E0E7-4781-9520-492B346E6BCF}" destId="{C5FE5BCB-6995-4735-9ED5-D0942C98BF77}" srcOrd="1" destOrd="0" presId="urn:microsoft.com/office/officeart/2005/8/layout/gear1"/>
    <dgm:cxn modelId="{6053AD3D-4CFA-4BC9-850F-DCFFF073A4AF}" type="presOf" srcId="{D4050278-F91E-49D5-A3FE-A66EC6704370}" destId="{40BDA522-91A9-40F5-A564-6995C36E2F9D}" srcOrd="0" destOrd="0" presId="urn:microsoft.com/office/officeart/2005/8/layout/gear1"/>
    <dgm:cxn modelId="{7FF7E6F0-B210-42C2-A2F0-B16DA2813F97}" type="presOf" srcId="{790933A5-8E56-4683-BA01-40362F90E98B}" destId="{69514202-37CC-4FEC-BD9F-1AA4FBC8E7DA}" srcOrd="2" destOrd="0" presId="urn:microsoft.com/office/officeart/2005/8/layout/gear1"/>
    <dgm:cxn modelId="{638A1220-50F9-4621-B599-5F216CA55643}" type="presOf" srcId="{935B7FFA-B967-4B97-8E61-2BD84056DE0D}" destId="{8D259E57-72B9-4526-92CD-DAED0C051ED3}" srcOrd="0" destOrd="0" presId="urn:microsoft.com/office/officeart/2005/8/layout/gear1"/>
    <dgm:cxn modelId="{6A703BED-B008-4CF9-8320-451A3C57A59E}" srcId="{2FA54244-46C4-434B-9E9E-16745BE14BD9}" destId="{130964C9-74BA-43E2-8756-6490E993613C}" srcOrd="1" destOrd="0" parTransId="{07F81E71-E95F-47F8-98F0-40F1E9EDEA35}" sibTransId="{D4050278-F91E-49D5-A3FE-A66EC6704370}"/>
    <dgm:cxn modelId="{E170BAC4-569C-4F35-A241-F8023C8706E6}" type="presOf" srcId="{42C69C6A-E0E7-4781-9520-492B346E6BCF}" destId="{A8F4CA25-0D6F-45F3-843C-EEFEE7BCC63B}" srcOrd="3" destOrd="0" presId="urn:microsoft.com/office/officeart/2005/8/layout/gear1"/>
    <dgm:cxn modelId="{83628A61-5968-4D8A-ACB3-E80ED7AF91D5}" type="presOf" srcId="{790933A5-8E56-4683-BA01-40362F90E98B}" destId="{DFE22C21-7E2B-48DA-9012-C9BFB6001A84}" srcOrd="0" destOrd="0" presId="urn:microsoft.com/office/officeart/2005/8/layout/gear1"/>
    <dgm:cxn modelId="{18F5F8A4-44D8-44F3-93D5-064110B6B012}" type="presOf" srcId="{42C69C6A-E0E7-4781-9520-492B346E6BCF}" destId="{7EE32ED8-23E2-49D1-80E3-E92CE2EFBAC4}" srcOrd="2" destOrd="0" presId="urn:microsoft.com/office/officeart/2005/8/layout/gear1"/>
    <dgm:cxn modelId="{4A285F34-AC2D-4112-874C-02DB9A3C9E7F}" srcId="{2FA54244-46C4-434B-9E9E-16745BE14BD9}" destId="{790933A5-8E56-4683-BA01-40362F90E98B}" srcOrd="0" destOrd="0" parTransId="{3E0ABB9C-8E9E-439C-A2B4-F59159B9E99E}" sibTransId="{935B7FFA-B967-4B97-8E61-2BD84056DE0D}"/>
    <dgm:cxn modelId="{0758D751-AF3F-4F8E-BE00-182302CCDBF5}" type="presOf" srcId="{790933A5-8E56-4683-BA01-40362F90E98B}" destId="{A9CE72E7-16F2-4086-B4AD-A44A2D75C15E}" srcOrd="1" destOrd="0" presId="urn:microsoft.com/office/officeart/2005/8/layout/gear1"/>
    <dgm:cxn modelId="{3998C3EA-CA32-4B6C-BC4E-5AA1310F69C5}" type="presOf" srcId="{42C69C6A-E0E7-4781-9520-492B346E6BCF}" destId="{7CC331F5-F62A-48EA-8D01-48DB2315C553}" srcOrd="0" destOrd="0" presId="urn:microsoft.com/office/officeart/2005/8/layout/gear1"/>
    <dgm:cxn modelId="{51ECC265-904A-4505-865C-EDE160E96E85}" type="presParOf" srcId="{42540C79-BD69-48E4-AE56-798B318AF853}" destId="{DFE22C21-7E2B-48DA-9012-C9BFB6001A84}" srcOrd="0" destOrd="0" presId="urn:microsoft.com/office/officeart/2005/8/layout/gear1"/>
    <dgm:cxn modelId="{499C30AF-B935-4660-96F8-E4ED93E00385}" type="presParOf" srcId="{42540C79-BD69-48E4-AE56-798B318AF853}" destId="{A9CE72E7-16F2-4086-B4AD-A44A2D75C15E}" srcOrd="1" destOrd="0" presId="urn:microsoft.com/office/officeart/2005/8/layout/gear1"/>
    <dgm:cxn modelId="{65D6A560-5DF0-4648-BC53-7ED63E03F0D9}" type="presParOf" srcId="{42540C79-BD69-48E4-AE56-798B318AF853}" destId="{69514202-37CC-4FEC-BD9F-1AA4FBC8E7DA}" srcOrd="2" destOrd="0" presId="urn:microsoft.com/office/officeart/2005/8/layout/gear1"/>
    <dgm:cxn modelId="{9A0E8234-5447-4B03-B63E-1F58A6753070}" type="presParOf" srcId="{42540C79-BD69-48E4-AE56-798B318AF853}" destId="{7169920F-6CAE-4A36-B023-D4A375B9A6C8}" srcOrd="3" destOrd="0" presId="urn:microsoft.com/office/officeart/2005/8/layout/gear1"/>
    <dgm:cxn modelId="{32979E66-F33D-4666-8888-BF3A9D41F63D}" type="presParOf" srcId="{42540C79-BD69-48E4-AE56-798B318AF853}" destId="{2E3B0805-9863-435A-9649-15005306D31D}" srcOrd="4" destOrd="0" presId="urn:microsoft.com/office/officeart/2005/8/layout/gear1"/>
    <dgm:cxn modelId="{36086827-9F72-4C5B-89E0-BA588C610253}" type="presParOf" srcId="{42540C79-BD69-48E4-AE56-798B318AF853}" destId="{EF300ACD-E109-4ECD-AA83-91BB1356D948}" srcOrd="5" destOrd="0" presId="urn:microsoft.com/office/officeart/2005/8/layout/gear1"/>
    <dgm:cxn modelId="{3139BF76-EB88-48EC-A10A-919A661BFAE8}" type="presParOf" srcId="{42540C79-BD69-48E4-AE56-798B318AF853}" destId="{7CC331F5-F62A-48EA-8D01-48DB2315C553}" srcOrd="6" destOrd="0" presId="urn:microsoft.com/office/officeart/2005/8/layout/gear1"/>
    <dgm:cxn modelId="{2C36302A-A526-4887-ADFC-0DB8332E0CAD}" type="presParOf" srcId="{42540C79-BD69-48E4-AE56-798B318AF853}" destId="{C5FE5BCB-6995-4735-9ED5-D0942C98BF77}" srcOrd="7" destOrd="0" presId="urn:microsoft.com/office/officeart/2005/8/layout/gear1"/>
    <dgm:cxn modelId="{B127B0DC-3812-4A0A-82D5-10B98E17DDFE}" type="presParOf" srcId="{42540C79-BD69-48E4-AE56-798B318AF853}" destId="{7EE32ED8-23E2-49D1-80E3-E92CE2EFBAC4}" srcOrd="8" destOrd="0" presId="urn:microsoft.com/office/officeart/2005/8/layout/gear1"/>
    <dgm:cxn modelId="{AAC4C651-8B69-4DB6-A047-BF64EA11C0EE}" type="presParOf" srcId="{42540C79-BD69-48E4-AE56-798B318AF853}" destId="{A8F4CA25-0D6F-45F3-843C-EEFEE7BCC63B}" srcOrd="9" destOrd="0" presId="urn:microsoft.com/office/officeart/2005/8/layout/gear1"/>
    <dgm:cxn modelId="{8C02CD32-CD04-4F0E-B21D-6C35F7A77CE1}" type="presParOf" srcId="{42540C79-BD69-48E4-AE56-798B318AF853}" destId="{8D259E57-72B9-4526-92CD-DAED0C051ED3}" srcOrd="10" destOrd="0" presId="urn:microsoft.com/office/officeart/2005/8/layout/gear1"/>
    <dgm:cxn modelId="{2BF40577-22F2-4C9E-A66A-4D72B9DE18DF}" type="presParOf" srcId="{42540C79-BD69-48E4-AE56-798B318AF853}" destId="{40BDA522-91A9-40F5-A564-6995C36E2F9D}" srcOrd="11" destOrd="0" presId="urn:microsoft.com/office/officeart/2005/8/layout/gear1"/>
    <dgm:cxn modelId="{8E89012C-2103-4739-ABEA-76C888C059D9}" type="presParOf" srcId="{42540C79-BD69-48E4-AE56-798B318AF853}" destId="{B4931E56-EC12-470B-80FB-FFAB03F94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22C21-7E2B-48DA-9012-C9BFB6001A84}">
      <dsp:nvSpPr>
        <dsp:cNvPr id="0" name=""/>
        <dsp:cNvSpPr/>
      </dsp:nvSpPr>
      <dsp:spPr>
        <a:xfrm>
          <a:off x="1143001" y="925830"/>
          <a:ext cx="1131570" cy="113157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VHDL</a:t>
          </a:r>
          <a:endParaRPr lang="en-US" sz="1100" b="1" kern="1200" dirty="0"/>
        </a:p>
      </dsp:txBody>
      <dsp:txXfrm>
        <a:off x="1370497" y="1190895"/>
        <a:ext cx="676578" cy="581650"/>
      </dsp:txXfrm>
    </dsp:sp>
    <dsp:sp modelId="{7169920F-6CAE-4A36-B023-D4A375B9A6C8}">
      <dsp:nvSpPr>
        <dsp:cNvPr id="0" name=""/>
        <dsp:cNvSpPr/>
      </dsp:nvSpPr>
      <dsp:spPr>
        <a:xfrm>
          <a:off x="572261" y="658368"/>
          <a:ext cx="822960" cy="822960"/>
        </a:xfrm>
        <a:prstGeom prst="gear6">
          <a:avLst/>
        </a:prstGeom>
        <a:solidFill>
          <a:srgbClr val="00B0F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UNIX</a:t>
          </a:r>
          <a:endParaRPr lang="en-US" sz="1100" b="1" kern="1200" dirty="0"/>
        </a:p>
      </dsp:txBody>
      <dsp:txXfrm>
        <a:off x="779444" y="866803"/>
        <a:ext cx="408594" cy="406090"/>
      </dsp:txXfrm>
    </dsp:sp>
    <dsp:sp modelId="{7CC331F5-F62A-48EA-8D01-48DB2315C553}">
      <dsp:nvSpPr>
        <dsp:cNvPr id="0" name=""/>
        <dsp:cNvSpPr/>
      </dsp:nvSpPr>
      <dsp:spPr>
        <a:xfrm rot="20700000">
          <a:off x="1033203" y="90609"/>
          <a:ext cx="806332" cy="80633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PERL</a:t>
          </a:r>
          <a:endParaRPr lang="en-US" sz="1100" b="1" kern="1200" dirty="0"/>
        </a:p>
      </dsp:txBody>
      <dsp:txXfrm rot="-20700000">
        <a:off x="1210056" y="267461"/>
        <a:ext cx="452628" cy="452628"/>
      </dsp:txXfrm>
    </dsp:sp>
    <dsp:sp modelId="{8D259E57-72B9-4526-92CD-DAED0C051ED3}">
      <dsp:nvSpPr>
        <dsp:cNvPr id="0" name=""/>
        <dsp:cNvSpPr/>
      </dsp:nvSpPr>
      <dsp:spPr>
        <a:xfrm>
          <a:off x="1122074" y="766959"/>
          <a:ext cx="1448409" cy="1448409"/>
        </a:xfrm>
        <a:prstGeom prst="circularArrow">
          <a:avLst>
            <a:gd name="adj1" fmla="val 4688"/>
            <a:gd name="adj2" fmla="val 299029"/>
            <a:gd name="adj3" fmla="val 2425603"/>
            <a:gd name="adj4" fmla="val 16072366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DA522-91A9-40F5-A564-6995C36E2F9D}">
      <dsp:nvSpPr>
        <dsp:cNvPr id="0" name=""/>
        <dsp:cNvSpPr/>
      </dsp:nvSpPr>
      <dsp:spPr>
        <a:xfrm>
          <a:off x="426517" y="485448"/>
          <a:ext cx="1052360" cy="105236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931E56-EC12-470B-80FB-FFAB03F945DE}">
      <dsp:nvSpPr>
        <dsp:cNvPr id="0" name=""/>
        <dsp:cNvSpPr/>
      </dsp:nvSpPr>
      <dsp:spPr>
        <a:xfrm>
          <a:off x="846690" y="-76837"/>
          <a:ext cx="1134656" cy="113465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6EC22-A31E-49BE-89F5-BB9B378342D0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EEF81-5740-43D2-81C7-482B2B2D9C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46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EEF81-5740-43D2-81C7-482B2B2D9C0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83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Calibri" pitchFamily="34" charset="0"/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Click to edit Master subtitle style</a:t>
            </a:r>
            <a:endParaRPr lang="en-US" altLang="ja-JP" dirty="0"/>
          </a:p>
        </p:txBody>
      </p:sp>
      <p:pic>
        <p:nvPicPr>
          <p:cNvPr id="9" name="Picture 6" descr="CanonLogo_small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9" y="179389"/>
            <a:ext cx="153193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324101" y="384176"/>
            <a:ext cx="6819900" cy="717550"/>
          </a:xfrm>
          <a:prstGeom prst="rect">
            <a:avLst/>
          </a:prstGeom>
          <a:gradFill rotWithShape="1">
            <a:gsLst>
              <a:gs pos="0">
                <a:srgbClr val="BFBFBF"/>
              </a:gs>
              <a:gs pos="100000">
                <a:schemeClr val="bg1"/>
              </a:gs>
            </a:gsLst>
            <a:lin ang="5400000"/>
          </a:gradFill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endParaRPr lang="ja-JP" altLang="ja-JP">
              <a:solidFill>
                <a:srgbClr val="00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325600" y="385325"/>
            <a:ext cx="6818400" cy="716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ja-JP" dirty="0" smtClean="0"/>
              <a:t>Click to edit title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Font typeface="Wingdings" pitchFamily="2" charset="2"/>
              <a:buChar char=""/>
              <a:defRPr sz="1200">
                <a:latin typeface="Arial" pitchFamily="34" charset="0"/>
                <a:cs typeface="Arial" pitchFamily="34" charset="0"/>
              </a:defRPr>
            </a:lvl1pPr>
            <a:lvl2pPr>
              <a:buFont typeface="Wingdings" pitchFamily="2" charset="2"/>
              <a:buChar char=""/>
              <a:defRPr sz="1200">
                <a:latin typeface="Arial" pitchFamily="34" charset="0"/>
                <a:cs typeface="Arial" pitchFamily="34" charset="0"/>
              </a:defRPr>
            </a:lvl2pPr>
            <a:lvl3pPr>
              <a:buFont typeface="Wingdings" pitchFamily="2" charset="2"/>
              <a:buChar char="ü"/>
              <a:defRPr sz="1200">
                <a:latin typeface="Arial" pitchFamily="34" charset="0"/>
                <a:cs typeface="Arial" pitchFamily="34" charset="0"/>
              </a:defRPr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  <a:lvl5pPr>
              <a:defRPr sz="1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10" name="Picture 6" descr="CanonLogo_small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9" y="179389"/>
            <a:ext cx="153193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4"/>
          <p:cNvSpPr txBox="1">
            <a:spLocks/>
          </p:cNvSpPr>
          <p:nvPr/>
        </p:nvSpPr>
        <p:spPr>
          <a:xfrm>
            <a:off x="3505200" y="6570000"/>
            <a:ext cx="2133600" cy="288000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714E1A-2E8D-471C-9CAC-68F064E07FCE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50" charset="-128"/>
                <a:cs typeface="+mn-cs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50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anonLogo_big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3271" y="2349636"/>
            <a:ext cx="4317461" cy="2158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Calibri" pitchFamily="34" charset="0"/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Click to edit Master subtitle style</a:t>
            </a:r>
            <a:endParaRPr lang="en-US" altLang="ja-JP" dirty="0"/>
          </a:p>
        </p:txBody>
      </p:sp>
      <p:pic>
        <p:nvPicPr>
          <p:cNvPr id="9" name="Picture 6" descr="CanonLogo_small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9" y="179389"/>
            <a:ext cx="153193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324101" y="384176"/>
            <a:ext cx="6819900" cy="717550"/>
          </a:xfrm>
          <a:prstGeom prst="rect">
            <a:avLst/>
          </a:prstGeom>
          <a:gradFill rotWithShape="1">
            <a:gsLst>
              <a:gs pos="0">
                <a:srgbClr val="BFBFBF"/>
              </a:gs>
              <a:gs pos="100000">
                <a:schemeClr val="bg1"/>
              </a:gs>
            </a:gsLst>
            <a:lin ang="5400000"/>
          </a:gradFill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endParaRPr lang="ja-JP" altLang="ja-JP">
              <a:solidFill>
                <a:srgbClr val="00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325600" y="385325"/>
            <a:ext cx="6818400" cy="716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ja-JP" dirty="0" smtClean="0"/>
              <a:t>Click to edit title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Font typeface="Wingdings" pitchFamily="2" charset="2"/>
              <a:buChar char=""/>
              <a:defRPr sz="1200">
                <a:latin typeface="Arial" pitchFamily="34" charset="0"/>
                <a:cs typeface="Arial" pitchFamily="34" charset="0"/>
              </a:defRPr>
            </a:lvl1pPr>
            <a:lvl2pPr>
              <a:buFont typeface="Wingdings" pitchFamily="2" charset="2"/>
              <a:buChar char=""/>
              <a:defRPr sz="1200">
                <a:latin typeface="Arial" pitchFamily="34" charset="0"/>
                <a:cs typeface="Arial" pitchFamily="34" charset="0"/>
              </a:defRPr>
            </a:lvl2pPr>
            <a:lvl3pPr>
              <a:buFont typeface="Wingdings" pitchFamily="2" charset="2"/>
              <a:buChar char="ü"/>
              <a:defRPr sz="1200">
                <a:latin typeface="Arial" pitchFamily="34" charset="0"/>
                <a:cs typeface="Arial" pitchFamily="34" charset="0"/>
              </a:defRPr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  <a:lvl5pPr>
              <a:defRPr sz="1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10" name="Picture 6" descr="CanonLogo_small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9" y="179389"/>
            <a:ext cx="153193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4"/>
          <p:cNvSpPr txBox="1">
            <a:spLocks/>
          </p:cNvSpPr>
          <p:nvPr/>
        </p:nvSpPr>
        <p:spPr>
          <a:xfrm>
            <a:off x="3505200" y="6570000"/>
            <a:ext cx="2133600" cy="288000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714E1A-2E8D-471C-9CAC-68F064E07FCE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50" charset="-128"/>
                <a:cs typeface="+mn-cs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50" charset="-128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altLang="ja-JP" dirty="0" smtClean="0"/>
          </a:p>
        </p:txBody>
      </p:sp>
      <p:pic>
        <p:nvPicPr>
          <p:cNvPr id="7" name="Picture 7" descr="infinite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80364" y="5235576"/>
            <a:ext cx="1163637" cy="162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altLang="ja-JP" dirty="0" smtClean="0"/>
          </a:p>
        </p:txBody>
      </p:sp>
      <p:pic>
        <p:nvPicPr>
          <p:cNvPr id="7" name="Picture 7" descr="infinit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80364" y="5235576"/>
            <a:ext cx="1163637" cy="162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924800" cy="205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Intern Presentation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AUTOMATED REGRESSION ENVIRONMENT FOR DESIGN VERIFICATION PRODUCTIVITY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3"/>
          <p:cNvSpPr>
            <a:spLocks noGrp="1"/>
          </p:cNvSpPr>
          <p:nvPr>
            <p:ph type="subTitle" idx="1"/>
          </p:nvPr>
        </p:nvSpPr>
        <p:spPr>
          <a:xfrm>
            <a:off x="685800" y="3962400"/>
            <a:ext cx="8077200" cy="1499616"/>
          </a:xfrm>
        </p:spPr>
        <p:txBody>
          <a:bodyPr/>
          <a:lstStyle/>
          <a:p>
            <a:r>
              <a:rPr lang="en-US" dirty="0" smtClean="0"/>
              <a:t>11</a:t>
            </a:r>
            <a:r>
              <a:rPr lang="en-US" baseline="30000" dirty="0" smtClean="0"/>
              <a:t>th</a:t>
            </a:r>
            <a:r>
              <a:rPr lang="en-US" dirty="0" smtClean="0"/>
              <a:t> November 2016</a:t>
            </a:r>
          </a:p>
          <a:p>
            <a:r>
              <a:rPr lang="en-US" dirty="0" smtClean="0"/>
              <a:t>Keshav Rath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600" y="385325"/>
            <a:ext cx="6132600" cy="605275"/>
          </a:xfrm>
        </p:spPr>
        <p:txBody>
          <a:bodyPr/>
          <a:lstStyle/>
          <a:p>
            <a:r>
              <a:rPr lang="en-US" dirty="0" smtClean="0"/>
              <a:t>COMPILATION AND SIMULATION DIRECTORIES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00500" y="12954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Common_libs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81100" y="20193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Compile.sh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77000" y="2019300"/>
            <a:ext cx="1524000" cy="381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INCA_LIBS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77000" y="27051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Irun.log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81100" y="27051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ncperfstat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000500" y="40386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Sim_common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81100" y="49149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Test1.sh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77000" y="49149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Test1.log</a:t>
            </a:r>
            <a:endParaRPr lang="en-US" dirty="0"/>
          </a:p>
        </p:txBody>
      </p:sp>
      <p:cxnSp>
        <p:nvCxnSpPr>
          <p:cNvPr id="28" name="Shape 27"/>
          <p:cNvCxnSpPr>
            <a:stCxn id="5" idx="2"/>
            <a:endCxn id="7" idx="1"/>
          </p:cNvCxnSpPr>
          <p:nvPr/>
        </p:nvCxnSpPr>
        <p:spPr>
          <a:xfrm rot="16200000" flipH="1">
            <a:off x="5353050" y="1085850"/>
            <a:ext cx="533400" cy="171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stCxn id="5" idx="2"/>
            <a:endCxn id="8" idx="1"/>
          </p:cNvCxnSpPr>
          <p:nvPr/>
        </p:nvCxnSpPr>
        <p:spPr>
          <a:xfrm rot="16200000" flipH="1">
            <a:off x="5010150" y="1428750"/>
            <a:ext cx="1219200" cy="171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5" idx="2"/>
            <a:endCxn id="6" idx="3"/>
          </p:cNvCxnSpPr>
          <p:nvPr/>
        </p:nvCxnSpPr>
        <p:spPr>
          <a:xfrm rot="5400000">
            <a:off x="3467100" y="914400"/>
            <a:ext cx="533400" cy="2057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5" idx="2"/>
            <a:endCxn id="9" idx="3"/>
          </p:cNvCxnSpPr>
          <p:nvPr/>
        </p:nvCxnSpPr>
        <p:spPr>
          <a:xfrm rot="5400000">
            <a:off x="3124200" y="1257300"/>
            <a:ext cx="1219200" cy="2057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stCxn id="16" idx="2"/>
            <a:endCxn id="17" idx="3"/>
          </p:cNvCxnSpPr>
          <p:nvPr/>
        </p:nvCxnSpPr>
        <p:spPr>
          <a:xfrm rot="5400000">
            <a:off x="3390900" y="3733800"/>
            <a:ext cx="685800" cy="2057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16" idx="2"/>
            <a:endCxn id="18" idx="1"/>
          </p:cNvCxnSpPr>
          <p:nvPr/>
        </p:nvCxnSpPr>
        <p:spPr>
          <a:xfrm rot="16200000" flipH="1">
            <a:off x="5276850" y="3905250"/>
            <a:ext cx="685800" cy="171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Logs Directory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04800" y="25908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Logs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457950" y="12192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Failed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457950" y="17907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Passed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457950" y="23622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57200" y="56388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Format: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Testname_Seed_Date_Time.log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95600" y="17907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Single_test</a:t>
            </a:r>
            <a:endParaRPr lang="en-US" dirty="0"/>
          </a:p>
        </p:txBody>
      </p:sp>
      <p:cxnSp>
        <p:nvCxnSpPr>
          <p:cNvPr id="24" name="Elbow Connector 23"/>
          <p:cNvCxnSpPr>
            <a:stCxn id="14" idx="3"/>
            <a:endCxn id="38" idx="1"/>
          </p:cNvCxnSpPr>
          <p:nvPr/>
        </p:nvCxnSpPr>
        <p:spPr>
          <a:xfrm>
            <a:off x="4419600" y="1981200"/>
            <a:ext cx="2038350" cy="571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4" idx="3"/>
            <a:endCxn id="36" idx="1"/>
          </p:cNvCxnSpPr>
          <p:nvPr/>
        </p:nvCxnSpPr>
        <p:spPr>
          <a:xfrm flipV="1">
            <a:off x="4419600" y="1409700"/>
            <a:ext cx="2038350" cy="571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4" idx="3"/>
            <a:endCxn id="14" idx="1"/>
          </p:cNvCxnSpPr>
          <p:nvPr/>
        </p:nvCxnSpPr>
        <p:spPr>
          <a:xfrm flipV="1">
            <a:off x="1828800" y="1981200"/>
            <a:ext cx="1066800" cy="800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895600" y="36576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Reglist_16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467475" y="31242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Failed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467475" y="36576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Passed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467475" y="42672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  <p:cxnSp>
        <p:nvCxnSpPr>
          <p:cNvPr id="51" name="Elbow Connector 50"/>
          <p:cNvCxnSpPr>
            <a:stCxn id="34" idx="3"/>
            <a:endCxn id="46" idx="1"/>
          </p:cNvCxnSpPr>
          <p:nvPr/>
        </p:nvCxnSpPr>
        <p:spPr>
          <a:xfrm>
            <a:off x="1828800" y="2781300"/>
            <a:ext cx="1066800" cy="1066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4" idx="3"/>
            <a:endCxn id="37" idx="1"/>
          </p:cNvCxnSpPr>
          <p:nvPr/>
        </p:nvCxnSpPr>
        <p:spPr>
          <a:xfrm>
            <a:off x="4419600" y="1981200"/>
            <a:ext cx="20383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6" idx="3"/>
            <a:endCxn id="47" idx="1"/>
          </p:cNvCxnSpPr>
          <p:nvPr/>
        </p:nvCxnSpPr>
        <p:spPr>
          <a:xfrm flipV="1">
            <a:off x="4419600" y="3314700"/>
            <a:ext cx="2047875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6" idx="3"/>
            <a:endCxn id="49" idx="1"/>
          </p:cNvCxnSpPr>
          <p:nvPr/>
        </p:nvCxnSpPr>
        <p:spPr>
          <a:xfrm>
            <a:off x="4419600" y="3848100"/>
            <a:ext cx="2047875" cy="609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6" idx="3"/>
            <a:endCxn id="48" idx="1"/>
          </p:cNvCxnSpPr>
          <p:nvPr/>
        </p:nvCxnSpPr>
        <p:spPr>
          <a:xfrm>
            <a:off x="4419600" y="3848100"/>
            <a:ext cx="20478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14400" y="4724400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Based on the number of errors in the log file, the log files are stored accordingly in the passed or failed directory. Here the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reglist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folder is created but the log files were not moved.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eshav.rath\Pictures\Screenshots\Screenshot (7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529" y="1905000"/>
            <a:ext cx="8380211" cy="762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438400" y="533400"/>
            <a:ext cx="480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EXCEL REPORT GENERATED</a:t>
            </a:r>
            <a:endParaRPr lang="en-US" dirty="0"/>
          </a:p>
        </p:txBody>
      </p:sp>
      <p:pic>
        <p:nvPicPr>
          <p:cNvPr id="1027" name="Picture 3" descr="C:\Users\keshav.rath\Pictures\Screenshots\Screenshot (8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276600"/>
            <a:ext cx="8451669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 DONE BY 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81400" y="1981200"/>
            <a:ext cx="1981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ROOT  PROJECT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6800" y="31242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48100" y="31242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Verification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77000" y="31242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Env_source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45720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Regression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81200" y="4572000"/>
            <a:ext cx="14478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Scripts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48100" y="45720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Sim_Dir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38800" y="45720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Testbenches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543800" y="45720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Testcases</a:t>
            </a:r>
          </a:p>
        </p:txBody>
      </p:sp>
      <p:cxnSp>
        <p:nvCxnSpPr>
          <p:cNvPr id="32" name="Straight Arrow Connector 31"/>
          <p:cNvCxnSpPr>
            <a:stCxn id="7" idx="2"/>
            <a:endCxn id="11" idx="0"/>
          </p:cNvCxnSpPr>
          <p:nvPr/>
        </p:nvCxnSpPr>
        <p:spPr>
          <a:xfrm>
            <a:off x="4572000" y="2514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" idx="2"/>
            <a:endCxn id="15" idx="0"/>
          </p:cNvCxnSpPr>
          <p:nvPr/>
        </p:nvCxnSpPr>
        <p:spPr>
          <a:xfrm>
            <a:off x="4572000" y="36576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438400" y="457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DIRECTORY STRUCTURE</a:t>
            </a:r>
            <a:endParaRPr lang="en-US" dirty="0"/>
          </a:p>
        </p:txBody>
      </p:sp>
      <p:cxnSp>
        <p:nvCxnSpPr>
          <p:cNvPr id="75" name="Elbow Connector 74"/>
          <p:cNvCxnSpPr>
            <a:stCxn id="7" idx="2"/>
            <a:endCxn id="9" idx="0"/>
          </p:cNvCxnSpPr>
          <p:nvPr/>
        </p:nvCxnSpPr>
        <p:spPr>
          <a:xfrm rot="5400000">
            <a:off x="2876550" y="1428750"/>
            <a:ext cx="609600" cy="2781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" idx="2"/>
            <a:endCxn id="12" idx="0"/>
          </p:cNvCxnSpPr>
          <p:nvPr/>
        </p:nvCxnSpPr>
        <p:spPr>
          <a:xfrm rot="16200000" flipH="1">
            <a:off x="5581650" y="1504950"/>
            <a:ext cx="609600" cy="2628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1" idx="2"/>
            <a:endCxn id="14" idx="0"/>
          </p:cNvCxnSpPr>
          <p:nvPr/>
        </p:nvCxnSpPr>
        <p:spPr>
          <a:xfrm rot="5400000">
            <a:off x="3181350" y="3181350"/>
            <a:ext cx="914400" cy="1866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11" idx="2"/>
            <a:endCxn id="13" idx="0"/>
          </p:cNvCxnSpPr>
          <p:nvPr/>
        </p:nvCxnSpPr>
        <p:spPr>
          <a:xfrm rot="5400000">
            <a:off x="2266950" y="2266950"/>
            <a:ext cx="914400" cy="3695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11" idx="2"/>
            <a:endCxn id="18" idx="0"/>
          </p:cNvCxnSpPr>
          <p:nvPr/>
        </p:nvCxnSpPr>
        <p:spPr>
          <a:xfrm rot="16200000" flipH="1">
            <a:off x="5010150" y="3219450"/>
            <a:ext cx="914400" cy="1790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11" idx="2"/>
            <a:endCxn id="19" idx="0"/>
          </p:cNvCxnSpPr>
          <p:nvPr/>
        </p:nvCxnSpPr>
        <p:spPr>
          <a:xfrm rot="16200000" flipH="1">
            <a:off x="5962650" y="2266950"/>
            <a:ext cx="914400" cy="3695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>
                <a:latin typeface="+mn-lt"/>
              </a:rPr>
              <a:t>OPTIONS</a:t>
            </a:r>
            <a:endParaRPr lang="en-US" sz="1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96356"/>
            <a:ext cx="2209800" cy="2666999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/>
              <a:t>MANDATORY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Single / Regression</a:t>
            </a:r>
          </a:p>
          <a:p>
            <a:r>
              <a:rPr lang="en-US" dirty="0" smtClean="0"/>
              <a:t>Timescale</a:t>
            </a:r>
          </a:p>
          <a:p>
            <a:r>
              <a:rPr lang="en-US" dirty="0" err="1" smtClean="0"/>
              <a:t>Frtl</a:t>
            </a:r>
            <a:r>
              <a:rPr lang="en-US" dirty="0" smtClean="0"/>
              <a:t>  </a:t>
            </a:r>
          </a:p>
          <a:p>
            <a:r>
              <a:rPr lang="en-US" dirty="0" err="1" smtClean="0"/>
              <a:t>Ftb</a:t>
            </a:r>
            <a:endParaRPr lang="en-US" dirty="0" smtClean="0"/>
          </a:p>
          <a:p>
            <a:r>
              <a:rPr lang="en-US" dirty="0" err="1" smtClean="0"/>
              <a:t>Sim_mode</a:t>
            </a:r>
            <a:endParaRPr lang="en-US" dirty="0" smtClean="0"/>
          </a:p>
          <a:p>
            <a:r>
              <a:rPr lang="en-US" dirty="0" smtClean="0"/>
              <a:t>Tool</a:t>
            </a:r>
          </a:p>
          <a:p>
            <a:r>
              <a:rPr lang="en-US" dirty="0" err="1" smtClean="0"/>
              <a:t>Inclist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24200" y="2396356"/>
            <a:ext cx="28956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sz="1600" b="1" dirty="0" smtClean="0">
                <a:latin typeface="Arial" pitchFamily="34" charset="0"/>
                <a:cs typeface="Arial" pitchFamily="34" charset="0"/>
              </a:rPr>
              <a:t>NON MANDATORY (EXTRA)</a:t>
            </a:r>
            <a:endParaRPr kumimoji="1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dirty="0" smtClean="0">
                <a:latin typeface="Arial" pitchFamily="34" charset="0"/>
                <a:cs typeface="Arial" pitchFamily="34" charset="0"/>
              </a:rPr>
              <a:t>Options (Extra)</a:t>
            </a:r>
            <a:endParaRPr kumimoji="1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Deflist</a:t>
            </a:r>
            <a:endParaRPr kumimoji="1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dirty="0" err="1" smtClean="0">
                <a:latin typeface="Arial" pitchFamily="34" charset="0"/>
                <a:cs typeface="Arial" pitchFamily="34" charset="0"/>
              </a:rPr>
              <a:t>Vip_library</a:t>
            </a:r>
            <a:endParaRPr kumimoji="1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dirty="0" smtClean="0">
                <a:latin typeface="Arial" pitchFamily="34" charset="0"/>
                <a:cs typeface="Arial" pitchFamily="34" charset="0"/>
              </a:rPr>
              <a:t>Optional Error </a:t>
            </a:r>
            <a:r>
              <a:rPr kumimoji="1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dirty="0" smtClean="0">
                <a:latin typeface="Arial" pitchFamily="34" charset="0"/>
                <a:cs typeface="Arial" pitchFamily="34" charset="0"/>
              </a:rPr>
              <a:t>Optional Error Exclude</a:t>
            </a:r>
            <a:endParaRPr kumimoji="1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dirty="0" smtClean="0">
                <a:latin typeface="Arial" pitchFamily="34" charset="0"/>
                <a:cs typeface="Arial" pitchFamily="34" charset="0"/>
              </a:rPr>
              <a:t>Seed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Verbosity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dirty="0" smtClean="0">
                <a:latin typeface="Arial" pitchFamily="34" charset="0"/>
                <a:cs typeface="Arial" pitchFamily="34" charset="0"/>
              </a:rPr>
              <a:t>Stop Time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dirty="0" smtClean="0">
                <a:latin typeface="Arial" pitchFamily="34" charset="0"/>
                <a:cs typeface="Arial" pitchFamily="34" charset="0"/>
              </a:rPr>
              <a:t>Log name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GUI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dirty="0" smtClean="0">
                <a:latin typeface="Arial" pitchFamily="34" charset="0"/>
                <a:cs typeface="Arial" pitchFamily="34" charset="0"/>
              </a:rPr>
              <a:t>Excel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endParaRPr kumimoji="1" lang="en-US" sz="1200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endParaRPr kumimoji="1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endParaRPr kumimoji="1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endParaRPr kumimoji="1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endParaRPr kumimoji="1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endParaRPr kumimoji="1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45239" y="2396356"/>
            <a:ext cx="2209800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Dump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No of Licenses</a:t>
            </a:r>
            <a:endParaRPr kumimoji="1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PBS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Queue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noProof="0" dirty="0" smtClean="0">
                <a:latin typeface="Arial" pitchFamily="34" charset="0"/>
                <a:cs typeface="Arial" pitchFamily="34" charset="0"/>
              </a:rPr>
              <a:t>Coverage</a:t>
            </a:r>
            <a:endParaRPr kumimoji="1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dirty="0" smtClean="0">
                <a:latin typeface="Arial" pitchFamily="34" charset="0"/>
                <a:cs typeface="Arial" pitchFamily="34" charset="0"/>
              </a:rPr>
              <a:t>VIP Dir Change</a:t>
            </a:r>
            <a:endParaRPr kumimoji="1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dirty="0" smtClean="0">
                <a:latin typeface="Arial" pitchFamily="34" charset="0"/>
                <a:cs typeface="Arial" pitchFamily="34" charset="0"/>
              </a:rPr>
              <a:t>Lib Link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Lib</a:t>
            </a:r>
            <a:r>
              <a:rPr kumimoji="1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Link File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dirty="0" smtClean="0">
                <a:latin typeface="Arial" pitchFamily="34" charset="0"/>
                <a:cs typeface="Arial" pitchFamily="34" charset="0"/>
              </a:rPr>
              <a:t>Language (Verification)</a:t>
            </a:r>
            <a:endParaRPr kumimoji="1" lang="en-US" sz="1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baseline="0" dirty="0" smtClean="0">
                <a:latin typeface="Arial" pitchFamily="34" charset="0"/>
                <a:cs typeface="Arial" pitchFamily="34" charset="0"/>
              </a:rPr>
              <a:t>Help</a:t>
            </a:r>
            <a:r>
              <a:rPr kumimoji="1" lang="en-US" sz="12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Readme</a:t>
            </a:r>
            <a:endParaRPr kumimoji="1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5240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Options that can be given by users to execute this script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PROCEDURE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methods of executing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Using the command line code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For Single Test </a:t>
            </a:r>
          </a:p>
          <a:p>
            <a:pPr algn="just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perl</a:t>
            </a:r>
            <a:r>
              <a:rPr lang="en-US" dirty="0" smtClean="0"/>
              <a:t> test.pl -</a:t>
            </a:r>
            <a:r>
              <a:rPr lang="en-US" b="1" dirty="0" err="1" smtClean="0"/>
              <a:t>vtimescale</a:t>
            </a:r>
            <a:r>
              <a:rPr lang="en-US" dirty="0" smtClean="0"/>
              <a:t> 1ns/100fs -</a:t>
            </a:r>
            <a:r>
              <a:rPr lang="en-US" b="1" dirty="0" smtClean="0"/>
              <a:t>tool</a:t>
            </a:r>
            <a:r>
              <a:rPr lang="en-US" dirty="0" smtClean="0"/>
              <a:t> </a:t>
            </a:r>
            <a:r>
              <a:rPr lang="en-US" dirty="0" err="1" smtClean="0"/>
              <a:t>ncsim</a:t>
            </a:r>
            <a:r>
              <a:rPr lang="en-US" dirty="0" smtClean="0"/>
              <a:t> -</a:t>
            </a:r>
            <a:r>
              <a:rPr lang="en-US" b="1" dirty="0" err="1" smtClean="0"/>
              <a:t>ftb</a:t>
            </a:r>
            <a:r>
              <a:rPr lang="en-US" dirty="0" smtClean="0"/>
              <a:t> tb_list.txt -</a:t>
            </a:r>
            <a:r>
              <a:rPr lang="en-US" b="1" dirty="0" smtClean="0"/>
              <a:t>inc</a:t>
            </a:r>
            <a:r>
              <a:rPr lang="en-US" dirty="0" smtClean="0"/>
              <a:t> inclist.txt -</a:t>
            </a:r>
            <a:r>
              <a:rPr lang="en-US" b="1" dirty="0" err="1" smtClean="0"/>
              <a:t>frtl</a:t>
            </a:r>
            <a:r>
              <a:rPr lang="en-US" dirty="0" smtClean="0"/>
              <a:t> </a:t>
            </a:r>
            <a:r>
              <a:rPr lang="en-US" dirty="0" err="1" smtClean="0"/>
              <a:t>files.f</a:t>
            </a:r>
            <a:r>
              <a:rPr lang="en-US" dirty="0" smtClean="0"/>
              <a:t> –</a:t>
            </a:r>
            <a:r>
              <a:rPr lang="en-US" b="1" dirty="0" smtClean="0"/>
              <a:t>test</a:t>
            </a:r>
            <a:r>
              <a:rPr lang="en-US" dirty="0" smtClean="0"/>
              <a:t> </a:t>
            </a:r>
            <a:r>
              <a:rPr lang="en-US" dirty="0" err="1" smtClean="0"/>
              <a:t>top_test</a:t>
            </a:r>
            <a:r>
              <a:rPr lang="en-US" dirty="0" smtClean="0"/>
              <a:t> -</a:t>
            </a:r>
            <a:r>
              <a:rPr lang="en-US" b="1" dirty="0" err="1" smtClean="0"/>
              <a:t>sim_mode</a:t>
            </a:r>
            <a:r>
              <a:rPr lang="en-US" dirty="0" smtClean="0"/>
              <a:t> </a:t>
            </a:r>
            <a:r>
              <a:rPr lang="en-US" dirty="0" err="1" smtClean="0"/>
              <a:t>ncsim</a:t>
            </a:r>
            <a:r>
              <a:rPr lang="en-US" dirty="0" smtClean="0"/>
              <a:t> -</a:t>
            </a:r>
            <a:r>
              <a:rPr lang="en-US" b="1" dirty="0" err="1" smtClean="0"/>
              <a:t>vip_library</a:t>
            </a:r>
            <a:r>
              <a:rPr lang="en-US" dirty="0" smtClean="0"/>
              <a:t> </a:t>
            </a:r>
            <a:r>
              <a:rPr lang="en-US" dirty="0" err="1" smtClean="0"/>
              <a:t>vip_lib_content.fl</a:t>
            </a:r>
            <a:r>
              <a:rPr lang="en-US" dirty="0" smtClean="0"/>
              <a:t> -</a:t>
            </a:r>
            <a:r>
              <a:rPr lang="en-US" b="1" dirty="0" err="1" smtClean="0"/>
              <a:t>deflist</a:t>
            </a:r>
            <a:r>
              <a:rPr lang="en-US" dirty="0" smtClean="0"/>
              <a:t> </a:t>
            </a:r>
            <a:r>
              <a:rPr lang="en-US" dirty="0" err="1" smtClean="0"/>
              <a:t>deflist.fl</a:t>
            </a:r>
            <a:r>
              <a:rPr lang="en-US" dirty="0" smtClean="0"/>
              <a:t> -</a:t>
            </a:r>
            <a:r>
              <a:rPr lang="en-US" b="1" dirty="0" smtClean="0"/>
              <a:t>options</a:t>
            </a:r>
            <a:r>
              <a:rPr lang="en-US" dirty="0" smtClean="0"/>
              <a:t> </a:t>
            </a:r>
            <a:r>
              <a:rPr lang="en-US" dirty="0" err="1" smtClean="0"/>
              <a:t>options.fl</a:t>
            </a:r>
            <a:r>
              <a:rPr lang="en-US" dirty="0" smtClean="0"/>
              <a:t> -</a:t>
            </a:r>
            <a:r>
              <a:rPr lang="en-US" b="1" dirty="0" err="1" smtClean="0"/>
              <a:t>opt_error</a:t>
            </a:r>
            <a:r>
              <a:rPr lang="en-US" dirty="0" smtClean="0"/>
              <a:t> </a:t>
            </a:r>
            <a:r>
              <a:rPr lang="en-US" dirty="0" err="1" smtClean="0"/>
              <a:t>error.fl</a:t>
            </a:r>
            <a:r>
              <a:rPr lang="en-US" dirty="0" smtClean="0"/>
              <a:t> -</a:t>
            </a:r>
            <a:r>
              <a:rPr lang="en-US" b="1" dirty="0" smtClean="0"/>
              <a:t>language</a:t>
            </a:r>
            <a:r>
              <a:rPr lang="en-US" dirty="0" smtClean="0"/>
              <a:t> UVM -</a:t>
            </a:r>
            <a:r>
              <a:rPr lang="en-US" b="1" dirty="0" err="1" smtClean="0"/>
              <a:t>gui</a:t>
            </a:r>
            <a:r>
              <a:rPr lang="en-US" b="1" dirty="0" smtClean="0"/>
              <a:t> </a:t>
            </a:r>
            <a:r>
              <a:rPr lang="en-US" dirty="0" smtClean="0"/>
              <a:t>-</a:t>
            </a:r>
            <a:r>
              <a:rPr lang="en-US" b="1" dirty="0" smtClean="0"/>
              <a:t>excel</a:t>
            </a:r>
            <a:r>
              <a:rPr lang="en-US" dirty="0" smtClean="0"/>
              <a:t> </a:t>
            </a:r>
            <a:endParaRPr lang="en-US" b="1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For Regression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perl</a:t>
            </a:r>
            <a:r>
              <a:rPr lang="en-US" dirty="0" smtClean="0"/>
              <a:t> test.pl –</a:t>
            </a:r>
            <a:r>
              <a:rPr lang="en-US" b="1" dirty="0" err="1" smtClean="0"/>
              <a:t>vtimescale</a:t>
            </a:r>
            <a:r>
              <a:rPr lang="en-US" dirty="0" smtClean="0"/>
              <a:t> 1ns/100fs -</a:t>
            </a:r>
            <a:r>
              <a:rPr lang="en-US" b="1" dirty="0" smtClean="0"/>
              <a:t>tool</a:t>
            </a:r>
            <a:r>
              <a:rPr lang="en-US" dirty="0" smtClean="0"/>
              <a:t> </a:t>
            </a:r>
            <a:r>
              <a:rPr lang="en-US" dirty="0" err="1" smtClean="0"/>
              <a:t>ncsim</a:t>
            </a:r>
            <a:r>
              <a:rPr lang="en-US" dirty="0" smtClean="0"/>
              <a:t> -</a:t>
            </a:r>
            <a:r>
              <a:rPr lang="en-US" b="1" dirty="0" err="1" smtClean="0"/>
              <a:t>ftb</a:t>
            </a:r>
            <a:r>
              <a:rPr lang="en-US" dirty="0" smtClean="0"/>
              <a:t> tb_list.txt -</a:t>
            </a:r>
            <a:r>
              <a:rPr lang="en-US" b="1" dirty="0" smtClean="0"/>
              <a:t>inc</a:t>
            </a:r>
            <a:r>
              <a:rPr lang="en-US" dirty="0" smtClean="0"/>
              <a:t> inclist.txt -</a:t>
            </a:r>
            <a:r>
              <a:rPr lang="en-US" b="1" dirty="0" err="1" smtClean="0"/>
              <a:t>frtl</a:t>
            </a:r>
            <a:r>
              <a:rPr lang="en-US" dirty="0" smtClean="0"/>
              <a:t> </a:t>
            </a:r>
            <a:r>
              <a:rPr lang="en-US" dirty="0" err="1" smtClean="0"/>
              <a:t>files.f</a:t>
            </a:r>
            <a:r>
              <a:rPr lang="en-US" dirty="0" smtClean="0"/>
              <a:t> -</a:t>
            </a:r>
            <a:r>
              <a:rPr lang="en-US" b="1" dirty="0" err="1" smtClean="0"/>
              <a:t>reg</a:t>
            </a:r>
            <a:r>
              <a:rPr lang="en-US" dirty="0" smtClean="0"/>
              <a:t> </a:t>
            </a:r>
            <a:r>
              <a:rPr lang="en-US" dirty="0" err="1" smtClean="0"/>
              <a:t>reglist.fl</a:t>
            </a:r>
            <a:r>
              <a:rPr lang="en-US" dirty="0" smtClean="0"/>
              <a:t> -</a:t>
            </a:r>
            <a:r>
              <a:rPr lang="en-US" b="1" dirty="0" err="1" smtClean="0"/>
              <a:t>sim_mode</a:t>
            </a:r>
            <a:r>
              <a:rPr lang="en-US" dirty="0" smtClean="0"/>
              <a:t> </a:t>
            </a:r>
            <a:r>
              <a:rPr lang="en-US" dirty="0" err="1" smtClean="0"/>
              <a:t>modelsim</a:t>
            </a:r>
            <a:r>
              <a:rPr lang="en-US" dirty="0" smtClean="0"/>
              <a:t> -</a:t>
            </a:r>
            <a:r>
              <a:rPr lang="en-US" b="1" dirty="0" err="1" smtClean="0"/>
              <a:t>vip_library</a:t>
            </a:r>
            <a:r>
              <a:rPr lang="en-US" dirty="0" smtClean="0"/>
              <a:t> </a:t>
            </a:r>
            <a:r>
              <a:rPr lang="en-US" dirty="0" err="1" smtClean="0"/>
              <a:t>vip_lib_content.fl</a:t>
            </a:r>
            <a:r>
              <a:rPr lang="en-US" dirty="0" smtClean="0"/>
              <a:t> -</a:t>
            </a:r>
            <a:r>
              <a:rPr lang="en-US" b="1" dirty="0" err="1" smtClean="0"/>
              <a:t>deflist</a:t>
            </a:r>
            <a:r>
              <a:rPr lang="en-US" dirty="0" smtClean="0"/>
              <a:t> </a:t>
            </a:r>
            <a:r>
              <a:rPr lang="en-US" dirty="0" err="1" smtClean="0"/>
              <a:t>deflist.fl</a:t>
            </a:r>
            <a:r>
              <a:rPr lang="en-US" dirty="0" smtClean="0"/>
              <a:t> -</a:t>
            </a:r>
            <a:r>
              <a:rPr lang="en-US" b="1" dirty="0" smtClean="0"/>
              <a:t>options</a:t>
            </a:r>
            <a:r>
              <a:rPr lang="en-US" dirty="0" smtClean="0"/>
              <a:t> </a:t>
            </a:r>
            <a:r>
              <a:rPr lang="en-US" dirty="0" err="1" smtClean="0"/>
              <a:t>options.fl</a:t>
            </a:r>
            <a:r>
              <a:rPr lang="en-US" dirty="0" smtClean="0"/>
              <a:t> -</a:t>
            </a:r>
            <a:r>
              <a:rPr lang="en-US" b="1" dirty="0" err="1" smtClean="0"/>
              <a:t>opt_error</a:t>
            </a:r>
            <a:r>
              <a:rPr lang="en-US" dirty="0" smtClean="0"/>
              <a:t> </a:t>
            </a:r>
            <a:r>
              <a:rPr lang="en-US" dirty="0" err="1" smtClean="0"/>
              <a:t>error.fl</a:t>
            </a:r>
            <a:r>
              <a:rPr lang="en-US" dirty="0" smtClean="0"/>
              <a:t> -</a:t>
            </a:r>
            <a:r>
              <a:rPr lang="en-US" b="1" dirty="0" smtClean="0"/>
              <a:t>language</a:t>
            </a:r>
            <a:r>
              <a:rPr lang="en-US" dirty="0" smtClean="0"/>
              <a:t> OVM –</a:t>
            </a:r>
            <a:r>
              <a:rPr lang="en-US" b="1" dirty="0" err="1" smtClean="0"/>
              <a:t>pbs</a:t>
            </a:r>
            <a:r>
              <a:rPr lang="en-US" dirty="0" smtClean="0"/>
              <a:t> –</a:t>
            </a:r>
            <a:r>
              <a:rPr lang="en-US" b="1" dirty="0" err="1" smtClean="0"/>
              <a:t>no_of_licenses</a:t>
            </a:r>
            <a:r>
              <a:rPr lang="en-US" dirty="0" smtClean="0"/>
              <a:t> 2 -</a:t>
            </a:r>
            <a:r>
              <a:rPr lang="en-US" b="1" dirty="0" smtClean="0"/>
              <a:t>excel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Using the </a:t>
            </a:r>
            <a:r>
              <a:rPr lang="en-US" b="1" dirty="0" err="1" smtClean="0"/>
              <a:t>makefile</a:t>
            </a:r>
            <a:r>
              <a:rPr lang="en-US" b="1" dirty="0" smtClean="0"/>
              <a:t>/Makefile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make single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make </a:t>
            </a:r>
            <a:r>
              <a:rPr lang="en-US" dirty="0" err="1" smtClean="0"/>
              <a:t>reg_excel</a:t>
            </a: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make –C ../scripts </a:t>
            </a:r>
            <a:r>
              <a:rPr lang="en-US" dirty="0" err="1" smtClean="0"/>
              <a:t>reg_pbs_excel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INSIDE SCRIPT DIRECTORY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14800" y="1219200"/>
            <a:ext cx="1295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67400" y="2210083"/>
            <a:ext cx="2819400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Mandatory Reg Options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67400" y="2693202"/>
            <a:ext cx="2819400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Mandatory Single Options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67400" y="3183885"/>
            <a:ext cx="2819399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Optional Reg Options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67399" y="3687442"/>
            <a:ext cx="2819399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Optional Single Options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67399" y="4246480"/>
            <a:ext cx="2819399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Mandatory Compile Options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67399" y="4774368"/>
            <a:ext cx="2819399" cy="385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 Text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09699" y="1762265"/>
            <a:ext cx="2057401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Incdir List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409698" y="2223157"/>
            <a:ext cx="2057401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Testbench Filelist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09698" y="2713046"/>
            <a:ext cx="2057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RTL Filelist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409698" y="3202935"/>
            <a:ext cx="2057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 List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409698" y="3706492"/>
            <a:ext cx="2057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 Options List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415179" y="4252628"/>
            <a:ext cx="2057400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Tcl Files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409698" y="4795799"/>
            <a:ext cx="2057400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Makefile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867399" y="1742072"/>
            <a:ext cx="2438401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Script (PERL)</a:t>
            </a:r>
            <a:endParaRPr lang="en-US" dirty="0"/>
          </a:p>
        </p:txBody>
      </p:sp>
      <p:cxnSp>
        <p:nvCxnSpPr>
          <p:cNvPr id="19" name="Shape 45"/>
          <p:cNvCxnSpPr>
            <a:stCxn id="4" idx="2"/>
            <a:endCxn id="18" idx="1"/>
          </p:cNvCxnSpPr>
          <p:nvPr/>
        </p:nvCxnSpPr>
        <p:spPr>
          <a:xfrm rot="16200000" flipH="1">
            <a:off x="5234488" y="1280611"/>
            <a:ext cx="160922" cy="11048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49"/>
          <p:cNvCxnSpPr>
            <a:stCxn id="4" idx="2"/>
            <a:endCxn id="11" idx="3"/>
          </p:cNvCxnSpPr>
          <p:nvPr/>
        </p:nvCxnSpPr>
        <p:spPr>
          <a:xfrm rot="5400000">
            <a:off x="4033768" y="1185932"/>
            <a:ext cx="162065" cy="1295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51"/>
          <p:cNvCxnSpPr>
            <a:stCxn id="4" idx="2"/>
            <a:endCxn id="5" idx="1"/>
          </p:cNvCxnSpPr>
          <p:nvPr/>
        </p:nvCxnSpPr>
        <p:spPr>
          <a:xfrm rot="16200000" flipH="1">
            <a:off x="5000484" y="1514616"/>
            <a:ext cx="628933" cy="1104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53"/>
          <p:cNvCxnSpPr>
            <a:stCxn id="4" idx="2"/>
            <a:endCxn id="12" idx="3"/>
          </p:cNvCxnSpPr>
          <p:nvPr/>
        </p:nvCxnSpPr>
        <p:spPr>
          <a:xfrm rot="5400000">
            <a:off x="3803322" y="1416378"/>
            <a:ext cx="622957" cy="12954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56"/>
          <p:cNvCxnSpPr>
            <a:stCxn id="4" idx="2"/>
            <a:endCxn id="6" idx="1"/>
          </p:cNvCxnSpPr>
          <p:nvPr/>
        </p:nvCxnSpPr>
        <p:spPr>
          <a:xfrm rot="16200000" flipH="1">
            <a:off x="4758924" y="1756176"/>
            <a:ext cx="1112052" cy="1104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58"/>
          <p:cNvCxnSpPr>
            <a:stCxn id="4" idx="2"/>
            <a:endCxn id="13" idx="3"/>
          </p:cNvCxnSpPr>
          <p:nvPr/>
        </p:nvCxnSpPr>
        <p:spPr>
          <a:xfrm rot="5400000">
            <a:off x="3558376" y="1661322"/>
            <a:ext cx="1112846" cy="12954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60"/>
          <p:cNvCxnSpPr>
            <a:stCxn id="4" idx="2"/>
            <a:endCxn id="7" idx="1"/>
          </p:cNvCxnSpPr>
          <p:nvPr/>
        </p:nvCxnSpPr>
        <p:spPr>
          <a:xfrm rot="16200000" flipH="1">
            <a:off x="4513583" y="2001517"/>
            <a:ext cx="1602735" cy="1104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62"/>
          <p:cNvCxnSpPr>
            <a:stCxn id="4" idx="2"/>
            <a:endCxn id="14" idx="3"/>
          </p:cNvCxnSpPr>
          <p:nvPr/>
        </p:nvCxnSpPr>
        <p:spPr>
          <a:xfrm rot="5400000">
            <a:off x="3313432" y="1906266"/>
            <a:ext cx="1602735" cy="12954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64"/>
          <p:cNvCxnSpPr>
            <a:stCxn id="4" idx="2"/>
            <a:endCxn id="8" idx="1"/>
          </p:cNvCxnSpPr>
          <p:nvPr/>
        </p:nvCxnSpPr>
        <p:spPr>
          <a:xfrm rot="16200000" flipH="1">
            <a:off x="4261803" y="2253296"/>
            <a:ext cx="2106292" cy="11048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66"/>
          <p:cNvCxnSpPr>
            <a:stCxn id="4" idx="2"/>
            <a:endCxn id="15" idx="3"/>
          </p:cNvCxnSpPr>
          <p:nvPr/>
        </p:nvCxnSpPr>
        <p:spPr>
          <a:xfrm rot="5400000">
            <a:off x="3061653" y="2158045"/>
            <a:ext cx="2106292" cy="12954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70"/>
          <p:cNvCxnSpPr>
            <a:stCxn id="4" idx="2"/>
            <a:endCxn id="9" idx="1"/>
          </p:cNvCxnSpPr>
          <p:nvPr/>
        </p:nvCxnSpPr>
        <p:spPr>
          <a:xfrm rot="16200000" flipH="1">
            <a:off x="3982284" y="2532815"/>
            <a:ext cx="2665330" cy="11048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72"/>
          <p:cNvCxnSpPr>
            <a:stCxn id="4" idx="2"/>
            <a:endCxn id="16" idx="3"/>
          </p:cNvCxnSpPr>
          <p:nvPr/>
        </p:nvCxnSpPr>
        <p:spPr>
          <a:xfrm rot="5400000">
            <a:off x="2781801" y="2443379"/>
            <a:ext cx="2671478" cy="128992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74"/>
          <p:cNvCxnSpPr>
            <a:stCxn id="4" idx="2"/>
            <a:endCxn id="10" idx="1"/>
          </p:cNvCxnSpPr>
          <p:nvPr/>
        </p:nvCxnSpPr>
        <p:spPr>
          <a:xfrm rot="16200000" flipH="1">
            <a:off x="3707624" y="2807475"/>
            <a:ext cx="3214650" cy="11048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76"/>
          <p:cNvCxnSpPr>
            <a:stCxn id="4" idx="2"/>
            <a:endCxn id="17" idx="3"/>
          </p:cNvCxnSpPr>
          <p:nvPr/>
        </p:nvCxnSpPr>
        <p:spPr>
          <a:xfrm rot="5400000">
            <a:off x="2507475" y="2712223"/>
            <a:ext cx="3214649" cy="12954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57200" y="6075608"/>
            <a:ext cx="3009898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Imc_code.cmd (COVERAGE)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409698" y="5482485"/>
            <a:ext cx="2057400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Optional Error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5867399" y="6075608"/>
            <a:ext cx="2057400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Clean.sh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867398" y="5482485"/>
            <a:ext cx="2819399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Optional Error Exclude</a:t>
            </a:r>
            <a:endParaRPr lang="en-US" dirty="0"/>
          </a:p>
        </p:txBody>
      </p:sp>
      <p:cxnSp>
        <p:nvCxnSpPr>
          <p:cNvPr id="62" name="Elbow Connector 61"/>
          <p:cNvCxnSpPr>
            <a:stCxn id="4" idx="2"/>
            <a:endCxn id="59" idx="1"/>
          </p:cNvCxnSpPr>
          <p:nvPr/>
        </p:nvCxnSpPr>
        <p:spPr>
          <a:xfrm rot="16200000" flipH="1">
            <a:off x="3364282" y="3150818"/>
            <a:ext cx="3901335" cy="11048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" idx="2"/>
            <a:endCxn id="57" idx="3"/>
          </p:cNvCxnSpPr>
          <p:nvPr/>
        </p:nvCxnSpPr>
        <p:spPr>
          <a:xfrm rot="5400000">
            <a:off x="2164132" y="3055566"/>
            <a:ext cx="3901335" cy="12954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endCxn id="58" idx="1"/>
          </p:cNvCxnSpPr>
          <p:nvPr/>
        </p:nvCxnSpPr>
        <p:spPr>
          <a:xfrm rot="16200000" flipH="1">
            <a:off x="3126457" y="3506115"/>
            <a:ext cx="4376983" cy="11049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4" idx="2"/>
            <a:endCxn id="56" idx="3"/>
          </p:cNvCxnSpPr>
          <p:nvPr/>
        </p:nvCxnSpPr>
        <p:spPr>
          <a:xfrm rot="5400000">
            <a:off x="1867570" y="3352128"/>
            <a:ext cx="4494458" cy="12954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90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914399"/>
          </a:xfrm>
        </p:spPr>
        <p:txBody>
          <a:bodyPr/>
          <a:lstStyle/>
          <a:p>
            <a:pPr algn="ctr">
              <a:buNone/>
            </a:pPr>
            <a:r>
              <a:rPr lang="en-US" sz="1600" dirty="0" smtClean="0"/>
              <a:t>This is a feature of Linux that contains the command line code the file. This makes the execution easier as a lot is not necessary to be written in the command line. 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050" name="Picture 2" descr="D:\Screenshot-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667000"/>
            <a:ext cx="8686800" cy="30569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19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600" dirty="0" smtClean="0"/>
              <a:t>This contains the list of the testcases name that are to be used for running the regression list. This file can be stored in any kind of file extension.</a:t>
            </a:r>
            <a:endParaRPr lang="en-US" sz="1600" dirty="0"/>
          </a:p>
        </p:txBody>
      </p:sp>
      <p:pic>
        <p:nvPicPr>
          <p:cNvPr id="5123" name="Picture 3" descr="D:\Screenshot-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971800"/>
            <a:ext cx="8915400" cy="1981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477000" y="0"/>
          <a:ext cx="26670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86000" y="381000"/>
            <a:ext cx="2497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INITIAL LEARNING</a:t>
            </a:r>
            <a:endParaRPr lang="en-US" sz="2000" dirty="0">
              <a:latin typeface="+mj-lt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UNIX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dirty="0" smtClean="0">
                <a:cs typeface="Arial" pitchFamily="34" charset="0"/>
              </a:rPr>
              <a:t>Basic Unix </a:t>
            </a:r>
            <a:r>
              <a:rPr kumimoji="1" lang="en-US" b="1" dirty="0" smtClean="0">
                <a:cs typeface="Arial" pitchFamily="34" charset="0"/>
              </a:rPr>
              <a:t>Shell Commands 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b="1" dirty="0" smtClean="0">
                <a:cs typeface="Arial" pitchFamily="34" charset="0"/>
              </a:rPr>
              <a:t>Makefile</a:t>
            </a:r>
            <a:r>
              <a:rPr kumimoji="1" lang="en-US" dirty="0" smtClean="0">
                <a:cs typeface="Arial" pitchFamily="34" charset="0"/>
              </a:rPr>
              <a:t> Structure: For any kind</a:t>
            </a:r>
            <a:endParaRPr kumimoji="1" 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b="1" dirty="0" smtClean="0"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b="1" dirty="0" smtClean="0">
                <a:cs typeface="Arial" pitchFamily="34" charset="0"/>
              </a:rPr>
              <a:t>PERL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dirty="0" smtClean="0">
                <a:cs typeface="Arial" pitchFamily="34" charset="0"/>
              </a:rPr>
              <a:t>Basic scripting syntax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dirty="0" smtClean="0">
                <a:cs typeface="Arial" pitchFamily="34" charset="0"/>
              </a:rPr>
              <a:t>Date and time 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dirty="0" smtClean="0">
                <a:cs typeface="Arial" pitchFamily="34" charset="0"/>
              </a:rPr>
              <a:t>Error handling, file and excel operations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b="1" dirty="0" smtClean="0">
                <a:cs typeface="Arial" pitchFamily="34" charset="0"/>
              </a:rPr>
              <a:t>VHDL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dirty="0" smtClean="0">
                <a:cs typeface="Arial" pitchFamily="34" charset="0"/>
              </a:rPr>
              <a:t>Code structure of  VHDL , data types , operators and attributes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dirty="0" smtClean="0">
                <a:cs typeface="Arial" pitchFamily="34" charset="0"/>
              </a:rPr>
              <a:t>Sequential and Concurrent code. Functions and Packages.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dirty="0" smtClean="0">
                <a:cs typeface="Arial" pitchFamily="34" charset="0"/>
              </a:rPr>
              <a:t>Examples and Counter design.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INCLIST AND TB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599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1600" dirty="0" smtClean="0"/>
              <a:t>INCLIST Contains the list of directories that  have to be included.</a:t>
            </a:r>
          </a:p>
          <a:p>
            <a:pPr algn="ctr">
              <a:buNone/>
            </a:pPr>
            <a:r>
              <a:rPr lang="en-US" sz="1600" dirty="0" smtClean="0"/>
              <a:t>TB List contains the list of the Verilog files required for the project to execute.</a:t>
            </a:r>
            <a:endParaRPr lang="en-US" sz="1600" dirty="0" smtClean="0"/>
          </a:p>
          <a:p>
            <a:pPr algn="ctr"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  <p:pic>
        <p:nvPicPr>
          <p:cNvPr id="3074" name="Picture 2" descr="D:\Screenshot-1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674157"/>
            <a:ext cx="3455581" cy="2743200"/>
          </a:xfrm>
          <a:prstGeom prst="rect">
            <a:avLst/>
          </a:prstGeom>
          <a:noFill/>
        </p:spPr>
      </p:pic>
      <p:pic>
        <p:nvPicPr>
          <p:cNvPr id="5" name="Picture 2" descr="D:\Screenshot-1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3133648"/>
            <a:ext cx="4876800" cy="182421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60990" y="557691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INCLIST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7800" y="504802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TB_LIST</a:t>
            </a:r>
            <a:endParaRPr 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MANDATORY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629400" cy="457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This options is definitely required for script to execute properly.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67000"/>
            <a:ext cx="1600200" cy="207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667000"/>
            <a:ext cx="1938699" cy="207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449" y="2667000"/>
            <a:ext cx="1536652" cy="2079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2900" y="515201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MANDATORY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3"/>
                </a:solidFill>
              </a:rPr>
              <a:t>COMPILE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26749" y="515200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MANDATORY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SINGLE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42975" y="515200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MANDATORY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3"/>
                </a:solidFill>
              </a:rPr>
              <a:t>COMPILE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392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MANDATORY OPTIONS 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2415" y="1312799"/>
            <a:ext cx="8229600" cy="91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These options can added extra by the user according to the project requirement. This consist of all the possible non-mandatory options.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15" y="2227198"/>
            <a:ext cx="2809524" cy="37238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227766"/>
            <a:ext cx="3000952" cy="37238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2777" y="609599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OPTIONAL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3"/>
                </a:solidFill>
              </a:rPr>
              <a:t>REGRESSION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96276" y="60960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OPTIONAL SINGLE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066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 BEFORE EXECUTING SCRIPT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1400" y="1981200"/>
            <a:ext cx="1981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ROOT  PROJECT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31242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6" name="Rectangle 5"/>
          <p:cNvSpPr/>
          <p:nvPr/>
        </p:nvSpPr>
        <p:spPr>
          <a:xfrm>
            <a:off x="3848100" y="31242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Verification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477000" y="31242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Env_source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900" y="4572000"/>
            <a:ext cx="14478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Scripts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35322" y="45720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Sim_Dir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27744" y="45720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Testbenches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31288" y="45720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Testcases</a:t>
            </a:r>
          </a:p>
        </p:txBody>
      </p:sp>
      <p:cxnSp>
        <p:nvCxnSpPr>
          <p:cNvPr id="13" name="Straight Arrow Connector 12"/>
          <p:cNvCxnSpPr>
            <a:stCxn id="4" idx="2"/>
            <a:endCxn id="6" idx="0"/>
          </p:cNvCxnSpPr>
          <p:nvPr/>
        </p:nvCxnSpPr>
        <p:spPr>
          <a:xfrm>
            <a:off x="4572000" y="2514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" idx="2"/>
            <a:endCxn id="5" idx="0"/>
          </p:cNvCxnSpPr>
          <p:nvPr/>
        </p:nvCxnSpPr>
        <p:spPr>
          <a:xfrm rot="5400000">
            <a:off x="2876550" y="1428750"/>
            <a:ext cx="609600" cy="2781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2"/>
            <a:endCxn id="7" idx="0"/>
          </p:cNvCxnSpPr>
          <p:nvPr/>
        </p:nvCxnSpPr>
        <p:spPr>
          <a:xfrm rot="16200000" flipH="1">
            <a:off x="5581650" y="1504950"/>
            <a:ext cx="609600" cy="2628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2"/>
            <a:endCxn id="9" idx="0"/>
          </p:cNvCxnSpPr>
          <p:nvPr/>
        </p:nvCxnSpPr>
        <p:spPr>
          <a:xfrm rot="5400000">
            <a:off x="2362200" y="2362200"/>
            <a:ext cx="914400" cy="3505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2"/>
            <a:endCxn id="11" idx="0"/>
          </p:cNvCxnSpPr>
          <p:nvPr/>
        </p:nvCxnSpPr>
        <p:spPr>
          <a:xfrm rot="16200000" flipH="1">
            <a:off x="4854622" y="3374978"/>
            <a:ext cx="914400" cy="14796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2"/>
            <a:endCxn id="12" idx="0"/>
          </p:cNvCxnSpPr>
          <p:nvPr/>
        </p:nvCxnSpPr>
        <p:spPr>
          <a:xfrm rot="16200000" flipH="1">
            <a:off x="5956394" y="2273206"/>
            <a:ext cx="914400" cy="36831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" idx="2"/>
            <a:endCxn id="10" idx="0"/>
          </p:cNvCxnSpPr>
          <p:nvPr/>
        </p:nvCxnSpPr>
        <p:spPr>
          <a:xfrm rot="5400000">
            <a:off x="3608411" y="3608411"/>
            <a:ext cx="914400" cy="10127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841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 AFTER EXECUTING SCRIPT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1400" y="1600200"/>
            <a:ext cx="1981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ROOT  PROJECT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27432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6" name="Rectangle 5"/>
          <p:cNvSpPr/>
          <p:nvPr/>
        </p:nvSpPr>
        <p:spPr>
          <a:xfrm>
            <a:off x="3848100" y="27432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Verification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477000" y="27432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Env_source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4191000"/>
            <a:ext cx="1447800" cy="533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Regression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981200" y="4191000"/>
            <a:ext cx="14478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Scripts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48100" y="41910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Sim_Dir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38800" y="41910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Testbenches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43800" y="41910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Testcases</a:t>
            </a:r>
          </a:p>
        </p:txBody>
      </p:sp>
      <p:cxnSp>
        <p:nvCxnSpPr>
          <p:cNvPr id="13" name="Straight Arrow Connector 12"/>
          <p:cNvCxnSpPr>
            <a:stCxn id="4" idx="2"/>
            <a:endCxn id="6" idx="0"/>
          </p:cNvCxnSpPr>
          <p:nvPr/>
        </p:nvCxnSpPr>
        <p:spPr>
          <a:xfrm>
            <a:off x="4572000" y="2133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10" idx="0"/>
          </p:cNvCxnSpPr>
          <p:nvPr/>
        </p:nvCxnSpPr>
        <p:spPr>
          <a:xfrm>
            <a:off x="4572000" y="32766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" idx="2"/>
            <a:endCxn id="5" idx="0"/>
          </p:cNvCxnSpPr>
          <p:nvPr/>
        </p:nvCxnSpPr>
        <p:spPr>
          <a:xfrm rot="5400000">
            <a:off x="2876550" y="1047750"/>
            <a:ext cx="609600" cy="2781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2"/>
            <a:endCxn id="7" idx="0"/>
          </p:cNvCxnSpPr>
          <p:nvPr/>
        </p:nvCxnSpPr>
        <p:spPr>
          <a:xfrm rot="16200000" flipH="1">
            <a:off x="5581650" y="1123950"/>
            <a:ext cx="609600" cy="2628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2"/>
            <a:endCxn id="9" idx="0"/>
          </p:cNvCxnSpPr>
          <p:nvPr/>
        </p:nvCxnSpPr>
        <p:spPr>
          <a:xfrm rot="5400000">
            <a:off x="3181350" y="2800350"/>
            <a:ext cx="914400" cy="1866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8" idx="0"/>
          </p:cNvCxnSpPr>
          <p:nvPr/>
        </p:nvCxnSpPr>
        <p:spPr>
          <a:xfrm rot="5400000">
            <a:off x="2266950" y="1885950"/>
            <a:ext cx="914400" cy="3695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2"/>
            <a:endCxn id="11" idx="0"/>
          </p:cNvCxnSpPr>
          <p:nvPr/>
        </p:nvCxnSpPr>
        <p:spPr>
          <a:xfrm rot="16200000" flipH="1">
            <a:off x="5010150" y="2838450"/>
            <a:ext cx="914400" cy="1790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2"/>
            <a:endCxn id="12" idx="0"/>
          </p:cNvCxnSpPr>
          <p:nvPr/>
        </p:nvCxnSpPr>
        <p:spPr>
          <a:xfrm rot="16200000" flipH="1">
            <a:off x="5962650" y="1885950"/>
            <a:ext cx="914400" cy="3695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477000" y="5638800"/>
            <a:ext cx="1447800" cy="533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Vip_dir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6800" y="5638800"/>
            <a:ext cx="1447800" cy="533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Rtl_sim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Elbow Connector 26"/>
          <p:cNvCxnSpPr>
            <a:stCxn id="10" idx="2"/>
            <a:endCxn id="22" idx="0"/>
          </p:cNvCxnSpPr>
          <p:nvPr/>
        </p:nvCxnSpPr>
        <p:spPr>
          <a:xfrm rot="16200000" flipH="1">
            <a:off x="5429250" y="3867150"/>
            <a:ext cx="914400" cy="2628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0" idx="2"/>
            <a:endCxn id="23" idx="0"/>
          </p:cNvCxnSpPr>
          <p:nvPr/>
        </p:nvCxnSpPr>
        <p:spPr>
          <a:xfrm rot="5400000">
            <a:off x="2724150" y="3790950"/>
            <a:ext cx="914400" cy="27813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848099" y="5639937"/>
            <a:ext cx="1447800" cy="533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Cov_sim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10" idx="2"/>
            <a:endCxn id="34" idx="0"/>
          </p:cNvCxnSpPr>
          <p:nvPr/>
        </p:nvCxnSpPr>
        <p:spPr>
          <a:xfrm flipH="1">
            <a:off x="4571999" y="4724400"/>
            <a:ext cx="1" cy="915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037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DIRECTORY AFTER EXECUTION (DIRECTORIES CREATED)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86199" y="1226995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Sim_Dir</a:t>
            </a:r>
          </a:p>
        </p:txBody>
      </p:sp>
      <p:sp>
        <p:nvSpPr>
          <p:cNvPr id="5" name="Rectangle 4"/>
          <p:cNvSpPr/>
          <p:nvPr/>
        </p:nvSpPr>
        <p:spPr>
          <a:xfrm>
            <a:off x="6477000" y="2225073"/>
            <a:ext cx="14478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Vip_dir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2997" y="2225073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Rtl_sim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Elbow Connector 6"/>
          <p:cNvCxnSpPr>
            <a:stCxn id="4" idx="2"/>
            <a:endCxn id="5" idx="0"/>
          </p:cNvCxnSpPr>
          <p:nvPr/>
        </p:nvCxnSpPr>
        <p:spPr>
          <a:xfrm rot="16200000" flipH="1">
            <a:off x="5673160" y="697333"/>
            <a:ext cx="464678" cy="25908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4" idx="2"/>
            <a:endCxn id="6" idx="0"/>
          </p:cNvCxnSpPr>
          <p:nvPr/>
        </p:nvCxnSpPr>
        <p:spPr>
          <a:xfrm rot="5400000">
            <a:off x="3006159" y="621133"/>
            <a:ext cx="464678" cy="27432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886198" y="2225073"/>
            <a:ext cx="14478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Cov_sim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2"/>
            <a:endCxn id="9" idx="0"/>
          </p:cNvCxnSpPr>
          <p:nvPr/>
        </p:nvCxnSpPr>
        <p:spPr>
          <a:xfrm flipH="1">
            <a:off x="4610098" y="1760395"/>
            <a:ext cx="1" cy="46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77000" y="3126634"/>
            <a:ext cx="1447800" cy="378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reate_vip.sh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5" idx="2"/>
            <a:endCxn id="21" idx="0"/>
          </p:cNvCxnSpPr>
          <p:nvPr/>
        </p:nvCxnSpPr>
        <p:spPr>
          <a:xfrm>
            <a:off x="7200900" y="2758473"/>
            <a:ext cx="0" cy="36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37613" y="3530545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Single Test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94528" y="3530545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Reglist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429000" y="4174517"/>
            <a:ext cx="1600202" cy="517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Common_Libs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429000" y="5095911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Top_Test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429000" y="6024261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Top_Test1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Elbow Connector 31"/>
          <p:cNvCxnSpPr>
            <a:stCxn id="25" idx="2"/>
            <a:endCxn id="27" idx="1"/>
          </p:cNvCxnSpPr>
          <p:nvPr/>
        </p:nvCxnSpPr>
        <p:spPr>
          <a:xfrm rot="16200000" flipH="1">
            <a:off x="3039049" y="4043324"/>
            <a:ext cx="369331" cy="4105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5" idx="2"/>
            <a:endCxn id="28" idx="1"/>
          </p:cNvCxnSpPr>
          <p:nvPr/>
        </p:nvCxnSpPr>
        <p:spPr>
          <a:xfrm rot="16200000" flipH="1">
            <a:off x="2574381" y="4507992"/>
            <a:ext cx="1298666" cy="4105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5" idx="2"/>
            <a:endCxn id="29" idx="1"/>
          </p:cNvCxnSpPr>
          <p:nvPr/>
        </p:nvCxnSpPr>
        <p:spPr>
          <a:xfrm rot="16200000" flipH="1">
            <a:off x="2110206" y="4972167"/>
            <a:ext cx="2227016" cy="4105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6" idx="2"/>
            <a:endCxn id="25" idx="0"/>
          </p:cNvCxnSpPr>
          <p:nvPr/>
        </p:nvCxnSpPr>
        <p:spPr>
          <a:xfrm rot="16200000" flipH="1">
            <a:off x="2056626" y="2568743"/>
            <a:ext cx="772072" cy="11515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6" idx="2"/>
            <a:endCxn id="24" idx="0"/>
          </p:cNvCxnSpPr>
          <p:nvPr/>
        </p:nvCxnSpPr>
        <p:spPr>
          <a:xfrm rot="5400000">
            <a:off x="978169" y="2641817"/>
            <a:ext cx="772072" cy="10053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31040" y="4248610"/>
            <a:ext cx="192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ompile_ncsim.sh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31040" y="517745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op_test.sh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31040" y="610629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op_test1.sh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2" name="Straight Arrow Connector 61"/>
          <p:cNvCxnSpPr>
            <a:stCxn id="27" idx="3"/>
            <a:endCxn id="46" idx="1"/>
          </p:cNvCxnSpPr>
          <p:nvPr/>
        </p:nvCxnSpPr>
        <p:spPr>
          <a:xfrm>
            <a:off x="5029202" y="4433276"/>
            <a:ext cx="501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8" idx="3"/>
            <a:endCxn id="59" idx="1"/>
          </p:cNvCxnSpPr>
          <p:nvPr/>
        </p:nvCxnSpPr>
        <p:spPr>
          <a:xfrm flipV="1">
            <a:off x="4876800" y="5362118"/>
            <a:ext cx="654240" cy="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9" idx="3"/>
            <a:endCxn id="60" idx="1"/>
          </p:cNvCxnSpPr>
          <p:nvPr/>
        </p:nvCxnSpPr>
        <p:spPr>
          <a:xfrm flipV="1">
            <a:off x="4876800" y="6290960"/>
            <a:ext cx="6542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787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DIRECTORY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0" y="1200504"/>
            <a:ext cx="1447800" cy="533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Regression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3053" y="2218931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Rtl_sim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62800" y="221893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Cov_sim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Elbow Connector 7"/>
          <p:cNvCxnSpPr>
            <a:stCxn id="4" idx="2"/>
            <a:endCxn id="6" idx="0"/>
          </p:cNvCxnSpPr>
          <p:nvPr/>
        </p:nvCxnSpPr>
        <p:spPr>
          <a:xfrm rot="16200000" flipH="1">
            <a:off x="5967787" y="300017"/>
            <a:ext cx="485026" cy="3352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2"/>
            <a:endCxn id="5" idx="0"/>
          </p:cNvCxnSpPr>
          <p:nvPr/>
        </p:nvCxnSpPr>
        <p:spPr>
          <a:xfrm rot="5400000">
            <a:off x="3567914" y="1252944"/>
            <a:ext cx="485027" cy="14469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363052" y="3398985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reglist1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87000" y="3403849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Reg_temp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7385" y="3398985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</a:t>
            </a:r>
            <a:r>
              <a:rPr lang="en-US" dirty="0" err="1" smtClean="0">
                <a:solidFill>
                  <a:schemeClr val="tx1"/>
                </a:solidFill>
              </a:rPr>
              <a:t>eglist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5" idx="2"/>
            <a:endCxn id="14" idx="0"/>
          </p:cNvCxnSpPr>
          <p:nvPr/>
        </p:nvCxnSpPr>
        <p:spPr>
          <a:xfrm flipH="1">
            <a:off x="3086952" y="2752331"/>
            <a:ext cx="1" cy="64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2"/>
            <a:endCxn id="16" idx="0"/>
          </p:cNvCxnSpPr>
          <p:nvPr/>
        </p:nvCxnSpPr>
        <p:spPr>
          <a:xfrm rot="5400000">
            <a:off x="1695792" y="2007824"/>
            <a:ext cx="646654" cy="21356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" idx="2"/>
            <a:endCxn id="15" idx="0"/>
          </p:cNvCxnSpPr>
          <p:nvPr/>
        </p:nvCxnSpPr>
        <p:spPr>
          <a:xfrm rot="16200000" flipH="1">
            <a:off x="3723167" y="2116116"/>
            <a:ext cx="651518" cy="19239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308867" y="4410725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Failed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295219" y="5307273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Passed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95219" y="6203821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Report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Elbow Connector 51"/>
          <p:cNvCxnSpPr>
            <a:stCxn id="16" idx="2"/>
            <a:endCxn id="32" idx="1"/>
          </p:cNvCxnSpPr>
          <p:nvPr/>
        </p:nvCxnSpPr>
        <p:spPr>
          <a:xfrm rot="16200000" flipH="1">
            <a:off x="757556" y="4126114"/>
            <a:ext cx="745040" cy="3575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6" idx="2"/>
            <a:endCxn id="33" idx="1"/>
          </p:cNvCxnSpPr>
          <p:nvPr/>
        </p:nvCxnSpPr>
        <p:spPr>
          <a:xfrm rot="16200000" flipH="1">
            <a:off x="302458" y="4581212"/>
            <a:ext cx="1641588" cy="3439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6" idx="2"/>
            <a:endCxn id="34" idx="1"/>
          </p:cNvCxnSpPr>
          <p:nvPr/>
        </p:nvCxnSpPr>
        <p:spPr>
          <a:xfrm rot="16200000" flipH="1">
            <a:off x="-145816" y="5029486"/>
            <a:ext cx="2538136" cy="3439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724400" y="4492759"/>
            <a:ext cx="352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Contains log files that have failed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32" idx="3"/>
            <a:endCxn id="58" idx="1"/>
          </p:cNvCxnSpPr>
          <p:nvPr/>
        </p:nvCxnSpPr>
        <p:spPr>
          <a:xfrm>
            <a:off x="2756667" y="4677425"/>
            <a:ext cx="1967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724400" y="5389307"/>
            <a:ext cx="352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Contains log files that have passed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33" idx="3"/>
            <a:endCxn id="61" idx="1"/>
          </p:cNvCxnSpPr>
          <p:nvPr/>
        </p:nvCxnSpPr>
        <p:spPr>
          <a:xfrm>
            <a:off x="2743019" y="5573973"/>
            <a:ext cx="1981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724400" y="6285855"/>
            <a:ext cx="352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Summary_Report.xls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7" name="Straight Arrow Connector 66"/>
          <p:cNvCxnSpPr>
            <a:stCxn id="34" idx="3"/>
            <a:endCxn id="65" idx="1"/>
          </p:cNvCxnSpPr>
          <p:nvPr/>
        </p:nvCxnSpPr>
        <p:spPr>
          <a:xfrm>
            <a:off x="2743019" y="6470521"/>
            <a:ext cx="1981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899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0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917574"/>
          </a:xfrm>
        </p:spPr>
        <p:txBody>
          <a:bodyPr/>
          <a:lstStyle/>
          <a:p>
            <a:r>
              <a:rPr lang="en-US" dirty="0" smtClean="0"/>
              <a:t>WORK DONE PREVIOUSLY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600" y="381000"/>
            <a:ext cx="6818400" cy="716400"/>
          </a:xfrm>
        </p:spPr>
        <p:txBody>
          <a:bodyPr/>
          <a:lstStyle/>
          <a:p>
            <a:r>
              <a:rPr lang="en-US" dirty="0" smtClean="0"/>
              <a:t>Script developed with User Input OPTIONS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676400"/>
            <a:ext cx="3352800" cy="2739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sz="1600" b="1" dirty="0" smtClean="0">
                <a:latin typeface="Arial" pitchFamily="34" charset="0"/>
                <a:cs typeface="Arial" pitchFamily="34" charset="0"/>
              </a:rPr>
              <a:t>Single</a:t>
            </a:r>
            <a:r>
              <a:rPr kumimoji="1" lang="en-US" sz="1600" dirty="0" smtClean="0">
                <a:latin typeface="Arial" pitchFamily="34" charset="0"/>
                <a:cs typeface="Arial" pitchFamily="34" charset="0"/>
              </a:rPr>
              <a:t> / Regression</a:t>
            </a:r>
            <a:endParaRPr kumimoji="1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Frtl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Ftb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Inclist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Deflist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Options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Tool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sz="1600" b="1" noProof="0" dirty="0" smtClean="0">
                <a:latin typeface="Arial" pitchFamily="34" charset="0"/>
                <a:cs typeface="Arial" pitchFamily="34" charset="0"/>
              </a:rPr>
              <a:t>Timescale</a:t>
            </a:r>
            <a:endParaRPr kumimoji="1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Vip_library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endParaRPr kumimoji="1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endParaRPr kumimoji="1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endParaRPr kumimoji="1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219200"/>
            <a:ext cx="6818400" cy="45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OPTIONS</a:t>
            </a:r>
            <a:endParaRPr kumimoji="1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1676400"/>
            <a:ext cx="3657600" cy="270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sz="1600" b="1" dirty="0" smtClean="0">
                <a:latin typeface="Arial" pitchFamily="34" charset="0"/>
                <a:cs typeface="Arial" pitchFamily="34" charset="0"/>
              </a:rPr>
              <a:t>Excel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sz="1600" dirty="0" smtClean="0">
                <a:latin typeface="Arial" pitchFamily="34" charset="0"/>
                <a:cs typeface="Arial" pitchFamily="34" charset="0"/>
              </a:rPr>
              <a:t>Uvm_verbosity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sz="1600" dirty="0" smtClean="0">
                <a:latin typeface="Arial" pitchFamily="34" charset="0"/>
                <a:cs typeface="Arial" pitchFamily="34" charset="0"/>
              </a:rPr>
              <a:t>Seed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sz="1600" dirty="0" err="1" smtClean="0">
                <a:latin typeface="Arial" pitchFamily="34" charset="0"/>
                <a:cs typeface="Arial" pitchFamily="34" charset="0"/>
              </a:rPr>
              <a:t>Stop_time</a:t>
            </a:r>
            <a:endParaRPr kumimoji="1" lang="en-US" sz="1600" dirty="0" smtClean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sz="1600" dirty="0" smtClean="0">
                <a:latin typeface="Arial" pitchFamily="34" charset="0"/>
                <a:cs typeface="Arial" pitchFamily="34" charset="0"/>
              </a:rPr>
              <a:t>Log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sz="1600" b="1" dirty="0" smtClean="0">
                <a:latin typeface="Arial" pitchFamily="34" charset="0"/>
                <a:cs typeface="Arial" pitchFamily="34" charset="0"/>
              </a:rPr>
              <a:t>GUI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sz="1600" b="1" dirty="0" err="1" smtClean="0">
                <a:latin typeface="Arial" pitchFamily="34" charset="0"/>
                <a:cs typeface="Arial" pitchFamily="34" charset="0"/>
              </a:rPr>
              <a:t>Sim_mode</a:t>
            </a:r>
            <a:endParaRPr kumimoji="1" lang="en-US" sz="1600" b="1" dirty="0" smtClean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sz="1600" dirty="0" smtClean="0">
                <a:latin typeface="Arial" pitchFamily="34" charset="0"/>
                <a:cs typeface="Arial" pitchFamily="34" charset="0"/>
              </a:rPr>
              <a:t>Licenses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sz="1600" b="1" dirty="0" smtClean="0">
                <a:latin typeface="Arial" pitchFamily="34" charset="0"/>
                <a:cs typeface="Arial" pitchFamily="34" charset="0"/>
              </a:rPr>
              <a:t>Help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5867400"/>
            <a:ext cx="723900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Bold represents the options which were working at that time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Normal once represent the options written in script but neither executed nor perfected 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0" y="5257800"/>
            <a:ext cx="6818400" cy="45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dirty="0" smtClean="0">
                <a:latin typeface="Arial" pitchFamily="34" charset="0"/>
                <a:ea typeface="+mj-ea"/>
                <a:cs typeface="Arial" pitchFamily="34" charset="0"/>
              </a:rPr>
              <a:t>NOTE</a:t>
            </a:r>
            <a:endParaRPr kumimoji="1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2667000"/>
            <a:ext cx="3886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Compile Single Case:</a:t>
            </a:r>
          </a:p>
          <a:p>
            <a:endParaRPr lang="en-US" dirty="0" smtClean="0"/>
          </a:p>
          <a:p>
            <a:r>
              <a:rPr lang="en-US" dirty="0" err="1" smtClean="0"/>
              <a:t>perl</a:t>
            </a:r>
            <a:r>
              <a:rPr lang="en-US" dirty="0" smtClean="0"/>
              <a:t> test.pl -</a:t>
            </a:r>
            <a:r>
              <a:rPr lang="en-US" b="1" dirty="0" err="1" smtClean="0"/>
              <a:t>vtimescale</a:t>
            </a:r>
            <a:r>
              <a:rPr lang="en-US" dirty="0" smtClean="0"/>
              <a:t> 1ns/10ps</a:t>
            </a:r>
          </a:p>
          <a:p>
            <a:r>
              <a:rPr lang="en-US" dirty="0" smtClean="0"/>
              <a:t> 	  -</a:t>
            </a:r>
            <a:r>
              <a:rPr lang="en-US" b="1" dirty="0" smtClean="0"/>
              <a:t>tool</a:t>
            </a:r>
            <a:r>
              <a:rPr lang="en-US" dirty="0" smtClean="0"/>
              <a:t> ncsim </a:t>
            </a:r>
          </a:p>
          <a:p>
            <a:r>
              <a:rPr lang="en-US" dirty="0" smtClean="0"/>
              <a:t>	  -</a:t>
            </a:r>
            <a:r>
              <a:rPr lang="en-US" b="1" dirty="0" smtClean="0"/>
              <a:t>ftb</a:t>
            </a:r>
            <a:r>
              <a:rPr lang="en-US" dirty="0" smtClean="0"/>
              <a:t> tb_list.txt</a:t>
            </a:r>
          </a:p>
          <a:p>
            <a:r>
              <a:rPr lang="en-US" dirty="0" smtClean="0"/>
              <a:t>	  -</a:t>
            </a:r>
            <a:r>
              <a:rPr lang="en-US" b="1" dirty="0" smtClean="0"/>
              <a:t>inc</a:t>
            </a:r>
            <a:r>
              <a:rPr lang="en-US" dirty="0" smtClean="0"/>
              <a:t> inclist.txt </a:t>
            </a:r>
          </a:p>
          <a:p>
            <a:r>
              <a:rPr lang="en-US" dirty="0" smtClean="0"/>
              <a:t>	  -</a:t>
            </a:r>
            <a:r>
              <a:rPr lang="en-US" b="1" dirty="0" smtClean="0"/>
              <a:t>frtl</a:t>
            </a:r>
            <a:r>
              <a:rPr lang="en-US" dirty="0" smtClean="0"/>
              <a:t> </a:t>
            </a:r>
            <a:r>
              <a:rPr lang="en-US" dirty="0" err="1" smtClean="0"/>
              <a:t>files.f</a:t>
            </a:r>
            <a:r>
              <a:rPr lang="en-US" dirty="0" smtClean="0"/>
              <a:t> </a:t>
            </a:r>
          </a:p>
          <a:p>
            <a:r>
              <a:rPr lang="en-US" dirty="0" smtClean="0"/>
              <a:t>	  -</a:t>
            </a:r>
            <a:r>
              <a:rPr lang="en-US" b="1" dirty="0" smtClean="0"/>
              <a:t>test</a:t>
            </a:r>
            <a:r>
              <a:rPr lang="en-US" dirty="0" smtClean="0"/>
              <a:t> testname </a:t>
            </a:r>
          </a:p>
          <a:p>
            <a:r>
              <a:rPr lang="en-US" dirty="0" smtClean="0"/>
              <a:t>	  -</a:t>
            </a:r>
            <a:r>
              <a:rPr lang="en-US" b="1" dirty="0" smtClean="0"/>
              <a:t>sim_mode</a:t>
            </a:r>
            <a:r>
              <a:rPr lang="en-US" dirty="0" smtClean="0"/>
              <a:t> compile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62600" y="2590800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Additionally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3200400"/>
            <a:ext cx="30123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en-US" b="1" dirty="0" smtClean="0"/>
              <a:t>options</a:t>
            </a:r>
            <a:r>
              <a:rPr lang="en-US" dirty="0" smtClean="0"/>
              <a:t> </a:t>
            </a:r>
            <a:r>
              <a:rPr lang="en-US" dirty="0" err="1" smtClean="0"/>
              <a:t>options.fl</a:t>
            </a:r>
            <a:r>
              <a:rPr lang="en-US" dirty="0" smtClean="0"/>
              <a:t> </a:t>
            </a:r>
          </a:p>
          <a:p>
            <a:r>
              <a:rPr lang="en-US" dirty="0" smtClean="0"/>
              <a:t>-</a:t>
            </a:r>
            <a:r>
              <a:rPr lang="en-US" b="1" dirty="0" err="1" smtClean="0"/>
              <a:t>deflist</a:t>
            </a:r>
            <a:r>
              <a:rPr lang="en-US" dirty="0" smtClean="0"/>
              <a:t> </a:t>
            </a:r>
            <a:r>
              <a:rPr lang="en-US" dirty="0" err="1" smtClean="0"/>
              <a:t>deflist.fl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-seed </a:t>
            </a:r>
            <a:r>
              <a:rPr lang="en-US" dirty="0" smtClean="0"/>
              <a:t>RANDOM</a:t>
            </a:r>
            <a:endParaRPr lang="en-US" b="1" dirty="0" smtClean="0"/>
          </a:p>
          <a:p>
            <a:r>
              <a:rPr lang="en-US" b="1" dirty="0" smtClean="0"/>
              <a:t>-</a:t>
            </a:r>
            <a:r>
              <a:rPr lang="en-US" b="1" dirty="0" err="1" smtClean="0"/>
              <a:t>uvm_verbosity</a:t>
            </a:r>
            <a:r>
              <a:rPr lang="en-US" b="1" dirty="0" smtClean="0"/>
              <a:t> </a:t>
            </a:r>
            <a:r>
              <a:rPr lang="en-US" dirty="0" smtClean="0"/>
              <a:t>UVM_FULL</a:t>
            </a:r>
            <a:endParaRPr lang="en-US" b="1" dirty="0" smtClean="0"/>
          </a:p>
          <a:p>
            <a:r>
              <a:rPr lang="en-US" b="1" dirty="0" smtClean="0"/>
              <a:t>-</a:t>
            </a:r>
            <a:r>
              <a:rPr lang="en-US" b="1" dirty="0" err="1" smtClean="0"/>
              <a:t>stop_time</a:t>
            </a:r>
            <a:r>
              <a:rPr lang="en-US" b="1" dirty="0" smtClean="0"/>
              <a:t>  </a:t>
            </a:r>
            <a:r>
              <a:rPr lang="en-US" dirty="0" smtClean="0"/>
              <a:t>100000</a:t>
            </a:r>
          </a:p>
          <a:p>
            <a:r>
              <a:rPr lang="en-US" dirty="0" smtClean="0"/>
              <a:t>-</a:t>
            </a:r>
            <a:r>
              <a:rPr lang="en-US" b="1" dirty="0" err="1" smtClean="0"/>
              <a:t>vip</a:t>
            </a:r>
            <a:r>
              <a:rPr lang="en-US" dirty="0" smtClean="0"/>
              <a:t>  </a:t>
            </a:r>
            <a:r>
              <a:rPr lang="en-US" dirty="0" err="1" smtClean="0"/>
              <a:t>vip_lib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-log </a:t>
            </a:r>
            <a:r>
              <a:rPr lang="en-US" dirty="0" err="1" smtClean="0"/>
              <a:t>log_file_name</a:t>
            </a:r>
            <a:endParaRPr lang="en-US" b="1" dirty="0" smtClean="0"/>
          </a:p>
          <a:p>
            <a:r>
              <a:rPr lang="en-US" b="1" dirty="0" smtClean="0"/>
              <a:t>-gui</a:t>
            </a:r>
          </a:p>
          <a:p>
            <a:r>
              <a:rPr lang="en-US" b="1" dirty="0" smtClean="0"/>
              <a:t>-excel</a:t>
            </a:r>
          </a:p>
          <a:p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1595735"/>
            <a:ext cx="88193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latin typeface="+mj-lt"/>
              </a:rPr>
              <a:t>USAGE $ :       perl &lt;prog_name&gt;  [.....- &lt;option&gt;  ARG      - &lt;option&gt; &lt;ARG_LIST&gt;     -&lt;flag&gt;......]</a:t>
            </a:r>
          </a:p>
          <a:p>
            <a:endParaRPr lang="en-US" sz="1500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419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+mn-lt"/>
              </a:rPr>
              <a:t>Enter the following commands:</a:t>
            </a:r>
          </a:p>
          <a:p>
            <a:pPr>
              <a:buNone/>
            </a:pPr>
            <a:endParaRPr lang="en-US" sz="1800" dirty="0" smtClean="0">
              <a:latin typeface="+mn-lt"/>
            </a:endParaRPr>
          </a:p>
          <a:p>
            <a:pPr>
              <a:buNone/>
            </a:pPr>
            <a:endParaRPr lang="en-US" sz="1800" dirty="0" smtClean="0">
              <a:latin typeface="+mn-lt"/>
            </a:endParaRPr>
          </a:p>
          <a:p>
            <a:r>
              <a:rPr lang="en-US" sz="1800" dirty="0" err="1" smtClean="0">
                <a:latin typeface="+mn-lt"/>
              </a:rPr>
              <a:t>cd</a:t>
            </a:r>
            <a:r>
              <a:rPr lang="en-US" sz="1800" dirty="0" smtClean="0">
                <a:latin typeface="+mn-lt"/>
              </a:rPr>
              <a:t> &lt;path&gt;/scripts</a:t>
            </a:r>
          </a:p>
          <a:p>
            <a:pPr>
              <a:buNone/>
            </a:pPr>
            <a:r>
              <a:rPr lang="en-US" sz="1800" dirty="0" smtClean="0"/>
              <a:t>Update all the filelists in the scripts directory.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>
              <a:latin typeface="+mn-lt"/>
            </a:endParaRPr>
          </a:p>
          <a:p>
            <a:r>
              <a:rPr lang="en-US" sz="1800" dirty="0" smtClean="0">
                <a:latin typeface="+mn-lt"/>
              </a:rPr>
              <a:t>Two choices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+mn-lt"/>
              </a:rPr>
              <a:t>Writing the entire command on the terminal</a:t>
            </a:r>
          </a:p>
          <a:p>
            <a:pPr>
              <a:buNone/>
            </a:pPr>
            <a:r>
              <a:rPr lang="en-US" sz="1600" b="1" dirty="0" err="1" smtClean="0"/>
              <a:t>perl</a:t>
            </a:r>
            <a:r>
              <a:rPr lang="en-US" sz="1600" dirty="0" smtClean="0"/>
              <a:t> test.pl </a:t>
            </a:r>
            <a:r>
              <a:rPr lang="en-US" sz="1600" b="1" dirty="0" smtClean="0"/>
              <a:t>-</a:t>
            </a:r>
            <a:r>
              <a:rPr lang="en-US" sz="1600" b="1" dirty="0" err="1" smtClean="0"/>
              <a:t>vtimescale</a:t>
            </a:r>
            <a:r>
              <a:rPr lang="en-US" sz="1600" b="1" dirty="0" smtClean="0"/>
              <a:t> </a:t>
            </a:r>
            <a:r>
              <a:rPr lang="en-US" sz="1600" dirty="0" smtClean="0"/>
              <a:t>1ns/10ps  </a:t>
            </a:r>
            <a:r>
              <a:rPr lang="en-US" sz="1600" b="1" dirty="0" smtClean="0"/>
              <a:t>-tool </a:t>
            </a:r>
            <a:r>
              <a:rPr lang="en-US" sz="1600" dirty="0" err="1" smtClean="0"/>
              <a:t>ncsim</a:t>
            </a:r>
            <a:r>
              <a:rPr lang="en-US" sz="1600" dirty="0" smtClean="0"/>
              <a:t>  </a:t>
            </a:r>
            <a:r>
              <a:rPr lang="en-US" sz="1600" b="1" dirty="0" smtClean="0"/>
              <a:t>-</a:t>
            </a:r>
            <a:r>
              <a:rPr lang="en-US" sz="1600" b="1" dirty="0" err="1" smtClean="0"/>
              <a:t>ftb</a:t>
            </a:r>
            <a:r>
              <a:rPr lang="en-US" sz="1600" b="1" dirty="0" smtClean="0"/>
              <a:t> </a:t>
            </a:r>
            <a:r>
              <a:rPr lang="en-US" sz="1600" dirty="0" smtClean="0"/>
              <a:t>tb_list.txt  </a:t>
            </a:r>
            <a:r>
              <a:rPr lang="en-US" sz="1600" b="1" dirty="0" smtClean="0"/>
              <a:t>-inc </a:t>
            </a:r>
            <a:r>
              <a:rPr lang="en-US" sz="1600" dirty="0" smtClean="0"/>
              <a:t>inclist.txt  </a:t>
            </a:r>
            <a:r>
              <a:rPr lang="en-US" sz="1600" b="1" dirty="0" smtClean="0"/>
              <a:t>-</a:t>
            </a:r>
            <a:r>
              <a:rPr lang="en-US" sz="1600" b="1" dirty="0" err="1" smtClean="0"/>
              <a:t>frtl</a:t>
            </a:r>
            <a:r>
              <a:rPr lang="en-US" sz="1600" b="1" dirty="0" smtClean="0"/>
              <a:t> </a:t>
            </a:r>
            <a:r>
              <a:rPr lang="en-US" sz="1600" dirty="0" err="1" smtClean="0"/>
              <a:t>files.f</a:t>
            </a:r>
            <a:r>
              <a:rPr lang="en-US" sz="1600" dirty="0" smtClean="0"/>
              <a:t> -</a:t>
            </a:r>
            <a:r>
              <a:rPr lang="en-US" sz="1600" b="1" dirty="0" smtClean="0"/>
              <a:t>test</a:t>
            </a:r>
            <a:r>
              <a:rPr lang="en-US" sz="1600" dirty="0" smtClean="0"/>
              <a:t> </a:t>
            </a:r>
            <a:r>
              <a:rPr lang="en-US" sz="1600" dirty="0" err="1" smtClean="0"/>
              <a:t>testname</a:t>
            </a:r>
            <a:r>
              <a:rPr lang="en-US" sz="1600" dirty="0" smtClean="0"/>
              <a:t>  -</a:t>
            </a:r>
            <a:r>
              <a:rPr lang="en-US" sz="1600" dirty="0" err="1" smtClean="0"/>
              <a:t>sim_mode</a:t>
            </a:r>
            <a:r>
              <a:rPr lang="en-US" sz="1600" dirty="0" smtClean="0"/>
              <a:t> compile  -options </a:t>
            </a:r>
            <a:r>
              <a:rPr lang="en-US" sz="1600" dirty="0" err="1" smtClean="0"/>
              <a:t>options.fl</a:t>
            </a:r>
            <a:r>
              <a:rPr lang="en-US" sz="1600" dirty="0" smtClean="0"/>
              <a:t>  -</a:t>
            </a:r>
            <a:r>
              <a:rPr lang="en-US" sz="1600" dirty="0" err="1" smtClean="0"/>
              <a:t>deflist</a:t>
            </a:r>
            <a:r>
              <a:rPr lang="en-US" sz="1600" dirty="0" smtClean="0"/>
              <a:t> </a:t>
            </a:r>
            <a:r>
              <a:rPr lang="en-US" sz="1600" dirty="0" err="1" smtClean="0"/>
              <a:t>deflist.fl</a:t>
            </a:r>
            <a:r>
              <a:rPr lang="en-US" sz="1600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+mn-lt"/>
              </a:rPr>
              <a:t>Using the </a:t>
            </a:r>
            <a:r>
              <a:rPr lang="en-US" sz="1800" dirty="0" err="1" smtClean="0">
                <a:latin typeface="+mn-lt"/>
              </a:rPr>
              <a:t>makefile</a:t>
            </a:r>
            <a:r>
              <a:rPr lang="en-US" sz="1800" dirty="0" smtClean="0">
                <a:latin typeface="+mn-lt"/>
              </a:rPr>
              <a:t> and writing the command on the terminal</a:t>
            </a:r>
          </a:p>
          <a:p>
            <a:pPr>
              <a:buNone/>
            </a:pPr>
            <a:r>
              <a:rPr lang="en-US" sz="1800" b="1" dirty="0" smtClean="0">
                <a:latin typeface="+mn-lt"/>
              </a:rPr>
              <a:t>make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b="1" dirty="0" smtClean="0">
                <a:latin typeface="+mn-lt"/>
              </a:rPr>
              <a:t>single </a:t>
            </a:r>
            <a:r>
              <a:rPr lang="en-US" sz="1800" dirty="0" smtClean="0">
                <a:latin typeface="+mn-lt"/>
              </a:rPr>
              <a:t>“test = top_test10”</a:t>
            </a:r>
          </a:p>
          <a:p>
            <a:pPr>
              <a:buNone/>
            </a:pPr>
            <a:endParaRPr lang="en-US" sz="1800" dirty="0" smtClean="0">
              <a:latin typeface="+mn-lt"/>
            </a:endParaRPr>
          </a:p>
          <a:p>
            <a:pPr>
              <a:buNone/>
            </a:pPr>
            <a:endParaRPr lang="en-US" sz="1800" dirty="0" smtClean="0">
              <a:latin typeface="+mn-lt"/>
            </a:endParaRPr>
          </a:p>
          <a:p>
            <a:pPr>
              <a:buNone/>
            </a:pPr>
            <a:endParaRPr lang="en-US" sz="1800" dirty="0" smtClean="0">
              <a:latin typeface="+mn-lt"/>
            </a:endParaRPr>
          </a:p>
          <a:p>
            <a:pPr>
              <a:buNone/>
            </a:pPr>
            <a:endParaRPr lang="en-US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 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52600"/>
            <a:ext cx="7894637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Scripts Directory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14800" y="1219200"/>
            <a:ext cx="1295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67400" y="2590800"/>
            <a:ext cx="2819400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Mandatory Reg Options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867400" y="3276600"/>
            <a:ext cx="2819400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Mandatory Single Options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67401" y="3962400"/>
            <a:ext cx="2819399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Optional Reg Options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867401" y="4533900"/>
            <a:ext cx="2819399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Optional Single Options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867401" y="5067300"/>
            <a:ext cx="2819399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Mandatory Compile Options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867401" y="5619750"/>
            <a:ext cx="2819399" cy="385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 Text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143000" y="1924050"/>
            <a:ext cx="2057401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Incdir List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143000" y="2609850"/>
            <a:ext cx="2057401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Testbench Filelist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143000" y="3295650"/>
            <a:ext cx="2057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RTL Filelist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143000" y="3981450"/>
            <a:ext cx="2057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 List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43000" y="4552950"/>
            <a:ext cx="2057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 Options List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143000" y="5067300"/>
            <a:ext cx="2057400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Tcl Files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143000" y="5641181"/>
            <a:ext cx="2057400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Makefile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057900" y="1905000"/>
            <a:ext cx="2438401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Script (PERL)</a:t>
            </a:r>
            <a:endParaRPr lang="en-US" dirty="0"/>
          </a:p>
        </p:txBody>
      </p:sp>
      <p:cxnSp>
        <p:nvCxnSpPr>
          <p:cNvPr id="46" name="Shape 45"/>
          <p:cNvCxnSpPr>
            <a:stCxn id="4" idx="2"/>
            <a:endCxn id="40" idx="1"/>
          </p:cNvCxnSpPr>
          <p:nvPr/>
        </p:nvCxnSpPr>
        <p:spPr>
          <a:xfrm rot="16200000" flipH="1">
            <a:off x="5248275" y="1266825"/>
            <a:ext cx="323850" cy="1295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49"/>
          <p:cNvCxnSpPr>
            <a:stCxn id="4" idx="2"/>
            <a:endCxn id="19" idx="3"/>
          </p:cNvCxnSpPr>
          <p:nvPr/>
        </p:nvCxnSpPr>
        <p:spPr>
          <a:xfrm rot="5400000">
            <a:off x="3819526" y="1133476"/>
            <a:ext cx="323850" cy="15620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51"/>
          <p:cNvCxnSpPr>
            <a:stCxn id="4" idx="2"/>
            <a:endCxn id="8" idx="1"/>
          </p:cNvCxnSpPr>
          <p:nvPr/>
        </p:nvCxnSpPr>
        <p:spPr>
          <a:xfrm rot="16200000" flipH="1">
            <a:off x="4810125" y="1704975"/>
            <a:ext cx="1009650" cy="1104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hape 53"/>
          <p:cNvCxnSpPr>
            <a:stCxn id="4" idx="2"/>
            <a:endCxn id="20" idx="3"/>
          </p:cNvCxnSpPr>
          <p:nvPr/>
        </p:nvCxnSpPr>
        <p:spPr>
          <a:xfrm rot="5400000">
            <a:off x="3476626" y="1476376"/>
            <a:ext cx="1009650" cy="15620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hape 56"/>
          <p:cNvCxnSpPr>
            <a:stCxn id="4" idx="2"/>
            <a:endCxn id="13" idx="1"/>
          </p:cNvCxnSpPr>
          <p:nvPr/>
        </p:nvCxnSpPr>
        <p:spPr>
          <a:xfrm rot="16200000" flipH="1">
            <a:off x="4467225" y="2047875"/>
            <a:ext cx="1695450" cy="1104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58"/>
          <p:cNvCxnSpPr>
            <a:stCxn id="4" idx="2"/>
            <a:endCxn id="21" idx="3"/>
          </p:cNvCxnSpPr>
          <p:nvPr/>
        </p:nvCxnSpPr>
        <p:spPr>
          <a:xfrm rot="5400000">
            <a:off x="3133725" y="1819275"/>
            <a:ext cx="1695450" cy="1562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hape 60"/>
          <p:cNvCxnSpPr>
            <a:stCxn id="4" idx="2"/>
            <a:endCxn id="14" idx="1"/>
          </p:cNvCxnSpPr>
          <p:nvPr/>
        </p:nvCxnSpPr>
        <p:spPr>
          <a:xfrm rot="16200000" flipH="1">
            <a:off x="4124325" y="2390774"/>
            <a:ext cx="2381250" cy="11049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hape 62"/>
          <p:cNvCxnSpPr>
            <a:stCxn id="4" idx="2"/>
            <a:endCxn id="22" idx="3"/>
          </p:cNvCxnSpPr>
          <p:nvPr/>
        </p:nvCxnSpPr>
        <p:spPr>
          <a:xfrm rot="5400000">
            <a:off x="2790825" y="2162175"/>
            <a:ext cx="2381250" cy="1562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hape 64"/>
          <p:cNvCxnSpPr>
            <a:stCxn id="4" idx="2"/>
            <a:endCxn id="15" idx="1"/>
          </p:cNvCxnSpPr>
          <p:nvPr/>
        </p:nvCxnSpPr>
        <p:spPr>
          <a:xfrm rot="16200000" flipH="1">
            <a:off x="3838575" y="2676524"/>
            <a:ext cx="2952750" cy="11049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66"/>
          <p:cNvCxnSpPr>
            <a:stCxn id="4" idx="2"/>
            <a:endCxn id="23" idx="3"/>
          </p:cNvCxnSpPr>
          <p:nvPr/>
        </p:nvCxnSpPr>
        <p:spPr>
          <a:xfrm rot="5400000">
            <a:off x="2505075" y="2447925"/>
            <a:ext cx="2952750" cy="1562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hape 70"/>
          <p:cNvCxnSpPr>
            <a:stCxn id="4" idx="2"/>
            <a:endCxn id="16" idx="1"/>
          </p:cNvCxnSpPr>
          <p:nvPr/>
        </p:nvCxnSpPr>
        <p:spPr>
          <a:xfrm rot="16200000" flipH="1">
            <a:off x="3571875" y="2943224"/>
            <a:ext cx="3486150" cy="11049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72"/>
          <p:cNvCxnSpPr>
            <a:stCxn id="4" idx="2"/>
            <a:endCxn id="24" idx="3"/>
          </p:cNvCxnSpPr>
          <p:nvPr/>
        </p:nvCxnSpPr>
        <p:spPr>
          <a:xfrm rot="5400000">
            <a:off x="2238375" y="2714625"/>
            <a:ext cx="3486150" cy="1562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74"/>
          <p:cNvCxnSpPr>
            <a:stCxn id="4" idx="2"/>
            <a:endCxn id="17" idx="1"/>
          </p:cNvCxnSpPr>
          <p:nvPr/>
        </p:nvCxnSpPr>
        <p:spPr>
          <a:xfrm rot="16200000" flipH="1">
            <a:off x="3284934" y="3230165"/>
            <a:ext cx="4060032" cy="11049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hape 76"/>
          <p:cNvCxnSpPr>
            <a:stCxn id="4" idx="2"/>
            <a:endCxn id="35" idx="3"/>
          </p:cNvCxnSpPr>
          <p:nvPr/>
        </p:nvCxnSpPr>
        <p:spPr>
          <a:xfrm rot="5400000">
            <a:off x="1951435" y="3001565"/>
            <a:ext cx="4060031" cy="1562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5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47800"/>
            <a:ext cx="7542213" cy="511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325600" y="426600"/>
            <a:ext cx="6818400" cy="716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Verification Directory 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can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s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canon</Template>
  <TotalTime>4995</TotalTime>
  <Words>741</Words>
  <Application>Microsoft Office PowerPoint</Application>
  <PresentationFormat>On-screen Show (4:3)</PresentationFormat>
  <Paragraphs>280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ＭＳ Ｐゴシック</vt:lpstr>
      <vt:lpstr>Arial</vt:lpstr>
      <vt:lpstr>Calibri</vt:lpstr>
      <vt:lpstr>Courier New</vt:lpstr>
      <vt:lpstr>ＭＳ Ｐ明朝</vt:lpstr>
      <vt:lpstr>Times New Roman</vt:lpstr>
      <vt:lpstr>Wingdings</vt:lpstr>
      <vt:lpstr>canon</vt:lpstr>
      <vt:lpstr>test</vt:lpstr>
      <vt:lpstr>Intern Presentation   AUTOMATED REGRESSION ENVIRONMENT FOR DESIGN VERIFICATION PRODUCTIVITY </vt:lpstr>
      <vt:lpstr>PowerPoint Presentation</vt:lpstr>
      <vt:lpstr>WORK DONE PREVIOUSLY</vt:lpstr>
      <vt:lpstr>Script developed with User Input OPTIONS</vt:lpstr>
      <vt:lpstr>Example</vt:lpstr>
      <vt:lpstr>Execution Procedure</vt:lpstr>
      <vt:lpstr>Directory Structure </vt:lpstr>
      <vt:lpstr>Inside Scripts Directory</vt:lpstr>
      <vt:lpstr>PowerPoint Presentation</vt:lpstr>
      <vt:lpstr>COMPILATION AND SIMULATION DIRECTORIES</vt:lpstr>
      <vt:lpstr>Logs Directory</vt:lpstr>
      <vt:lpstr>PowerPoint Presentation</vt:lpstr>
      <vt:lpstr>WORK DONE BY ME</vt:lpstr>
      <vt:lpstr>PowerPoint Presentation</vt:lpstr>
      <vt:lpstr>OPTIONS</vt:lpstr>
      <vt:lpstr>EXECUTION PROCEDURE </vt:lpstr>
      <vt:lpstr>FILES INSIDE SCRIPT DIRECTORY</vt:lpstr>
      <vt:lpstr>MAKEFILE</vt:lpstr>
      <vt:lpstr>REGLIST</vt:lpstr>
      <vt:lpstr>INCLIST AND TB LIST</vt:lpstr>
      <vt:lpstr>MANDATORY OPTIONS</vt:lpstr>
      <vt:lpstr>NON MANDATORY OPTIONS </vt:lpstr>
      <vt:lpstr>DIRECTORY STRUCTURE BEFORE EXECUTING SCRIPT</vt:lpstr>
      <vt:lpstr>DIRECTORY STRUCTURE AFTER EXECUTING SCRIPT</vt:lpstr>
      <vt:lpstr>SIMULATION DIRECTORY AFTER EXECUTION (DIRECTORIES CREATED)</vt:lpstr>
      <vt:lpstr>REGRESSION DIRECTORY STRUCTURE</vt:lpstr>
      <vt:lpstr>ADVANTAGES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Perl Script for Regression  and Single Test</dc:title>
  <dc:creator>Keshav RathTR</dc:creator>
  <cp:lastModifiedBy>Keshav Rath</cp:lastModifiedBy>
  <cp:revision>302</cp:revision>
  <dcterms:created xsi:type="dcterms:W3CDTF">2006-08-16T00:00:00Z</dcterms:created>
  <dcterms:modified xsi:type="dcterms:W3CDTF">2016-11-09T17:52:27Z</dcterms:modified>
</cp:coreProperties>
</file>