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84" r:id="rId2"/>
  </p:sldMasterIdLst>
  <p:notesMasterIdLst>
    <p:notesMasterId r:id="rId24"/>
  </p:notesMasterIdLst>
  <p:sldIdLst>
    <p:sldId id="256" r:id="rId3"/>
    <p:sldId id="261" r:id="rId4"/>
    <p:sldId id="322" r:id="rId5"/>
    <p:sldId id="315" r:id="rId6"/>
    <p:sldId id="316" r:id="rId7"/>
    <p:sldId id="319" r:id="rId8"/>
    <p:sldId id="303" r:id="rId9"/>
    <p:sldId id="306" r:id="rId10"/>
    <p:sldId id="307" r:id="rId11"/>
    <p:sldId id="308" r:id="rId12"/>
    <p:sldId id="310" r:id="rId13"/>
    <p:sldId id="323" r:id="rId14"/>
    <p:sldId id="305" r:id="rId15"/>
    <p:sldId id="321" r:id="rId16"/>
    <p:sldId id="301" r:id="rId17"/>
    <p:sldId id="309" r:id="rId18"/>
    <p:sldId id="312" r:id="rId19"/>
    <p:sldId id="314" r:id="rId20"/>
    <p:sldId id="272" r:id="rId21"/>
    <p:sldId id="274" r:id="rId22"/>
    <p:sldId id="32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54244-46C4-434B-9E9E-16745BE14BD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790933A5-8E56-4683-BA01-40362F90E98B}">
      <dgm:prSet phldrT="[Text]"/>
      <dgm:spPr/>
      <dgm:t>
        <a:bodyPr/>
        <a:lstStyle/>
        <a:p>
          <a:r>
            <a:rPr lang="en-US" b="1" dirty="0" smtClean="0"/>
            <a:t>VHDL</a:t>
          </a:r>
          <a:endParaRPr lang="en-US" b="1" dirty="0"/>
        </a:p>
      </dgm:t>
    </dgm:pt>
    <dgm:pt modelId="{3E0ABB9C-8E9E-439C-A2B4-F59159B9E99E}" type="parTrans" cxnId="{4A285F34-AC2D-4112-874C-02DB9A3C9E7F}">
      <dgm:prSet/>
      <dgm:spPr/>
      <dgm:t>
        <a:bodyPr/>
        <a:lstStyle/>
        <a:p>
          <a:endParaRPr lang="en-US"/>
        </a:p>
      </dgm:t>
    </dgm:pt>
    <dgm:pt modelId="{935B7FFA-B967-4B97-8E61-2BD84056DE0D}" type="sibTrans" cxnId="{4A285F34-AC2D-4112-874C-02DB9A3C9E7F}">
      <dgm:prSet/>
      <dgm:spPr/>
      <dgm:t>
        <a:bodyPr/>
        <a:lstStyle/>
        <a:p>
          <a:endParaRPr lang="en-US"/>
        </a:p>
      </dgm:t>
    </dgm:pt>
    <dgm:pt modelId="{130964C9-74BA-43E2-8756-6490E993613C}">
      <dgm:prSet phldrT="[Text]"/>
      <dgm:spPr>
        <a:solidFill>
          <a:srgbClr val="00B0F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b="1" dirty="0" smtClean="0"/>
            <a:t>UNIX</a:t>
          </a:r>
          <a:endParaRPr lang="en-US" b="1" dirty="0"/>
        </a:p>
      </dgm:t>
    </dgm:pt>
    <dgm:pt modelId="{07F81E71-E95F-47F8-98F0-40F1E9EDEA35}" type="parTrans" cxnId="{6A703BED-B008-4CF9-8320-451A3C57A59E}">
      <dgm:prSet/>
      <dgm:spPr/>
      <dgm:t>
        <a:bodyPr/>
        <a:lstStyle/>
        <a:p>
          <a:endParaRPr lang="en-US"/>
        </a:p>
      </dgm:t>
    </dgm:pt>
    <dgm:pt modelId="{D4050278-F91E-49D5-A3FE-A66EC6704370}" type="sibTrans" cxnId="{6A703BED-B008-4CF9-8320-451A3C57A59E}">
      <dgm:prSet/>
      <dgm:spPr/>
      <dgm:t>
        <a:bodyPr/>
        <a:lstStyle/>
        <a:p>
          <a:endParaRPr lang="en-US"/>
        </a:p>
      </dgm:t>
    </dgm:pt>
    <dgm:pt modelId="{42C69C6A-E0E7-4781-9520-492B346E6BCF}">
      <dgm:prSet phldrT="[Text]"/>
      <dgm:spPr/>
      <dgm:t>
        <a:bodyPr/>
        <a:lstStyle/>
        <a:p>
          <a:r>
            <a:rPr lang="en-US" b="1" dirty="0" smtClean="0"/>
            <a:t>PERL</a:t>
          </a:r>
          <a:endParaRPr lang="en-US" b="1" dirty="0"/>
        </a:p>
      </dgm:t>
    </dgm:pt>
    <dgm:pt modelId="{21485CD4-2579-4104-92B8-8FF41C1244F4}" type="parTrans" cxnId="{A3ACB1C5-5B13-40F5-8042-1E23CDB0C52B}">
      <dgm:prSet/>
      <dgm:spPr/>
      <dgm:t>
        <a:bodyPr/>
        <a:lstStyle/>
        <a:p>
          <a:endParaRPr lang="en-US"/>
        </a:p>
      </dgm:t>
    </dgm:pt>
    <dgm:pt modelId="{13A93ED0-A9BC-41DB-9574-C64E4ECF7373}" type="sibTrans" cxnId="{A3ACB1C5-5B13-40F5-8042-1E23CDB0C52B}">
      <dgm:prSet/>
      <dgm:spPr/>
      <dgm:t>
        <a:bodyPr/>
        <a:lstStyle/>
        <a:p>
          <a:endParaRPr lang="en-US"/>
        </a:p>
      </dgm:t>
    </dgm:pt>
    <dgm:pt modelId="{42540C79-BD69-48E4-AE56-798B318AF853}" type="pres">
      <dgm:prSet presAssocID="{2FA54244-46C4-434B-9E9E-16745BE14BD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E22C21-7E2B-48DA-9012-C9BFB6001A84}" type="pres">
      <dgm:prSet presAssocID="{790933A5-8E56-4683-BA01-40362F90E98B}" presName="gear1" presStyleLbl="node1" presStyleIdx="0" presStyleCnt="3" custLinFactNeighborX="-7744" custLinFactNeighborY="57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E72E7-16F2-4086-B4AD-A44A2D75C15E}" type="pres">
      <dgm:prSet presAssocID="{790933A5-8E56-4683-BA01-40362F90E98B}" presName="gear1srcNode" presStyleLbl="node1" presStyleIdx="0" presStyleCnt="3"/>
      <dgm:spPr/>
      <dgm:t>
        <a:bodyPr/>
        <a:lstStyle/>
        <a:p>
          <a:endParaRPr lang="en-US"/>
        </a:p>
      </dgm:t>
    </dgm:pt>
    <dgm:pt modelId="{69514202-37CC-4FEC-BD9F-1AA4FBC8E7DA}" type="pres">
      <dgm:prSet presAssocID="{790933A5-8E56-4683-BA01-40362F90E98B}" presName="gear1dstNode" presStyleLbl="node1" presStyleIdx="0" presStyleCnt="3"/>
      <dgm:spPr/>
      <dgm:t>
        <a:bodyPr/>
        <a:lstStyle/>
        <a:p>
          <a:endParaRPr lang="en-US"/>
        </a:p>
      </dgm:t>
    </dgm:pt>
    <dgm:pt modelId="{7169920F-6CAE-4A36-B023-D4A375B9A6C8}" type="pres">
      <dgm:prSet presAssocID="{130964C9-74BA-43E2-8756-6490E993613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B0805-9863-435A-9649-15005306D31D}" type="pres">
      <dgm:prSet presAssocID="{130964C9-74BA-43E2-8756-6490E993613C}" presName="gear2srcNode" presStyleLbl="node1" presStyleIdx="1" presStyleCnt="3"/>
      <dgm:spPr/>
      <dgm:t>
        <a:bodyPr/>
        <a:lstStyle/>
        <a:p>
          <a:endParaRPr lang="en-US"/>
        </a:p>
      </dgm:t>
    </dgm:pt>
    <dgm:pt modelId="{EF300ACD-E109-4ECD-AA83-91BB1356D948}" type="pres">
      <dgm:prSet presAssocID="{130964C9-74BA-43E2-8756-6490E993613C}" presName="gear2dstNode" presStyleLbl="node1" presStyleIdx="1" presStyleCnt="3"/>
      <dgm:spPr/>
      <dgm:t>
        <a:bodyPr/>
        <a:lstStyle/>
        <a:p>
          <a:endParaRPr lang="en-US"/>
        </a:p>
      </dgm:t>
    </dgm:pt>
    <dgm:pt modelId="{7CC331F5-F62A-48EA-8D01-48DB2315C553}" type="pres">
      <dgm:prSet presAssocID="{42C69C6A-E0E7-4781-9520-492B346E6BCF}" presName="gear3" presStyleLbl="node1" presStyleIdx="2" presStyleCnt="3"/>
      <dgm:spPr/>
      <dgm:t>
        <a:bodyPr/>
        <a:lstStyle/>
        <a:p>
          <a:endParaRPr lang="en-US"/>
        </a:p>
      </dgm:t>
    </dgm:pt>
    <dgm:pt modelId="{C5FE5BCB-6995-4735-9ED5-D0942C98BF77}" type="pres">
      <dgm:prSet presAssocID="{42C69C6A-E0E7-4781-9520-492B346E6BC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32ED8-23E2-49D1-80E3-E92CE2EFBAC4}" type="pres">
      <dgm:prSet presAssocID="{42C69C6A-E0E7-4781-9520-492B346E6BCF}" presName="gear3srcNode" presStyleLbl="node1" presStyleIdx="2" presStyleCnt="3"/>
      <dgm:spPr/>
      <dgm:t>
        <a:bodyPr/>
        <a:lstStyle/>
        <a:p>
          <a:endParaRPr lang="en-US"/>
        </a:p>
      </dgm:t>
    </dgm:pt>
    <dgm:pt modelId="{A8F4CA25-0D6F-45F3-843C-EEFEE7BCC63B}" type="pres">
      <dgm:prSet presAssocID="{42C69C6A-E0E7-4781-9520-492B346E6BCF}" presName="gear3dstNode" presStyleLbl="node1" presStyleIdx="2" presStyleCnt="3"/>
      <dgm:spPr/>
      <dgm:t>
        <a:bodyPr/>
        <a:lstStyle/>
        <a:p>
          <a:endParaRPr lang="en-US"/>
        </a:p>
      </dgm:t>
    </dgm:pt>
    <dgm:pt modelId="{8D259E57-72B9-4526-92CD-DAED0C051ED3}" type="pres">
      <dgm:prSet presAssocID="{935B7FFA-B967-4B97-8E61-2BD84056DE0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0BDA522-91A9-40F5-A564-6995C36E2F9D}" type="pres">
      <dgm:prSet presAssocID="{D4050278-F91E-49D5-A3FE-A66EC670437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4931E56-EC12-470B-80FB-FFAB03F945DE}" type="pres">
      <dgm:prSet presAssocID="{13A93ED0-A9BC-41DB-9574-C64E4ECF737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998C3EA-CA32-4B6C-BC4E-5AA1310F69C5}" type="presOf" srcId="{42C69C6A-E0E7-4781-9520-492B346E6BCF}" destId="{7CC331F5-F62A-48EA-8D01-48DB2315C553}" srcOrd="0" destOrd="0" presId="urn:microsoft.com/office/officeart/2005/8/layout/gear1"/>
    <dgm:cxn modelId="{9B169829-29A8-4A75-AB12-F38B59C26075}" type="presOf" srcId="{130964C9-74BA-43E2-8756-6490E993613C}" destId="{2E3B0805-9863-435A-9649-15005306D31D}" srcOrd="1" destOrd="0" presId="urn:microsoft.com/office/officeart/2005/8/layout/gear1"/>
    <dgm:cxn modelId="{4A285F34-AC2D-4112-874C-02DB9A3C9E7F}" srcId="{2FA54244-46C4-434B-9E9E-16745BE14BD9}" destId="{790933A5-8E56-4683-BA01-40362F90E98B}" srcOrd="0" destOrd="0" parTransId="{3E0ABB9C-8E9E-439C-A2B4-F59159B9E99E}" sibTransId="{935B7FFA-B967-4B97-8E61-2BD84056DE0D}"/>
    <dgm:cxn modelId="{7FF7E6F0-B210-42C2-A2F0-B16DA2813F97}" type="presOf" srcId="{790933A5-8E56-4683-BA01-40362F90E98B}" destId="{69514202-37CC-4FEC-BD9F-1AA4FBC8E7DA}" srcOrd="2" destOrd="0" presId="urn:microsoft.com/office/officeart/2005/8/layout/gear1"/>
    <dgm:cxn modelId="{0758D751-AF3F-4F8E-BE00-182302CCDBF5}" type="presOf" srcId="{790933A5-8E56-4683-BA01-40362F90E98B}" destId="{A9CE72E7-16F2-4086-B4AD-A44A2D75C15E}" srcOrd="1" destOrd="0" presId="urn:microsoft.com/office/officeart/2005/8/layout/gear1"/>
    <dgm:cxn modelId="{6A703BED-B008-4CF9-8320-451A3C57A59E}" srcId="{2FA54244-46C4-434B-9E9E-16745BE14BD9}" destId="{130964C9-74BA-43E2-8756-6490E993613C}" srcOrd="1" destOrd="0" parTransId="{07F81E71-E95F-47F8-98F0-40F1E9EDEA35}" sibTransId="{D4050278-F91E-49D5-A3FE-A66EC6704370}"/>
    <dgm:cxn modelId="{A3ACB1C5-5B13-40F5-8042-1E23CDB0C52B}" srcId="{2FA54244-46C4-434B-9E9E-16745BE14BD9}" destId="{42C69C6A-E0E7-4781-9520-492B346E6BCF}" srcOrd="2" destOrd="0" parTransId="{21485CD4-2579-4104-92B8-8FF41C1244F4}" sibTransId="{13A93ED0-A9BC-41DB-9574-C64E4ECF7373}"/>
    <dgm:cxn modelId="{83628A61-5968-4D8A-ACB3-E80ED7AF91D5}" type="presOf" srcId="{790933A5-8E56-4683-BA01-40362F90E98B}" destId="{DFE22C21-7E2B-48DA-9012-C9BFB6001A84}" srcOrd="0" destOrd="0" presId="urn:microsoft.com/office/officeart/2005/8/layout/gear1"/>
    <dgm:cxn modelId="{6053AD3D-4CFA-4BC9-850F-DCFFF073A4AF}" type="presOf" srcId="{D4050278-F91E-49D5-A3FE-A66EC6704370}" destId="{40BDA522-91A9-40F5-A564-6995C36E2F9D}" srcOrd="0" destOrd="0" presId="urn:microsoft.com/office/officeart/2005/8/layout/gear1"/>
    <dgm:cxn modelId="{15857733-B112-4CD8-8434-BD161B9EAD66}" type="presOf" srcId="{130964C9-74BA-43E2-8756-6490E993613C}" destId="{7169920F-6CAE-4A36-B023-D4A375B9A6C8}" srcOrd="0" destOrd="0" presId="urn:microsoft.com/office/officeart/2005/8/layout/gear1"/>
    <dgm:cxn modelId="{144C0A88-9D87-4CEF-AA91-8F240AC0FE96}" type="presOf" srcId="{2FA54244-46C4-434B-9E9E-16745BE14BD9}" destId="{42540C79-BD69-48E4-AE56-798B318AF853}" srcOrd="0" destOrd="0" presId="urn:microsoft.com/office/officeart/2005/8/layout/gear1"/>
    <dgm:cxn modelId="{18F5F8A4-44D8-44F3-93D5-064110B6B012}" type="presOf" srcId="{42C69C6A-E0E7-4781-9520-492B346E6BCF}" destId="{7EE32ED8-23E2-49D1-80E3-E92CE2EFBAC4}" srcOrd="2" destOrd="0" presId="urn:microsoft.com/office/officeart/2005/8/layout/gear1"/>
    <dgm:cxn modelId="{AF0BA6EA-2566-41E8-B340-7B4D9A4CE116}" type="presOf" srcId="{42C69C6A-E0E7-4781-9520-492B346E6BCF}" destId="{C5FE5BCB-6995-4735-9ED5-D0942C98BF77}" srcOrd="1" destOrd="0" presId="urn:microsoft.com/office/officeart/2005/8/layout/gear1"/>
    <dgm:cxn modelId="{B056554A-2416-4E75-B45A-563B3174D5B2}" type="presOf" srcId="{13A93ED0-A9BC-41DB-9574-C64E4ECF7373}" destId="{B4931E56-EC12-470B-80FB-FFAB03F945DE}" srcOrd="0" destOrd="0" presId="urn:microsoft.com/office/officeart/2005/8/layout/gear1"/>
    <dgm:cxn modelId="{97A76207-F2D3-4775-B3FB-CD0D52B9B68D}" type="presOf" srcId="{130964C9-74BA-43E2-8756-6490E993613C}" destId="{EF300ACD-E109-4ECD-AA83-91BB1356D948}" srcOrd="2" destOrd="0" presId="urn:microsoft.com/office/officeart/2005/8/layout/gear1"/>
    <dgm:cxn modelId="{E170BAC4-569C-4F35-A241-F8023C8706E6}" type="presOf" srcId="{42C69C6A-E0E7-4781-9520-492B346E6BCF}" destId="{A8F4CA25-0D6F-45F3-843C-EEFEE7BCC63B}" srcOrd="3" destOrd="0" presId="urn:microsoft.com/office/officeart/2005/8/layout/gear1"/>
    <dgm:cxn modelId="{638A1220-50F9-4621-B599-5F216CA55643}" type="presOf" srcId="{935B7FFA-B967-4B97-8E61-2BD84056DE0D}" destId="{8D259E57-72B9-4526-92CD-DAED0C051ED3}" srcOrd="0" destOrd="0" presId="urn:microsoft.com/office/officeart/2005/8/layout/gear1"/>
    <dgm:cxn modelId="{51ECC265-904A-4505-865C-EDE160E96E85}" type="presParOf" srcId="{42540C79-BD69-48E4-AE56-798B318AF853}" destId="{DFE22C21-7E2B-48DA-9012-C9BFB6001A84}" srcOrd="0" destOrd="0" presId="urn:microsoft.com/office/officeart/2005/8/layout/gear1"/>
    <dgm:cxn modelId="{499C30AF-B935-4660-96F8-E4ED93E00385}" type="presParOf" srcId="{42540C79-BD69-48E4-AE56-798B318AF853}" destId="{A9CE72E7-16F2-4086-B4AD-A44A2D75C15E}" srcOrd="1" destOrd="0" presId="urn:microsoft.com/office/officeart/2005/8/layout/gear1"/>
    <dgm:cxn modelId="{65D6A560-5DF0-4648-BC53-7ED63E03F0D9}" type="presParOf" srcId="{42540C79-BD69-48E4-AE56-798B318AF853}" destId="{69514202-37CC-4FEC-BD9F-1AA4FBC8E7DA}" srcOrd="2" destOrd="0" presId="urn:microsoft.com/office/officeart/2005/8/layout/gear1"/>
    <dgm:cxn modelId="{9A0E8234-5447-4B03-B63E-1F58A6753070}" type="presParOf" srcId="{42540C79-BD69-48E4-AE56-798B318AF853}" destId="{7169920F-6CAE-4A36-B023-D4A375B9A6C8}" srcOrd="3" destOrd="0" presId="urn:microsoft.com/office/officeart/2005/8/layout/gear1"/>
    <dgm:cxn modelId="{32979E66-F33D-4666-8888-BF3A9D41F63D}" type="presParOf" srcId="{42540C79-BD69-48E4-AE56-798B318AF853}" destId="{2E3B0805-9863-435A-9649-15005306D31D}" srcOrd="4" destOrd="0" presId="urn:microsoft.com/office/officeart/2005/8/layout/gear1"/>
    <dgm:cxn modelId="{36086827-9F72-4C5B-89E0-BA588C610253}" type="presParOf" srcId="{42540C79-BD69-48E4-AE56-798B318AF853}" destId="{EF300ACD-E109-4ECD-AA83-91BB1356D948}" srcOrd="5" destOrd="0" presId="urn:microsoft.com/office/officeart/2005/8/layout/gear1"/>
    <dgm:cxn modelId="{3139BF76-EB88-48EC-A10A-919A661BFAE8}" type="presParOf" srcId="{42540C79-BD69-48E4-AE56-798B318AF853}" destId="{7CC331F5-F62A-48EA-8D01-48DB2315C553}" srcOrd="6" destOrd="0" presId="urn:microsoft.com/office/officeart/2005/8/layout/gear1"/>
    <dgm:cxn modelId="{2C36302A-A526-4887-ADFC-0DB8332E0CAD}" type="presParOf" srcId="{42540C79-BD69-48E4-AE56-798B318AF853}" destId="{C5FE5BCB-6995-4735-9ED5-D0942C98BF77}" srcOrd="7" destOrd="0" presId="urn:microsoft.com/office/officeart/2005/8/layout/gear1"/>
    <dgm:cxn modelId="{B127B0DC-3812-4A0A-82D5-10B98E17DDFE}" type="presParOf" srcId="{42540C79-BD69-48E4-AE56-798B318AF853}" destId="{7EE32ED8-23E2-49D1-80E3-E92CE2EFBAC4}" srcOrd="8" destOrd="0" presId="urn:microsoft.com/office/officeart/2005/8/layout/gear1"/>
    <dgm:cxn modelId="{AAC4C651-8B69-4DB6-A047-BF64EA11C0EE}" type="presParOf" srcId="{42540C79-BD69-48E4-AE56-798B318AF853}" destId="{A8F4CA25-0D6F-45F3-843C-EEFEE7BCC63B}" srcOrd="9" destOrd="0" presId="urn:microsoft.com/office/officeart/2005/8/layout/gear1"/>
    <dgm:cxn modelId="{8C02CD32-CD04-4F0E-B21D-6C35F7A77CE1}" type="presParOf" srcId="{42540C79-BD69-48E4-AE56-798B318AF853}" destId="{8D259E57-72B9-4526-92CD-DAED0C051ED3}" srcOrd="10" destOrd="0" presId="urn:microsoft.com/office/officeart/2005/8/layout/gear1"/>
    <dgm:cxn modelId="{2BF40577-22F2-4C9E-A66A-4D72B9DE18DF}" type="presParOf" srcId="{42540C79-BD69-48E4-AE56-798B318AF853}" destId="{40BDA522-91A9-40F5-A564-6995C36E2F9D}" srcOrd="11" destOrd="0" presId="urn:microsoft.com/office/officeart/2005/8/layout/gear1"/>
    <dgm:cxn modelId="{8E89012C-2103-4739-ABEA-76C888C059D9}" type="presParOf" srcId="{42540C79-BD69-48E4-AE56-798B318AF853}" destId="{B4931E56-EC12-470B-80FB-FFAB03F94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E22C21-7E2B-48DA-9012-C9BFB6001A84}">
      <dsp:nvSpPr>
        <dsp:cNvPr id="0" name=""/>
        <dsp:cNvSpPr/>
      </dsp:nvSpPr>
      <dsp:spPr>
        <a:xfrm>
          <a:off x="1143001" y="925830"/>
          <a:ext cx="1131570" cy="113157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VHDL</a:t>
          </a:r>
          <a:endParaRPr lang="en-US" sz="1100" b="1" kern="1200" dirty="0"/>
        </a:p>
      </dsp:txBody>
      <dsp:txXfrm>
        <a:off x="1143001" y="925830"/>
        <a:ext cx="1131570" cy="1131570"/>
      </dsp:txXfrm>
    </dsp:sp>
    <dsp:sp modelId="{7169920F-6CAE-4A36-B023-D4A375B9A6C8}">
      <dsp:nvSpPr>
        <dsp:cNvPr id="0" name=""/>
        <dsp:cNvSpPr/>
      </dsp:nvSpPr>
      <dsp:spPr>
        <a:xfrm>
          <a:off x="572261" y="658368"/>
          <a:ext cx="822960" cy="822960"/>
        </a:xfrm>
        <a:prstGeom prst="gear6">
          <a:avLst/>
        </a:prstGeom>
        <a:solidFill>
          <a:srgbClr val="00B0F0"/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UNIX</a:t>
          </a:r>
          <a:endParaRPr lang="en-US" sz="1100" b="1" kern="1200" dirty="0"/>
        </a:p>
      </dsp:txBody>
      <dsp:txXfrm>
        <a:off x="572261" y="658368"/>
        <a:ext cx="822960" cy="822960"/>
      </dsp:txXfrm>
    </dsp:sp>
    <dsp:sp modelId="{7CC331F5-F62A-48EA-8D01-48DB2315C553}">
      <dsp:nvSpPr>
        <dsp:cNvPr id="0" name=""/>
        <dsp:cNvSpPr/>
      </dsp:nvSpPr>
      <dsp:spPr>
        <a:xfrm rot="20700000">
          <a:off x="1033203" y="90609"/>
          <a:ext cx="806332" cy="80633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PERL</a:t>
          </a:r>
          <a:endParaRPr lang="en-US" sz="1100" b="1" kern="1200" dirty="0"/>
        </a:p>
      </dsp:txBody>
      <dsp:txXfrm>
        <a:off x="1210056" y="267461"/>
        <a:ext cx="452628" cy="452628"/>
      </dsp:txXfrm>
    </dsp:sp>
    <dsp:sp modelId="{8D259E57-72B9-4526-92CD-DAED0C051ED3}">
      <dsp:nvSpPr>
        <dsp:cNvPr id="0" name=""/>
        <dsp:cNvSpPr/>
      </dsp:nvSpPr>
      <dsp:spPr>
        <a:xfrm>
          <a:off x="1122074" y="766959"/>
          <a:ext cx="1448409" cy="1448409"/>
        </a:xfrm>
        <a:prstGeom prst="circularArrow">
          <a:avLst>
            <a:gd name="adj1" fmla="val 4688"/>
            <a:gd name="adj2" fmla="val 299029"/>
            <a:gd name="adj3" fmla="val 2425603"/>
            <a:gd name="adj4" fmla="val 1607236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DA522-91A9-40F5-A564-6995C36E2F9D}">
      <dsp:nvSpPr>
        <dsp:cNvPr id="0" name=""/>
        <dsp:cNvSpPr/>
      </dsp:nvSpPr>
      <dsp:spPr>
        <a:xfrm>
          <a:off x="426517" y="485448"/>
          <a:ext cx="1052360" cy="105236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31E56-EC12-470B-80FB-FFAB03F945DE}">
      <dsp:nvSpPr>
        <dsp:cNvPr id="0" name=""/>
        <dsp:cNvSpPr/>
      </dsp:nvSpPr>
      <dsp:spPr>
        <a:xfrm>
          <a:off x="846690" y="-76837"/>
          <a:ext cx="1134656" cy="113465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6EC22-A31E-49BE-89F5-BB9B378342D0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EEF81-5740-43D2-81C7-482B2B2D9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EF81-5740-43D2-81C7-482B2B2D9C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Click to edit Master subtitle style</a:t>
            </a:r>
            <a:endParaRPr lang="en-US" altLang="ja-JP" dirty="0"/>
          </a:p>
        </p:txBody>
      </p:sp>
      <p:pic>
        <p:nvPicPr>
          <p:cNvPr id="9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24101" y="384176"/>
            <a:ext cx="6819900" cy="7175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chemeClr val="bg1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325600" y="385325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 dirty="0" smtClean="0"/>
              <a:t>Click to edit 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ü"/>
              <a:defRPr sz="120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10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4"/>
          <p:cNvSpPr txBox="1">
            <a:spLocks/>
          </p:cNvSpPr>
          <p:nvPr/>
        </p:nvSpPr>
        <p:spPr>
          <a:xfrm>
            <a:off x="3505200" y="6570000"/>
            <a:ext cx="2133600" cy="288000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714E1A-2E8D-471C-9CAC-68F064E07FCE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50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anonLogo_bi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271" y="2349636"/>
            <a:ext cx="4317461" cy="215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Click to edit Master subtitle style</a:t>
            </a:r>
            <a:endParaRPr lang="en-US" altLang="ja-JP" dirty="0"/>
          </a:p>
        </p:txBody>
      </p:sp>
      <p:pic>
        <p:nvPicPr>
          <p:cNvPr id="9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24101" y="384176"/>
            <a:ext cx="6819900" cy="717550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chemeClr val="bg1"/>
              </a:gs>
            </a:gsLst>
            <a:lin ang="5400000"/>
          </a:gradFill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325600" y="385325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 dirty="0" smtClean="0"/>
              <a:t>Click to edit 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"/>
              <a:defRPr sz="1200">
                <a:latin typeface="Arial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ü"/>
              <a:defRPr sz="120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10" name="Picture 6" descr="CanonLogo_sma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9" y="179389"/>
            <a:ext cx="153193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4"/>
          <p:cNvSpPr txBox="1">
            <a:spLocks/>
          </p:cNvSpPr>
          <p:nvPr/>
        </p:nvSpPr>
        <p:spPr>
          <a:xfrm>
            <a:off x="3505200" y="6570000"/>
            <a:ext cx="2133600" cy="288000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714E1A-2E8D-471C-9CAC-68F064E07FCE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50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7" name="Picture 7" descr="infinit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80364" y="5235576"/>
            <a:ext cx="1163637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7" name="Picture 7" descr="infini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80364" y="5235576"/>
            <a:ext cx="1163637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sic-world.com/systemverilog/tutorial.html/" TargetMode="External"/><Relationship Id="rId3" Type="http://schemas.openxmlformats.org/officeDocument/2006/relationships/hyperlink" Target="http://www.cpan.org/" TargetMode="External"/><Relationship Id="rId7" Type="http://schemas.openxmlformats.org/officeDocument/2006/relationships/hyperlink" Target="http://www.testbench.in/" TargetMode="External"/><Relationship Id="rId2" Type="http://schemas.openxmlformats.org/officeDocument/2006/relationships/hyperlink" Target="http://perlmaven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sun.edu/edaasic/roosta/VHDL_Examples.pdf" TargetMode="External"/><Relationship Id="rId5" Type="http://schemas.openxmlformats.org/officeDocument/2006/relationships/hyperlink" Target="http://tutorialspoint.com/unix" TargetMode="External"/><Relationship Id="rId4" Type="http://schemas.openxmlformats.org/officeDocument/2006/relationships/hyperlink" Target="http://tutorialspoint.com/per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vba/vba_input_box.htm" TargetMode="External"/><Relationship Id="rId7" Type="http://schemas.openxmlformats.org/officeDocument/2006/relationships/hyperlink" Target="http://www.perl.com/pub/1999/10/perltk/sld001.htm" TargetMode="External"/><Relationship Id="rId2" Type="http://schemas.openxmlformats.org/officeDocument/2006/relationships/hyperlink" Target="http://www.excel-easy.com/vba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etacpan.org/pod/Tk" TargetMode="External"/><Relationship Id="rId5" Type="http://schemas.openxmlformats.org/officeDocument/2006/relationships/hyperlink" Target="http://rio.murmansk.ru/doc/tk/index.htm" TargetMode="External"/><Relationship Id="rId4" Type="http://schemas.openxmlformats.org/officeDocument/2006/relationships/hyperlink" Target="http://www.globaliconnect.com/exce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9248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 </a:t>
            </a:r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AUTOMATED REGRESSION ENVIRONMENT FOR DESIGN VERIFICATION PRODUCTIVITY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8077200" cy="1499616"/>
          </a:xfrm>
        </p:spPr>
        <p:txBody>
          <a:bodyPr/>
          <a:lstStyle/>
          <a:p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November 2016</a:t>
            </a:r>
            <a:endParaRPr lang="en-US" dirty="0" smtClean="0"/>
          </a:p>
          <a:p>
            <a:r>
              <a:rPr lang="en-US" dirty="0" smtClean="0"/>
              <a:t>Keshav Rath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00" y="385325"/>
            <a:ext cx="6132600" cy="605275"/>
          </a:xfrm>
        </p:spPr>
        <p:txBody>
          <a:bodyPr/>
          <a:lstStyle/>
          <a:p>
            <a:r>
              <a:rPr lang="en-US" dirty="0" smtClean="0"/>
              <a:t>COMPILATION AND SIMULATION DIRECTORIES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0500" y="12954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Common_libs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81100" y="20193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Compile.sh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2019300"/>
            <a:ext cx="1524000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INCA_LIBS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0" y="27051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Irun.log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81100" y="27051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ncperfstat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00500" y="4038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Sim_common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81100" y="49149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Test1.sh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77000" y="49149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Test1.log</a:t>
            </a:r>
            <a:endParaRPr lang="en-US" dirty="0"/>
          </a:p>
        </p:txBody>
      </p:sp>
      <p:cxnSp>
        <p:nvCxnSpPr>
          <p:cNvPr id="28" name="Shape 27"/>
          <p:cNvCxnSpPr>
            <a:stCxn id="5" idx="2"/>
            <a:endCxn id="7" idx="1"/>
          </p:cNvCxnSpPr>
          <p:nvPr/>
        </p:nvCxnSpPr>
        <p:spPr>
          <a:xfrm rot="16200000" flipH="1">
            <a:off x="5353050" y="1085850"/>
            <a:ext cx="533400" cy="171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5" idx="2"/>
            <a:endCxn id="8" idx="1"/>
          </p:cNvCxnSpPr>
          <p:nvPr/>
        </p:nvCxnSpPr>
        <p:spPr>
          <a:xfrm rot="16200000" flipH="1">
            <a:off x="5010150" y="1428750"/>
            <a:ext cx="1219200" cy="171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5" idx="2"/>
            <a:endCxn id="6" idx="3"/>
          </p:cNvCxnSpPr>
          <p:nvPr/>
        </p:nvCxnSpPr>
        <p:spPr>
          <a:xfrm rot="5400000">
            <a:off x="3467100" y="914400"/>
            <a:ext cx="533400" cy="2057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5" idx="2"/>
            <a:endCxn id="9" idx="3"/>
          </p:cNvCxnSpPr>
          <p:nvPr/>
        </p:nvCxnSpPr>
        <p:spPr>
          <a:xfrm rot="5400000">
            <a:off x="3124200" y="1257300"/>
            <a:ext cx="1219200" cy="2057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16" idx="2"/>
            <a:endCxn id="17" idx="3"/>
          </p:cNvCxnSpPr>
          <p:nvPr/>
        </p:nvCxnSpPr>
        <p:spPr>
          <a:xfrm rot="5400000">
            <a:off x="3390900" y="3733800"/>
            <a:ext cx="685800" cy="2057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6" idx="2"/>
            <a:endCxn id="18" idx="1"/>
          </p:cNvCxnSpPr>
          <p:nvPr/>
        </p:nvCxnSpPr>
        <p:spPr>
          <a:xfrm rot="16200000" flipH="1">
            <a:off x="5276850" y="3905250"/>
            <a:ext cx="685800" cy="171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Directory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04800" y="25908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57950" y="1219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Failed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457950" y="17907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Passed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457950" y="2362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" y="5638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Format: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Testname_Seed_Date_Time.log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5600" y="17907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Single_test</a:t>
            </a:r>
            <a:endParaRPr lang="en-US" dirty="0"/>
          </a:p>
        </p:txBody>
      </p:sp>
      <p:cxnSp>
        <p:nvCxnSpPr>
          <p:cNvPr id="24" name="Elbow Connector 23"/>
          <p:cNvCxnSpPr>
            <a:stCxn id="14" idx="3"/>
            <a:endCxn id="38" idx="1"/>
          </p:cNvCxnSpPr>
          <p:nvPr/>
        </p:nvCxnSpPr>
        <p:spPr>
          <a:xfrm>
            <a:off x="4419600" y="1981200"/>
            <a:ext cx="2038350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3"/>
            <a:endCxn id="36" idx="1"/>
          </p:cNvCxnSpPr>
          <p:nvPr/>
        </p:nvCxnSpPr>
        <p:spPr>
          <a:xfrm flipV="1">
            <a:off x="4419600" y="1409700"/>
            <a:ext cx="2038350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4" idx="3"/>
            <a:endCxn id="14" idx="1"/>
          </p:cNvCxnSpPr>
          <p:nvPr/>
        </p:nvCxnSpPr>
        <p:spPr>
          <a:xfrm flipV="1">
            <a:off x="1828800" y="1981200"/>
            <a:ext cx="1066800" cy="80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95600" y="3657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Reglist_16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467475" y="3124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Failed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467475" y="36576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Passed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467475" y="4267200"/>
            <a:ext cx="1524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cxnSp>
        <p:nvCxnSpPr>
          <p:cNvPr id="51" name="Elbow Connector 50"/>
          <p:cNvCxnSpPr>
            <a:stCxn id="34" idx="3"/>
            <a:endCxn id="46" idx="1"/>
          </p:cNvCxnSpPr>
          <p:nvPr/>
        </p:nvCxnSpPr>
        <p:spPr>
          <a:xfrm>
            <a:off x="1828800" y="2781300"/>
            <a:ext cx="10668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3"/>
            <a:endCxn id="37" idx="1"/>
          </p:cNvCxnSpPr>
          <p:nvPr/>
        </p:nvCxnSpPr>
        <p:spPr>
          <a:xfrm>
            <a:off x="4419600" y="1981200"/>
            <a:ext cx="203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6" idx="3"/>
            <a:endCxn id="47" idx="1"/>
          </p:cNvCxnSpPr>
          <p:nvPr/>
        </p:nvCxnSpPr>
        <p:spPr>
          <a:xfrm flipV="1">
            <a:off x="4419600" y="3314700"/>
            <a:ext cx="2047875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6" idx="3"/>
            <a:endCxn id="49" idx="1"/>
          </p:cNvCxnSpPr>
          <p:nvPr/>
        </p:nvCxnSpPr>
        <p:spPr>
          <a:xfrm>
            <a:off x="4419600" y="3848100"/>
            <a:ext cx="2047875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3"/>
            <a:endCxn id="48" idx="1"/>
          </p:cNvCxnSpPr>
          <p:nvPr/>
        </p:nvCxnSpPr>
        <p:spPr>
          <a:xfrm>
            <a:off x="4419600" y="3848100"/>
            <a:ext cx="2047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4400" y="47244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Based on the number of errors in the log file, the log files are stored accordingly in the passed or failed directory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shav.rath\Pictures\Screenshots\Screenshot (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29" y="1905000"/>
            <a:ext cx="8380211" cy="762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438400" y="533400"/>
            <a:ext cx="480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EXCEL REPORT GENERATED</a:t>
            </a:r>
            <a:endParaRPr lang="en-US" dirty="0"/>
          </a:p>
        </p:txBody>
      </p:sp>
      <p:pic>
        <p:nvPicPr>
          <p:cNvPr id="1027" name="Picture 3" descr="C:\Users\keshav.rath\Pictures\Screenshots\Screenshot (8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76600"/>
            <a:ext cx="8451669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81400" y="12192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 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2362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48100" y="2362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77000" y="2362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Env_source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810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Regression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1200" y="3810000"/>
            <a:ext cx="14478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Scripts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48100" y="3810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Sim_Dir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800" y="3810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Testbenches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38100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Testcases</a:t>
            </a:r>
          </a:p>
        </p:txBody>
      </p:sp>
      <p:cxnSp>
        <p:nvCxnSpPr>
          <p:cNvPr id="32" name="Straight Arrow Connector 31"/>
          <p:cNvCxnSpPr>
            <a:stCxn id="7" idx="2"/>
            <a:endCxn id="11" idx="0"/>
          </p:cNvCxnSpPr>
          <p:nvPr/>
        </p:nvCxnSpPr>
        <p:spPr>
          <a:xfrm>
            <a:off x="4572000" y="1752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2"/>
            <a:endCxn id="15" idx="0"/>
          </p:cNvCxnSpPr>
          <p:nvPr/>
        </p:nvCxnSpPr>
        <p:spPr>
          <a:xfrm>
            <a:off x="4572000" y="2895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endCxn id="9" idx="0"/>
          </p:cNvCxnSpPr>
          <p:nvPr/>
        </p:nvCxnSpPr>
        <p:spPr>
          <a:xfrm rot="10800000" flipV="1">
            <a:off x="1790700" y="2057400"/>
            <a:ext cx="32385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endCxn id="12" idx="0"/>
          </p:cNvCxnSpPr>
          <p:nvPr/>
        </p:nvCxnSpPr>
        <p:spPr>
          <a:xfrm>
            <a:off x="4419600" y="2057400"/>
            <a:ext cx="27813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endCxn id="14" idx="0"/>
          </p:cNvCxnSpPr>
          <p:nvPr/>
        </p:nvCxnSpPr>
        <p:spPr>
          <a:xfrm rot="10800000" flipV="1">
            <a:off x="2705100" y="3352800"/>
            <a:ext cx="16383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endCxn id="13" idx="0"/>
          </p:cNvCxnSpPr>
          <p:nvPr/>
        </p:nvCxnSpPr>
        <p:spPr>
          <a:xfrm rot="10800000" flipV="1">
            <a:off x="876300" y="3352800"/>
            <a:ext cx="20955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endCxn id="18" idx="0"/>
          </p:cNvCxnSpPr>
          <p:nvPr/>
        </p:nvCxnSpPr>
        <p:spPr>
          <a:xfrm>
            <a:off x="4114800" y="3352800"/>
            <a:ext cx="22479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endCxn id="19" idx="0"/>
          </p:cNvCxnSpPr>
          <p:nvPr/>
        </p:nvCxnSpPr>
        <p:spPr>
          <a:xfrm>
            <a:off x="6019800" y="3352800"/>
            <a:ext cx="22479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Generated</a:t>
            </a:r>
            <a:endParaRPr lang="en-US" dirty="0"/>
          </a:p>
        </p:txBody>
      </p:sp>
      <p:pic>
        <p:nvPicPr>
          <p:cNvPr id="1027" name="Picture 3" descr="C:\Users\girish.bathala\Desktop\excel_perl_sscr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734426" cy="3327400"/>
          </a:xfrm>
          <a:prstGeom prst="rect">
            <a:avLst/>
          </a:prstGeom>
          <a:noFill/>
        </p:spPr>
      </p:pic>
      <p:pic>
        <p:nvPicPr>
          <p:cNvPr id="8" name="Picture 2" descr="C:\Users\girish.bathala\Desktop\excel_perl_sscrip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81400"/>
            <a:ext cx="8762999" cy="3049678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25600" y="381000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Report Generated  (Cont..)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542213" cy="511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25600" y="426600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Verification Directory 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3138" y="3547646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2. Simulation is done 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and Simulation </a:t>
            </a:r>
            <a:r>
              <a:rPr lang="en-US" dirty="0" smtClean="0"/>
              <a:t>Directory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rot="10800000">
            <a:off x="8610600" y="2362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04800" y="4038600"/>
            <a:ext cx="8229600" cy="2163764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n-lt"/>
              </a:rPr>
              <a:t>Submitted as parallel jobs using qsub.</a:t>
            </a:r>
          </a:p>
          <a:p>
            <a:r>
              <a:rPr lang="en-US" sz="1800" dirty="0" smtClean="0">
                <a:latin typeface="+mn-lt"/>
              </a:rPr>
              <a:t> Qstat used to keep track of the running jobs.</a:t>
            </a:r>
          </a:p>
          <a:p>
            <a:r>
              <a:rPr lang="en-US" sz="1800" dirty="0" smtClean="0">
                <a:latin typeface="+mn-lt"/>
              </a:rPr>
              <a:t>The script mode will be in sleep mode if three jobs are running.</a:t>
            </a:r>
          </a:p>
          <a:p>
            <a:r>
              <a:rPr lang="en-US" sz="1800" dirty="0" smtClean="0">
                <a:latin typeface="+mn-lt"/>
              </a:rPr>
              <a:t>Once any one of the jobs finishes execution, the log file/s is/are grepped for info regarding date, time , cpu usage etc.</a:t>
            </a: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endParaRPr lang="en-US" sz="1800" dirty="0" smtClean="0">
              <a:latin typeface="+mn-lt"/>
            </a:endParaRPr>
          </a:p>
          <a:p>
            <a:endParaRPr lang="en-US" sz="1800" dirty="0" smtClean="0">
              <a:latin typeface="+mn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33400" y="19050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Elaboration</a:t>
            </a: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is done to save the snapshot.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This </a:t>
            </a:r>
            <a:r>
              <a:rPr kumimoji="1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INCA </a:t>
            </a:r>
            <a:r>
              <a:rPr kumimoji="1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libs</a:t>
            </a:r>
            <a:r>
              <a:rPr kumimoji="1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</a:t>
            </a: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created is referred during simulation from the </a:t>
            </a:r>
            <a:r>
              <a:rPr kumimoji="1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sim</a:t>
            </a: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directory.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If INCA </a:t>
            </a:r>
            <a:r>
              <a:rPr kumimoji="1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libs</a:t>
            </a: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already </a:t>
            </a:r>
            <a:r>
              <a:rPr kumimoji="1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exists</a:t>
            </a: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, then </a:t>
            </a:r>
            <a:r>
              <a:rPr kumimoji="1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irun</a:t>
            </a: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takes care of the time stamp of files and then proceeds or skips the elaboration process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+mn-lt"/>
              </a:rPr>
              <a:t>Can expand to other tools – Synopsys and Mentor Graphics.</a:t>
            </a:r>
          </a:p>
          <a:p>
            <a:r>
              <a:rPr lang="en-US" sz="1800" dirty="0" smtClean="0">
                <a:latin typeface="+mn-lt"/>
              </a:rPr>
              <a:t>Use </a:t>
            </a:r>
            <a:r>
              <a:rPr lang="en-US" sz="1800" dirty="0" err="1" smtClean="0">
                <a:latin typeface="+mn-lt"/>
              </a:rPr>
              <a:t>makefile</a:t>
            </a:r>
            <a:r>
              <a:rPr lang="en-US" sz="1800" dirty="0" smtClean="0">
                <a:latin typeface="+mn-lt"/>
              </a:rPr>
              <a:t> for easy execution.</a:t>
            </a:r>
          </a:p>
          <a:p>
            <a:r>
              <a:rPr lang="en-US" sz="1800" dirty="0" smtClean="0">
                <a:latin typeface="+mn-lt"/>
              </a:rPr>
              <a:t>Can use Perl Tk to provide a GUI for the regression execution.</a:t>
            </a:r>
          </a:p>
          <a:p>
            <a:r>
              <a:rPr lang="en-US" sz="1800" dirty="0" smtClean="0">
                <a:latin typeface="+mn-lt"/>
              </a:rPr>
              <a:t>User can enter and update Inclist, deflist, rtl list, testbench list in the GUI itself instead of opening and searching which files are to updated.</a:t>
            </a:r>
          </a:p>
          <a:p>
            <a:r>
              <a:rPr lang="en-US" sz="1800" dirty="0" smtClean="0">
                <a:latin typeface="+mn-lt"/>
              </a:rPr>
              <a:t>They can enter seed, </a:t>
            </a:r>
            <a:r>
              <a:rPr lang="en-US" sz="1800" dirty="0" err="1" smtClean="0">
                <a:latin typeface="+mn-lt"/>
              </a:rPr>
              <a:t>uvm_verbosity</a:t>
            </a:r>
            <a:r>
              <a:rPr lang="en-US" sz="1800" dirty="0" smtClean="0">
                <a:latin typeface="+mn-lt"/>
              </a:rPr>
              <a:t>, timeout values in the GUI.</a:t>
            </a:r>
          </a:p>
          <a:p>
            <a:r>
              <a:rPr lang="en-US" sz="1800" dirty="0" smtClean="0">
                <a:latin typeface="+mn-lt"/>
              </a:rPr>
              <a:t>They can toggle on or off the flags and single options.</a:t>
            </a:r>
          </a:p>
          <a:p>
            <a:r>
              <a:rPr lang="en-US" sz="1800" dirty="0" smtClean="0">
                <a:latin typeface="+mn-lt"/>
              </a:rPr>
              <a:t>They can save their command or work related to different projects and re-open them as required.</a:t>
            </a: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8"/>
          <p:cNvSpPr>
            <a:spLocks noGrp="1"/>
          </p:cNvSpPr>
          <p:nvPr>
            <p:ph idx="1"/>
          </p:nvPr>
        </p:nvSpPr>
        <p:spPr>
          <a:xfrm>
            <a:off x="685800" y="1447800"/>
            <a:ext cx="74676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+mn-lt"/>
              </a:rPr>
              <a:t>Perl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Perl Maven </a:t>
            </a:r>
            <a:r>
              <a:rPr lang="en-US" sz="1800" dirty="0" smtClean="0">
                <a:latin typeface="+mn-lt"/>
                <a:hlinkClick r:id="rId2"/>
              </a:rPr>
              <a:t>http://perlmaven.com/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Comprehensive perl archive network </a:t>
            </a:r>
            <a:r>
              <a:rPr lang="en-US" sz="1800" u="sng" dirty="0" smtClean="0">
                <a:latin typeface="+mn-lt"/>
                <a:hlinkClick r:id="rId3"/>
              </a:rPr>
              <a:t>http://www.cpan.org/</a:t>
            </a:r>
            <a:endParaRPr lang="en-US" sz="1800" u="sng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Tutorial Point -</a:t>
            </a:r>
            <a:r>
              <a:rPr lang="en-US" sz="1800" dirty="0" smtClean="0">
                <a:latin typeface="+mn-lt"/>
                <a:hlinkClick r:id="rId4"/>
              </a:rPr>
              <a:t>http://tutorialspoint.com/perl/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Tutorial Point -</a:t>
            </a:r>
            <a:r>
              <a:rPr lang="en-US" sz="1800" dirty="0" smtClean="0">
                <a:latin typeface="+mn-lt"/>
                <a:hlinkClick r:id="rId5"/>
              </a:rPr>
              <a:t>http://tutorialspoint.com/unix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3352800"/>
            <a:ext cx="1082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VHDL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 Circuit Design with VHDL Volnei A. Pedroni – Ebook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 Test Bench Example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   </a:t>
            </a:r>
            <a:r>
              <a:rPr lang="en-US" u="sng" dirty="0" smtClean="0">
                <a:hlinkClick r:id="rId6"/>
              </a:rPr>
              <a:t>http://www.csun.edu/edaasic/roosta/VHDL_Examples.pdf</a:t>
            </a:r>
            <a:endParaRPr lang="en-US" u="sng" dirty="0" smtClean="0"/>
          </a:p>
          <a:p>
            <a:pPr>
              <a:buFont typeface="Wingdings" pitchFamily="2" charset="2"/>
              <a:buChar char="§"/>
            </a:pPr>
            <a:endParaRPr lang="en-US" u="sng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25600" y="533400"/>
            <a:ext cx="6818400" cy="716400"/>
          </a:xfrm>
        </p:spPr>
        <p:txBody>
          <a:bodyPr/>
          <a:lstStyle/>
          <a:p>
            <a:r>
              <a:rPr lang="en-US" dirty="0" smtClean="0"/>
              <a:t>References/Links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875074"/>
            <a:ext cx="1082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System Verilog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http://www.testbench.in/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hlinkClick r:id="rId8"/>
              </a:rPr>
              <a:t>http://www.asic-world.com/systemverilog/tutorial.html/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6477000" y="0"/>
          <a:ext cx="2667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0" y="381000"/>
            <a:ext cx="2497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INITIAL LEARNING</a:t>
            </a:r>
            <a:endParaRPr lang="en-US" sz="2000" dirty="0"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UNIX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Basic Unix </a:t>
            </a:r>
            <a:r>
              <a:rPr kumimoji="1" lang="en-US" b="1" dirty="0" smtClean="0">
                <a:cs typeface="Arial" pitchFamily="34" charset="0"/>
              </a:rPr>
              <a:t>Shell Commands 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b="1" dirty="0" smtClean="0">
                <a:cs typeface="Arial" pitchFamily="34" charset="0"/>
              </a:rPr>
              <a:t>Makefile</a:t>
            </a:r>
            <a:r>
              <a:rPr kumimoji="1" lang="en-US" dirty="0" smtClean="0">
                <a:cs typeface="Arial" pitchFamily="34" charset="0"/>
              </a:rPr>
              <a:t> </a:t>
            </a:r>
            <a:r>
              <a:rPr kumimoji="1" lang="en-US" dirty="0" smtClean="0">
                <a:cs typeface="Arial" pitchFamily="34" charset="0"/>
              </a:rPr>
              <a:t>Structure: For any </a:t>
            </a:r>
            <a:r>
              <a:rPr kumimoji="1" lang="en-US" dirty="0" smtClean="0">
                <a:cs typeface="Arial" pitchFamily="34" charset="0"/>
              </a:rPr>
              <a:t>kind</a:t>
            </a: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b="1" dirty="0" smtClean="0"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b="1" dirty="0" smtClean="0">
                <a:cs typeface="Arial" pitchFamily="34" charset="0"/>
              </a:rPr>
              <a:t>PERL</a:t>
            </a:r>
            <a:endParaRPr kumimoji="1" lang="en-US" b="1" dirty="0" smtClean="0"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Basic scripting syntax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Date and time  </a:t>
            </a:r>
            <a:endParaRPr kumimoji="1" lang="en-US" dirty="0" smtClean="0"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Error handling, file and excel operations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b="1" dirty="0" smtClean="0">
                <a:cs typeface="Arial" pitchFamily="34" charset="0"/>
              </a:rPr>
              <a:t>VHDL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Code structure of  VHDL , data types , operators and attributes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Sequential and Concurrent code. Functions and Packages.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dirty="0" smtClean="0">
                <a:cs typeface="Arial" pitchFamily="34" charset="0"/>
              </a:rPr>
              <a:t>Examples and Counter design</a:t>
            </a:r>
            <a:r>
              <a:rPr kumimoji="1" lang="en-US" dirty="0" smtClean="0">
                <a:cs typeface="Arial" pitchFamily="34" charset="0"/>
              </a:rPr>
              <a:t>.</a:t>
            </a:r>
            <a:endParaRPr kumimoji="1"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00" y="533400"/>
            <a:ext cx="6818400" cy="716400"/>
          </a:xfrm>
        </p:spPr>
        <p:txBody>
          <a:bodyPr/>
          <a:lstStyle/>
          <a:p>
            <a:r>
              <a:rPr lang="en-US" dirty="0" smtClean="0"/>
              <a:t>References/Links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+mn-lt"/>
              </a:rPr>
              <a:t>Excel VBA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2"/>
              </a:rPr>
              <a:t>http://www.excel-easy.com/vba.html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3"/>
              </a:rPr>
              <a:t>http://www.tutorialspoint.com/vba/vba_input_box.htm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4"/>
              </a:rPr>
              <a:t>http://www.globaliconnect.com/excel/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r>
              <a:rPr lang="en-US" sz="1800" b="1" dirty="0" smtClean="0">
                <a:latin typeface="+mn-lt"/>
              </a:rPr>
              <a:t>Perl TK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5"/>
              </a:rPr>
              <a:t>http://rio.murmansk.ru/doc/tk/index.htm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6"/>
              </a:rPr>
              <a:t>https://metacpan.org/pod/Tk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  <a:hlinkClick r:id="rId7"/>
              </a:rPr>
              <a:t>http://www.perl.com/pub/1999/10/perltk/sld001.htm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52400"/>
            <a:ext cx="90678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2284274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Thank You</a:t>
            </a:r>
          </a:p>
          <a:p>
            <a:pPr algn="ctr"/>
            <a:endParaRPr lang="en-US" sz="3600" dirty="0" smtClean="0">
              <a:latin typeface="+mj-lt"/>
            </a:endParaRPr>
          </a:p>
          <a:p>
            <a:pPr algn="ctr"/>
            <a:r>
              <a:rPr lang="en-US" sz="3600" dirty="0" smtClean="0">
                <a:latin typeface="+mj-lt"/>
              </a:rPr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917574"/>
          </a:xfrm>
        </p:spPr>
        <p:txBody>
          <a:bodyPr/>
          <a:lstStyle/>
          <a:p>
            <a:r>
              <a:rPr lang="en-US" dirty="0" smtClean="0"/>
              <a:t>WORK DONE PREVIOUSLY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00" y="381000"/>
            <a:ext cx="6818400" cy="716400"/>
          </a:xfrm>
        </p:spPr>
        <p:txBody>
          <a:bodyPr/>
          <a:lstStyle/>
          <a:p>
            <a:r>
              <a:rPr lang="en-US" dirty="0" smtClean="0"/>
              <a:t>Script developed with User Input OPTIONS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676400"/>
            <a:ext cx="3352800" cy="2739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dirty="0" smtClean="0">
                <a:latin typeface="Arial" pitchFamily="34" charset="0"/>
                <a:cs typeface="Arial" pitchFamily="34" charset="0"/>
              </a:rPr>
              <a:t>Single</a:t>
            </a: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 / Regression</a:t>
            </a:r>
            <a:endParaRPr kumimoji="1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Frtl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Ftb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Inclist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Deflist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Options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Tool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1" noProof="0" dirty="0" smtClean="0">
                <a:latin typeface="Arial" pitchFamily="34" charset="0"/>
                <a:cs typeface="Arial" pitchFamily="34" charset="0"/>
              </a:rPr>
              <a:t>Timescale</a:t>
            </a:r>
            <a:endParaRPr kumimoji="1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Vip_library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219200"/>
            <a:ext cx="68184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OPTIONS</a:t>
            </a:r>
            <a:endParaRPr kumimoji="1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676400"/>
            <a:ext cx="3657600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b="1" dirty="0" smtClean="0">
                <a:latin typeface="Arial" pitchFamily="34" charset="0"/>
                <a:cs typeface="Arial" pitchFamily="34" charset="0"/>
              </a:rPr>
              <a:t>Excel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Uvm_verbosity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Seed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dirty="0" err="1" smtClean="0">
                <a:latin typeface="Arial" pitchFamily="34" charset="0"/>
                <a:cs typeface="Arial" pitchFamily="34" charset="0"/>
              </a:rPr>
              <a:t>Stop_time</a:t>
            </a:r>
            <a:endParaRPr kumimoji="1" lang="en-US" sz="16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Log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b="1" dirty="0" smtClean="0">
                <a:latin typeface="Arial" pitchFamily="34" charset="0"/>
                <a:cs typeface="Arial" pitchFamily="34" charset="0"/>
              </a:rPr>
              <a:t>GUI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b="1" dirty="0" err="1" smtClean="0">
                <a:latin typeface="Arial" pitchFamily="34" charset="0"/>
                <a:cs typeface="Arial" pitchFamily="34" charset="0"/>
              </a:rPr>
              <a:t>Sim_mode</a:t>
            </a:r>
            <a:endParaRPr kumimoji="1" lang="en-US" sz="1600" b="1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dirty="0" smtClean="0">
                <a:latin typeface="Arial" pitchFamily="34" charset="0"/>
                <a:cs typeface="Arial" pitchFamily="34" charset="0"/>
              </a:rPr>
              <a:t>Licenses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1600" b="1" dirty="0" smtClean="0">
                <a:latin typeface="Arial" pitchFamily="34" charset="0"/>
                <a:cs typeface="Arial" pitchFamily="34" charset="0"/>
              </a:rPr>
              <a:t>Help</a:t>
            </a:r>
            <a:endParaRPr kumimoji="1" lang="en-US" sz="1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5867400"/>
            <a:ext cx="72390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Bold represents the options which were working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Normal once represent the options written in script but neither executed nor perfected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5257800"/>
            <a:ext cx="68184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dirty="0" smtClean="0">
                <a:latin typeface="Arial" pitchFamily="34" charset="0"/>
                <a:ea typeface="+mj-ea"/>
                <a:cs typeface="Arial" pitchFamily="34" charset="0"/>
              </a:rPr>
              <a:t>NOTE</a:t>
            </a:r>
            <a:endParaRPr kumimoji="1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667000"/>
            <a:ext cx="3886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Compile Single Case:</a:t>
            </a:r>
          </a:p>
          <a:p>
            <a:endParaRPr lang="en-US" dirty="0" smtClean="0"/>
          </a:p>
          <a:p>
            <a:r>
              <a:rPr lang="en-US" dirty="0" err="1" smtClean="0"/>
              <a:t>perl</a:t>
            </a:r>
            <a:r>
              <a:rPr lang="en-US" dirty="0" smtClean="0"/>
              <a:t> </a:t>
            </a:r>
            <a:r>
              <a:rPr lang="en-US" dirty="0" smtClean="0"/>
              <a:t>test.pl -</a:t>
            </a:r>
            <a:r>
              <a:rPr lang="en-US" b="1" dirty="0" err="1" smtClean="0"/>
              <a:t>vtimescale</a:t>
            </a:r>
            <a:r>
              <a:rPr lang="en-US" dirty="0" smtClean="0"/>
              <a:t> </a:t>
            </a:r>
            <a:r>
              <a:rPr lang="en-US" dirty="0" smtClean="0"/>
              <a:t>1ns/10ps</a:t>
            </a:r>
          </a:p>
          <a:p>
            <a:r>
              <a:rPr lang="en-US" dirty="0" smtClean="0"/>
              <a:t> 	</a:t>
            </a:r>
            <a:r>
              <a:rPr lang="en-US" dirty="0" smtClean="0"/>
              <a:t>  -</a:t>
            </a:r>
            <a:r>
              <a:rPr lang="en-US" b="1" dirty="0" smtClean="0"/>
              <a:t>tool</a:t>
            </a:r>
            <a:r>
              <a:rPr lang="en-US" dirty="0" smtClean="0"/>
              <a:t> ncsim 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-</a:t>
            </a:r>
            <a:r>
              <a:rPr lang="en-US" b="1" dirty="0" smtClean="0"/>
              <a:t>ftb</a:t>
            </a:r>
            <a:r>
              <a:rPr lang="en-US" dirty="0" smtClean="0"/>
              <a:t> tb_list.txt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-</a:t>
            </a:r>
            <a:r>
              <a:rPr lang="en-US" b="1" dirty="0" smtClean="0"/>
              <a:t>inc</a:t>
            </a:r>
            <a:r>
              <a:rPr lang="en-US" dirty="0" smtClean="0"/>
              <a:t> inclist.txt 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-</a:t>
            </a:r>
            <a:r>
              <a:rPr lang="en-US" b="1" dirty="0" smtClean="0"/>
              <a:t>frtl</a:t>
            </a:r>
            <a:r>
              <a:rPr lang="en-US" dirty="0" smtClean="0"/>
              <a:t> </a:t>
            </a:r>
            <a:r>
              <a:rPr lang="en-US" dirty="0" err="1" smtClean="0"/>
              <a:t>files.f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  </a:t>
            </a:r>
            <a:r>
              <a:rPr lang="en-US" dirty="0" smtClean="0"/>
              <a:t>-</a:t>
            </a:r>
            <a:r>
              <a:rPr lang="en-US" b="1" dirty="0" smtClean="0"/>
              <a:t>test</a:t>
            </a:r>
            <a:r>
              <a:rPr lang="en-US" dirty="0" smtClean="0"/>
              <a:t> testname 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-</a:t>
            </a:r>
            <a:r>
              <a:rPr lang="en-US" b="1" dirty="0" smtClean="0"/>
              <a:t>sim_mode</a:t>
            </a:r>
            <a:r>
              <a:rPr lang="en-US" dirty="0" smtClean="0"/>
              <a:t> compile 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62600" y="259080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Additionally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200400"/>
            <a:ext cx="30123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b="1" dirty="0" smtClean="0"/>
              <a:t>options</a:t>
            </a:r>
            <a:r>
              <a:rPr lang="en-US" dirty="0" smtClean="0"/>
              <a:t> </a:t>
            </a:r>
            <a:r>
              <a:rPr lang="en-US" dirty="0" err="1" smtClean="0"/>
              <a:t>options.fl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b="1" dirty="0" err="1" smtClean="0"/>
              <a:t>deflist</a:t>
            </a:r>
            <a:r>
              <a:rPr lang="en-US" dirty="0" smtClean="0"/>
              <a:t> </a:t>
            </a:r>
            <a:r>
              <a:rPr lang="en-US" dirty="0" err="1" smtClean="0"/>
              <a:t>deflist.fl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smtClean="0"/>
              <a:t>-seed </a:t>
            </a:r>
            <a:r>
              <a:rPr lang="en-US" dirty="0" smtClean="0"/>
              <a:t>RANDOM</a:t>
            </a:r>
            <a:endParaRPr lang="en-US" b="1" dirty="0" smtClean="0"/>
          </a:p>
          <a:p>
            <a:r>
              <a:rPr lang="en-US" b="1" dirty="0" smtClean="0"/>
              <a:t>-</a:t>
            </a:r>
            <a:r>
              <a:rPr lang="en-US" b="1" dirty="0" err="1" smtClean="0"/>
              <a:t>uvm_verbosity</a:t>
            </a:r>
            <a:r>
              <a:rPr lang="en-US" b="1" dirty="0" smtClean="0"/>
              <a:t> </a:t>
            </a:r>
            <a:r>
              <a:rPr lang="en-US" dirty="0" smtClean="0"/>
              <a:t>UVM_FULL</a:t>
            </a:r>
            <a:endParaRPr lang="en-US" b="1" dirty="0" smtClean="0"/>
          </a:p>
          <a:p>
            <a:r>
              <a:rPr lang="en-US" b="1" dirty="0" smtClean="0"/>
              <a:t>-</a:t>
            </a:r>
            <a:r>
              <a:rPr lang="en-US" b="1" dirty="0" err="1" smtClean="0"/>
              <a:t>stop_time</a:t>
            </a:r>
            <a:r>
              <a:rPr lang="en-US" b="1" dirty="0" smtClean="0"/>
              <a:t> </a:t>
            </a:r>
            <a:r>
              <a:rPr lang="en-US" b="1" dirty="0" smtClean="0"/>
              <a:t> </a:t>
            </a:r>
            <a:r>
              <a:rPr lang="en-US" dirty="0" smtClean="0"/>
              <a:t>1</a:t>
            </a:r>
            <a:r>
              <a:rPr lang="en-US" dirty="0" smtClean="0"/>
              <a:t>00000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b="1" dirty="0" err="1" smtClean="0"/>
              <a:t>vip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vip_lib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smtClean="0"/>
              <a:t>-</a:t>
            </a:r>
            <a:r>
              <a:rPr lang="en-US" b="1" dirty="0" smtClean="0"/>
              <a:t>log </a:t>
            </a:r>
            <a:r>
              <a:rPr lang="en-US" dirty="0" err="1" smtClean="0"/>
              <a:t>log_file_name</a:t>
            </a:r>
            <a:endParaRPr lang="en-US" b="1" dirty="0" smtClean="0"/>
          </a:p>
          <a:p>
            <a:r>
              <a:rPr lang="en-US" b="1" dirty="0" smtClean="0"/>
              <a:t>-gui</a:t>
            </a:r>
          </a:p>
          <a:p>
            <a:r>
              <a:rPr lang="en-US" b="1" dirty="0" smtClean="0"/>
              <a:t>-excel</a:t>
            </a:r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595735"/>
            <a:ext cx="8819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+mj-lt"/>
              </a:rPr>
              <a:t>USAGE $ :       perl &lt;prog_name&gt;  [.....- &lt;option&gt;  ARG      - &lt;option&gt; &lt;ARG_LIST&gt;     -&lt;flag&gt;......]</a:t>
            </a:r>
          </a:p>
          <a:p>
            <a:endParaRPr lang="en-US" sz="15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+mn-lt"/>
              </a:rPr>
              <a:t>Enter the following commands:</a:t>
            </a: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r>
              <a:rPr lang="en-US" sz="1800" dirty="0" err="1" smtClean="0">
                <a:latin typeface="+mn-lt"/>
              </a:rPr>
              <a:t>cd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&lt;path&gt;/scripts</a:t>
            </a:r>
          </a:p>
          <a:p>
            <a:pPr>
              <a:buNone/>
            </a:pPr>
            <a:r>
              <a:rPr lang="en-US" sz="1800" dirty="0" smtClean="0"/>
              <a:t>Update all the filelists in the scripts directory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Two choices </a:t>
            </a:r>
            <a:endParaRPr lang="en-US" sz="1800" dirty="0" smtClean="0"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n-lt"/>
              </a:rPr>
              <a:t>W</a:t>
            </a:r>
            <a:r>
              <a:rPr lang="en-US" sz="1800" dirty="0" smtClean="0">
                <a:latin typeface="+mn-lt"/>
              </a:rPr>
              <a:t>riting the entire command on the terminal</a:t>
            </a:r>
            <a:endParaRPr lang="en-US" sz="1800" dirty="0" smtClean="0">
              <a:latin typeface="+mn-lt"/>
            </a:endParaRPr>
          </a:p>
          <a:p>
            <a:pPr>
              <a:buNone/>
            </a:pPr>
            <a:r>
              <a:rPr lang="en-US" sz="1600" b="1" dirty="0" err="1" smtClean="0"/>
              <a:t>perl</a:t>
            </a:r>
            <a:r>
              <a:rPr lang="en-US" sz="1600" dirty="0" smtClean="0"/>
              <a:t> </a:t>
            </a:r>
            <a:r>
              <a:rPr lang="en-US" sz="1600" dirty="0" smtClean="0"/>
              <a:t>test.pl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vtimescale</a:t>
            </a:r>
            <a:r>
              <a:rPr lang="en-US" sz="1600" b="1" dirty="0" smtClean="0"/>
              <a:t> </a:t>
            </a:r>
            <a:r>
              <a:rPr lang="en-US" sz="1600" dirty="0" smtClean="0"/>
              <a:t>1ns/10ps  </a:t>
            </a:r>
            <a:r>
              <a:rPr lang="en-US" sz="1600" b="1" dirty="0" smtClean="0"/>
              <a:t>-tool </a:t>
            </a:r>
            <a:r>
              <a:rPr lang="en-US" sz="1600" dirty="0" err="1" smtClean="0"/>
              <a:t>ncsim</a:t>
            </a:r>
            <a:r>
              <a:rPr lang="en-US" sz="1600" dirty="0" smtClean="0"/>
              <a:t> </a:t>
            </a:r>
            <a:r>
              <a:rPr lang="en-US" sz="1600" dirty="0" smtClean="0"/>
              <a:t>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ftb</a:t>
            </a:r>
            <a:r>
              <a:rPr lang="en-US" sz="1600" b="1" dirty="0" smtClean="0"/>
              <a:t> </a:t>
            </a:r>
            <a:r>
              <a:rPr lang="en-US" sz="1600" dirty="0" smtClean="0"/>
              <a:t>tb_list.txt  </a:t>
            </a:r>
            <a:r>
              <a:rPr lang="en-US" sz="1600" b="1" dirty="0" smtClean="0"/>
              <a:t>-inc </a:t>
            </a:r>
            <a:r>
              <a:rPr lang="en-US" sz="1600" dirty="0" smtClean="0"/>
              <a:t>inclist.txt </a:t>
            </a:r>
            <a:r>
              <a:rPr lang="en-US" sz="1600" dirty="0" smtClean="0"/>
              <a:t>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frtl</a:t>
            </a:r>
            <a:r>
              <a:rPr lang="en-US" sz="1600" b="1" dirty="0" smtClean="0"/>
              <a:t> </a:t>
            </a:r>
            <a:r>
              <a:rPr lang="en-US" sz="1600" dirty="0" err="1" smtClean="0"/>
              <a:t>files.f</a:t>
            </a:r>
            <a:r>
              <a:rPr lang="en-US" sz="1600" dirty="0" smtClean="0"/>
              <a:t> -</a:t>
            </a:r>
            <a:r>
              <a:rPr lang="en-US" sz="1600" b="1" dirty="0" smtClean="0"/>
              <a:t>test</a:t>
            </a:r>
            <a:r>
              <a:rPr lang="en-US" sz="1600" dirty="0" smtClean="0"/>
              <a:t> </a:t>
            </a:r>
            <a:r>
              <a:rPr lang="en-US" sz="1600" dirty="0" err="1" smtClean="0"/>
              <a:t>testname</a:t>
            </a:r>
            <a:r>
              <a:rPr lang="en-US" sz="1600" dirty="0" smtClean="0"/>
              <a:t> </a:t>
            </a:r>
            <a:r>
              <a:rPr lang="en-US" sz="1600" dirty="0" smtClean="0"/>
              <a:t> -</a:t>
            </a:r>
            <a:r>
              <a:rPr lang="en-US" sz="1600" dirty="0" err="1" smtClean="0"/>
              <a:t>sim_mode</a:t>
            </a:r>
            <a:r>
              <a:rPr lang="en-US" sz="1600" dirty="0" smtClean="0"/>
              <a:t> compile </a:t>
            </a:r>
            <a:r>
              <a:rPr lang="en-US" sz="1600" dirty="0" smtClean="0"/>
              <a:t> -</a:t>
            </a:r>
            <a:r>
              <a:rPr lang="en-US" sz="1600" dirty="0" smtClean="0"/>
              <a:t>options </a:t>
            </a:r>
            <a:r>
              <a:rPr lang="en-US" sz="1600" dirty="0" err="1" smtClean="0"/>
              <a:t>options.fl</a:t>
            </a:r>
            <a:r>
              <a:rPr lang="en-US" sz="1600" dirty="0" smtClean="0"/>
              <a:t> </a:t>
            </a:r>
            <a:r>
              <a:rPr lang="en-US" sz="1600" dirty="0" smtClean="0"/>
              <a:t> -</a:t>
            </a:r>
            <a:r>
              <a:rPr lang="en-US" sz="1600" dirty="0" err="1" smtClean="0"/>
              <a:t>deflist</a:t>
            </a:r>
            <a:r>
              <a:rPr lang="en-US" sz="1600" dirty="0" smtClean="0"/>
              <a:t> </a:t>
            </a:r>
            <a:r>
              <a:rPr lang="en-US" sz="1600" dirty="0" err="1" smtClean="0"/>
              <a:t>deflist.fl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+mn-lt"/>
              </a:rPr>
              <a:t>Using the </a:t>
            </a:r>
            <a:r>
              <a:rPr lang="en-US" sz="1800" dirty="0" err="1" smtClean="0">
                <a:latin typeface="+mn-lt"/>
              </a:rPr>
              <a:t>makefile</a:t>
            </a:r>
            <a:r>
              <a:rPr lang="en-US" sz="1800" dirty="0" smtClean="0">
                <a:latin typeface="+mn-lt"/>
              </a:rPr>
              <a:t> and writing the command on the terminal</a:t>
            </a:r>
          </a:p>
          <a:p>
            <a:pPr>
              <a:buNone/>
            </a:pPr>
            <a:r>
              <a:rPr lang="en-US" sz="1800" b="1" dirty="0" smtClean="0">
                <a:latin typeface="+mn-lt"/>
              </a:rPr>
              <a:t>m</a:t>
            </a:r>
            <a:r>
              <a:rPr lang="en-US" sz="1800" b="1" dirty="0" smtClean="0">
                <a:latin typeface="+mn-lt"/>
              </a:rPr>
              <a:t>ake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b="1" dirty="0" smtClean="0">
                <a:latin typeface="+mn-lt"/>
              </a:rPr>
              <a:t>single </a:t>
            </a:r>
            <a:r>
              <a:rPr lang="en-US" sz="1800" dirty="0" smtClean="0">
                <a:latin typeface="+mn-lt"/>
              </a:rPr>
              <a:t>“test = top_test10”</a:t>
            </a: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 smtClean="0">
              <a:latin typeface="+mn-lt"/>
            </a:endParaRPr>
          </a:p>
          <a:p>
            <a:pPr>
              <a:buNone/>
            </a:pP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</a:t>
            </a:r>
            <a:r>
              <a:rPr lang="en-US" dirty="0" smtClean="0"/>
              <a:t>Structure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7894637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Scripts Directory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1219200"/>
            <a:ext cx="1295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400" y="2590800"/>
            <a:ext cx="2819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Reg Options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67400" y="3276600"/>
            <a:ext cx="2819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Single Options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67401" y="3962400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Reg Options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67401" y="4533900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Single Options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67401" y="5067300"/>
            <a:ext cx="2819399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Compile Options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67401" y="5619750"/>
            <a:ext cx="2819399" cy="385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 Text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43000" y="1924050"/>
            <a:ext cx="205740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Incdir List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43000" y="2609850"/>
            <a:ext cx="205740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Testbench Filelist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43000" y="3295650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RTL Filelist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43000" y="3981450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List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43000" y="4552950"/>
            <a:ext cx="2057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Options List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43000" y="5067300"/>
            <a:ext cx="2057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Tcl Files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143000" y="5641181"/>
            <a:ext cx="205740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Makefile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57900" y="1905000"/>
            <a:ext cx="2438401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 (PERL)</a:t>
            </a:r>
            <a:endParaRPr lang="en-US" dirty="0"/>
          </a:p>
        </p:txBody>
      </p:sp>
      <p:cxnSp>
        <p:nvCxnSpPr>
          <p:cNvPr id="46" name="Shape 45"/>
          <p:cNvCxnSpPr>
            <a:stCxn id="4" idx="2"/>
            <a:endCxn id="40" idx="1"/>
          </p:cNvCxnSpPr>
          <p:nvPr/>
        </p:nvCxnSpPr>
        <p:spPr>
          <a:xfrm rot="16200000" flipH="1">
            <a:off x="5248275" y="1266825"/>
            <a:ext cx="323850" cy="129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4" idx="2"/>
            <a:endCxn id="19" idx="3"/>
          </p:cNvCxnSpPr>
          <p:nvPr/>
        </p:nvCxnSpPr>
        <p:spPr>
          <a:xfrm rot="5400000">
            <a:off x="3819526" y="1133476"/>
            <a:ext cx="323850" cy="1562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4" idx="2"/>
            <a:endCxn id="8" idx="1"/>
          </p:cNvCxnSpPr>
          <p:nvPr/>
        </p:nvCxnSpPr>
        <p:spPr>
          <a:xfrm rot="16200000" flipH="1">
            <a:off x="4810125" y="1704975"/>
            <a:ext cx="1009650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4" idx="2"/>
            <a:endCxn id="20" idx="3"/>
          </p:cNvCxnSpPr>
          <p:nvPr/>
        </p:nvCxnSpPr>
        <p:spPr>
          <a:xfrm rot="5400000">
            <a:off x="3476626" y="1476376"/>
            <a:ext cx="1009650" cy="1562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4" idx="2"/>
            <a:endCxn id="13" idx="1"/>
          </p:cNvCxnSpPr>
          <p:nvPr/>
        </p:nvCxnSpPr>
        <p:spPr>
          <a:xfrm rot="16200000" flipH="1">
            <a:off x="4467225" y="2047875"/>
            <a:ext cx="1695450" cy="110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4" idx="2"/>
            <a:endCxn id="21" idx="3"/>
          </p:cNvCxnSpPr>
          <p:nvPr/>
        </p:nvCxnSpPr>
        <p:spPr>
          <a:xfrm rot="5400000">
            <a:off x="3133725" y="1819275"/>
            <a:ext cx="169545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4" idx="2"/>
            <a:endCxn id="14" idx="1"/>
          </p:cNvCxnSpPr>
          <p:nvPr/>
        </p:nvCxnSpPr>
        <p:spPr>
          <a:xfrm rot="16200000" flipH="1">
            <a:off x="4124325" y="2390774"/>
            <a:ext cx="2381250" cy="1104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4" idx="2"/>
            <a:endCxn id="22" idx="3"/>
          </p:cNvCxnSpPr>
          <p:nvPr/>
        </p:nvCxnSpPr>
        <p:spPr>
          <a:xfrm rot="5400000">
            <a:off x="2790825" y="2162175"/>
            <a:ext cx="238125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4" idx="2"/>
            <a:endCxn id="15" idx="1"/>
          </p:cNvCxnSpPr>
          <p:nvPr/>
        </p:nvCxnSpPr>
        <p:spPr>
          <a:xfrm rot="16200000" flipH="1">
            <a:off x="3838575" y="2676524"/>
            <a:ext cx="2952750" cy="1104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4" idx="2"/>
            <a:endCxn id="23" idx="3"/>
          </p:cNvCxnSpPr>
          <p:nvPr/>
        </p:nvCxnSpPr>
        <p:spPr>
          <a:xfrm rot="5400000">
            <a:off x="2505075" y="2447925"/>
            <a:ext cx="295275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4" idx="2"/>
            <a:endCxn id="16" idx="1"/>
          </p:cNvCxnSpPr>
          <p:nvPr/>
        </p:nvCxnSpPr>
        <p:spPr>
          <a:xfrm rot="16200000" flipH="1">
            <a:off x="3571875" y="2943224"/>
            <a:ext cx="3486150" cy="1104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4" idx="2"/>
            <a:endCxn id="24" idx="3"/>
          </p:cNvCxnSpPr>
          <p:nvPr/>
        </p:nvCxnSpPr>
        <p:spPr>
          <a:xfrm rot="5400000">
            <a:off x="2238375" y="2714625"/>
            <a:ext cx="3486150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4" idx="2"/>
            <a:endCxn id="17" idx="1"/>
          </p:cNvCxnSpPr>
          <p:nvPr/>
        </p:nvCxnSpPr>
        <p:spPr>
          <a:xfrm rot="16200000" flipH="1">
            <a:off x="3284934" y="3230165"/>
            <a:ext cx="4060032" cy="1104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4" idx="2"/>
            <a:endCxn id="35" idx="3"/>
          </p:cNvCxnSpPr>
          <p:nvPr/>
        </p:nvCxnSpPr>
        <p:spPr>
          <a:xfrm rot="5400000">
            <a:off x="1951435" y="3001565"/>
            <a:ext cx="4060031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5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542213" cy="511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25600" y="426600"/>
            <a:ext cx="6818400" cy="71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Verification Directory 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can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canon</Template>
  <TotalTime>3276</TotalTime>
  <Words>668</Words>
  <Application>Microsoft Office PowerPoint</Application>
  <PresentationFormat>On-screen Show (4:3)</PresentationFormat>
  <Paragraphs>183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canon</vt:lpstr>
      <vt:lpstr>test</vt:lpstr>
      <vt:lpstr>Intern Presentation   AUTOMATED REGRESSION ENVIRONMENT FOR DESIGN VERIFICATION PRODUCTIVITY </vt:lpstr>
      <vt:lpstr>Slide 2</vt:lpstr>
      <vt:lpstr>WORK DONE PREVIOUSLY</vt:lpstr>
      <vt:lpstr>Script developed with User Input OPTIONS</vt:lpstr>
      <vt:lpstr>Example</vt:lpstr>
      <vt:lpstr>Execution Procedure</vt:lpstr>
      <vt:lpstr>Directory Structure </vt:lpstr>
      <vt:lpstr>Inside Scripts Directory</vt:lpstr>
      <vt:lpstr>Slide 9</vt:lpstr>
      <vt:lpstr>COMPILATION AND SIMULATION DIRECTORIES</vt:lpstr>
      <vt:lpstr>Logs Directory</vt:lpstr>
      <vt:lpstr>Slide 12</vt:lpstr>
      <vt:lpstr>Slide 13</vt:lpstr>
      <vt:lpstr>Slide 14</vt:lpstr>
      <vt:lpstr>Report Generated</vt:lpstr>
      <vt:lpstr>Slide 16</vt:lpstr>
      <vt:lpstr>Compilation and Simulation Directory</vt:lpstr>
      <vt:lpstr>Future Work</vt:lpstr>
      <vt:lpstr>References/Links </vt:lpstr>
      <vt:lpstr>References/Links 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Script for Regression  and Single Test</dc:title>
  <dc:creator>Keshav RathTR</dc:creator>
  <cp:lastModifiedBy>Keshav Rath</cp:lastModifiedBy>
  <cp:revision>225</cp:revision>
  <dcterms:created xsi:type="dcterms:W3CDTF">2006-08-16T00:00:00Z</dcterms:created>
  <dcterms:modified xsi:type="dcterms:W3CDTF">2016-11-08T11:16:28Z</dcterms:modified>
</cp:coreProperties>
</file>