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84" r:id="rId2"/>
  </p:sldMasterIdLst>
  <p:notesMasterIdLst>
    <p:notesMasterId r:id="rId26"/>
  </p:notesMasterIdLst>
  <p:sldIdLst>
    <p:sldId id="256" r:id="rId3"/>
    <p:sldId id="364" r:id="rId4"/>
    <p:sldId id="357" r:id="rId5"/>
    <p:sldId id="349" r:id="rId6"/>
    <p:sldId id="351" r:id="rId7"/>
    <p:sldId id="365" r:id="rId8"/>
    <p:sldId id="366" r:id="rId9"/>
    <p:sldId id="371" r:id="rId10"/>
    <p:sldId id="367" r:id="rId11"/>
    <p:sldId id="369" r:id="rId12"/>
    <p:sldId id="335" r:id="rId13"/>
    <p:sldId id="325" r:id="rId14"/>
    <p:sldId id="370" r:id="rId15"/>
    <p:sldId id="338" r:id="rId16"/>
    <p:sldId id="339" r:id="rId17"/>
    <p:sldId id="353" r:id="rId18"/>
    <p:sldId id="341" r:id="rId19"/>
    <p:sldId id="342" r:id="rId20"/>
    <p:sldId id="346" r:id="rId21"/>
    <p:sldId id="358" r:id="rId22"/>
    <p:sldId id="360" r:id="rId23"/>
    <p:sldId id="361" r:id="rId24"/>
    <p:sldId id="3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6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D6EC22-A31E-49BE-89F5-BB9B378342D0}" type="datetimeFigureOut">
              <a:rPr lang="en-US" smtClean="0"/>
              <a:pPr/>
              <a:t>11/11/2016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EEF81-5740-43D2-81C7-482B2B2D9C0C}" type="slidenum">
              <a:rPr lang="en-US" smtClean="0"/>
              <a:pPr/>
              <a:t>‹#›</a:t>
            </a:fld>
            <a:endParaRPr lang="en-US"/>
          </a:p>
        </p:txBody>
      </p:sp>
    </p:spTree>
    <p:extLst>
      <p:ext uri="{BB962C8B-B14F-4D97-AF65-F5344CB8AC3E}">
        <p14:creationId xmlns:p14="http://schemas.microsoft.com/office/powerpoint/2010/main" xmlns="" val="342004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DEEF81-5740-43D2-81C7-482B2B2D9C0C}" type="slidenum">
              <a:rPr lang="en-US" smtClean="0"/>
              <a:pPr/>
              <a:t>1</a:t>
            </a:fld>
            <a:endParaRPr lang="en-US"/>
          </a:p>
        </p:txBody>
      </p:sp>
    </p:spTree>
    <p:extLst>
      <p:ext uri="{BB962C8B-B14F-4D97-AF65-F5344CB8AC3E}">
        <p14:creationId xmlns:p14="http://schemas.microsoft.com/office/powerpoint/2010/main" xmlns="" val="300708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DEEF81-5740-43D2-81C7-482B2B2D9C0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pening Slid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85800" y="2130426"/>
            <a:ext cx="7772400" cy="1470025"/>
          </a:xfrm>
          <a:prstGeom prst="rect">
            <a:avLst/>
          </a:prstGeom>
        </p:spPr>
        <p:txBody>
          <a:bodyPr/>
          <a:lstStyle>
            <a:lvl1pPr>
              <a:defRPr baseline="0">
                <a:latin typeface="Calibri" pitchFamily="34" charset="0"/>
              </a:defRPr>
            </a:lvl1pPr>
          </a:lstStyle>
          <a:p>
            <a:r>
              <a:rPr lang="en-US" altLang="ja-JP" dirty="0" smtClean="0"/>
              <a:t>Click to edit Master title style</a:t>
            </a:r>
            <a:endParaRPr kumimoji="1" lang="ja-JP" altLang="en-US" dirty="0"/>
          </a:p>
        </p:txBody>
      </p:sp>
      <p:sp>
        <p:nvSpPr>
          <p:cNvPr id="3" name="サブタイトル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dirty="0" smtClean="0"/>
              <a:t>Click to edit Master subtitle style</a:t>
            </a:r>
            <a:endParaRPr lang="en-US" altLang="ja-JP" dirty="0"/>
          </a:p>
        </p:txBody>
      </p:sp>
      <p:pic>
        <p:nvPicPr>
          <p:cNvPr id="9"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9" name="Rectangle 6"/>
          <p:cNvSpPr>
            <a:spLocks noChangeArrowheads="1"/>
          </p:cNvSpPr>
          <p:nvPr/>
        </p:nvSpPr>
        <p:spPr bwMode="auto">
          <a:xfrm>
            <a:off x="2324101" y="384176"/>
            <a:ext cx="6819900" cy="717550"/>
          </a:xfrm>
          <a:prstGeom prst="rect">
            <a:avLst/>
          </a:prstGeom>
          <a:gradFill rotWithShape="1">
            <a:gsLst>
              <a:gs pos="0">
                <a:srgbClr val="BFBFBF"/>
              </a:gs>
              <a:gs pos="100000">
                <a:schemeClr val="bg1"/>
              </a:gs>
            </a:gsLst>
            <a:lin ang="5400000"/>
          </a:gradFill>
          <a:ln w="9525">
            <a:noFill/>
            <a:miter lim="800000"/>
            <a:headEnd/>
            <a:tailEnd/>
          </a:ln>
          <a:effectLst>
            <a:outerShdw dist="20000" dir="5400000" rotWithShape="0">
              <a:srgbClr val="808080">
                <a:alpha val="37999"/>
              </a:srgbClr>
            </a:outerShdw>
          </a:effectLst>
        </p:spPr>
        <p:txBody>
          <a:bodyPr anchor="ctr"/>
          <a:lstStyle/>
          <a:p>
            <a:pPr algn="ctr"/>
            <a:endParaRPr lang="ja-JP" altLang="ja-JP">
              <a:solidFill>
                <a:srgbClr val="000000"/>
              </a:solidFill>
            </a:endParaRPr>
          </a:p>
        </p:txBody>
      </p:sp>
      <p:sp>
        <p:nvSpPr>
          <p:cNvPr id="2" name="タイトル 1"/>
          <p:cNvSpPr>
            <a:spLocks noGrp="1"/>
          </p:cNvSpPr>
          <p:nvPr>
            <p:ph type="title" hasCustomPrompt="1"/>
          </p:nvPr>
        </p:nvSpPr>
        <p:spPr>
          <a:xfrm>
            <a:off x="2325600" y="385325"/>
            <a:ext cx="6818400" cy="716400"/>
          </a:xfrm>
          <a:prstGeom prst="rect">
            <a:avLst/>
          </a:prstGeom>
        </p:spPr>
        <p:txBody>
          <a:bodyPr>
            <a:normAutofit/>
          </a:bodyPr>
          <a:lstStyle>
            <a:lvl1pPr algn="l">
              <a:defRPr sz="2000" baseline="0">
                <a:latin typeface="Arial" pitchFamily="34" charset="0"/>
                <a:cs typeface="Arial" pitchFamily="34" charset="0"/>
              </a:defRPr>
            </a:lvl1pPr>
          </a:lstStyle>
          <a:p>
            <a:r>
              <a:rPr lang="en-US" altLang="ja-JP" dirty="0" smtClean="0"/>
              <a:t>Click to edit title</a:t>
            </a:r>
            <a:endParaRPr kumimoji="1" lang="ja-JP" altLang="en-US" dirty="0"/>
          </a:p>
        </p:txBody>
      </p:sp>
      <p:sp>
        <p:nvSpPr>
          <p:cNvPr id="3" name="コンテンツ プレースホルダ 2"/>
          <p:cNvSpPr>
            <a:spLocks noGrp="1"/>
          </p:cNvSpPr>
          <p:nvPr>
            <p:ph idx="1" hasCustomPrompt="1"/>
          </p:nvPr>
        </p:nvSpPr>
        <p:spPr/>
        <p:txBody>
          <a:bodyPr>
            <a:normAutofit/>
          </a:bodyPr>
          <a:lstStyle>
            <a:lvl1pPr>
              <a:buFont typeface="Wingdings" pitchFamily="2" charset="2"/>
              <a:buChar char=""/>
              <a:defRPr sz="1200">
                <a:latin typeface="Arial" pitchFamily="34" charset="0"/>
                <a:cs typeface="Arial" pitchFamily="34" charset="0"/>
              </a:defRPr>
            </a:lvl1pPr>
            <a:lvl2pPr>
              <a:buFont typeface="Wingdings" pitchFamily="2" charset="2"/>
              <a:buChar char=""/>
              <a:defRPr sz="1200">
                <a:latin typeface="Arial" pitchFamily="34" charset="0"/>
                <a:cs typeface="Arial" pitchFamily="34" charset="0"/>
              </a:defRPr>
            </a:lvl2pPr>
            <a:lvl3pPr>
              <a:buFont typeface="Wingdings" pitchFamily="2" charset="2"/>
              <a:buChar char="ü"/>
              <a:defRPr sz="12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pic>
        <p:nvPicPr>
          <p:cNvPr id="10"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
        <p:nvSpPr>
          <p:cNvPr id="12" name="Slide Number Placeholder 4"/>
          <p:cNvSpPr txBox="1">
            <a:spLocks/>
          </p:cNvSpPr>
          <p:nvPr/>
        </p:nvSpPr>
        <p:spPr>
          <a:xfrm>
            <a:off x="3505200" y="6570000"/>
            <a:ext cx="2133600" cy="288000"/>
          </a:xfrm>
          <a:prstGeom prst="rect">
            <a:avLst/>
          </a:prstGeom>
        </p:spPr>
        <p:txBody>
          <a:bodyPr anchor="ctr"/>
          <a:lstStyle>
            <a:lvl1pPr algn="ctr">
              <a:defRPr sz="1200"/>
            </a:lvl1pPr>
          </a:lstStyle>
          <a:p>
            <a:pPr marL="0" marR="0" lvl="0" indent="0" algn="ctr" defTabSz="457200" rtl="0" eaLnBrk="1" fontAlgn="base" latinLnBrk="0" hangingPunct="1">
              <a:lnSpc>
                <a:spcPct val="100000"/>
              </a:lnSpc>
              <a:spcBef>
                <a:spcPct val="0"/>
              </a:spcBef>
              <a:spcAft>
                <a:spcPct val="0"/>
              </a:spcAft>
              <a:buClrTx/>
              <a:buSzTx/>
              <a:buFontTx/>
              <a:buNone/>
              <a:tabLst/>
              <a:defRPr/>
            </a:pPr>
            <a:fld id="{CB714E1A-2E8D-471C-9CAC-68F064E07FCE}" type="slidenum">
              <a:rPr kumimoji="0" lang="en-US" altLang="ja-JP" sz="1200" b="0" i="0" u="none" strike="noStrike" kern="1200" cap="none" spc="0" normalizeH="0" baseline="0" noProof="0" smtClean="0">
                <a:ln>
                  <a:noFill/>
                </a:ln>
                <a:solidFill>
                  <a:schemeClr val="tx1"/>
                </a:solidFill>
                <a:effectLst/>
                <a:uLnTx/>
                <a:uFillTx/>
                <a:latin typeface="Calibri" pitchFamily="34" charset="0"/>
                <a:ea typeface="ＭＳ Ｐゴシック" pitchFamily="50" charset="-128"/>
                <a:cs typeface="+mn-cs"/>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dirty="0" smtClean="0">
              <a:ln>
                <a:noFill/>
              </a:ln>
              <a:solidFill>
                <a:schemeClr val="tx1"/>
              </a:solidFill>
              <a:effectLst/>
              <a:uLnTx/>
              <a:uFillTx/>
              <a:latin typeface="Calibri" pitchFamily="34" charset="0"/>
              <a:ea typeface="ＭＳ Ｐゴシック" pitchFamily="50"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d Slide">
    <p:spTree>
      <p:nvGrpSpPr>
        <p:cNvPr id="1" name=""/>
        <p:cNvGrpSpPr/>
        <p:nvPr/>
      </p:nvGrpSpPr>
      <p:grpSpPr>
        <a:xfrm>
          <a:off x="0" y="0"/>
          <a:ext cx="0" cy="0"/>
          <a:chOff x="0" y="0"/>
          <a:chExt cx="0" cy="0"/>
        </a:xfrm>
      </p:grpSpPr>
      <p:pic>
        <p:nvPicPr>
          <p:cNvPr id="3" name="Picture 6" descr="CanonLogo_big.png"/>
          <p:cNvPicPr>
            <a:picLocks noChangeAspect="1"/>
          </p:cNvPicPr>
          <p:nvPr/>
        </p:nvPicPr>
        <p:blipFill>
          <a:blip r:embed="rId2" cstate="print"/>
          <a:srcRect/>
          <a:stretch>
            <a:fillRect/>
          </a:stretch>
        </p:blipFill>
        <p:spPr bwMode="auto">
          <a:xfrm>
            <a:off x="2413271" y="2349636"/>
            <a:ext cx="4317461" cy="215873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Opening Slid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85800" y="2130426"/>
            <a:ext cx="7772400" cy="1470025"/>
          </a:xfrm>
          <a:prstGeom prst="rect">
            <a:avLst/>
          </a:prstGeom>
        </p:spPr>
        <p:txBody>
          <a:bodyPr/>
          <a:lstStyle>
            <a:lvl1pPr>
              <a:defRPr baseline="0">
                <a:latin typeface="Calibri" pitchFamily="34" charset="0"/>
              </a:defRPr>
            </a:lvl1pPr>
          </a:lstStyle>
          <a:p>
            <a:r>
              <a:rPr lang="en-US" altLang="ja-JP" dirty="0" smtClean="0"/>
              <a:t>Click to edit Master title style</a:t>
            </a:r>
            <a:endParaRPr kumimoji="1" lang="ja-JP" altLang="en-US" dirty="0"/>
          </a:p>
        </p:txBody>
      </p:sp>
      <p:sp>
        <p:nvSpPr>
          <p:cNvPr id="3" name="サブタイトル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dirty="0" smtClean="0"/>
              <a:t>Click to edit Master subtitle style</a:t>
            </a:r>
            <a:endParaRPr lang="en-US" altLang="ja-JP" dirty="0"/>
          </a:p>
        </p:txBody>
      </p:sp>
      <p:pic>
        <p:nvPicPr>
          <p:cNvPr id="9"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9" name="Rectangle 6"/>
          <p:cNvSpPr>
            <a:spLocks noChangeArrowheads="1"/>
          </p:cNvSpPr>
          <p:nvPr/>
        </p:nvSpPr>
        <p:spPr bwMode="auto">
          <a:xfrm>
            <a:off x="2324101" y="384176"/>
            <a:ext cx="6819900" cy="717550"/>
          </a:xfrm>
          <a:prstGeom prst="rect">
            <a:avLst/>
          </a:prstGeom>
          <a:gradFill rotWithShape="1">
            <a:gsLst>
              <a:gs pos="0">
                <a:srgbClr val="BFBFBF"/>
              </a:gs>
              <a:gs pos="100000">
                <a:schemeClr val="bg1"/>
              </a:gs>
            </a:gsLst>
            <a:lin ang="5400000"/>
          </a:gradFill>
          <a:ln w="9525">
            <a:noFill/>
            <a:miter lim="800000"/>
            <a:headEnd/>
            <a:tailEnd/>
          </a:ln>
          <a:effectLst>
            <a:outerShdw dist="20000" dir="5400000" rotWithShape="0">
              <a:srgbClr val="808080">
                <a:alpha val="37999"/>
              </a:srgbClr>
            </a:outerShdw>
          </a:effectLst>
        </p:spPr>
        <p:txBody>
          <a:bodyPr anchor="ctr"/>
          <a:lstStyle/>
          <a:p>
            <a:pPr algn="ctr"/>
            <a:endParaRPr lang="ja-JP" altLang="ja-JP">
              <a:solidFill>
                <a:srgbClr val="000000"/>
              </a:solidFill>
            </a:endParaRPr>
          </a:p>
        </p:txBody>
      </p:sp>
      <p:sp>
        <p:nvSpPr>
          <p:cNvPr id="2" name="タイトル 1"/>
          <p:cNvSpPr>
            <a:spLocks noGrp="1"/>
          </p:cNvSpPr>
          <p:nvPr>
            <p:ph type="title" hasCustomPrompt="1"/>
          </p:nvPr>
        </p:nvSpPr>
        <p:spPr>
          <a:xfrm>
            <a:off x="2325600" y="385325"/>
            <a:ext cx="6818400" cy="716400"/>
          </a:xfrm>
          <a:prstGeom prst="rect">
            <a:avLst/>
          </a:prstGeom>
        </p:spPr>
        <p:txBody>
          <a:bodyPr>
            <a:normAutofit/>
          </a:bodyPr>
          <a:lstStyle>
            <a:lvl1pPr algn="l">
              <a:defRPr sz="2000" baseline="0">
                <a:latin typeface="Arial" pitchFamily="34" charset="0"/>
                <a:cs typeface="Arial" pitchFamily="34" charset="0"/>
              </a:defRPr>
            </a:lvl1pPr>
          </a:lstStyle>
          <a:p>
            <a:r>
              <a:rPr lang="en-US" altLang="ja-JP" dirty="0" smtClean="0"/>
              <a:t>Click to edit title</a:t>
            </a:r>
            <a:endParaRPr kumimoji="1" lang="ja-JP" altLang="en-US" dirty="0"/>
          </a:p>
        </p:txBody>
      </p:sp>
      <p:sp>
        <p:nvSpPr>
          <p:cNvPr id="3" name="コンテンツ プレースホルダ 2"/>
          <p:cNvSpPr>
            <a:spLocks noGrp="1"/>
          </p:cNvSpPr>
          <p:nvPr>
            <p:ph idx="1" hasCustomPrompt="1"/>
          </p:nvPr>
        </p:nvSpPr>
        <p:spPr/>
        <p:txBody>
          <a:bodyPr>
            <a:normAutofit/>
          </a:bodyPr>
          <a:lstStyle>
            <a:lvl1pPr>
              <a:buFont typeface="Wingdings" pitchFamily="2" charset="2"/>
              <a:buChar char=""/>
              <a:defRPr sz="1200">
                <a:latin typeface="Arial" pitchFamily="34" charset="0"/>
                <a:cs typeface="Arial" pitchFamily="34" charset="0"/>
              </a:defRPr>
            </a:lvl1pPr>
            <a:lvl2pPr>
              <a:buFont typeface="Wingdings" pitchFamily="2" charset="2"/>
              <a:buChar char=""/>
              <a:defRPr sz="1200">
                <a:latin typeface="Arial" pitchFamily="34" charset="0"/>
                <a:cs typeface="Arial" pitchFamily="34" charset="0"/>
              </a:defRPr>
            </a:lvl2pPr>
            <a:lvl3pPr>
              <a:buFont typeface="Wingdings" pitchFamily="2" charset="2"/>
              <a:buChar char="ü"/>
              <a:defRPr sz="12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pic>
        <p:nvPicPr>
          <p:cNvPr id="10"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
        <p:nvSpPr>
          <p:cNvPr id="12" name="Slide Number Placeholder 4"/>
          <p:cNvSpPr txBox="1">
            <a:spLocks/>
          </p:cNvSpPr>
          <p:nvPr/>
        </p:nvSpPr>
        <p:spPr>
          <a:xfrm>
            <a:off x="3505200" y="6570000"/>
            <a:ext cx="2133600" cy="288000"/>
          </a:xfrm>
          <a:prstGeom prst="rect">
            <a:avLst/>
          </a:prstGeom>
        </p:spPr>
        <p:txBody>
          <a:bodyPr anchor="ctr"/>
          <a:lstStyle>
            <a:lvl1pPr algn="ctr">
              <a:defRPr sz="1200"/>
            </a:lvl1pPr>
          </a:lstStyle>
          <a:p>
            <a:pPr marL="0" marR="0" lvl="0" indent="0" algn="ctr" defTabSz="457200" rtl="0" eaLnBrk="1" fontAlgn="base" latinLnBrk="0" hangingPunct="1">
              <a:lnSpc>
                <a:spcPct val="100000"/>
              </a:lnSpc>
              <a:spcBef>
                <a:spcPct val="0"/>
              </a:spcBef>
              <a:spcAft>
                <a:spcPct val="0"/>
              </a:spcAft>
              <a:buClrTx/>
              <a:buSzTx/>
              <a:buFontTx/>
              <a:buNone/>
              <a:tabLst/>
              <a:defRPr/>
            </a:pPr>
            <a:fld id="{CB714E1A-2E8D-471C-9CAC-68F064E07FCE}" type="slidenum">
              <a:rPr kumimoji="0" lang="en-US" altLang="ja-JP" sz="1200" b="0" i="0" u="none" strike="noStrike" kern="1200" cap="none" spc="0" normalizeH="0" baseline="0" noProof="0" smtClean="0">
                <a:ln>
                  <a:noFill/>
                </a:ln>
                <a:solidFill>
                  <a:schemeClr val="tx1"/>
                </a:solidFill>
                <a:effectLst/>
                <a:uLnTx/>
                <a:uFillTx/>
                <a:latin typeface="Calibri" pitchFamily="34" charset="0"/>
                <a:ea typeface="ＭＳ Ｐゴシック" pitchFamily="50" charset="-128"/>
                <a:cs typeface="+mn-cs"/>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dirty="0" smtClean="0">
              <a:ln>
                <a:noFill/>
              </a:ln>
              <a:solidFill>
                <a:schemeClr val="tx1"/>
              </a:solidFill>
              <a:effectLst/>
              <a:uLnTx/>
              <a:uFillTx/>
              <a:latin typeface="Calibri" pitchFamily="34" charset="0"/>
              <a:ea typeface="ＭＳ Ｐゴシック" pitchFamily="50"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pic>
        <p:nvPicPr>
          <p:cNvPr id="7" name="Picture 7" descr="infinite.png"/>
          <p:cNvPicPr>
            <a:picLocks noChangeAspect="1"/>
          </p:cNvPicPr>
          <p:nvPr/>
        </p:nvPicPr>
        <p:blipFill>
          <a:blip r:embed="rId5" cstate="print"/>
          <a:srcRect/>
          <a:stretch>
            <a:fillRect/>
          </a:stretch>
        </p:blipFill>
        <p:spPr bwMode="auto">
          <a:xfrm>
            <a:off x="7980364" y="5235576"/>
            <a:ext cx="1163637" cy="1622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baseline="0">
          <a:solidFill>
            <a:schemeClr val="tx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kumimoji="1" sz="2800" kern="1200" baseline="0">
          <a:solidFill>
            <a:schemeClr val="tx1"/>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kumimoji="1" sz="2400" kern="1200" baseline="0">
          <a:solidFill>
            <a:schemeClr val="tx1"/>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pic>
        <p:nvPicPr>
          <p:cNvPr id="7" name="Picture 7" descr="infinite.png"/>
          <p:cNvPicPr>
            <a:picLocks noChangeAspect="1"/>
          </p:cNvPicPr>
          <p:nvPr/>
        </p:nvPicPr>
        <p:blipFill>
          <a:blip r:embed="rId4" cstate="print"/>
          <a:srcRect/>
          <a:stretch>
            <a:fillRect/>
          </a:stretch>
        </p:blipFill>
        <p:spPr bwMode="auto">
          <a:xfrm>
            <a:off x="7980364" y="5235576"/>
            <a:ext cx="1163637" cy="1622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5" r:id="rId1"/>
    <p:sldLayoutId id="2147483786" r:id="rId2"/>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baseline="0">
          <a:solidFill>
            <a:schemeClr val="tx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kumimoji="1" sz="2800" kern="1200" baseline="0">
          <a:solidFill>
            <a:schemeClr val="tx1"/>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kumimoji="1" sz="2400" kern="1200" baseline="0">
          <a:solidFill>
            <a:schemeClr val="tx1"/>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924800" cy="2057400"/>
          </a:xfrm>
        </p:spPr>
        <p:txBody>
          <a:bodyPr>
            <a:normAutofit fontScale="90000"/>
          </a:bodyPr>
          <a:lstStyle/>
          <a:p>
            <a:r>
              <a:rPr lang="en-US" dirty="0" smtClean="0"/>
              <a:t>Intern Presentation </a:t>
            </a:r>
            <a:br>
              <a:rPr lang="en-US" dirty="0" smtClean="0"/>
            </a:br>
            <a:r>
              <a:rPr lang="en-US" dirty="0" smtClean="0"/>
              <a:t/>
            </a:r>
            <a:br>
              <a:rPr lang="en-US" dirty="0" smtClean="0"/>
            </a:br>
            <a:r>
              <a:rPr lang="en-US" sz="2700" dirty="0" smtClean="0"/>
              <a:t>AUTOMATED REGRESSION ENVIRONMENT FOR DESIGN VERIFICATION PRODUCTIVITY</a:t>
            </a:r>
            <a:r>
              <a:rPr lang="en-US" dirty="0" smtClean="0"/>
              <a:t/>
            </a:r>
            <a:br>
              <a:rPr lang="en-US" dirty="0" smtClean="0"/>
            </a:br>
            <a:endParaRPr lang="en-US" dirty="0"/>
          </a:p>
        </p:txBody>
      </p:sp>
      <p:sp>
        <p:nvSpPr>
          <p:cNvPr id="5" name="Subtitle 3"/>
          <p:cNvSpPr>
            <a:spLocks noGrp="1"/>
          </p:cNvSpPr>
          <p:nvPr>
            <p:ph type="subTitle" idx="1"/>
          </p:nvPr>
        </p:nvSpPr>
        <p:spPr>
          <a:xfrm>
            <a:off x="685800" y="3962400"/>
            <a:ext cx="8077200" cy="1499616"/>
          </a:xfrm>
        </p:spPr>
        <p:txBody>
          <a:bodyPr/>
          <a:lstStyle/>
          <a:p>
            <a:r>
              <a:rPr lang="en-US" dirty="0" smtClean="0"/>
              <a:t>11</a:t>
            </a:r>
            <a:r>
              <a:rPr lang="en-US" baseline="30000" dirty="0" smtClean="0"/>
              <a:t>th</a:t>
            </a:r>
            <a:r>
              <a:rPr lang="en-US" dirty="0" smtClean="0"/>
              <a:t> November 2016</a:t>
            </a:r>
          </a:p>
          <a:p>
            <a:r>
              <a:rPr lang="en-US" dirty="0" smtClean="0"/>
              <a:t>Keshav Rath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81400" y="1295400"/>
            <a:ext cx="1981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  PROJECT</a:t>
            </a:r>
            <a:endParaRPr lang="en-US" dirty="0">
              <a:solidFill>
                <a:schemeClr val="tx1"/>
              </a:solidFill>
            </a:endParaRPr>
          </a:p>
        </p:txBody>
      </p:sp>
      <p:sp>
        <p:nvSpPr>
          <p:cNvPr id="9" name="Rectangle 8"/>
          <p:cNvSpPr/>
          <p:nvPr/>
        </p:nvSpPr>
        <p:spPr>
          <a:xfrm>
            <a:off x="1066800" y="1981200"/>
            <a:ext cx="1371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p>
        </p:txBody>
      </p:sp>
      <p:sp>
        <p:nvSpPr>
          <p:cNvPr id="12" name="Rectangle 11"/>
          <p:cNvSpPr/>
          <p:nvPr/>
        </p:nvSpPr>
        <p:spPr>
          <a:xfrm>
            <a:off x="6477000" y="1981200"/>
            <a:ext cx="1524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Verification</a:t>
            </a:r>
          </a:p>
        </p:txBody>
      </p:sp>
      <p:sp>
        <p:nvSpPr>
          <p:cNvPr id="13" name="Rectangle 12"/>
          <p:cNvSpPr/>
          <p:nvPr/>
        </p:nvSpPr>
        <p:spPr>
          <a:xfrm>
            <a:off x="152400" y="2667000"/>
            <a:ext cx="1447800" cy="5334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regression</a:t>
            </a:r>
          </a:p>
        </p:txBody>
      </p:sp>
      <p:sp>
        <p:nvSpPr>
          <p:cNvPr id="14" name="Rectangle 13"/>
          <p:cNvSpPr/>
          <p:nvPr/>
        </p:nvSpPr>
        <p:spPr>
          <a:xfrm>
            <a:off x="1981200" y="2667000"/>
            <a:ext cx="1447800" cy="533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scripts</a:t>
            </a:r>
          </a:p>
        </p:txBody>
      </p:sp>
      <p:sp>
        <p:nvSpPr>
          <p:cNvPr id="15" name="Rectangle 14"/>
          <p:cNvSpPr/>
          <p:nvPr/>
        </p:nvSpPr>
        <p:spPr>
          <a:xfrm>
            <a:off x="3848100" y="2667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sim</a:t>
            </a:r>
            <a:endParaRPr lang="en-US" dirty="0" smtClean="0">
              <a:solidFill>
                <a:schemeClr val="tx1"/>
              </a:solidFill>
            </a:endParaRPr>
          </a:p>
        </p:txBody>
      </p:sp>
      <p:sp>
        <p:nvSpPr>
          <p:cNvPr id="18" name="Rectangle 17"/>
          <p:cNvSpPr/>
          <p:nvPr/>
        </p:nvSpPr>
        <p:spPr>
          <a:xfrm>
            <a:off x="5638800" y="2667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testbenches</a:t>
            </a:r>
            <a:endParaRPr lang="en-US" dirty="0" smtClean="0">
              <a:solidFill>
                <a:schemeClr val="tx1"/>
              </a:solidFill>
            </a:endParaRPr>
          </a:p>
        </p:txBody>
      </p:sp>
      <p:sp>
        <p:nvSpPr>
          <p:cNvPr id="19" name="Rectangle 18"/>
          <p:cNvSpPr/>
          <p:nvPr/>
        </p:nvSpPr>
        <p:spPr>
          <a:xfrm>
            <a:off x="7543800" y="2667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testcases</a:t>
            </a:r>
          </a:p>
        </p:txBody>
      </p:sp>
      <p:sp>
        <p:nvSpPr>
          <p:cNvPr id="73" name="TextBox 72"/>
          <p:cNvSpPr txBox="1"/>
          <p:nvPr/>
        </p:nvSpPr>
        <p:spPr>
          <a:xfrm>
            <a:off x="2438400" y="457200"/>
            <a:ext cx="5867400" cy="369332"/>
          </a:xfrm>
          <a:prstGeom prst="rect">
            <a:avLst/>
          </a:prstGeom>
          <a:noFill/>
        </p:spPr>
        <p:txBody>
          <a:bodyPr wrap="square" rtlCol="0">
            <a:spAutoFit/>
          </a:bodyPr>
          <a:lstStyle/>
          <a:p>
            <a:r>
              <a:rPr lang="en-US" dirty="0" smtClean="0"/>
              <a:t>DIRECTORY STRUCTURE</a:t>
            </a:r>
            <a:endParaRPr lang="en-US" dirty="0"/>
          </a:p>
        </p:txBody>
      </p:sp>
      <p:cxnSp>
        <p:nvCxnSpPr>
          <p:cNvPr id="75" name="Elbow Connector 74"/>
          <p:cNvCxnSpPr>
            <a:stCxn id="7" idx="2"/>
            <a:endCxn id="9" idx="0"/>
          </p:cNvCxnSpPr>
          <p:nvPr/>
        </p:nvCxnSpPr>
        <p:spPr>
          <a:xfrm rot="5400000">
            <a:off x="3009900" y="419100"/>
            <a:ext cx="304800" cy="2819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 idx="2"/>
            <a:endCxn id="12" idx="0"/>
          </p:cNvCxnSpPr>
          <p:nvPr/>
        </p:nvCxnSpPr>
        <p:spPr>
          <a:xfrm rot="16200000" flipH="1">
            <a:off x="5753100" y="495300"/>
            <a:ext cx="304800" cy="2667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2" idx="2"/>
            <a:endCxn id="14" idx="0"/>
          </p:cNvCxnSpPr>
          <p:nvPr/>
        </p:nvCxnSpPr>
        <p:spPr>
          <a:xfrm rot="5400000">
            <a:off x="4781550" y="209550"/>
            <a:ext cx="381000" cy="4533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2" idx="2"/>
            <a:endCxn id="13" idx="0"/>
          </p:cNvCxnSpPr>
          <p:nvPr/>
        </p:nvCxnSpPr>
        <p:spPr>
          <a:xfrm rot="5400000">
            <a:off x="3867150" y="-704850"/>
            <a:ext cx="381000" cy="636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12" idx="2"/>
            <a:endCxn id="18" idx="0"/>
          </p:cNvCxnSpPr>
          <p:nvPr/>
        </p:nvCxnSpPr>
        <p:spPr>
          <a:xfrm rot="5400000">
            <a:off x="6610350" y="2038350"/>
            <a:ext cx="381000" cy="876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12" idx="2"/>
            <a:endCxn id="19" idx="0"/>
          </p:cNvCxnSpPr>
          <p:nvPr/>
        </p:nvCxnSpPr>
        <p:spPr>
          <a:xfrm rot="16200000" flipH="1">
            <a:off x="7562850" y="1962150"/>
            <a:ext cx="381000" cy="1028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 y="6187588"/>
            <a:ext cx="304801" cy="215444"/>
          </a:xfrm>
          <a:prstGeom prst="rect">
            <a:avLst/>
          </a:prstGeom>
          <a:solidFill>
            <a:schemeClr val="accent3">
              <a:lumMod val="75000"/>
            </a:schemeClr>
          </a:solidFill>
        </p:spPr>
        <p:txBody>
          <a:bodyPr wrap="square" rtlCol="0">
            <a:spAutoFit/>
          </a:bodyPr>
          <a:lstStyle/>
          <a:p>
            <a:endParaRPr lang="en-US" sz="800" dirty="0"/>
          </a:p>
        </p:txBody>
      </p:sp>
      <p:sp>
        <p:nvSpPr>
          <p:cNvPr id="21" name="TextBox 20"/>
          <p:cNvSpPr txBox="1"/>
          <p:nvPr/>
        </p:nvSpPr>
        <p:spPr>
          <a:xfrm>
            <a:off x="809767" y="6172199"/>
            <a:ext cx="2590800" cy="246221"/>
          </a:xfrm>
          <a:prstGeom prst="rect">
            <a:avLst/>
          </a:prstGeom>
          <a:noFill/>
        </p:spPr>
        <p:txBody>
          <a:bodyPr wrap="square" rtlCol="0">
            <a:spAutoFit/>
          </a:bodyPr>
          <a:lstStyle/>
          <a:p>
            <a:r>
              <a:rPr lang="en-US" sz="1000" dirty="0" smtClean="0"/>
              <a:t>SCRIPTS AND USER INPUT FILES</a:t>
            </a:r>
            <a:endParaRPr lang="en-US" sz="1000" dirty="0"/>
          </a:p>
        </p:txBody>
      </p:sp>
      <p:cxnSp>
        <p:nvCxnSpPr>
          <p:cNvPr id="30" name="Elbow Connector 29"/>
          <p:cNvCxnSpPr>
            <a:stCxn id="12" idx="2"/>
            <a:endCxn id="15" idx="0"/>
          </p:cNvCxnSpPr>
          <p:nvPr/>
        </p:nvCxnSpPr>
        <p:spPr>
          <a:xfrm rot="5400000">
            <a:off x="5715000" y="1143000"/>
            <a:ext cx="381000" cy="2667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705600" y="3733800"/>
            <a:ext cx="1143000" cy="29716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vip_dir</a:t>
            </a:r>
            <a:endParaRPr lang="en-US" dirty="0" smtClean="0">
              <a:solidFill>
                <a:schemeClr val="tx1"/>
              </a:solidFill>
            </a:endParaRPr>
          </a:p>
        </p:txBody>
      </p:sp>
      <p:sp>
        <p:nvSpPr>
          <p:cNvPr id="59" name="Rectangle 58"/>
          <p:cNvSpPr/>
          <p:nvPr/>
        </p:nvSpPr>
        <p:spPr>
          <a:xfrm>
            <a:off x="3886200" y="3733800"/>
            <a:ext cx="1143000" cy="29716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rtl_sim</a:t>
            </a:r>
            <a:endParaRPr lang="en-US" dirty="0">
              <a:solidFill>
                <a:schemeClr val="tx1"/>
              </a:solidFill>
            </a:endParaRPr>
          </a:p>
        </p:txBody>
      </p:sp>
      <p:sp>
        <p:nvSpPr>
          <p:cNvPr id="62" name="Rectangle 61"/>
          <p:cNvSpPr/>
          <p:nvPr/>
        </p:nvSpPr>
        <p:spPr>
          <a:xfrm>
            <a:off x="5181600" y="3733800"/>
            <a:ext cx="1295400" cy="29716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cov_sim</a:t>
            </a:r>
            <a:endParaRPr lang="en-US" dirty="0">
              <a:solidFill>
                <a:schemeClr val="tx1"/>
              </a:solidFill>
            </a:endParaRPr>
          </a:p>
        </p:txBody>
      </p:sp>
      <p:sp>
        <p:nvSpPr>
          <p:cNvPr id="63" name="TextBox 62"/>
          <p:cNvSpPr txBox="1"/>
          <p:nvPr/>
        </p:nvSpPr>
        <p:spPr>
          <a:xfrm>
            <a:off x="7924800" y="3733800"/>
            <a:ext cx="1219200" cy="307777"/>
          </a:xfrm>
          <a:prstGeom prst="rect">
            <a:avLst/>
          </a:prstGeom>
          <a:solidFill>
            <a:srgbClr val="FFC000"/>
          </a:solidFill>
        </p:spPr>
        <p:txBody>
          <a:bodyPr wrap="square" rtlCol="0">
            <a:spAutoFit/>
          </a:bodyPr>
          <a:lstStyle/>
          <a:p>
            <a:r>
              <a:rPr lang="en-US" sz="1400" dirty="0">
                <a:solidFill>
                  <a:schemeClr val="tx2">
                    <a:lumMod val="60000"/>
                    <a:lumOff val="40000"/>
                  </a:schemeClr>
                </a:solidFill>
              </a:rPr>
              <a:t>c</a:t>
            </a:r>
            <a:r>
              <a:rPr lang="en-US" sz="1400" dirty="0" smtClean="0">
                <a:solidFill>
                  <a:schemeClr val="tx2">
                    <a:lumMod val="60000"/>
                    <a:lumOff val="40000"/>
                  </a:schemeClr>
                </a:solidFill>
              </a:rPr>
              <a:t>reate_vip.sh</a:t>
            </a:r>
            <a:endParaRPr lang="en-US" sz="1400" dirty="0">
              <a:solidFill>
                <a:schemeClr val="tx2">
                  <a:lumMod val="60000"/>
                  <a:lumOff val="40000"/>
                </a:schemeClr>
              </a:solidFill>
            </a:endParaRPr>
          </a:p>
        </p:txBody>
      </p:sp>
      <p:sp>
        <p:nvSpPr>
          <p:cNvPr id="64" name="Rectangle 63"/>
          <p:cNvSpPr/>
          <p:nvPr/>
        </p:nvSpPr>
        <p:spPr>
          <a:xfrm>
            <a:off x="4038600" y="4419600"/>
            <a:ext cx="1462587" cy="2794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single </a:t>
            </a:r>
            <a:r>
              <a:rPr lang="en-US" dirty="0" smtClean="0">
                <a:solidFill>
                  <a:schemeClr val="tx1"/>
                </a:solidFill>
              </a:rPr>
              <a:t>test</a:t>
            </a:r>
            <a:endParaRPr lang="en-US" dirty="0">
              <a:solidFill>
                <a:schemeClr val="tx1"/>
              </a:solidFill>
            </a:endParaRPr>
          </a:p>
        </p:txBody>
      </p:sp>
      <p:sp>
        <p:nvSpPr>
          <p:cNvPr id="65" name="Rectangle 64"/>
          <p:cNvSpPr/>
          <p:nvPr/>
        </p:nvSpPr>
        <p:spPr>
          <a:xfrm>
            <a:off x="6629400" y="4419600"/>
            <a:ext cx="914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reglist</a:t>
            </a:r>
            <a:endParaRPr lang="en-US" dirty="0">
              <a:solidFill>
                <a:schemeClr val="tx1"/>
              </a:solidFill>
            </a:endParaRPr>
          </a:p>
        </p:txBody>
      </p:sp>
      <p:sp>
        <p:nvSpPr>
          <p:cNvPr id="66" name="Rectangle 65"/>
          <p:cNvSpPr/>
          <p:nvPr/>
        </p:nvSpPr>
        <p:spPr>
          <a:xfrm>
            <a:off x="7230472" y="4876800"/>
            <a:ext cx="1913528" cy="27042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Common_Libs</a:t>
            </a:r>
            <a:endParaRPr lang="en-US" dirty="0">
              <a:solidFill>
                <a:schemeClr val="tx1"/>
              </a:solidFill>
            </a:endParaRPr>
          </a:p>
        </p:txBody>
      </p:sp>
      <p:sp>
        <p:nvSpPr>
          <p:cNvPr id="67" name="Rectangle 66"/>
          <p:cNvSpPr/>
          <p:nvPr/>
        </p:nvSpPr>
        <p:spPr>
          <a:xfrm>
            <a:off x="7263522" y="5257800"/>
            <a:ext cx="1118478" cy="27628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Top_Test</a:t>
            </a:r>
            <a:endParaRPr lang="en-US" dirty="0">
              <a:solidFill>
                <a:schemeClr val="tx1"/>
              </a:solidFill>
            </a:endParaRPr>
          </a:p>
        </p:txBody>
      </p:sp>
      <p:sp>
        <p:nvSpPr>
          <p:cNvPr id="68" name="Rectangle 67"/>
          <p:cNvSpPr/>
          <p:nvPr/>
        </p:nvSpPr>
        <p:spPr>
          <a:xfrm>
            <a:off x="7230472" y="5715000"/>
            <a:ext cx="1227728" cy="3256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Top_Test1</a:t>
            </a:r>
            <a:endParaRPr lang="en-US" dirty="0">
              <a:solidFill>
                <a:schemeClr val="tx1"/>
              </a:solidFill>
            </a:endParaRPr>
          </a:p>
        </p:txBody>
      </p:sp>
      <p:cxnSp>
        <p:nvCxnSpPr>
          <p:cNvPr id="69" name="Elbow Connector 31"/>
          <p:cNvCxnSpPr>
            <a:stCxn id="65" idx="2"/>
            <a:endCxn id="66" idx="1"/>
          </p:cNvCxnSpPr>
          <p:nvPr/>
        </p:nvCxnSpPr>
        <p:spPr>
          <a:xfrm rot="16200000" flipH="1">
            <a:off x="7014729" y="4796271"/>
            <a:ext cx="287614" cy="143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33"/>
          <p:cNvCxnSpPr>
            <a:stCxn id="65" idx="2"/>
            <a:endCxn id="67" idx="1"/>
          </p:cNvCxnSpPr>
          <p:nvPr/>
        </p:nvCxnSpPr>
        <p:spPr>
          <a:xfrm rot="16200000" flipH="1">
            <a:off x="6839289" y="4971711"/>
            <a:ext cx="671544" cy="176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59" idx="2"/>
            <a:endCxn id="65" idx="0"/>
          </p:cNvCxnSpPr>
          <p:nvPr/>
        </p:nvCxnSpPr>
        <p:spPr>
          <a:xfrm rot="16200000" flipH="1">
            <a:off x="5577832" y="2910832"/>
            <a:ext cx="388636" cy="26289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59" idx="2"/>
            <a:endCxn id="64" idx="0"/>
          </p:cNvCxnSpPr>
          <p:nvPr/>
        </p:nvCxnSpPr>
        <p:spPr>
          <a:xfrm rot="16200000" flipH="1">
            <a:off x="4419479" y="4069185"/>
            <a:ext cx="388636" cy="3121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953000" y="4953000"/>
            <a:ext cx="1600200" cy="2286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Common_Libs</a:t>
            </a:r>
            <a:endParaRPr lang="en-US" dirty="0">
              <a:solidFill>
                <a:schemeClr val="tx1"/>
              </a:solidFill>
            </a:endParaRPr>
          </a:p>
        </p:txBody>
      </p:sp>
      <p:sp>
        <p:nvSpPr>
          <p:cNvPr id="82" name="Rectangle 81"/>
          <p:cNvSpPr/>
          <p:nvPr/>
        </p:nvSpPr>
        <p:spPr>
          <a:xfrm>
            <a:off x="4953000" y="5334000"/>
            <a:ext cx="1295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Test12</a:t>
            </a:r>
            <a:endParaRPr lang="en-US" dirty="0">
              <a:solidFill>
                <a:schemeClr val="tx1"/>
              </a:solidFill>
            </a:endParaRPr>
          </a:p>
        </p:txBody>
      </p:sp>
      <p:cxnSp>
        <p:nvCxnSpPr>
          <p:cNvPr id="84" name="Shape 83"/>
          <p:cNvCxnSpPr>
            <a:stCxn id="64" idx="2"/>
            <a:endCxn id="80" idx="1"/>
          </p:cNvCxnSpPr>
          <p:nvPr/>
        </p:nvCxnSpPr>
        <p:spPr>
          <a:xfrm rot="16200000" flipH="1">
            <a:off x="4677325" y="4791624"/>
            <a:ext cx="368245" cy="1831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hape 85"/>
          <p:cNvCxnSpPr>
            <a:stCxn id="64" idx="2"/>
            <a:endCxn id="82" idx="1"/>
          </p:cNvCxnSpPr>
          <p:nvPr/>
        </p:nvCxnSpPr>
        <p:spPr>
          <a:xfrm rot="16200000" flipH="1">
            <a:off x="4467775" y="5001174"/>
            <a:ext cx="787345" cy="1831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15" idx="2"/>
            <a:endCxn id="59" idx="0"/>
          </p:cNvCxnSpPr>
          <p:nvPr/>
        </p:nvCxnSpPr>
        <p:spPr>
          <a:xfrm rot="5400000">
            <a:off x="4248150" y="3409950"/>
            <a:ext cx="533400" cy="114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5" idx="2"/>
            <a:endCxn id="62" idx="0"/>
          </p:cNvCxnSpPr>
          <p:nvPr/>
        </p:nvCxnSpPr>
        <p:spPr>
          <a:xfrm rot="16200000" flipH="1">
            <a:off x="4933950" y="2838450"/>
            <a:ext cx="533400" cy="1257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15" idx="2"/>
            <a:endCxn id="58" idx="0"/>
          </p:cNvCxnSpPr>
          <p:nvPr/>
        </p:nvCxnSpPr>
        <p:spPr>
          <a:xfrm rot="16200000" flipH="1">
            <a:off x="5657850" y="2114550"/>
            <a:ext cx="533400" cy="2705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15" idx="2"/>
            <a:endCxn id="63" idx="0"/>
          </p:cNvCxnSpPr>
          <p:nvPr/>
        </p:nvCxnSpPr>
        <p:spPr>
          <a:xfrm rot="16200000" flipH="1">
            <a:off x="6286500" y="1485900"/>
            <a:ext cx="533400" cy="396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28600" y="3657600"/>
            <a:ext cx="1446947" cy="2956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Rtl_sim</a:t>
            </a:r>
            <a:endParaRPr lang="en-US" dirty="0">
              <a:solidFill>
                <a:schemeClr val="tx1"/>
              </a:solidFill>
            </a:endParaRPr>
          </a:p>
        </p:txBody>
      </p:sp>
      <p:sp>
        <p:nvSpPr>
          <p:cNvPr id="136" name="Rectangle 135"/>
          <p:cNvSpPr/>
          <p:nvPr/>
        </p:nvSpPr>
        <p:spPr>
          <a:xfrm>
            <a:off x="1981200" y="3657600"/>
            <a:ext cx="1447800" cy="29567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Cov_sim</a:t>
            </a:r>
            <a:endParaRPr lang="en-US" dirty="0">
              <a:solidFill>
                <a:schemeClr val="tx1"/>
              </a:solidFill>
            </a:endParaRPr>
          </a:p>
        </p:txBody>
      </p:sp>
      <p:sp>
        <p:nvSpPr>
          <p:cNvPr id="139" name="Rectangle 138"/>
          <p:cNvSpPr/>
          <p:nvPr/>
        </p:nvSpPr>
        <p:spPr>
          <a:xfrm>
            <a:off x="152400" y="4191000"/>
            <a:ext cx="1449016" cy="25861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a:t>
            </a:r>
            <a:r>
              <a:rPr lang="en-US" dirty="0" err="1" smtClean="0">
                <a:solidFill>
                  <a:schemeClr val="tx1"/>
                </a:solidFill>
              </a:rPr>
              <a:t>eglist</a:t>
            </a:r>
            <a:endParaRPr lang="en-US" dirty="0">
              <a:solidFill>
                <a:schemeClr val="tx1"/>
              </a:solidFill>
            </a:endParaRPr>
          </a:p>
        </p:txBody>
      </p:sp>
      <p:cxnSp>
        <p:nvCxnSpPr>
          <p:cNvPr id="141" name="Elbow Connector 140"/>
          <p:cNvCxnSpPr>
            <a:stCxn id="135" idx="2"/>
            <a:endCxn id="139" idx="0"/>
          </p:cNvCxnSpPr>
          <p:nvPr/>
        </p:nvCxnSpPr>
        <p:spPr>
          <a:xfrm rot="5400000">
            <a:off x="795626" y="4034551"/>
            <a:ext cx="237731" cy="751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1066800" y="4680466"/>
            <a:ext cx="9906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Failed</a:t>
            </a:r>
            <a:endParaRPr lang="en-US" dirty="0">
              <a:solidFill>
                <a:schemeClr val="tx1"/>
              </a:solidFill>
            </a:endParaRPr>
          </a:p>
        </p:txBody>
      </p:sp>
      <p:sp>
        <p:nvSpPr>
          <p:cNvPr id="144" name="Rectangle 143"/>
          <p:cNvSpPr/>
          <p:nvPr/>
        </p:nvSpPr>
        <p:spPr>
          <a:xfrm>
            <a:off x="1066800" y="5137666"/>
            <a:ext cx="9906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Passed</a:t>
            </a:r>
            <a:endParaRPr lang="en-US" dirty="0">
              <a:solidFill>
                <a:schemeClr val="tx1"/>
              </a:solidFill>
            </a:endParaRPr>
          </a:p>
        </p:txBody>
      </p:sp>
      <p:sp>
        <p:nvSpPr>
          <p:cNvPr id="145" name="Rectangle 144"/>
          <p:cNvSpPr/>
          <p:nvPr/>
        </p:nvSpPr>
        <p:spPr>
          <a:xfrm>
            <a:off x="990600" y="5691314"/>
            <a:ext cx="1066800" cy="26430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a:t>
            </a:r>
            <a:endParaRPr lang="en-US" dirty="0">
              <a:solidFill>
                <a:schemeClr val="tx1"/>
              </a:solidFill>
            </a:endParaRPr>
          </a:p>
        </p:txBody>
      </p:sp>
      <p:cxnSp>
        <p:nvCxnSpPr>
          <p:cNvPr id="146" name="Elbow Connector 51"/>
          <p:cNvCxnSpPr>
            <a:stCxn id="139" idx="2"/>
            <a:endCxn id="143" idx="1"/>
          </p:cNvCxnSpPr>
          <p:nvPr/>
        </p:nvCxnSpPr>
        <p:spPr>
          <a:xfrm rot="16200000" flipH="1">
            <a:off x="780229" y="4546294"/>
            <a:ext cx="383251" cy="189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53"/>
          <p:cNvCxnSpPr>
            <a:stCxn id="139" idx="2"/>
            <a:endCxn id="144" idx="1"/>
          </p:cNvCxnSpPr>
          <p:nvPr/>
        </p:nvCxnSpPr>
        <p:spPr>
          <a:xfrm rot="16200000" flipH="1">
            <a:off x="551629" y="4774894"/>
            <a:ext cx="840451" cy="189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09800" y="4648200"/>
            <a:ext cx="1295400" cy="369332"/>
          </a:xfrm>
          <a:prstGeom prst="rect">
            <a:avLst/>
          </a:prstGeom>
          <a:solidFill>
            <a:srgbClr val="FFC000"/>
          </a:solidFill>
        </p:spPr>
        <p:txBody>
          <a:bodyPr wrap="square" rtlCol="0">
            <a:spAutoFit/>
          </a:bodyPr>
          <a:lstStyle/>
          <a:p>
            <a:r>
              <a:rPr lang="en-US" dirty="0" smtClean="0"/>
              <a:t>Failed Logs</a:t>
            </a:r>
            <a:endParaRPr lang="en-US" dirty="0"/>
          </a:p>
        </p:txBody>
      </p:sp>
      <p:cxnSp>
        <p:nvCxnSpPr>
          <p:cNvPr id="150" name="Straight Arrow Connector 149"/>
          <p:cNvCxnSpPr>
            <a:stCxn id="143" idx="3"/>
            <a:endCxn id="149" idx="1"/>
          </p:cNvCxnSpPr>
          <p:nvPr/>
        </p:nvCxnSpPr>
        <p:spPr>
          <a:xfrm>
            <a:off x="2057400" y="4832866"/>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2209800" y="5105400"/>
            <a:ext cx="1447800" cy="369332"/>
          </a:xfrm>
          <a:prstGeom prst="rect">
            <a:avLst/>
          </a:prstGeom>
          <a:solidFill>
            <a:srgbClr val="FFC000"/>
          </a:solidFill>
        </p:spPr>
        <p:txBody>
          <a:bodyPr wrap="square" rtlCol="0">
            <a:spAutoFit/>
          </a:bodyPr>
          <a:lstStyle/>
          <a:p>
            <a:r>
              <a:rPr lang="en-US" dirty="0" smtClean="0"/>
              <a:t>Passed Logs</a:t>
            </a:r>
            <a:endParaRPr lang="en-US" dirty="0"/>
          </a:p>
        </p:txBody>
      </p:sp>
      <p:cxnSp>
        <p:nvCxnSpPr>
          <p:cNvPr id="152" name="Straight Arrow Connector 151"/>
          <p:cNvCxnSpPr>
            <a:stCxn id="144" idx="3"/>
            <a:endCxn id="151" idx="1"/>
          </p:cNvCxnSpPr>
          <p:nvPr/>
        </p:nvCxnSpPr>
        <p:spPr>
          <a:xfrm>
            <a:off x="2057400" y="5290066"/>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2209800" y="5638800"/>
            <a:ext cx="2286000" cy="369332"/>
          </a:xfrm>
          <a:prstGeom prst="rect">
            <a:avLst/>
          </a:prstGeom>
          <a:solidFill>
            <a:srgbClr val="FFC000"/>
          </a:solidFill>
        </p:spPr>
        <p:txBody>
          <a:bodyPr wrap="square" rtlCol="0">
            <a:spAutoFit/>
          </a:bodyPr>
          <a:lstStyle/>
          <a:p>
            <a:r>
              <a:rPr lang="en-US" dirty="0" smtClean="0">
                <a:solidFill>
                  <a:schemeClr val="tx2">
                    <a:lumMod val="60000"/>
                    <a:lumOff val="40000"/>
                  </a:schemeClr>
                </a:solidFill>
              </a:rPr>
              <a:t>Summary_Report.xls</a:t>
            </a:r>
            <a:endParaRPr lang="en-US" dirty="0">
              <a:solidFill>
                <a:schemeClr val="tx2">
                  <a:lumMod val="60000"/>
                  <a:lumOff val="40000"/>
                </a:schemeClr>
              </a:solidFill>
            </a:endParaRPr>
          </a:p>
        </p:txBody>
      </p:sp>
      <p:cxnSp>
        <p:nvCxnSpPr>
          <p:cNvPr id="154" name="Straight Arrow Connector 153"/>
          <p:cNvCxnSpPr>
            <a:stCxn id="145" idx="3"/>
            <a:endCxn id="153" idx="1"/>
          </p:cNvCxnSpPr>
          <p:nvPr/>
        </p:nvCxnSpPr>
        <p:spPr>
          <a:xfrm>
            <a:off x="2057400" y="5823466"/>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hape 205"/>
          <p:cNvCxnSpPr>
            <a:stCxn id="65" idx="2"/>
            <a:endCxn id="68" idx="1"/>
          </p:cNvCxnSpPr>
          <p:nvPr/>
        </p:nvCxnSpPr>
        <p:spPr>
          <a:xfrm rot="16200000" flipH="1">
            <a:off x="6581815" y="5229185"/>
            <a:ext cx="1153442" cy="1438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13" idx="2"/>
            <a:endCxn id="135" idx="0"/>
          </p:cNvCxnSpPr>
          <p:nvPr/>
        </p:nvCxnSpPr>
        <p:spPr>
          <a:xfrm rot="16200000" flipH="1">
            <a:off x="685587" y="3391113"/>
            <a:ext cx="457200" cy="757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13" idx="2"/>
            <a:endCxn id="136" idx="0"/>
          </p:cNvCxnSpPr>
          <p:nvPr/>
        </p:nvCxnSpPr>
        <p:spPr>
          <a:xfrm rot="16200000" flipH="1">
            <a:off x="1562100" y="2514600"/>
            <a:ext cx="457200" cy="1828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8" name="Shape 267"/>
          <p:cNvCxnSpPr>
            <a:stCxn id="139" idx="2"/>
            <a:endCxn id="145" idx="1"/>
          </p:cNvCxnSpPr>
          <p:nvPr/>
        </p:nvCxnSpPr>
        <p:spPr>
          <a:xfrm rot="16200000" flipH="1">
            <a:off x="246829" y="5079694"/>
            <a:ext cx="1373851" cy="1136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8" name="TextBox 287"/>
          <p:cNvSpPr txBox="1"/>
          <p:nvPr/>
        </p:nvSpPr>
        <p:spPr>
          <a:xfrm>
            <a:off x="304800" y="6477000"/>
            <a:ext cx="304801" cy="215444"/>
          </a:xfrm>
          <a:prstGeom prst="rect">
            <a:avLst/>
          </a:prstGeom>
          <a:solidFill>
            <a:srgbClr val="FFC000"/>
          </a:solidFill>
        </p:spPr>
        <p:txBody>
          <a:bodyPr wrap="square" rtlCol="0">
            <a:spAutoFit/>
          </a:bodyPr>
          <a:lstStyle/>
          <a:p>
            <a:endParaRPr lang="en-US" sz="800" dirty="0"/>
          </a:p>
        </p:txBody>
      </p:sp>
      <p:sp>
        <p:nvSpPr>
          <p:cNvPr id="289" name="TextBox 288"/>
          <p:cNvSpPr txBox="1"/>
          <p:nvPr/>
        </p:nvSpPr>
        <p:spPr>
          <a:xfrm>
            <a:off x="809767" y="6477000"/>
            <a:ext cx="3505200" cy="246221"/>
          </a:xfrm>
          <a:prstGeom prst="rect">
            <a:avLst/>
          </a:prstGeom>
          <a:noFill/>
        </p:spPr>
        <p:txBody>
          <a:bodyPr wrap="square" rtlCol="0">
            <a:spAutoFit/>
          </a:bodyPr>
          <a:lstStyle/>
          <a:p>
            <a:r>
              <a:rPr lang="en-US" sz="1000" dirty="0" smtClean="0"/>
              <a:t>FOLDERS AND FILES CREATED AFTER EXECUTION</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arn(inVertical)">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par>
                                <p:cTn id="34" presetID="16" presetClass="entr" presetSubtype="21"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barn(inVertical)">
                                      <p:cBhvr>
                                        <p:cTn id="36" dur="500"/>
                                        <p:tgtEl>
                                          <p:spTgt spid="75"/>
                                        </p:tgtEl>
                                      </p:cBhvr>
                                    </p:animEffect>
                                  </p:childTnLst>
                                </p:cTn>
                              </p:par>
                              <p:par>
                                <p:cTn id="37" presetID="16" presetClass="entr" presetSubtype="21"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barn(inVertical)">
                                      <p:cBhvr>
                                        <p:cTn id="39" dur="500"/>
                                        <p:tgtEl>
                                          <p:spTgt spid="77"/>
                                        </p:tgtEl>
                                      </p:cBhvr>
                                    </p:animEffect>
                                  </p:childTnLst>
                                </p:cTn>
                              </p:par>
                              <p:par>
                                <p:cTn id="40" presetID="16" presetClass="entr" presetSubtype="21" fill="hold"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barn(inVertical)">
                                      <p:cBhvr>
                                        <p:cTn id="42" dur="500"/>
                                        <p:tgtEl>
                                          <p:spTgt spid="79"/>
                                        </p:tgtEl>
                                      </p:cBhvr>
                                    </p:animEffect>
                                  </p:childTnLst>
                                </p:cTn>
                              </p:par>
                              <p:par>
                                <p:cTn id="43" presetID="16" presetClass="entr" presetSubtype="21"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barn(inVertical)">
                                      <p:cBhvr>
                                        <p:cTn id="45" dur="500"/>
                                        <p:tgtEl>
                                          <p:spTgt spid="81"/>
                                        </p:tgtEl>
                                      </p:cBhvr>
                                    </p:animEffect>
                                  </p:childTnLst>
                                </p:cTn>
                              </p:par>
                              <p:par>
                                <p:cTn id="46" presetID="16" presetClass="entr" presetSubtype="21"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barn(inVertical)">
                                      <p:cBhvr>
                                        <p:cTn id="48" dur="500"/>
                                        <p:tgtEl>
                                          <p:spTgt spid="83"/>
                                        </p:tgtEl>
                                      </p:cBhvr>
                                    </p:animEffect>
                                  </p:childTnLst>
                                </p:cTn>
                              </p:par>
                              <p:par>
                                <p:cTn id="49" presetID="16" presetClass="entr" presetSubtype="21" fill="hold"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barn(inVertical)">
                                      <p:cBhvr>
                                        <p:cTn id="51" dur="500"/>
                                        <p:tgtEl>
                                          <p:spTgt spid="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down)">
                                      <p:cBhvr>
                                        <p:cTn id="56" dur="500"/>
                                        <p:tgtEl>
                                          <p:spTgt spid="2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10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10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1000"/>
                                        <p:tgtEl>
                                          <p:spTgt spid="6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1000"/>
                                        <p:tgtEl>
                                          <p:spTgt spid="6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1000"/>
                                        <p:tgtEl>
                                          <p:spTgt spid="6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1000"/>
                                        <p:tgtEl>
                                          <p:spTgt spid="6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1000"/>
                                        <p:tgtEl>
                                          <p:spTgt spid="6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fade">
                                      <p:cBhvr>
                                        <p:cTn id="86" dur="1000"/>
                                        <p:tgtEl>
                                          <p:spTgt spid="68"/>
                                        </p:tgtEl>
                                      </p:cBhvr>
                                    </p:animEffect>
                                  </p:childTnLst>
                                </p:cTn>
                              </p:par>
                              <p:par>
                                <p:cTn id="87" presetID="10"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fade">
                                      <p:cBhvr>
                                        <p:cTn id="89" dur="1000"/>
                                        <p:tgtEl>
                                          <p:spTgt spid="69"/>
                                        </p:tgtEl>
                                      </p:cBhvr>
                                    </p:animEffect>
                                  </p:childTnLst>
                                </p:cTn>
                              </p:par>
                              <p:par>
                                <p:cTn id="90" presetID="10" presetClass="entr" presetSubtype="0" fill="hold" nodeType="with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1000"/>
                                        <p:tgtEl>
                                          <p:spTgt spid="70"/>
                                        </p:tgtEl>
                                      </p:cBhvr>
                                    </p:animEffect>
                                  </p:childTnLst>
                                </p:cTn>
                              </p:par>
                              <p:par>
                                <p:cTn id="93" presetID="10"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1000"/>
                                        <p:tgtEl>
                                          <p:spTgt spid="72"/>
                                        </p:tgtEl>
                                      </p:cBhvr>
                                    </p:animEffect>
                                  </p:childTnLst>
                                </p:cTn>
                              </p:par>
                              <p:par>
                                <p:cTn id="96" presetID="10" presetClass="entr" presetSubtype="0" fill="hold" nodeType="with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fade">
                                      <p:cBhvr>
                                        <p:cTn id="98" dur="1000"/>
                                        <p:tgtEl>
                                          <p:spTgt spid="7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1000"/>
                                        <p:tgtEl>
                                          <p:spTgt spid="8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1000"/>
                                        <p:tgtEl>
                                          <p:spTgt spid="82"/>
                                        </p:tgtEl>
                                      </p:cBhvr>
                                    </p:animEffect>
                                  </p:childTnLst>
                                </p:cTn>
                              </p:par>
                              <p:par>
                                <p:cTn id="105" presetID="10" presetClass="entr" presetSubtype="0" fill="hold" nodeType="with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fade">
                                      <p:cBhvr>
                                        <p:cTn id="107" dur="1000"/>
                                        <p:tgtEl>
                                          <p:spTgt spid="84"/>
                                        </p:tgtEl>
                                      </p:cBhvr>
                                    </p:animEffect>
                                  </p:childTnLst>
                                </p:cTn>
                              </p:par>
                              <p:par>
                                <p:cTn id="108" presetID="10" presetClass="entr" presetSubtype="0" fill="hold" nodeType="withEffect">
                                  <p:stCondLst>
                                    <p:cond delay="0"/>
                                  </p:stCondLst>
                                  <p:childTnLst>
                                    <p:set>
                                      <p:cBhvr>
                                        <p:cTn id="109" dur="1" fill="hold">
                                          <p:stCondLst>
                                            <p:cond delay="0"/>
                                          </p:stCondLst>
                                        </p:cTn>
                                        <p:tgtEl>
                                          <p:spTgt spid="86"/>
                                        </p:tgtEl>
                                        <p:attrNameLst>
                                          <p:attrName>style.visibility</p:attrName>
                                        </p:attrNameLst>
                                      </p:cBhvr>
                                      <p:to>
                                        <p:strVal val="visible"/>
                                      </p:to>
                                    </p:set>
                                    <p:animEffect transition="in" filter="fade">
                                      <p:cBhvr>
                                        <p:cTn id="110" dur="1000"/>
                                        <p:tgtEl>
                                          <p:spTgt spid="8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88"/>
                                        </p:tgtEl>
                                        <p:attrNameLst>
                                          <p:attrName>style.visibility</p:attrName>
                                        </p:attrNameLst>
                                      </p:cBhvr>
                                      <p:to>
                                        <p:strVal val="visible"/>
                                      </p:to>
                                    </p:set>
                                    <p:animEffect transition="in" filter="wipe(down)">
                                      <p:cBhvr>
                                        <p:cTn id="115" dur="500"/>
                                        <p:tgtEl>
                                          <p:spTgt spid="288"/>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89"/>
                                        </p:tgtEl>
                                        <p:attrNameLst>
                                          <p:attrName>style.visibility</p:attrName>
                                        </p:attrNameLst>
                                      </p:cBhvr>
                                      <p:to>
                                        <p:strVal val="visible"/>
                                      </p:to>
                                    </p:set>
                                    <p:animEffect transition="in" filter="wipe(down)">
                                      <p:cBhvr>
                                        <p:cTn id="118"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4" grpId="0" animBg="1"/>
      <p:bldP spid="15" grpId="0" animBg="1"/>
      <p:bldP spid="18" grpId="0" animBg="1"/>
      <p:bldP spid="19" grpId="0" animBg="1"/>
      <p:bldP spid="73" grpId="0"/>
      <p:bldP spid="20" grpId="0" animBg="1"/>
      <p:bldP spid="21" grpId="0"/>
      <p:bldP spid="58" grpId="0" animBg="1"/>
      <p:bldP spid="59" grpId="0" animBg="1"/>
      <p:bldP spid="62" grpId="0" animBg="1"/>
      <p:bldP spid="63" grpId="0" animBg="1"/>
      <p:bldP spid="64" grpId="0" animBg="1"/>
      <p:bldP spid="65" grpId="0" animBg="1"/>
      <p:bldP spid="66" grpId="0" animBg="1"/>
      <p:bldP spid="67" grpId="0" animBg="1"/>
      <p:bldP spid="68" grpId="0" animBg="1"/>
      <p:bldP spid="80" grpId="0" animBg="1"/>
      <p:bldP spid="82" grpId="0" animBg="1"/>
      <p:bldP spid="288" grpId="0" animBg="1"/>
      <p:bldP spid="2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INSIDE SCRIPT DIRECTORY</a:t>
            </a:r>
            <a:endParaRPr lang="en-US" dirty="0"/>
          </a:p>
        </p:txBody>
      </p:sp>
      <p:sp>
        <p:nvSpPr>
          <p:cNvPr id="4" name="Rectangle 3"/>
          <p:cNvSpPr/>
          <p:nvPr/>
        </p:nvSpPr>
        <p:spPr>
          <a:xfrm>
            <a:off x="4114800" y="1219200"/>
            <a:ext cx="1295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Scripts</a:t>
            </a:r>
            <a:endParaRPr lang="en-US" dirty="0"/>
          </a:p>
        </p:txBody>
      </p:sp>
      <p:sp>
        <p:nvSpPr>
          <p:cNvPr id="5" name="Rectangle 4"/>
          <p:cNvSpPr/>
          <p:nvPr/>
        </p:nvSpPr>
        <p:spPr>
          <a:xfrm>
            <a:off x="5867400" y="2210083"/>
            <a:ext cx="2819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Mandatory Reg Options</a:t>
            </a:r>
            <a:endParaRPr lang="en-US" dirty="0"/>
          </a:p>
        </p:txBody>
      </p:sp>
      <p:sp>
        <p:nvSpPr>
          <p:cNvPr id="6" name="Rectangle 5"/>
          <p:cNvSpPr/>
          <p:nvPr/>
        </p:nvSpPr>
        <p:spPr>
          <a:xfrm>
            <a:off x="5867400" y="2693202"/>
            <a:ext cx="2819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Mandatory Single Options</a:t>
            </a:r>
            <a:endParaRPr lang="en-US" dirty="0"/>
          </a:p>
        </p:txBody>
      </p:sp>
      <p:sp>
        <p:nvSpPr>
          <p:cNvPr id="7" name="Rectangle 6"/>
          <p:cNvSpPr/>
          <p:nvPr/>
        </p:nvSpPr>
        <p:spPr>
          <a:xfrm>
            <a:off x="5867400" y="3183885"/>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Reg Options</a:t>
            </a:r>
            <a:endParaRPr lang="en-US" dirty="0"/>
          </a:p>
        </p:txBody>
      </p:sp>
      <p:sp>
        <p:nvSpPr>
          <p:cNvPr id="8" name="Rectangle 7"/>
          <p:cNvSpPr/>
          <p:nvPr/>
        </p:nvSpPr>
        <p:spPr>
          <a:xfrm>
            <a:off x="5867399" y="3687442"/>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Single Options</a:t>
            </a:r>
            <a:endParaRPr lang="en-US" dirty="0"/>
          </a:p>
        </p:txBody>
      </p:sp>
      <p:sp>
        <p:nvSpPr>
          <p:cNvPr id="9" name="Rectangle 8"/>
          <p:cNvSpPr/>
          <p:nvPr/>
        </p:nvSpPr>
        <p:spPr>
          <a:xfrm>
            <a:off x="5867399" y="4246480"/>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Mandatory Compile Options</a:t>
            </a:r>
            <a:endParaRPr lang="en-US" dirty="0"/>
          </a:p>
        </p:txBody>
      </p:sp>
      <p:sp>
        <p:nvSpPr>
          <p:cNvPr id="10" name="Rectangle 9"/>
          <p:cNvSpPr/>
          <p:nvPr/>
        </p:nvSpPr>
        <p:spPr>
          <a:xfrm>
            <a:off x="5867399" y="4774368"/>
            <a:ext cx="2819399" cy="3857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Help Text</a:t>
            </a:r>
            <a:endParaRPr lang="en-US" dirty="0"/>
          </a:p>
        </p:txBody>
      </p:sp>
      <p:sp>
        <p:nvSpPr>
          <p:cNvPr id="11" name="Rectangle 10"/>
          <p:cNvSpPr/>
          <p:nvPr/>
        </p:nvSpPr>
        <p:spPr>
          <a:xfrm>
            <a:off x="1409699" y="1762265"/>
            <a:ext cx="2057401"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Incdir List</a:t>
            </a:r>
            <a:endParaRPr lang="en-US" dirty="0"/>
          </a:p>
        </p:txBody>
      </p:sp>
      <p:sp>
        <p:nvSpPr>
          <p:cNvPr id="12" name="Rectangle 11"/>
          <p:cNvSpPr/>
          <p:nvPr/>
        </p:nvSpPr>
        <p:spPr>
          <a:xfrm>
            <a:off x="1409698" y="2223157"/>
            <a:ext cx="2057401"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Testbench Filelist</a:t>
            </a:r>
            <a:endParaRPr lang="en-US" dirty="0"/>
          </a:p>
        </p:txBody>
      </p:sp>
      <p:sp>
        <p:nvSpPr>
          <p:cNvPr id="13" name="Rectangle 12"/>
          <p:cNvSpPr/>
          <p:nvPr/>
        </p:nvSpPr>
        <p:spPr>
          <a:xfrm>
            <a:off x="1409698" y="2713046"/>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RTL Filelist</a:t>
            </a:r>
            <a:endParaRPr lang="en-US" dirty="0"/>
          </a:p>
        </p:txBody>
      </p:sp>
      <p:sp>
        <p:nvSpPr>
          <p:cNvPr id="14" name="Rectangle 13"/>
          <p:cNvSpPr/>
          <p:nvPr/>
        </p:nvSpPr>
        <p:spPr>
          <a:xfrm>
            <a:off x="1409698" y="3202935"/>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Define List</a:t>
            </a:r>
            <a:endParaRPr lang="en-US" dirty="0"/>
          </a:p>
        </p:txBody>
      </p:sp>
      <p:sp>
        <p:nvSpPr>
          <p:cNvPr id="15" name="Rectangle 14"/>
          <p:cNvSpPr/>
          <p:nvPr/>
        </p:nvSpPr>
        <p:spPr>
          <a:xfrm>
            <a:off x="1409698" y="3706492"/>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 Options List</a:t>
            </a:r>
            <a:endParaRPr lang="en-US" dirty="0"/>
          </a:p>
        </p:txBody>
      </p:sp>
      <p:sp>
        <p:nvSpPr>
          <p:cNvPr id="16" name="Rectangle 15"/>
          <p:cNvSpPr/>
          <p:nvPr/>
        </p:nvSpPr>
        <p:spPr>
          <a:xfrm>
            <a:off x="1415179" y="4252628"/>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Tcl Files</a:t>
            </a:r>
            <a:endParaRPr lang="en-US" dirty="0"/>
          </a:p>
        </p:txBody>
      </p:sp>
      <p:sp>
        <p:nvSpPr>
          <p:cNvPr id="17" name="Rectangle 16"/>
          <p:cNvSpPr/>
          <p:nvPr/>
        </p:nvSpPr>
        <p:spPr>
          <a:xfrm>
            <a:off x="1409698" y="4795799"/>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Makefile</a:t>
            </a:r>
            <a:endParaRPr lang="en-US" dirty="0"/>
          </a:p>
        </p:txBody>
      </p:sp>
      <p:sp>
        <p:nvSpPr>
          <p:cNvPr id="18" name="Rectangle 17"/>
          <p:cNvSpPr/>
          <p:nvPr/>
        </p:nvSpPr>
        <p:spPr>
          <a:xfrm>
            <a:off x="5867399" y="1742072"/>
            <a:ext cx="2438401"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(PERL)</a:t>
            </a:r>
            <a:endParaRPr lang="en-US" dirty="0"/>
          </a:p>
        </p:txBody>
      </p:sp>
      <p:cxnSp>
        <p:nvCxnSpPr>
          <p:cNvPr id="19" name="Shape 45"/>
          <p:cNvCxnSpPr>
            <a:stCxn id="4" idx="2"/>
            <a:endCxn id="18" idx="1"/>
          </p:cNvCxnSpPr>
          <p:nvPr/>
        </p:nvCxnSpPr>
        <p:spPr>
          <a:xfrm rot="16200000" flipH="1">
            <a:off x="5234488" y="1280611"/>
            <a:ext cx="160922"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49"/>
          <p:cNvCxnSpPr>
            <a:stCxn id="4" idx="2"/>
            <a:endCxn id="11" idx="3"/>
          </p:cNvCxnSpPr>
          <p:nvPr/>
        </p:nvCxnSpPr>
        <p:spPr>
          <a:xfrm rot="5400000">
            <a:off x="4033768" y="1185932"/>
            <a:ext cx="162065"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51"/>
          <p:cNvCxnSpPr>
            <a:stCxn id="4" idx="2"/>
            <a:endCxn id="5" idx="1"/>
          </p:cNvCxnSpPr>
          <p:nvPr/>
        </p:nvCxnSpPr>
        <p:spPr>
          <a:xfrm rot="16200000" flipH="1">
            <a:off x="5000484" y="1514616"/>
            <a:ext cx="628933"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53"/>
          <p:cNvCxnSpPr>
            <a:stCxn id="4" idx="2"/>
            <a:endCxn id="12" idx="3"/>
          </p:cNvCxnSpPr>
          <p:nvPr/>
        </p:nvCxnSpPr>
        <p:spPr>
          <a:xfrm rot="5400000">
            <a:off x="3803322" y="1416378"/>
            <a:ext cx="622957" cy="12954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56"/>
          <p:cNvCxnSpPr>
            <a:stCxn id="4" idx="2"/>
            <a:endCxn id="6" idx="1"/>
          </p:cNvCxnSpPr>
          <p:nvPr/>
        </p:nvCxnSpPr>
        <p:spPr>
          <a:xfrm rot="16200000" flipH="1">
            <a:off x="4758924" y="1756176"/>
            <a:ext cx="1112052"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58"/>
          <p:cNvCxnSpPr>
            <a:stCxn id="4" idx="2"/>
            <a:endCxn id="13" idx="3"/>
          </p:cNvCxnSpPr>
          <p:nvPr/>
        </p:nvCxnSpPr>
        <p:spPr>
          <a:xfrm rot="5400000">
            <a:off x="3558376" y="1661322"/>
            <a:ext cx="1112846"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60"/>
          <p:cNvCxnSpPr>
            <a:stCxn id="4" idx="2"/>
            <a:endCxn id="7" idx="1"/>
          </p:cNvCxnSpPr>
          <p:nvPr/>
        </p:nvCxnSpPr>
        <p:spPr>
          <a:xfrm rot="16200000" flipH="1">
            <a:off x="4513583" y="2001517"/>
            <a:ext cx="1602735"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62"/>
          <p:cNvCxnSpPr>
            <a:stCxn id="4" idx="2"/>
            <a:endCxn id="14" idx="3"/>
          </p:cNvCxnSpPr>
          <p:nvPr/>
        </p:nvCxnSpPr>
        <p:spPr>
          <a:xfrm rot="5400000">
            <a:off x="3313432" y="1906266"/>
            <a:ext cx="1602735"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64"/>
          <p:cNvCxnSpPr>
            <a:stCxn id="4" idx="2"/>
            <a:endCxn id="8" idx="1"/>
          </p:cNvCxnSpPr>
          <p:nvPr/>
        </p:nvCxnSpPr>
        <p:spPr>
          <a:xfrm rot="16200000" flipH="1">
            <a:off x="4261803" y="2253296"/>
            <a:ext cx="2106292"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66"/>
          <p:cNvCxnSpPr>
            <a:stCxn id="4" idx="2"/>
            <a:endCxn id="15" idx="3"/>
          </p:cNvCxnSpPr>
          <p:nvPr/>
        </p:nvCxnSpPr>
        <p:spPr>
          <a:xfrm rot="5400000">
            <a:off x="3061653" y="2158045"/>
            <a:ext cx="2106292"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70"/>
          <p:cNvCxnSpPr>
            <a:stCxn id="4" idx="2"/>
            <a:endCxn id="9" idx="1"/>
          </p:cNvCxnSpPr>
          <p:nvPr/>
        </p:nvCxnSpPr>
        <p:spPr>
          <a:xfrm rot="16200000" flipH="1">
            <a:off x="3982284" y="2532815"/>
            <a:ext cx="2665330"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hape 72"/>
          <p:cNvCxnSpPr>
            <a:stCxn id="4" idx="2"/>
            <a:endCxn id="16" idx="3"/>
          </p:cNvCxnSpPr>
          <p:nvPr/>
        </p:nvCxnSpPr>
        <p:spPr>
          <a:xfrm rot="5400000">
            <a:off x="2781801" y="2443379"/>
            <a:ext cx="2671478" cy="12899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74"/>
          <p:cNvCxnSpPr>
            <a:stCxn id="4" idx="2"/>
            <a:endCxn id="10" idx="1"/>
          </p:cNvCxnSpPr>
          <p:nvPr/>
        </p:nvCxnSpPr>
        <p:spPr>
          <a:xfrm rot="16200000" flipH="1">
            <a:off x="3707624" y="2807475"/>
            <a:ext cx="3214650"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hape 76"/>
          <p:cNvCxnSpPr>
            <a:stCxn id="4" idx="2"/>
            <a:endCxn id="17" idx="3"/>
          </p:cNvCxnSpPr>
          <p:nvPr/>
        </p:nvCxnSpPr>
        <p:spPr>
          <a:xfrm rot="5400000">
            <a:off x="2507475" y="2712223"/>
            <a:ext cx="3214649"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57200" y="6075608"/>
            <a:ext cx="3009898"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Imc_code.cmd (COVERAGE)</a:t>
            </a:r>
            <a:endParaRPr lang="en-US" dirty="0"/>
          </a:p>
        </p:txBody>
      </p:sp>
      <p:sp>
        <p:nvSpPr>
          <p:cNvPr id="57" name="Rectangle 56"/>
          <p:cNvSpPr/>
          <p:nvPr/>
        </p:nvSpPr>
        <p:spPr>
          <a:xfrm>
            <a:off x="1409698" y="5482485"/>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Error</a:t>
            </a:r>
            <a:endParaRPr lang="en-US" dirty="0"/>
          </a:p>
        </p:txBody>
      </p:sp>
      <p:sp>
        <p:nvSpPr>
          <p:cNvPr id="58" name="Rectangle 57"/>
          <p:cNvSpPr/>
          <p:nvPr/>
        </p:nvSpPr>
        <p:spPr>
          <a:xfrm>
            <a:off x="5867399" y="6075608"/>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Clean.sh</a:t>
            </a:r>
            <a:endParaRPr lang="en-US" dirty="0"/>
          </a:p>
        </p:txBody>
      </p:sp>
      <p:sp>
        <p:nvSpPr>
          <p:cNvPr id="59" name="Rectangle 58"/>
          <p:cNvSpPr/>
          <p:nvPr/>
        </p:nvSpPr>
        <p:spPr>
          <a:xfrm>
            <a:off x="5867398" y="5482485"/>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Error Exclude</a:t>
            </a:r>
            <a:endParaRPr lang="en-US" dirty="0"/>
          </a:p>
        </p:txBody>
      </p:sp>
      <p:cxnSp>
        <p:nvCxnSpPr>
          <p:cNvPr id="62" name="Elbow Connector 61"/>
          <p:cNvCxnSpPr>
            <a:stCxn id="4" idx="2"/>
            <a:endCxn id="59" idx="1"/>
          </p:cNvCxnSpPr>
          <p:nvPr/>
        </p:nvCxnSpPr>
        <p:spPr>
          <a:xfrm rot="16200000" flipH="1">
            <a:off x="3364282" y="3150818"/>
            <a:ext cx="3901335" cy="11048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 idx="2"/>
            <a:endCxn id="57" idx="3"/>
          </p:cNvCxnSpPr>
          <p:nvPr/>
        </p:nvCxnSpPr>
        <p:spPr>
          <a:xfrm rot="5400000">
            <a:off x="2164132" y="3055566"/>
            <a:ext cx="3901335" cy="1295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58" idx="1"/>
          </p:cNvCxnSpPr>
          <p:nvPr/>
        </p:nvCxnSpPr>
        <p:spPr>
          <a:xfrm rot="16200000" flipH="1">
            <a:off x="3126457" y="3506115"/>
            <a:ext cx="4376983" cy="1104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 idx="2"/>
            <a:endCxn id="56" idx="3"/>
          </p:cNvCxnSpPr>
          <p:nvPr/>
        </p:nvCxnSpPr>
        <p:spPr>
          <a:xfrm rot="5400000">
            <a:off x="1867570" y="3352128"/>
            <a:ext cx="4494458" cy="1295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4990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ppt_x"/>
                                          </p:val>
                                        </p:tav>
                                        <p:tav tm="100000">
                                          <p:val>
                                            <p:strVal val="#ppt_x"/>
                                          </p:val>
                                        </p:tav>
                                      </p:tavLst>
                                    </p:anim>
                                    <p:anim calcmode="lin" valueType="num">
                                      <p:cBhvr additive="base">
                                        <p:cTn id="68" dur="500" fill="hold"/>
                                        <p:tgtEl>
                                          <p:spTgt spid="56"/>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 calcmode="lin" valueType="num">
                                      <p:cBhvr additive="base">
                                        <p:cTn id="71" dur="500" fill="hold"/>
                                        <p:tgtEl>
                                          <p:spTgt spid="57"/>
                                        </p:tgtEl>
                                        <p:attrNameLst>
                                          <p:attrName>ppt_x</p:attrName>
                                        </p:attrNameLst>
                                      </p:cBhvr>
                                      <p:tavLst>
                                        <p:tav tm="0">
                                          <p:val>
                                            <p:strVal val="#ppt_x"/>
                                          </p:val>
                                        </p:tav>
                                        <p:tav tm="100000">
                                          <p:val>
                                            <p:strVal val="#ppt_x"/>
                                          </p:val>
                                        </p:tav>
                                      </p:tavLst>
                                    </p:anim>
                                    <p:anim calcmode="lin" valueType="num">
                                      <p:cBhvr additive="base">
                                        <p:cTn id="72" dur="500" fill="hold"/>
                                        <p:tgtEl>
                                          <p:spTgt spid="57"/>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additive="base">
                                        <p:cTn id="75" dur="500" fill="hold"/>
                                        <p:tgtEl>
                                          <p:spTgt spid="58"/>
                                        </p:tgtEl>
                                        <p:attrNameLst>
                                          <p:attrName>ppt_x</p:attrName>
                                        </p:attrNameLst>
                                      </p:cBhvr>
                                      <p:tavLst>
                                        <p:tav tm="0">
                                          <p:val>
                                            <p:strVal val="#ppt_x"/>
                                          </p:val>
                                        </p:tav>
                                        <p:tav tm="100000">
                                          <p:val>
                                            <p:strVal val="#ppt_x"/>
                                          </p:val>
                                        </p:tav>
                                      </p:tavLst>
                                    </p:anim>
                                    <p:anim calcmode="lin" valueType="num">
                                      <p:cBhvr additive="base">
                                        <p:cTn id="76" dur="500" fill="hold"/>
                                        <p:tgtEl>
                                          <p:spTgt spid="58"/>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cBhvr additive="base">
                                        <p:cTn id="79" dur="500" fill="hold"/>
                                        <p:tgtEl>
                                          <p:spTgt spid="59"/>
                                        </p:tgtEl>
                                        <p:attrNameLst>
                                          <p:attrName>ppt_x</p:attrName>
                                        </p:attrNameLst>
                                      </p:cBhvr>
                                      <p:tavLst>
                                        <p:tav tm="0">
                                          <p:val>
                                            <p:strVal val="#ppt_x"/>
                                          </p:val>
                                        </p:tav>
                                        <p:tav tm="100000">
                                          <p:val>
                                            <p:strVal val="#ppt_x"/>
                                          </p:val>
                                        </p:tav>
                                      </p:tavLst>
                                    </p:anim>
                                    <p:anim calcmode="lin" valueType="num">
                                      <p:cBhvr additive="base">
                                        <p:cTn id="80"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56" grpId="0" animBg="1"/>
      <p:bldP spid="57" grpId="0" animBg="1"/>
      <p:bldP spid="58"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PROCEDURE </a:t>
            </a:r>
            <a:endParaRPr lang="en-US" dirty="0"/>
          </a:p>
        </p:txBody>
      </p:sp>
      <p:sp>
        <p:nvSpPr>
          <p:cNvPr id="3" name="Content Placeholder 2"/>
          <p:cNvSpPr>
            <a:spLocks noGrp="1"/>
          </p:cNvSpPr>
          <p:nvPr>
            <p:ph idx="1"/>
          </p:nvPr>
        </p:nvSpPr>
        <p:spPr>
          <a:xfrm>
            <a:off x="457200" y="1295401"/>
            <a:ext cx="8229600" cy="4830764"/>
          </a:xfrm>
        </p:spPr>
        <p:txBody>
          <a:bodyPr>
            <a:normAutofit/>
          </a:bodyPr>
          <a:lstStyle/>
          <a:p>
            <a:pPr>
              <a:buFont typeface="Arial" pitchFamily="34" charset="0"/>
              <a:buChar char="•"/>
            </a:pPr>
            <a:r>
              <a:rPr lang="en-US" dirty="0" smtClean="0"/>
              <a:t>First go to the </a:t>
            </a:r>
            <a:r>
              <a:rPr lang="en-US" dirty="0" err="1" smtClean="0"/>
              <a:t>sim</a:t>
            </a:r>
            <a:r>
              <a:rPr lang="en-US" dirty="0" smtClean="0"/>
              <a:t> directory inside the project</a:t>
            </a:r>
          </a:p>
          <a:p>
            <a:pPr>
              <a:buFont typeface="Arial" pitchFamily="34" charset="0"/>
              <a:buChar char="•"/>
            </a:pPr>
            <a:r>
              <a:rPr lang="en-US" dirty="0" smtClean="0"/>
              <a:t>Source environment source file</a:t>
            </a:r>
          </a:p>
          <a:p>
            <a:pPr>
              <a:buNone/>
            </a:pPr>
            <a:endParaRPr lang="en-US" b="1" dirty="0" smtClean="0"/>
          </a:p>
          <a:p>
            <a:pPr>
              <a:buNone/>
            </a:pPr>
            <a:r>
              <a:rPr lang="en-US" b="1" dirty="0" smtClean="0"/>
              <a:t>Two methods of executing</a:t>
            </a:r>
          </a:p>
          <a:p>
            <a:pPr>
              <a:buNone/>
            </a:pPr>
            <a:endParaRPr lang="en-US" dirty="0" smtClean="0"/>
          </a:p>
          <a:p>
            <a:pPr>
              <a:buFont typeface="Wingdings" pitchFamily="2" charset="2"/>
              <a:buChar char="Ø"/>
            </a:pPr>
            <a:r>
              <a:rPr lang="en-US" b="1" dirty="0" smtClean="0"/>
              <a:t>command line code</a:t>
            </a:r>
          </a:p>
          <a:p>
            <a:pPr lvl="1">
              <a:buFont typeface="Arial" pitchFamily="34" charset="0"/>
              <a:buChar char="•"/>
            </a:pPr>
            <a:r>
              <a:rPr lang="en-US" dirty="0" smtClean="0"/>
              <a:t>Single Test </a:t>
            </a:r>
          </a:p>
          <a:p>
            <a:pPr lvl="1" algn="just">
              <a:buNone/>
            </a:pPr>
            <a:r>
              <a:rPr lang="en-US" b="1" dirty="0" smtClean="0"/>
              <a:t>	</a:t>
            </a:r>
            <a:r>
              <a:rPr lang="en-US" b="1" dirty="0" err="1" smtClean="0"/>
              <a:t>perl</a:t>
            </a:r>
            <a:r>
              <a:rPr lang="en-US" dirty="0" smtClean="0"/>
              <a:t> test.pl -</a:t>
            </a:r>
            <a:r>
              <a:rPr lang="en-US" b="1" dirty="0" err="1" smtClean="0"/>
              <a:t>vtimescale</a:t>
            </a:r>
            <a:r>
              <a:rPr lang="en-US" dirty="0" smtClean="0"/>
              <a:t> 1ns/100fs -</a:t>
            </a:r>
            <a:r>
              <a:rPr lang="en-US" b="1" dirty="0" smtClean="0"/>
              <a:t>tool</a:t>
            </a:r>
            <a:r>
              <a:rPr lang="en-US" dirty="0" smtClean="0"/>
              <a:t> </a:t>
            </a:r>
            <a:r>
              <a:rPr lang="en-US" dirty="0" err="1" smtClean="0"/>
              <a:t>ncsim</a:t>
            </a:r>
            <a:r>
              <a:rPr lang="en-US" dirty="0" smtClean="0"/>
              <a:t> -</a:t>
            </a:r>
            <a:r>
              <a:rPr lang="en-US" b="1" dirty="0" err="1" smtClean="0"/>
              <a:t>ftb</a:t>
            </a:r>
            <a:r>
              <a:rPr lang="en-US" dirty="0" smtClean="0"/>
              <a:t> tb_list.txt -</a:t>
            </a:r>
            <a:r>
              <a:rPr lang="en-US" b="1" dirty="0" smtClean="0"/>
              <a:t>inc</a:t>
            </a:r>
            <a:r>
              <a:rPr lang="en-US" dirty="0" smtClean="0"/>
              <a:t> inclist.txt -</a:t>
            </a:r>
            <a:r>
              <a:rPr lang="en-US" b="1" dirty="0" err="1" smtClean="0"/>
              <a:t>frtl</a:t>
            </a:r>
            <a:r>
              <a:rPr lang="en-US" dirty="0" smtClean="0"/>
              <a:t> </a:t>
            </a:r>
            <a:r>
              <a:rPr lang="en-US" dirty="0" err="1" smtClean="0"/>
              <a:t>files.f</a:t>
            </a:r>
            <a:r>
              <a:rPr lang="en-US" dirty="0" smtClean="0"/>
              <a:t> –</a:t>
            </a:r>
            <a:r>
              <a:rPr lang="en-US" b="1" dirty="0" smtClean="0"/>
              <a:t>test</a:t>
            </a:r>
            <a:r>
              <a:rPr lang="en-US" dirty="0" smtClean="0"/>
              <a:t> </a:t>
            </a:r>
            <a:r>
              <a:rPr lang="en-US" dirty="0" err="1" smtClean="0"/>
              <a:t>top_test</a:t>
            </a:r>
            <a:r>
              <a:rPr lang="en-US" dirty="0" smtClean="0"/>
              <a:t> -</a:t>
            </a:r>
            <a:r>
              <a:rPr lang="en-US" b="1" dirty="0" err="1" smtClean="0"/>
              <a:t>sim_mode</a:t>
            </a:r>
            <a:r>
              <a:rPr lang="en-US" dirty="0" smtClean="0"/>
              <a:t> </a:t>
            </a:r>
            <a:r>
              <a:rPr lang="en-US" dirty="0" err="1" smtClean="0"/>
              <a:t>ncsim</a:t>
            </a:r>
            <a:r>
              <a:rPr lang="en-US" dirty="0" smtClean="0"/>
              <a:t> -</a:t>
            </a:r>
            <a:r>
              <a:rPr lang="en-US" b="1" dirty="0" err="1" smtClean="0"/>
              <a:t>vip_library</a:t>
            </a:r>
            <a:r>
              <a:rPr lang="en-US" dirty="0" smtClean="0"/>
              <a:t> </a:t>
            </a:r>
            <a:r>
              <a:rPr lang="en-US" dirty="0" err="1" smtClean="0"/>
              <a:t>vip_lib_content.fl</a:t>
            </a:r>
            <a:r>
              <a:rPr lang="en-US" dirty="0" smtClean="0"/>
              <a:t> -</a:t>
            </a:r>
            <a:r>
              <a:rPr lang="en-US" b="1" dirty="0" err="1" smtClean="0"/>
              <a:t>deflist</a:t>
            </a:r>
            <a:r>
              <a:rPr lang="en-US" dirty="0" smtClean="0"/>
              <a:t> </a:t>
            </a:r>
            <a:r>
              <a:rPr lang="en-US" dirty="0" err="1" smtClean="0"/>
              <a:t>deflist.fl</a:t>
            </a:r>
            <a:r>
              <a:rPr lang="en-US" dirty="0" smtClean="0"/>
              <a:t> -</a:t>
            </a:r>
            <a:r>
              <a:rPr lang="en-US" b="1" dirty="0" smtClean="0"/>
              <a:t>options</a:t>
            </a:r>
            <a:r>
              <a:rPr lang="en-US" dirty="0" smtClean="0"/>
              <a:t> </a:t>
            </a:r>
            <a:r>
              <a:rPr lang="en-US" dirty="0" err="1" smtClean="0"/>
              <a:t>options.fl</a:t>
            </a:r>
            <a:r>
              <a:rPr lang="en-US" dirty="0" smtClean="0"/>
              <a:t> -</a:t>
            </a:r>
            <a:r>
              <a:rPr lang="en-US" b="1" dirty="0" err="1" smtClean="0"/>
              <a:t>opt_error</a:t>
            </a:r>
            <a:r>
              <a:rPr lang="en-US" dirty="0" smtClean="0"/>
              <a:t> </a:t>
            </a:r>
            <a:r>
              <a:rPr lang="en-US" dirty="0" err="1" smtClean="0"/>
              <a:t>error.fl</a:t>
            </a:r>
            <a:r>
              <a:rPr lang="en-US" dirty="0" smtClean="0"/>
              <a:t> -</a:t>
            </a:r>
            <a:r>
              <a:rPr lang="en-US" b="1" dirty="0" smtClean="0"/>
              <a:t>language</a:t>
            </a:r>
            <a:r>
              <a:rPr lang="en-US" dirty="0" smtClean="0"/>
              <a:t> UVM -</a:t>
            </a:r>
            <a:r>
              <a:rPr lang="en-US" b="1" dirty="0" err="1" smtClean="0"/>
              <a:t>gui</a:t>
            </a:r>
            <a:r>
              <a:rPr lang="en-US" b="1" dirty="0" smtClean="0"/>
              <a:t> </a:t>
            </a:r>
            <a:r>
              <a:rPr lang="en-US" dirty="0" smtClean="0"/>
              <a:t>-</a:t>
            </a:r>
            <a:r>
              <a:rPr lang="en-US" b="1" dirty="0" smtClean="0"/>
              <a:t>excel</a:t>
            </a:r>
            <a:r>
              <a:rPr lang="en-US" dirty="0" smtClean="0"/>
              <a:t> </a:t>
            </a:r>
            <a:endParaRPr lang="en-US" b="1" dirty="0" smtClean="0"/>
          </a:p>
          <a:p>
            <a:pPr lvl="1">
              <a:buFont typeface="Arial" pitchFamily="34" charset="0"/>
              <a:buChar char="•"/>
            </a:pPr>
            <a:r>
              <a:rPr lang="en-US" dirty="0" smtClean="0"/>
              <a:t>Regression </a:t>
            </a:r>
          </a:p>
          <a:p>
            <a:pPr lvl="1">
              <a:buNone/>
            </a:pPr>
            <a:r>
              <a:rPr lang="en-US" dirty="0" smtClean="0"/>
              <a:t>	</a:t>
            </a:r>
            <a:r>
              <a:rPr lang="en-US" b="1" dirty="0" err="1" smtClean="0"/>
              <a:t>perl</a:t>
            </a:r>
            <a:r>
              <a:rPr lang="en-US" dirty="0" smtClean="0"/>
              <a:t> test.pl –</a:t>
            </a:r>
            <a:r>
              <a:rPr lang="en-US" b="1" dirty="0" err="1" smtClean="0"/>
              <a:t>vtimescale</a:t>
            </a:r>
            <a:r>
              <a:rPr lang="en-US" dirty="0" smtClean="0"/>
              <a:t> 1ns/100fs -</a:t>
            </a:r>
            <a:r>
              <a:rPr lang="en-US" b="1" dirty="0" smtClean="0"/>
              <a:t>tool</a:t>
            </a:r>
            <a:r>
              <a:rPr lang="en-US" dirty="0" smtClean="0"/>
              <a:t> </a:t>
            </a:r>
            <a:r>
              <a:rPr lang="en-US" dirty="0" err="1" smtClean="0"/>
              <a:t>ncsim</a:t>
            </a:r>
            <a:r>
              <a:rPr lang="en-US" dirty="0" smtClean="0"/>
              <a:t> -</a:t>
            </a:r>
            <a:r>
              <a:rPr lang="en-US" b="1" dirty="0" err="1" smtClean="0"/>
              <a:t>ftb</a:t>
            </a:r>
            <a:r>
              <a:rPr lang="en-US" dirty="0" smtClean="0"/>
              <a:t> tb_list.txt -</a:t>
            </a:r>
            <a:r>
              <a:rPr lang="en-US" b="1" dirty="0" smtClean="0"/>
              <a:t>inc</a:t>
            </a:r>
            <a:r>
              <a:rPr lang="en-US" dirty="0" smtClean="0"/>
              <a:t> inclist.txt -</a:t>
            </a:r>
            <a:r>
              <a:rPr lang="en-US" b="1" dirty="0" err="1" smtClean="0"/>
              <a:t>frtl</a:t>
            </a:r>
            <a:r>
              <a:rPr lang="en-US" dirty="0" smtClean="0"/>
              <a:t> </a:t>
            </a:r>
            <a:r>
              <a:rPr lang="en-US" dirty="0" err="1" smtClean="0"/>
              <a:t>files.f</a:t>
            </a:r>
            <a:r>
              <a:rPr lang="en-US" dirty="0" smtClean="0"/>
              <a:t> -</a:t>
            </a:r>
            <a:r>
              <a:rPr lang="en-US" b="1" dirty="0" err="1" smtClean="0"/>
              <a:t>reg</a:t>
            </a:r>
            <a:r>
              <a:rPr lang="en-US" dirty="0" smtClean="0"/>
              <a:t> </a:t>
            </a:r>
            <a:r>
              <a:rPr lang="en-US" dirty="0" err="1" smtClean="0"/>
              <a:t>reglist.fl</a:t>
            </a:r>
            <a:r>
              <a:rPr lang="en-US" dirty="0" smtClean="0"/>
              <a:t> -</a:t>
            </a:r>
            <a:r>
              <a:rPr lang="en-US" b="1" dirty="0" err="1" smtClean="0"/>
              <a:t>sim_mode</a:t>
            </a:r>
            <a:r>
              <a:rPr lang="en-US" dirty="0" smtClean="0"/>
              <a:t> </a:t>
            </a:r>
            <a:r>
              <a:rPr lang="en-US" dirty="0" err="1" smtClean="0"/>
              <a:t>modelsim</a:t>
            </a:r>
            <a:r>
              <a:rPr lang="en-US" dirty="0" smtClean="0"/>
              <a:t> -</a:t>
            </a:r>
            <a:r>
              <a:rPr lang="en-US" b="1" dirty="0" err="1" smtClean="0"/>
              <a:t>vip_library</a:t>
            </a:r>
            <a:r>
              <a:rPr lang="en-US" dirty="0" smtClean="0"/>
              <a:t> </a:t>
            </a:r>
            <a:r>
              <a:rPr lang="en-US" dirty="0" err="1" smtClean="0"/>
              <a:t>vip_lib_content.fl</a:t>
            </a:r>
            <a:r>
              <a:rPr lang="en-US" dirty="0" smtClean="0"/>
              <a:t> -</a:t>
            </a:r>
            <a:r>
              <a:rPr lang="en-US" b="1" dirty="0" err="1" smtClean="0"/>
              <a:t>deflist</a:t>
            </a:r>
            <a:r>
              <a:rPr lang="en-US" dirty="0" smtClean="0"/>
              <a:t> </a:t>
            </a:r>
            <a:r>
              <a:rPr lang="en-US" dirty="0" err="1" smtClean="0"/>
              <a:t>deflist.fl</a:t>
            </a:r>
            <a:r>
              <a:rPr lang="en-US" dirty="0" smtClean="0"/>
              <a:t> -</a:t>
            </a:r>
            <a:r>
              <a:rPr lang="en-US" b="1" dirty="0" smtClean="0"/>
              <a:t>options</a:t>
            </a:r>
            <a:r>
              <a:rPr lang="en-US" dirty="0" smtClean="0"/>
              <a:t> </a:t>
            </a:r>
            <a:r>
              <a:rPr lang="en-US" dirty="0" err="1" smtClean="0"/>
              <a:t>options.fl</a:t>
            </a:r>
            <a:r>
              <a:rPr lang="en-US" dirty="0" smtClean="0"/>
              <a:t> -</a:t>
            </a:r>
            <a:r>
              <a:rPr lang="en-US" b="1" dirty="0" err="1" smtClean="0"/>
              <a:t>opt_error</a:t>
            </a:r>
            <a:r>
              <a:rPr lang="en-US" dirty="0" smtClean="0"/>
              <a:t> </a:t>
            </a:r>
            <a:r>
              <a:rPr lang="en-US" dirty="0" err="1" smtClean="0"/>
              <a:t>error.fl</a:t>
            </a:r>
            <a:r>
              <a:rPr lang="en-US" dirty="0" smtClean="0"/>
              <a:t> -</a:t>
            </a:r>
            <a:r>
              <a:rPr lang="en-US" b="1" dirty="0" smtClean="0"/>
              <a:t>language</a:t>
            </a:r>
            <a:r>
              <a:rPr lang="en-US" dirty="0" smtClean="0"/>
              <a:t> OVM –</a:t>
            </a:r>
            <a:r>
              <a:rPr lang="en-US" b="1" dirty="0" err="1" smtClean="0"/>
              <a:t>pbs</a:t>
            </a:r>
            <a:r>
              <a:rPr lang="en-US" dirty="0" smtClean="0"/>
              <a:t> –</a:t>
            </a:r>
            <a:r>
              <a:rPr lang="en-US" b="1" dirty="0" err="1" smtClean="0"/>
              <a:t>no_of_licenses</a:t>
            </a:r>
            <a:r>
              <a:rPr lang="en-US" dirty="0" smtClean="0"/>
              <a:t> 2 -</a:t>
            </a:r>
            <a:r>
              <a:rPr lang="en-US" b="1" dirty="0" smtClean="0"/>
              <a:t>excel</a:t>
            </a:r>
          </a:p>
          <a:p>
            <a:pPr>
              <a:buNone/>
            </a:pPr>
            <a:endParaRPr lang="en-US" b="1" dirty="0" smtClean="0"/>
          </a:p>
          <a:p>
            <a:pPr>
              <a:buFont typeface="Wingdings" pitchFamily="2" charset="2"/>
              <a:buChar char="Ø"/>
            </a:pPr>
            <a:r>
              <a:rPr lang="en-US" b="1" dirty="0" err="1" smtClean="0"/>
              <a:t>makefile</a:t>
            </a:r>
            <a:r>
              <a:rPr lang="en-US" b="1" dirty="0" smtClean="0"/>
              <a:t>/</a:t>
            </a:r>
            <a:r>
              <a:rPr lang="en-US" b="1" dirty="0" err="1" smtClean="0"/>
              <a:t>Makefile</a:t>
            </a:r>
            <a:r>
              <a:rPr lang="en-US" dirty="0" smtClean="0"/>
              <a:t>	</a:t>
            </a:r>
          </a:p>
          <a:p>
            <a:pPr lvl="1">
              <a:buFont typeface="Arial" pitchFamily="34" charset="0"/>
              <a:buChar char="•"/>
            </a:pPr>
            <a:r>
              <a:rPr lang="en-US" dirty="0" smtClean="0"/>
              <a:t>Make  –C  ../scripts single</a:t>
            </a:r>
          </a:p>
          <a:p>
            <a:pPr lvl="1">
              <a:buFont typeface="Arial" pitchFamily="34" charset="0"/>
              <a:buChar char="•"/>
            </a:pPr>
            <a:r>
              <a:rPr lang="en-US" dirty="0" smtClean="0"/>
              <a:t>Make  –C  ../scripts </a:t>
            </a:r>
            <a:r>
              <a:rPr lang="en-US" dirty="0" err="1" smtClean="0"/>
              <a:t>single_gui</a:t>
            </a:r>
            <a:endParaRPr lang="en-US" dirty="0" smtClean="0"/>
          </a:p>
          <a:p>
            <a:pPr lvl="1">
              <a:buFont typeface="Arial" pitchFamily="34" charset="0"/>
              <a:buChar char="•"/>
            </a:pPr>
            <a:r>
              <a:rPr lang="en-US" dirty="0" smtClean="0"/>
              <a:t>Make  –C  ../scripts </a:t>
            </a:r>
            <a:r>
              <a:rPr lang="en-US" dirty="0" err="1" smtClean="0"/>
              <a:t>reg</a:t>
            </a:r>
            <a:endParaRPr lang="en-US" dirty="0" smtClean="0"/>
          </a:p>
          <a:p>
            <a:pPr lvl="1">
              <a:buFont typeface="Arial" pitchFamily="34" charset="0"/>
              <a:buChar char="•"/>
            </a:pPr>
            <a:r>
              <a:rPr lang="en-US" dirty="0" smtClean="0"/>
              <a:t>Make –C ../scripts </a:t>
            </a:r>
            <a:r>
              <a:rPr lang="en-US" dirty="0" err="1" smtClean="0"/>
              <a:t>reg_excel</a:t>
            </a:r>
            <a:endParaRPr lang="en-US" dirty="0" smtClean="0"/>
          </a:p>
          <a:p>
            <a:pPr lvl="1">
              <a:buFont typeface="Arial" pitchFamily="34" charset="0"/>
              <a:buChar char="•"/>
            </a:pPr>
            <a:r>
              <a:rPr lang="en-US" dirty="0" smtClean="0"/>
              <a:t>make –C ../scripts </a:t>
            </a:r>
            <a:r>
              <a:rPr lang="en-US" dirty="0" err="1" smtClean="0"/>
              <a:t>reg_pbs_excel</a:t>
            </a:r>
            <a:endParaRPr lang="en-US" dirty="0" smtClean="0"/>
          </a:p>
          <a:p>
            <a:pPr lvl="1">
              <a:buNone/>
            </a:pPr>
            <a:r>
              <a:rPr 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file Example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828800"/>
            <a:ext cx="5948363" cy="3313374"/>
          </a:xfrm>
          <a:prstGeom prst="rect">
            <a:avLst/>
          </a:prstGeom>
          <a:noFill/>
          <a:ln w="9525">
            <a:noFill/>
            <a:miter lim="800000"/>
            <a:headEnd/>
            <a:tailEnd/>
          </a:ln>
        </p:spPr>
      </p:pic>
      <p:sp>
        <p:nvSpPr>
          <p:cNvPr id="5" name="Content Placeholder 2"/>
          <p:cNvSpPr txBox="1">
            <a:spLocks/>
          </p:cNvSpPr>
          <p:nvPr/>
        </p:nvSpPr>
        <p:spPr>
          <a:xfrm>
            <a:off x="685800" y="1219200"/>
            <a:ext cx="7391400" cy="533400"/>
          </a:xfrm>
          <a:prstGeom prst="rect">
            <a:avLst/>
          </a:prstGeom>
        </p:spPr>
        <p:txBody>
          <a:bodyPr vert="horz" lIns="91440" tIns="45720" rIns="91440" bIns="45720" rtlCol="0">
            <a:normAutofit/>
          </a:bodyPr>
          <a:lstStyle/>
          <a:p>
            <a:pPr>
              <a:buNone/>
            </a:pPr>
            <a:r>
              <a:rPr lang="en-US" sz="1200" dirty="0" smtClean="0"/>
              <a:t>This is a feature of Linux that contains the command line code the file. This makes the execution easier as a lot is not necessary to be written in the command line.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t>
            </a:r>
            <a:r>
              <a:rPr lang="en-US" dirty="0" smtClean="0"/>
              <a:t>DIRECTORY</a:t>
            </a:r>
            <a:endParaRPr lang="en-US" dirty="0"/>
          </a:p>
        </p:txBody>
      </p:sp>
      <p:sp>
        <p:nvSpPr>
          <p:cNvPr id="41" name="Content Placeholder 40"/>
          <p:cNvSpPr>
            <a:spLocks noGrp="1"/>
          </p:cNvSpPr>
          <p:nvPr>
            <p:ph idx="1"/>
          </p:nvPr>
        </p:nvSpPr>
        <p:spPr>
          <a:xfrm>
            <a:off x="685800" y="3505200"/>
            <a:ext cx="7772400" cy="2514600"/>
          </a:xfrm>
        </p:spPr>
        <p:txBody>
          <a:bodyPr>
            <a:noAutofit/>
          </a:bodyPr>
          <a:lstStyle/>
          <a:p>
            <a:r>
              <a:rPr lang="en-US" sz="1600" dirty="0" smtClean="0"/>
              <a:t>During compilation,</a:t>
            </a:r>
            <a:r>
              <a:rPr lang="en-US" sz="1600" b="1" dirty="0" smtClean="0"/>
              <a:t> Elaboration</a:t>
            </a:r>
            <a:r>
              <a:rPr lang="en-US" sz="1600" dirty="0" smtClean="0"/>
              <a:t> is done to save the snapshot.</a:t>
            </a:r>
          </a:p>
          <a:p>
            <a:r>
              <a:rPr lang="en-US" sz="1600" dirty="0" smtClean="0"/>
              <a:t>This </a:t>
            </a:r>
            <a:r>
              <a:rPr lang="en-US" sz="1600" b="1" dirty="0" smtClean="0"/>
              <a:t>INCA </a:t>
            </a:r>
            <a:r>
              <a:rPr lang="en-US" sz="1600" b="1" dirty="0" err="1" smtClean="0"/>
              <a:t>libs</a:t>
            </a:r>
            <a:r>
              <a:rPr lang="en-US" sz="1600" b="1" dirty="0" smtClean="0"/>
              <a:t> </a:t>
            </a:r>
            <a:r>
              <a:rPr lang="en-US" sz="1600" dirty="0" smtClean="0"/>
              <a:t>created is referred during simulation from the </a:t>
            </a:r>
            <a:r>
              <a:rPr lang="en-US" sz="1600" dirty="0" err="1" smtClean="0"/>
              <a:t>sim</a:t>
            </a:r>
            <a:r>
              <a:rPr lang="en-US" sz="1600" dirty="0" smtClean="0"/>
              <a:t> directory.</a:t>
            </a:r>
          </a:p>
          <a:p>
            <a:r>
              <a:rPr lang="en-US" sz="1600" dirty="0" smtClean="0"/>
              <a:t>If INCA </a:t>
            </a:r>
            <a:r>
              <a:rPr lang="en-US" sz="1600" dirty="0" err="1" smtClean="0"/>
              <a:t>libs</a:t>
            </a:r>
            <a:r>
              <a:rPr lang="en-US" sz="1600" dirty="0" smtClean="0"/>
              <a:t> already </a:t>
            </a:r>
            <a:r>
              <a:rPr lang="en-US" sz="1600" b="1" dirty="0" smtClean="0"/>
              <a:t>exists</a:t>
            </a:r>
            <a:r>
              <a:rPr lang="en-US" sz="1600" dirty="0" smtClean="0"/>
              <a:t>, then </a:t>
            </a:r>
            <a:r>
              <a:rPr lang="en-US" sz="1600" dirty="0" err="1" smtClean="0"/>
              <a:t>irun</a:t>
            </a:r>
            <a:r>
              <a:rPr lang="en-US" sz="1600" dirty="0" smtClean="0"/>
              <a:t> takes care of the time stamp of files and then proceeds or skips the elaboration process</a:t>
            </a:r>
          </a:p>
          <a:p>
            <a:r>
              <a:rPr lang="en-US" sz="1600" dirty="0" smtClean="0"/>
              <a:t>The INCA </a:t>
            </a:r>
            <a:r>
              <a:rPr lang="en-US" sz="1600" dirty="0" err="1" smtClean="0"/>
              <a:t>libs</a:t>
            </a:r>
            <a:r>
              <a:rPr lang="en-US" sz="1600" dirty="0" smtClean="0"/>
              <a:t> directories is not referred if define statement is given in the regression list</a:t>
            </a:r>
          </a:p>
          <a:p>
            <a:r>
              <a:rPr lang="en-US" sz="1600" dirty="0" smtClean="0"/>
              <a:t>This INCA </a:t>
            </a:r>
            <a:r>
              <a:rPr lang="en-US" sz="1600" dirty="0" err="1" smtClean="0"/>
              <a:t>libs</a:t>
            </a:r>
            <a:r>
              <a:rPr lang="en-US" sz="1600" dirty="0" smtClean="0"/>
              <a:t> directories is also not referred if user has given an option to compile again</a:t>
            </a:r>
            <a:endParaRPr lang="en-US" sz="1600" dirty="0"/>
          </a:p>
        </p:txBody>
      </p:sp>
      <p:sp>
        <p:nvSpPr>
          <p:cNvPr id="4" name="Rectangle 3"/>
          <p:cNvSpPr/>
          <p:nvPr/>
        </p:nvSpPr>
        <p:spPr>
          <a:xfrm>
            <a:off x="3962400" y="1295400"/>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Common_Libs</a:t>
            </a:r>
            <a:endParaRPr lang="en-US" dirty="0">
              <a:solidFill>
                <a:schemeClr val="tx1"/>
              </a:solidFill>
            </a:endParaRPr>
          </a:p>
        </p:txBody>
      </p:sp>
      <p:sp>
        <p:nvSpPr>
          <p:cNvPr id="5" name="Rectangle 4"/>
          <p:cNvSpPr/>
          <p:nvPr/>
        </p:nvSpPr>
        <p:spPr>
          <a:xfrm>
            <a:off x="3962400" y="2286000"/>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INCA_LIBS</a:t>
            </a:r>
            <a:endParaRPr lang="en-US" dirty="0">
              <a:solidFill>
                <a:schemeClr val="tx1"/>
              </a:solidFill>
            </a:endParaRPr>
          </a:p>
        </p:txBody>
      </p:sp>
      <p:sp>
        <p:nvSpPr>
          <p:cNvPr id="8" name="TextBox 7"/>
          <p:cNvSpPr txBox="1"/>
          <p:nvPr/>
        </p:nvSpPr>
        <p:spPr>
          <a:xfrm>
            <a:off x="2057400" y="2362200"/>
            <a:ext cx="1676400" cy="381000"/>
          </a:xfrm>
          <a:prstGeom prst="rect">
            <a:avLst/>
          </a:prstGeom>
          <a:noFill/>
        </p:spPr>
        <p:txBody>
          <a:bodyPr wrap="square" rtlCol="0">
            <a:spAutoFit/>
          </a:bodyPr>
          <a:lstStyle/>
          <a:p>
            <a:r>
              <a:rPr lang="en-US" dirty="0" smtClean="0">
                <a:solidFill>
                  <a:schemeClr val="accent1"/>
                </a:solidFill>
              </a:rPr>
              <a:t>Wave_dump.tcl</a:t>
            </a:r>
            <a:endParaRPr lang="en-US" dirty="0">
              <a:solidFill>
                <a:schemeClr val="accent1"/>
              </a:solidFill>
            </a:endParaRPr>
          </a:p>
        </p:txBody>
      </p:sp>
      <p:sp>
        <p:nvSpPr>
          <p:cNvPr id="9" name="TextBox 8"/>
          <p:cNvSpPr txBox="1"/>
          <p:nvPr/>
        </p:nvSpPr>
        <p:spPr>
          <a:xfrm>
            <a:off x="7391400" y="2362200"/>
            <a:ext cx="1524000" cy="381000"/>
          </a:xfrm>
          <a:prstGeom prst="rect">
            <a:avLst/>
          </a:prstGeom>
          <a:noFill/>
        </p:spPr>
        <p:txBody>
          <a:bodyPr wrap="square" rtlCol="0">
            <a:spAutoFit/>
          </a:bodyPr>
          <a:lstStyle/>
          <a:p>
            <a:r>
              <a:rPr lang="en-US" dirty="0" err="1" smtClean="0">
                <a:solidFill>
                  <a:schemeClr val="accent1"/>
                </a:solidFill>
              </a:rPr>
              <a:t>Ncperfstat.out</a:t>
            </a:r>
            <a:endParaRPr lang="en-US" dirty="0">
              <a:solidFill>
                <a:schemeClr val="accent1"/>
              </a:solidFill>
            </a:endParaRPr>
          </a:p>
        </p:txBody>
      </p:sp>
      <p:sp>
        <p:nvSpPr>
          <p:cNvPr id="10" name="TextBox 9"/>
          <p:cNvSpPr txBox="1"/>
          <p:nvPr/>
        </p:nvSpPr>
        <p:spPr>
          <a:xfrm>
            <a:off x="5943600" y="2362200"/>
            <a:ext cx="1219200" cy="381000"/>
          </a:xfrm>
          <a:prstGeom prst="rect">
            <a:avLst/>
          </a:prstGeom>
          <a:noFill/>
        </p:spPr>
        <p:txBody>
          <a:bodyPr wrap="square" rtlCol="0">
            <a:spAutoFit/>
          </a:bodyPr>
          <a:lstStyle/>
          <a:p>
            <a:r>
              <a:rPr lang="en-US" dirty="0" smtClean="0">
                <a:solidFill>
                  <a:schemeClr val="accent1"/>
                </a:solidFill>
              </a:rPr>
              <a:t>irun.log</a:t>
            </a:r>
            <a:endParaRPr lang="en-US" dirty="0">
              <a:solidFill>
                <a:schemeClr val="accent1"/>
              </a:solidFill>
            </a:endParaRPr>
          </a:p>
        </p:txBody>
      </p:sp>
      <p:sp>
        <p:nvSpPr>
          <p:cNvPr id="11" name="TextBox 10"/>
          <p:cNvSpPr txBox="1"/>
          <p:nvPr/>
        </p:nvSpPr>
        <p:spPr>
          <a:xfrm>
            <a:off x="0" y="2362200"/>
            <a:ext cx="1905000" cy="381000"/>
          </a:xfrm>
          <a:prstGeom prst="rect">
            <a:avLst/>
          </a:prstGeom>
          <a:noFill/>
        </p:spPr>
        <p:txBody>
          <a:bodyPr wrap="square" rtlCol="0">
            <a:spAutoFit/>
          </a:bodyPr>
          <a:lstStyle/>
          <a:p>
            <a:r>
              <a:rPr lang="en-US" dirty="0" smtClean="0">
                <a:solidFill>
                  <a:schemeClr val="accent3"/>
                </a:solidFill>
              </a:rPr>
              <a:t>Compile_ncsim.sh</a:t>
            </a:r>
            <a:endParaRPr lang="en-US" dirty="0">
              <a:solidFill>
                <a:schemeClr val="accent3"/>
              </a:solidFill>
            </a:endParaRPr>
          </a:p>
        </p:txBody>
      </p:sp>
      <p:cxnSp>
        <p:nvCxnSpPr>
          <p:cNvPr id="15" name="Straight Arrow Connector 14"/>
          <p:cNvCxnSpPr>
            <a:stCxn id="4" idx="2"/>
            <a:endCxn id="5" idx="0"/>
          </p:cNvCxnSpPr>
          <p:nvPr/>
        </p:nvCxnSpPr>
        <p:spPr>
          <a:xfrm>
            <a:off x="4762501" y="1812917"/>
            <a:ext cx="0" cy="473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2"/>
            <a:endCxn id="9" idx="0"/>
          </p:cNvCxnSpPr>
          <p:nvPr/>
        </p:nvCxnSpPr>
        <p:spPr>
          <a:xfrm rot="16200000" flipH="1">
            <a:off x="6183309" y="392108"/>
            <a:ext cx="549283" cy="33908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2"/>
            <a:endCxn id="11" idx="0"/>
          </p:cNvCxnSpPr>
          <p:nvPr/>
        </p:nvCxnSpPr>
        <p:spPr>
          <a:xfrm rot="5400000">
            <a:off x="2582860" y="182558"/>
            <a:ext cx="549283" cy="38100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 idx="2"/>
            <a:endCxn id="8" idx="0"/>
          </p:cNvCxnSpPr>
          <p:nvPr/>
        </p:nvCxnSpPr>
        <p:spPr>
          <a:xfrm rot="5400000">
            <a:off x="3554410" y="1154108"/>
            <a:ext cx="549283" cy="18669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4" idx="2"/>
            <a:endCxn id="10" idx="0"/>
          </p:cNvCxnSpPr>
          <p:nvPr/>
        </p:nvCxnSpPr>
        <p:spPr>
          <a:xfrm rot="16200000" flipH="1">
            <a:off x="5383209" y="1192208"/>
            <a:ext cx="549283" cy="17906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DIRECTORY</a:t>
            </a:r>
            <a:endParaRPr lang="en-US" dirty="0"/>
          </a:p>
        </p:txBody>
      </p:sp>
      <p:sp>
        <p:nvSpPr>
          <p:cNvPr id="3" name="Content Placeholder 2"/>
          <p:cNvSpPr>
            <a:spLocks noGrp="1"/>
          </p:cNvSpPr>
          <p:nvPr>
            <p:ph idx="1"/>
          </p:nvPr>
        </p:nvSpPr>
        <p:spPr>
          <a:xfrm>
            <a:off x="533400" y="3124200"/>
            <a:ext cx="8229600" cy="1981200"/>
          </a:xfrm>
        </p:spPr>
        <p:txBody>
          <a:bodyPr>
            <a:normAutofit/>
          </a:bodyPr>
          <a:lstStyle/>
          <a:p>
            <a:r>
              <a:rPr lang="en-US" sz="1600" dirty="0" smtClean="0"/>
              <a:t>During simulation each test has a </a:t>
            </a:r>
            <a:r>
              <a:rPr lang="en-US" sz="1600" b="1" dirty="0" smtClean="0"/>
              <a:t>different directory </a:t>
            </a:r>
            <a:r>
              <a:rPr lang="en-US" sz="1600" dirty="0" smtClean="0"/>
              <a:t>which consists of the bash file (.</a:t>
            </a:r>
            <a:r>
              <a:rPr lang="en-US" sz="1600" dirty="0" err="1" smtClean="0"/>
              <a:t>sh</a:t>
            </a:r>
            <a:r>
              <a:rPr lang="en-US" sz="1600" dirty="0" smtClean="0"/>
              <a:t>) and </a:t>
            </a:r>
            <a:r>
              <a:rPr lang="en-US" sz="1600" b="1" dirty="0" smtClean="0"/>
              <a:t>the log file created</a:t>
            </a:r>
          </a:p>
          <a:p>
            <a:r>
              <a:rPr lang="en-US" sz="1600" dirty="0" smtClean="0"/>
              <a:t>The log file is </a:t>
            </a:r>
            <a:r>
              <a:rPr lang="en-US" sz="1600" b="1" dirty="0" smtClean="0"/>
              <a:t>zipped</a:t>
            </a:r>
            <a:r>
              <a:rPr lang="en-US" sz="1600" dirty="0" smtClean="0"/>
              <a:t> after it is completely created. </a:t>
            </a:r>
          </a:p>
          <a:p>
            <a:r>
              <a:rPr lang="en-US" sz="1600" dirty="0" smtClean="0"/>
              <a:t>The </a:t>
            </a:r>
            <a:r>
              <a:rPr lang="en-US" sz="1600" b="1" dirty="0" smtClean="0"/>
              <a:t>other files </a:t>
            </a:r>
            <a:r>
              <a:rPr lang="en-US" sz="1600" dirty="0" smtClean="0"/>
              <a:t>that are created during the execution are </a:t>
            </a:r>
            <a:r>
              <a:rPr lang="en-US" sz="1600" b="1" dirty="0" smtClean="0"/>
              <a:t>removed</a:t>
            </a:r>
            <a:r>
              <a:rPr lang="en-US" sz="1600" dirty="0" smtClean="0"/>
              <a:t> after the execution of the bash file is over</a:t>
            </a:r>
          </a:p>
          <a:p>
            <a:r>
              <a:rPr lang="en-US" sz="1600" dirty="0" smtClean="0"/>
              <a:t>For regression, there are two methods to submit jobs, </a:t>
            </a:r>
            <a:r>
              <a:rPr lang="en-US" sz="1600" b="1" dirty="0" smtClean="0"/>
              <a:t>sequentially</a:t>
            </a:r>
            <a:r>
              <a:rPr lang="en-US" sz="1600" dirty="0" smtClean="0"/>
              <a:t> or </a:t>
            </a:r>
            <a:r>
              <a:rPr lang="en-US" sz="1600" b="1" dirty="0" smtClean="0"/>
              <a:t>parallel (PBS)</a:t>
            </a:r>
          </a:p>
          <a:p>
            <a:endParaRPr lang="en-US" dirty="0"/>
          </a:p>
        </p:txBody>
      </p:sp>
      <p:sp>
        <p:nvSpPr>
          <p:cNvPr id="4" name="Rectangle 3"/>
          <p:cNvSpPr/>
          <p:nvPr/>
        </p:nvSpPr>
        <p:spPr>
          <a:xfrm>
            <a:off x="3924300" y="1295400"/>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Top_Test</a:t>
            </a:r>
            <a:endParaRPr lang="en-US" dirty="0">
              <a:solidFill>
                <a:schemeClr val="tx1"/>
              </a:solidFill>
            </a:endParaRPr>
          </a:p>
        </p:txBody>
      </p:sp>
      <p:sp>
        <p:nvSpPr>
          <p:cNvPr id="6" name="TextBox 5"/>
          <p:cNvSpPr txBox="1"/>
          <p:nvPr/>
        </p:nvSpPr>
        <p:spPr>
          <a:xfrm>
            <a:off x="3886201" y="2438400"/>
            <a:ext cx="1676400" cy="381000"/>
          </a:xfrm>
          <a:prstGeom prst="rect">
            <a:avLst/>
          </a:prstGeom>
          <a:noFill/>
        </p:spPr>
        <p:txBody>
          <a:bodyPr wrap="square" rtlCol="0">
            <a:spAutoFit/>
          </a:bodyPr>
          <a:lstStyle/>
          <a:p>
            <a:r>
              <a:rPr lang="en-US" dirty="0" err="1" smtClean="0">
                <a:solidFill>
                  <a:schemeClr val="accent1"/>
                </a:solidFill>
              </a:rPr>
              <a:t>Top_test.log.gz</a:t>
            </a:r>
            <a:endParaRPr lang="en-US" dirty="0">
              <a:solidFill>
                <a:schemeClr val="accent1"/>
              </a:solidFill>
            </a:endParaRPr>
          </a:p>
        </p:txBody>
      </p:sp>
      <p:sp>
        <p:nvSpPr>
          <p:cNvPr id="7" name="TextBox 6"/>
          <p:cNvSpPr txBox="1"/>
          <p:nvPr/>
        </p:nvSpPr>
        <p:spPr>
          <a:xfrm>
            <a:off x="7391400" y="2362200"/>
            <a:ext cx="1524000" cy="381000"/>
          </a:xfrm>
          <a:prstGeom prst="rect">
            <a:avLst/>
          </a:prstGeom>
          <a:noFill/>
        </p:spPr>
        <p:txBody>
          <a:bodyPr wrap="square" rtlCol="0">
            <a:spAutoFit/>
          </a:bodyPr>
          <a:lstStyle/>
          <a:p>
            <a:pPr algn="ctr"/>
            <a:r>
              <a:rPr lang="en-US" dirty="0" err="1" smtClean="0">
                <a:solidFill>
                  <a:schemeClr val="accent1"/>
                </a:solidFill>
              </a:rPr>
              <a:t>iruns</a:t>
            </a:r>
            <a:endParaRPr lang="en-US" dirty="0">
              <a:solidFill>
                <a:schemeClr val="accent1"/>
              </a:solidFill>
            </a:endParaRPr>
          </a:p>
        </p:txBody>
      </p:sp>
      <p:sp>
        <p:nvSpPr>
          <p:cNvPr id="9" name="TextBox 8"/>
          <p:cNvSpPr txBox="1"/>
          <p:nvPr/>
        </p:nvSpPr>
        <p:spPr>
          <a:xfrm>
            <a:off x="0" y="2362200"/>
            <a:ext cx="1905000" cy="381000"/>
          </a:xfrm>
          <a:prstGeom prst="rect">
            <a:avLst/>
          </a:prstGeom>
          <a:noFill/>
        </p:spPr>
        <p:txBody>
          <a:bodyPr wrap="square" rtlCol="0">
            <a:spAutoFit/>
          </a:bodyPr>
          <a:lstStyle/>
          <a:p>
            <a:pPr algn="ctr"/>
            <a:r>
              <a:rPr lang="en-US" dirty="0" smtClean="0">
                <a:solidFill>
                  <a:schemeClr val="accent3"/>
                </a:solidFill>
              </a:rPr>
              <a:t>Top_test.sh</a:t>
            </a:r>
            <a:endParaRPr lang="en-US" dirty="0">
              <a:solidFill>
                <a:schemeClr val="accent3"/>
              </a:solidFill>
            </a:endParaRPr>
          </a:p>
        </p:txBody>
      </p:sp>
      <p:cxnSp>
        <p:nvCxnSpPr>
          <p:cNvPr id="11" name="Elbow Connector 10"/>
          <p:cNvCxnSpPr>
            <a:stCxn id="4" idx="2"/>
            <a:endCxn id="7" idx="0"/>
          </p:cNvCxnSpPr>
          <p:nvPr/>
        </p:nvCxnSpPr>
        <p:spPr>
          <a:xfrm rot="16200000" flipH="1">
            <a:off x="6164259" y="373058"/>
            <a:ext cx="549283" cy="34289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9" idx="0"/>
          </p:cNvCxnSpPr>
          <p:nvPr/>
        </p:nvCxnSpPr>
        <p:spPr>
          <a:xfrm rot="5400000">
            <a:off x="2563810" y="201608"/>
            <a:ext cx="549283" cy="37719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a:endCxn id="6" idx="0"/>
          </p:cNvCxnSpPr>
          <p:nvPr/>
        </p:nvCxnSpPr>
        <p:spPr>
          <a:xfrm>
            <a:off x="4724401" y="1812917"/>
            <a:ext cx="0" cy="625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PBS</a:t>
            </a:r>
            <a:endParaRPr lang="en-US" dirty="0"/>
          </a:p>
        </p:txBody>
      </p:sp>
      <p:sp>
        <p:nvSpPr>
          <p:cNvPr id="3" name="Content Placeholder 2"/>
          <p:cNvSpPr>
            <a:spLocks noGrp="1"/>
          </p:cNvSpPr>
          <p:nvPr>
            <p:ph idx="1"/>
          </p:nvPr>
        </p:nvSpPr>
        <p:spPr>
          <a:xfrm>
            <a:off x="457200" y="1295400"/>
            <a:ext cx="8229600" cy="1142999"/>
          </a:xfrm>
        </p:spPr>
        <p:txBody>
          <a:bodyPr>
            <a:noAutofit/>
          </a:bodyPr>
          <a:lstStyle/>
          <a:p>
            <a:r>
              <a:rPr lang="en-US" sz="1400" dirty="0" smtClean="0"/>
              <a:t>A salient attribute of this script is the use of PBS (Portable Batch System)</a:t>
            </a:r>
          </a:p>
          <a:p>
            <a:r>
              <a:rPr lang="en-US" sz="1400" dirty="0" smtClean="0"/>
              <a:t>This makes execution of testcases simultaneously, which in turn makes the overall process faster.</a:t>
            </a:r>
          </a:p>
          <a:p>
            <a:r>
              <a:rPr lang="en-US" sz="1400" dirty="0" err="1" smtClean="0"/>
              <a:t>qsub</a:t>
            </a:r>
            <a:r>
              <a:rPr lang="en-US" sz="1400" dirty="0" smtClean="0"/>
              <a:t> – to submit jobs </a:t>
            </a:r>
          </a:p>
          <a:p>
            <a:r>
              <a:rPr lang="en-US" sz="1400" dirty="0" err="1" smtClean="0"/>
              <a:t>qstat</a:t>
            </a:r>
            <a:r>
              <a:rPr lang="en-US" sz="1400" dirty="0" smtClean="0"/>
              <a:t> – to check the number of jobs running, according to the given queue and no of licenses.</a:t>
            </a:r>
          </a:p>
          <a:p>
            <a:pPr>
              <a:buNone/>
            </a:pPr>
            <a:r>
              <a:rPr lang="en-US" sz="1400" dirty="0" smtClean="0"/>
              <a:t> </a:t>
            </a:r>
          </a:p>
        </p:txBody>
      </p:sp>
      <p:sp>
        <p:nvSpPr>
          <p:cNvPr id="5" name="Rectangle 4"/>
          <p:cNvSpPr/>
          <p:nvPr/>
        </p:nvSpPr>
        <p:spPr>
          <a:xfrm>
            <a:off x="1600200" y="3886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Test1.sh</a:t>
            </a:r>
            <a:endParaRPr lang="en-US" dirty="0"/>
          </a:p>
        </p:txBody>
      </p:sp>
      <p:sp>
        <p:nvSpPr>
          <p:cNvPr id="9" name="Rectangle 8"/>
          <p:cNvSpPr/>
          <p:nvPr/>
        </p:nvSpPr>
        <p:spPr>
          <a:xfrm>
            <a:off x="1600200" y="43434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Test2.sh</a:t>
            </a:r>
            <a:endParaRPr lang="en-US" dirty="0"/>
          </a:p>
        </p:txBody>
      </p:sp>
      <p:sp>
        <p:nvSpPr>
          <p:cNvPr id="13" name="Rectangle 12"/>
          <p:cNvSpPr/>
          <p:nvPr/>
        </p:nvSpPr>
        <p:spPr>
          <a:xfrm>
            <a:off x="4724400" y="3352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TestN.sh</a:t>
            </a:r>
            <a:endParaRPr lang="en-US" dirty="0"/>
          </a:p>
        </p:txBody>
      </p:sp>
      <p:sp>
        <p:nvSpPr>
          <p:cNvPr id="16" name="Rectangle 15"/>
          <p:cNvSpPr/>
          <p:nvPr/>
        </p:nvSpPr>
        <p:spPr>
          <a:xfrm>
            <a:off x="4953000" y="3505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Test10.sh</a:t>
            </a:r>
            <a:endParaRPr lang="en-US" dirty="0"/>
          </a:p>
        </p:txBody>
      </p:sp>
      <p:sp>
        <p:nvSpPr>
          <p:cNvPr id="22" name="Rectangle 21"/>
          <p:cNvSpPr/>
          <p:nvPr/>
        </p:nvSpPr>
        <p:spPr>
          <a:xfrm>
            <a:off x="1600200" y="4800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Test3.sh</a:t>
            </a:r>
            <a:endParaRPr lang="en-US" dirty="0"/>
          </a:p>
        </p:txBody>
      </p:sp>
      <p:sp>
        <p:nvSpPr>
          <p:cNvPr id="23" name="Rectangle 22"/>
          <p:cNvSpPr/>
          <p:nvPr/>
        </p:nvSpPr>
        <p:spPr>
          <a:xfrm>
            <a:off x="1600200" y="5257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Test4.sh</a:t>
            </a:r>
            <a:endParaRPr lang="en-US" dirty="0"/>
          </a:p>
        </p:txBody>
      </p:sp>
      <p:sp>
        <p:nvSpPr>
          <p:cNvPr id="24" name="TextBox 23"/>
          <p:cNvSpPr txBox="1"/>
          <p:nvPr/>
        </p:nvSpPr>
        <p:spPr>
          <a:xfrm>
            <a:off x="533400" y="3048000"/>
            <a:ext cx="2514600" cy="381000"/>
          </a:xfrm>
          <a:prstGeom prst="rect">
            <a:avLst/>
          </a:prstGeom>
          <a:noFill/>
        </p:spPr>
        <p:txBody>
          <a:bodyPr wrap="square" rtlCol="0">
            <a:spAutoFit/>
          </a:bodyPr>
          <a:lstStyle/>
          <a:p>
            <a:r>
              <a:rPr lang="en-US" dirty="0" smtClean="0">
                <a:solidFill>
                  <a:srgbClr val="00B0F0"/>
                </a:solidFill>
              </a:rPr>
              <a:t>No of licenses  -  </a:t>
            </a:r>
            <a:r>
              <a:rPr lang="en-US" dirty="0" smtClean="0">
                <a:solidFill>
                  <a:srgbClr val="00B050"/>
                </a:solidFill>
              </a:rPr>
              <a:t>5</a:t>
            </a:r>
            <a:r>
              <a:rPr lang="en-US" dirty="0" smtClean="0">
                <a:solidFill>
                  <a:srgbClr val="00B0F0"/>
                </a:solidFill>
              </a:rPr>
              <a:t> </a:t>
            </a:r>
            <a:endParaRPr lang="en-US" dirty="0">
              <a:solidFill>
                <a:srgbClr val="00B0F0"/>
              </a:solidFill>
            </a:endParaRPr>
          </a:p>
        </p:txBody>
      </p:sp>
      <p:sp>
        <p:nvSpPr>
          <p:cNvPr id="25" name="TextBox 24"/>
          <p:cNvSpPr txBox="1"/>
          <p:nvPr/>
        </p:nvSpPr>
        <p:spPr>
          <a:xfrm>
            <a:off x="1066800" y="3429000"/>
            <a:ext cx="2514600" cy="381000"/>
          </a:xfrm>
          <a:prstGeom prst="rect">
            <a:avLst/>
          </a:prstGeom>
          <a:noFill/>
        </p:spPr>
        <p:txBody>
          <a:bodyPr wrap="square" rtlCol="0">
            <a:spAutoFit/>
          </a:bodyPr>
          <a:lstStyle/>
          <a:p>
            <a:pPr algn="ctr"/>
            <a:r>
              <a:rPr lang="en-US" dirty="0" smtClean="0">
                <a:solidFill>
                  <a:srgbClr val="00B0F0"/>
                </a:solidFill>
              </a:rPr>
              <a:t>Jobs submitted</a:t>
            </a:r>
            <a:endParaRPr lang="en-US" dirty="0">
              <a:solidFill>
                <a:srgbClr val="00B0F0"/>
              </a:solidFill>
            </a:endParaRPr>
          </a:p>
        </p:txBody>
      </p:sp>
      <p:sp>
        <p:nvSpPr>
          <p:cNvPr id="26" name="Rectangle 25"/>
          <p:cNvSpPr/>
          <p:nvPr/>
        </p:nvSpPr>
        <p:spPr>
          <a:xfrm>
            <a:off x="5105400" y="3657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Test9.sh</a:t>
            </a:r>
            <a:endParaRPr lang="en-US" dirty="0"/>
          </a:p>
        </p:txBody>
      </p:sp>
      <p:sp>
        <p:nvSpPr>
          <p:cNvPr id="27" name="Rectangle 26"/>
          <p:cNvSpPr/>
          <p:nvPr/>
        </p:nvSpPr>
        <p:spPr>
          <a:xfrm>
            <a:off x="5410200" y="3810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Test8.sh</a:t>
            </a:r>
            <a:endParaRPr lang="en-US" dirty="0"/>
          </a:p>
        </p:txBody>
      </p:sp>
      <p:sp>
        <p:nvSpPr>
          <p:cNvPr id="28" name="Rectangle 27"/>
          <p:cNvSpPr/>
          <p:nvPr/>
        </p:nvSpPr>
        <p:spPr>
          <a:xfrm>
            <a:off x="5791200" y="39624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Test7.sh</a:t>
            </a:r>
            <a:endParaRPr lang="en-US" dirty="0"/>
          </a:p>
        </p:txBody>
      </p:sp>
      <p:sp>
        <p:nvSpPr>
          <p:cNvPr id="29" name="Rectangle 28"/>
          <p:cNvSpPr/>
          <p:nvPr/>
        </p:nvSpPr>
        <p:spPr>
          <a:xfrm>
            <a:off x="6248400" y="4114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Test6.sh</a:t>
            </a:r>
            <a:endParaRPr lang="en-US" dirty="0"/>
          </a:p>
        </p:txBody>
      </p:sp>
      <p:sp>
        <p:nvSpPr>
          <p:cNvPr id="19" name="Rectangle 18"/>
          <p:cNvSpPr/>
          <p:nvPr/>
        </p:nvSpPr>
        <p:spPr>
          <a:xfrm>
            <a:off x="6705600" y="4267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Test5.sh</a:t>
            </a:r>
            <a:endParaRPr lang="en-US" dirty="0"/>
          </a:p>
        </p:txBody>
      </p:sp>
      <p:sp>
        <p:nvSpPr>
          <p:cNvPr id="30" name="TextBox 29"/>
          <p:cNvSpPr txBox="1"/>
          <p:nvPr/>
        </p:nvSpPr>
        <p:spPr>
          <a:xfrm>
            <a:off x="4876800" y="4953000"/>
            <a:ext cx="2057400" cy="381000"/>
          </a:xfrm>
          <a:prstGeom prst="rect">
            <a:avLst/>
          </a:prstGeom>
          <a:noFill/>
        </p:spPr>
        <p:txBody>
          <a:bodyPr wrap="square" rtlCol="0">
            <a:spAutoFit/>
          </a:bodyPr>
          <a:lstStyle/>
          <a:p>
            <a:r>
              <a:rPr lang="en-US" dirty="0" smtClean="0">
                <a:solidFill>
                  <a:srgbClr val="00B0F0"/>
                </a:solidFill>
              </a:rPr>
              <a:t>Waiting in QUEUE</a:t>
            </a:r>
            <a:endParaRPr lang="en-US" dirty="0">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1000"/>
            <a:ext cx="6818400" cy="716400"/>
          </a:xfrm>
        </p:spPr>
        <p:txBody>
          <a:bodyPr/>
          <a:lstStyle/>
          <a:p>
            <a:r>
              <a:rPr lang="en-US" dirty="0" smtClean="0"/>
              <a:t>EXCEL SHEET REGRESSION</a:t>
            </a:r>
            <a:endParaRPr lang="en-US" dirty="0"/>
          </a:p>
        </p:txBody>
      </p:sp>
      <p:pic>
        <p:nvPicPr>
          <p:cNvPr id="1026" name="Picture 2" descr="C:\Users\keshav.rath\Pictures\Screenshots\Screenshot (9).png"/>
          <p:cNvPicPr>
            <a:picLocks noChangeAspect="1" noChangeArrowheads="1"/>
          </p:cNvPicPr>
          <p:nvPr/>
        </p:nvPicPr>
        <p:blipFill>
          <a:blip r:embed="rId2" cstate="print"/>
          <a:srcRect/>
          <a:stretch>
            <a:fillRect/>
          </a:stretch>
        </p:blipFill>
        <p:spPr bwMode="auto">
          <a:xfrm>
            <a:off x="304801" y="990600"/>
            <a:ext cx="8229600" cy="4038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1000"/>
            <a:ext cx="6818400" cy="716400"/>
          </a:xfrm>
        </p:spPr>
        <p:txBody>
          <a:bodyPr/>
          <a:lstStyle/>
          <a:p>
            <a:r>
              <a:rPr lang="en-US" dirty="0" smtClean="0"/>
              <a:t>EXCEL REPORT REGRESSION</a:t>
            </a:r>
            <a:r>
              <a:rPr lang="en-US" b="1" dirty="0" smtClean="0"/>
              <a:t>(</a:t>
            </a:r>
            <a:r>
              <a:rPr lang="en-US" b="1" dirty="0" err="1" smtClean="0"/>
              <a:t>Cntd</a:t>
            </a:r>
            <a:r>
              <a:rPr lang="en-US" b="1" dirty="0" smtClean="0"/>
              <a:t>…)</a:t>
            </a:r>
            <a:endParaRPr lang="en-US" dirty="0"/>
          </a:p>
        </p:txBody>
      </p:sp>
      <p:pic>
        <p:nvPicPr>
          <p:cNvPr id="2050" name="Picture 2" descr="C:\Users\keshav.rath\Pictures\Screenshots\Screenshot (10).png"/>
          <p:cNvPicPr>
            <a:picLocks noChangeAspect="1" noChangeArrowheads="1"/>
          </p:cNvPicPr>
          <p:nvPr/>
        </p:nvPicPr>
        <p:blipFill>
          <a:blip r:embed="rId2" cstate="print"/>
          <a:srcRect/>
          <a:stretch>
            <a:fillRect/>
          </a:stretch>
        </p:blipFill>
        <p:spPr bwMode="auto">
          <a:xfrm>
            <a:off x="228600" y="1371600"/>
            <a:ext cx="850864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Table 4"/>
          <p:cNvGraphicFramePr>
            <a:graphicFrameLocks noGrp="1"/>
          </p:cNvGraphicFramePr>
          <p:nvPr/>
        </p:nvGraphicFramePr>
        <p:xfrm>
          <a:off x="762001" y="1295401"/>
          <a:ext cx="7238999" cy="4084320"/>
        </p:xfrm>
        <a:graphic>
          <a:graphicData uri="http://schemas.openxmlformats.org/drawingml/2006/table">
            <a:tbl>
              <a:tblPr firstRow="1" bandRow="1">
                <a:tableStyleId>{5C22544A-7EE6-4342-B048-85BDC9FD1C3A}</a:tableStyleId>
              </a:tblPr>
              <a:tblGrid>
                <a:gridCol w="1382730"/>
                <a:gridCol w="1819135"/>
                <a:gridCol w="2735739"/>
                <a:gridCol w="1301395"/>
              </a:tblGrid>
              <a:tr h="549322">
                <a:tc>
                  <a:txBody>
                    <a:bodyPr/>
                    <a:lstStyle/>
                    <a:p>
                      <a:r>
                        <a:rPr lang="en-US" dirty="0" smtClean="0"/>
                        <a:t>PROJECT</a:t>
                      </a:r>
                      <a:endParaRPr lang="en-US" dirty="0"/>
                    </a:p>
                  </a:txBody>
                  <a:tcPr/>
                </a:tc>
                <a:tc>
                  <a:txBody>
                    <a:bodyPr/>
                    <a:lstStyle/>
                    <a:p>
                      <a:r>
                        <a:rPr lang="en-US" dirty="0" smtClean="0"/>
                        <a:t>ENVIRONMENT</a:t>
                      </a:r>
                      <a:endParaRPr lang="en-US" dirty="0"/>
                    </a:p>
                  </a:txBody>
                  <a:tcPr/>
                </a:tc>
                <a:tc>
                  <a:txBody>
                    <a:bodyPr/>
                    <a:lstStyle/>
                    <a:p>
                      <a:r>
                        <a:rPr lang="en-US" dirty="0" smtClean="0"/>
                        <a:t>KEY</a:t>
                      </a:r>
                    </a:p>
                    <a:p>
                      <a:r>
                        <a:rPr lang="en-US" dirty="0" smtClean="0"/>
                        <a:t>IMPROVEMENTS</a:t>
                      </a:r>
                      <a:endParaRPr lang="en-US" dirty="0"/>
                    </a:p>
                  </a:txBody>
                  <a:tcPr/>
                </a:tc>
                <a:tc>
                  <a:txBody>
                    <a:bodyPr/>
                    <a:lstStyle/>
                    <a:p>
                      <a:r>
                        <a:rPr lang="en-US" dirty="0" smtClean="0"/>
                        <a:t>TEST STATUS</a:t>
                      </a:r>
                      <a:endParaRPr lang="en-US" dirty="0"/>
                    </a:p>
                  </a:txBody>
                  <a:tcPr/>
                </a:tc>
              </a:tr>
              <a:tr h="810904">
                <a:tc>
                  <a:txBody>
                    <a:bodyPr/>
                    <a:lstStyle/>
                    <a:p>
                      <a:r>
                        <a:rPr lang="en-US" sz="1400" dirty="0" smtClean="0"/>
                        <a:t>UFSCON</a:t>
                      </a:r>
                      <a:endParaRPr lang="en-US" sz="1400" dirty="0"/>
                    </a:p>
                  </a:txBody>
                  <a:tcPr/>
                </a:tc>
                <a:tc>
                  <a:txBody>
                    <a:bodyPr/>
                    <a:lstStyle/>
                    <a:p>
                      <a:r>
                        <a:rPr lang="en-US" sz="1400" dirty="0" smtClean="0"/>
                        <a:t>SV/UVM/Cadence</a:t>
                      </a:r>
                      <a:endParaRPr lang="en-US" sz="1400" dirty="0"/>
                    </a:p>
                  </a:txBody>
                  <a:tcPr/>
                </a:tc>
                <a:tc>
                  <a:txBody>
                    <a:bodyPr/>
                    <a:lstStyle/>
                    <a:p>
                      <a:r>
                        <a:rPr lang="en-US" sz="1400" dirty="0" smtClean="0"/>
                        <a:t>Time reduced by 75% through </a:t>
                      </a:r>
                      <a:r>
                        <a:rPr lang="en-US" sz="1400" dirty="0" err="1" smtClean="0"/>
                        <a:t>pbs</a:t>
                      </a:r>
                      <a:endParaRPr lang="en-US" sz="1400" dirty="0" smtClean="0"/>
                    </a:p>
                    <a:p>
                      <a:r>
                        <a:rPr lang="en-US" sz="1400" dirty="0" smtClean="0"/>
                        <a:t>Current</a:t>
                      </a:r>
                      <a:r>
                        <a:rPr lang="en-US" sz="1400" baseline="0" dirty="0" smtClean="0"/>
                        <a:t> Simulation time :  7 min</a:t>
                      </a:r>
                    </a:p>
                    <a:p>
                      <a:r>
                        <a:rPr lang="en-US" sz="1400" baseline="0" dirty="0" smtClean="0"/>
                        <a:t>Previous Simulation time: 30 min</a:t>
                      </a:r>
                    </a:p>
                    <a:p>
                      <a:r>
                        <a:rPr lang="en-US" sz="1400" dirty="0" smtClean="0"/>
                        <a:t>**</a:t>
                      </a:r>
                      <a:endParaRPr lang="en-US" sz="1400" dirty="0"/>
                    </a:p>
                  </a:txBody>
                  <a:tcPr/>
                </a:tc>
                <a:tc>
                  <a:txBody>
                    <a:bodyPr/>
                    <a:lstStyle/>
                    <a:p>
                      <a:r>
                        <a:rPr lang="en-US" sz="1400" dirty="0" smtClean="0"/>
                        <a:t>Completed</a:t>
                      </a:r>
                    </a:p>
                    <a:p>
                      <a:r>
                        <a:rPr lang="en-US" sz="1400" dirty="0" smtClean="0"/>
                        <a:t>61/61</a:t>
                      </a:r>
                    </a:p>
                    <a:p>
                      <a:endParaRPr lang="en-US" sz="1400" dirty="0"/>
                    </a:p>
                  </a:txBody>
                  <a:tcPr/>
                </a:tc>
              </a:tr>
              <a:tr h="261582">
                <a:tc>
                  <a:txBody>
                    <a:bodyPr/>
                    <a:lstStyle/>
                    <a:p>
                      <a:r>
                        <a:rPr lang="en-US" sz="1400" dirty="0" smtClean="0"/>
                        <a:t>PHY@@</a:t>
                      </a:r>
                      <a:endParaRPr lang="en-US" sz="1400" dirty="0"/>
                    </a:p>
                  </a:txBody>
                  <a:tcPr/>
                </a:tc>
                <a:tc>
                  <a:txBody>
                    <a:bodyPr/>
                    <a:lstStyle/>
                    <a:p>
                      <a:r>
                        <a:rPr lang="en-US" sz="1400" dirty="0" err="1" smtClean="0"/>
                        <a:t>Specman</a:t>
                      </a:r>
                      <a:r>
                        <a:rPr lang="en-US" sz="1400" dirty="0" smtClean="0"/>
                        <a:t>/Cadence</a:t>
                      </a:r>
                      <a:endParaRPr lang="en-US" sz="1400" dirty="0"/>
                    </a:p>
                  </a:txBody>
                  <a:tcPr/>
                </a:tc>
                <a:tc>
                  <a:txBody>
                    <a:bodyPr/>
                    <a:lstStyle/>
                    <a:p>
                      <a:r>
                        <a:rPr lang="en-US" sz="1400" dirty="0" smtClean="0"/>
                        <a:t>*</a:t>
                      </a:r>
                      <a:endParaRPr lang="en-US" sz="1400" dirty="0"/>
                    </a:p>
                  </a:txBody>
                  <a:tcPr/>
                </a:tc>
                <a:tc>
                  <a:txBody>
                    <a:bodyPr/>
                    <a:lstStyle/>
                    <a:p>
                      <a:r>
                        <a:rPr lang="en-US" sz="1400" dirty="0" smtClean="0"/>
                        <a:t>2-3 test</a:t>
                      </a:r>
                      <a:endParaRPr lang="en-US" sz="1400" dirty="0"/>
                    </a:p>
                  </a:txBody>
                  <a:tcPr/>
                </a:tc>
              </a:tr>
              <a:tr h="810904">
                <a:tc>
                  <a:txBody>
                    <a:bodyPr/>
                    <a:lstStyle/>
                    <a:p>
                      <a:r>
                        <a:rPr lang="en-US" sz="1400" dirty="0" smtClean="0"/>
                        <a:t>NANDC</a:t>
                      </a:r>
                      <a:endParaRPr lang="en-US" sz="1400" dirty="0"/>
                    </a:p>
                  </a:txBody>
                  <a:tcPr/>
                </a:tc>
                <a:tc>
                  <a:txBody>
                    <a:bodyPr/>
                    <a:lstStyle/>
                    <a:p>
                      <a:r>
                        <a:rPr lang="en-US" sz="1400" dirty="0" smtClean="0"/>
                        <a:t>SV/UVM/Cadence</a:t>
                      </a:r>
                      <a:endParaRPr lang="en-US" sz="1400" dirty="0"/>
                    </a:p>
                  </a:txBody>
                  <a:tcPr/>
                </a:tc>
                <a:tc>
                  <a:txBody>
                    <a:bodyPr/>
                    <a:lstStyle/>
                    <a:p>
                      <a:r>
                        <a:rPr lang="en-US" sz="1400" dirty="0" smtClean="0"/>
                        <a:t>Time reduced by 75% through </a:t>
                      </a:r>
                      <a:r>
                        <a:rPr lang="en-US" sz="1400" dirty="0" err="1" smtClean="0"/>
                        <a:t>pbs</a:t>
                      </a:r>
                      <a:endParaRPr lang="en-US" sz="1400" dirty="0" smtClean="0"/>
                    </a:p>
                    <a:p>
                      <a:r>
                        <a:rPr lang="en-US" sz="1400" dirty="0" smtClean="0"/>
                        <a:t>Current</a:t>
                      </a:r>
                      <a:r>
                        <a:rPr lang="en-US" sz="1400" baseline="0" dirty="0" smtClean="0"/>
                        <a:t> Simulation time :  19 min</a:t>
                      </a:r>
                    </a:p>
                    <a:p>
                      <a:r>
                        <a:rPr lang="en-US" sz="1400" baseline="0" dirty="0" smtClean="0"/>
                        <a:t>Previous Simulation time: 79 min</a:t>
                      </a:r>
                    </a:p>
                    <a:p>
                      <a:r>
                        <a:rPr lang="en-US" sz="1400" dirty="0" smtClean="0"/>
                        <a:t>**</a:t>
                      </a:r>
                      <a:endParaRPr lang="en-US" sz="1400" dirty="0"/>
                    </a:p>
                  </a:txBody>
                  <a:tcPr/>
                </a:tc>
                <a:tc>
                  <a:txBody>
                    <a:bodyPr/>
                    <a:lstStyle/>
                    <a:p>
                      <a:r>
                        <a:rPr lang="en-US" sz="1400" dirty="0" smtClean="0"/>
                        <a:t>Completed</a:t>
                      </a:r>
                    </a:p>
                    <a:p>
                      <a:r>
                        <a:rPr lang="en-US" sz="1400" dirty="0" smtClean="0"/>
                        <a:t>37/37</a:t>
                      </a:r>
                    </a:p>
                    <a:p>
                      <a:endParaRPr lang="en-US" sz="1400" dirty="0"/>
                    </a:p>
                  </a:txBody>
                  <a:tcPr/>
                </a:tc>
              </a:tr>
              <a:tr h="627797">
                <a:tc>
                  <a:txBody>
                    <a:bodyPr/>
                    <a:lstStyle/>
                    <a:p>
                      <a:r>
                        <a:rPr lang="en-US" sz="1400" dirty="0" smtClean="0"/>
                        <a:t>ECC</a:t>
                      </a:r>
                      <a:endParaRPr lang="en-US" sz="1400" dirty="0"/>
                    </a:p>
                  </a:txBody>
                  <a:tcPr/>
                </a:tc>
                <a:tc>
                  <a:txBody>
                    <a:bodyPr/>
                    <a:lstStyle/>
                    <a:p>
                      <a:r>
                        <a:rPr lang="en-US" sz="1400" dirty="0" smtClean="0"/>
                        <a:t>OVM/Cadence</a:t>
                      </a:r>
                      <a:endParaRPr lang="en-US" sz="1400" dirty="0"/>
                    </a:p>
                  </a:txBody>
                  <a:tcPr/>
                </a:tc>
                <a:tc>
                  <a:txBody>
                    <a:bodyPr/>
                    <a:lstStyle/>
                    <a:p>
                      <a:r>
                        <a:rPr lang="en-US" sz="1400" dirty="0" smtClean="0"/>
                        <a:t>**</a:t>
                      </a:r>
                      <a:endParaRPr lang="en-US" sz="1400" dirty="0"/>
                    </a:p>
                  </a:txBody>
                  <a:tcPr/>
                </a:tc>
                <a:tc>
                  <a:txBody>
                    <a:bodyPr/>
                    <a:lstStyle/>
                    <a:p>
                      <a:r>
                        <a:rPr lang="en-US" sz="1400" dirty="0" smtClean="0"/>
                        <a:t>Completed</a:t>
                      </a:r>
                    </a:p>
                    <a:p>
                      <a:r>
                        <a:rPr lang="en-US" sz="1400" dirty="0" smtClean="0"/>
                        <a:t>ECC bin test</a:t>
                      </a:r>
                    </a:p>
                    <a:p>
                      <a:r>
                        <a:rPr lang="en-US" sz="1400" dirty="0" smtClean="0"/>
                        <a:t>101/101</a:t>
                      </a:r>
                      <a:endParaRPr lang="en-US" sz="1400" dirty="0"/>
                    </a:p>
                  </a:txBody>
                  <a:tcPr/>
                </a:tc>
              </a:tr>
              <a:tr h="444689">
                <a:tc>
                  <a:txBody>
                    <a:bodyPr/>
                    <a:lstStyle/>
                    <a:p>
                      <a:r>
                        <a:rPr lang="en-US" sz="1400" dirty="0" smtClean="0"/>
                        <a:t>SDCON</a:t>
                      </a:r>
                      <a:endParaRPr lang="en-US" sz="1400" dirty="0"/>
                    </a:p>
                  </a:txBody>
                  <a:tcPr/>
                </a:tc>
                <a:tc>
                  <a:txBody>
                    <a:bodyPr/>
                    <a:lstStyle/>
                    <a:p>
                      <a:r>
                        <a:rPr lang="en-US" sz="1400" dirty="0" smtClean="0"/>
                        <a:t>OVM/</a:t>
                      </a:r>
                      <a:r>
                        <a:rPr lang="en-US" sz="1400" dirty="0" err="1" smtClean="0"/>
                        <a:t>Modelsim</a:t>
                      </a:r>
                      <a:endParaRPr lang="en-US" sz="1400" dirty="0"/>
                    </a:p>
                  </a:txBody>
                  <a:tcPr/>
                </a:tc>
                <a:tc>
                  <a:txBody>
                    <a:bodyPr/>
                    <a:lstStyle/>
                    <a:p>
                      <a:r>
                        <a:rPr lang="en-US" sz="1400" dirty="0" smtClean="0"/>
                        <a:t>**</a:t>
                      </a:r>
                    </a:p>
                    <a:p>
                      <a:r>
                        <a:rPr lang="en-US" sz="1400" baseline="0" dirty="0" smtClean="0"/>
                        <a:t>***</a:t>
                      </a:r>
                    </a:p>
                  </a:txBody>
                  <a:tcPr/>
                </a:tc>
                <a:tc>
                  <a:txBody>
                    <a:bodyPr/>
                    <a:lstStyle/>
                    <a:p>
                      <a:r>
                        <a:rPr lang="en-US" sz="1400" baseline="0" dirty="0" smtClean="0"/>
                        <a:t>Partial</a:t>
                      </a:r>
                    </a:p>
                    <a:p>
                      <a:r>
                        <a:rPr lang="en-US" sz="1400" baseline="0" dirty="0" smtClean="0"/>
                        <a:t>2 / n</a:t>
                      </a:r>
                    </a:p>
                  </a:txBody>
                  <a:tcPr/>
                </a:tc>
              </a:tr>
            </a:tbl>
          </a:graphicData>
        </a:graphic>
      </p:graphicFrame>
      <p:sp>
        <p:nvSpPr>
          <p:cNvPr id="4" name="TextBox 3"/>
          <p:cNvSpPr txBox="1"/>
          <p:nvPr/>
        </p:nvSpPr>
        <p:spPr>
          <a:xfrm>
            <a:off x="762000" y="5638800"/>
            <a:ext cx="7467600" cy="923330"/>
          </a:xfrm>
          <a:prstGeom prst="rect">
            <a:avLst/>
          </a:prstGeom>
          <a:noFill/>
        </p:spPr>
        <p:txBody>
          <a:bodyPr wrap="square" rtlCol="0">
            <a:spAutoFit/>
          </a:bodyPr>
          <a:lstStyle/>
          <a:p>
            <a:r>
              <a:rPr lang="en-US" dirty="0" smtClean="0"/>
              <a:t>** Compilation  done one time and library shared for regression</a:t>
            </a:r>
          </a:p>
          <a:p>
            <a:r>
              <a:rPr lang="en-US" dirty="0" smtClean="0"/>
              <a:t>* Every testcases will be compiled again and simulated.</a:t>
            </a:r>
          </a:p>
          <a:p>
            <a:r>
              <a:rPr lang="en-US" dirty="0" smtClean="0"/>
              <a:t>*** Compilation and simulation stages reduced.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Agenda </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419599"/>
          </a:xfrm>
        </p:spPr>
        <p:txBody>
          <a:bodyPr/>
          <a:lstStyle/>
          <a:p>
            <a:pPr>
              <a:buFont typeface="Arial" pitchFamily="34" charset="0"/>
              <a:buChar char="•"/>
            </a:pPr>
            <a:r>
              <a:rPr lang="en-US" sz="1600" dirty="0" smtClean="0"/>
              <a:t>OBJECTIVE </a:t>
            </a:r>
          </a:p>
          <a:p>
            <a:pPr>
              <a:buFont typeface="Arial" pitchFamily="34" charset="0"/>
              <a:buChar char="•"/>
            </a:pPr>
            <a:r>
              <a:rPr lang="en-US" sz="1600" dirty="0" smtClean="0"/>
              <a:t>BACKGROUND </a:t>
            </a:r>
          </a:p>
          <a:p>
            <a:pPr>
              <a:buFont typeface="Arial" pitchFamily="34" charset="0"/>
              <a:buChar char="•"/>
            </a:pPr>
            <a:r>
              <a:rPr lang="en-US" sz="1600" dirty="0" smtClean="0"/>
              <a:t>AUTOMATION FRAMEWORK OVERVIEW</a:t>
            </a:r>
          </a:p>
          <a:p>
            <a:pPr>
              <a:buFont typeface="Arial" pitchFamily="34" charset="0"/>
              <a:buChar char="•"/>
            </a:pPr>
            <a:r>
              <a:rPr lang="en-US" sz="1600" dirty="0" smtClean="0"/>
              <a:t>USER INPUTS OVERVIEW</a:t>
            </a:r>
            <a:endParaRPr lang="en-US" sz="1600" b="1" dirty="0" smtClean="0"/>
          </a:p>
          <a:p>
            <a:pPr>
              <a:buFont typeface="Arial" pitchFamily="34" charset="0"/>
              <a:buChar char="•"/>
            </a:pPr>
            <a:r>
              <a:rPr lang="en-US" sz="1600" dirty="0" smtClean="0"/>
              <a:t>USER INPUTS </a:t>
            </a:r>
            <a:r>
              <a:rPr lang="en-US" sz="1600" dirty="0" smtClean="0"/>
              <a:t>EXAMPLES</a:t>
            </a:r>
          </a:p>
          <a:p>
            <a:pPr>
              <a:buFont typeface="Arial" pitchFamily="34" charset="0"/>
              <a:buChar char="•"/>
            </a:pPr>
            <a:r>
              <a:rPr lang="en-US" sz="1600" dirty="0" smtClean="0"/>
              <a:t>DIRECTORY STRUCTURE</a:t>
            </a:r>
          </a:p>
          <a:p>
            <a:pPr>
              <a:buFont typeface="Arial" pitchFamily="34" charset="0"/>
              <a:buChar char="•"/>
            </a:pPr>
            <a:r>
              <a:rPr lang="en-US" sz="1600" dirty="0" smtClean="0"/>
              <a:t>EXECUTION PROCEDURE</a:t>
            </a:r>
          </a:p>
          <a:p>
            <a:pPr>
              <a:buFont typeface="Arial" pitchFamily="34" charset="0"/>
              <a:buChar char="•"/>
            </a:pPr>
            <a:r>
              <a:rPr lang="en-US" sz="1600" dirty="0" smtClean="0"/>
              <a:t>RESULTS</a:t>
            </a:r>
          </a:p>
          <a:p>
            <a:pPr>
              <a:buFont typeface="Arial" pitchFamily="34" charset="0"/>
              <a:buChar char="•"/>
            </a:pPr>
            <a:r>
              <a:rPr lang="en-US" sz="1600" dirty="0" smtClean="0"/>
              <a:t>GENERIC IMPROVEMENT</a:t>
            </a:r>
          </a:p>
          <a:p>
            <a:pPr>
              <a:buFont typeface="Arial" pitchFamily="34" charset="0"/>
              <a:buChar char="•"/>
            </a:pPr>
            <a:r>
              <a:rPr lang="en-US" sz="1600" dirty="0" smtClean="0"/>
              <a:t>CHALLENGES FACED</a:t>
            </a:r>
          </a:p>
          <a:p>
            <a:pPr>
              <a:buFont typeface="Arial" pitchFamily="34" charset="0"/>
              <a:buChar char="•"/>
            </a:pPr>
            <a:r>
              <a:rPr lang="en-US" sz="1600" dirty="0" smtClean="0"/>
              <a:t>WORK PENDING AND FUTURE WORK</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IMPROVEMENT</a:t>
            </a:r>
            <a:endParaRPr lang="en-US" dirty="0"/>
          </a:p>
        </p:txBody>
      </p:sp>
      <p:sp>
        <p:nvSpPr>
          <p:cNvPr id="3" name="Content Placeholder 2"/>
          <p:cNvSpPr>
            <a:spLocks noGrp="1"/>
          </p:cNvSpPr>
          <p:nvPr>
            <p:ph idx="1"/>
          </p:nvPr>
        </p:nvSpPr>
        <p:spPr>
          <a:xfrm>
            <a:off x="457200" y="1295401"/>
            <a:ext cx="8229600" cy="4830764"/>
          </a:xfrm>
        </p:spPr>
        <p:txBody>
          <a:bodyPr>
            <a:normAutofit/>
          </a:bodyPr>
          <a:lstStyle/>
          <a:p>
            <a:pPr>
              <a:lnSpc>
                <a:spcPct val="150000"/>
              </a:lnSpc>
            </a:pPr>
            <a:r>
              <a:rPr lang="en-US" sz="1800" dirty="0" smtClean="0"/>
              <a:t>For regression, the compilation is done one time and the snapshots are stored in a shared library. This in turn saves time</a:t>
            </a:r>
          </a:p>
          <a:p>
            <a:pPr>
              <a:lnSpc>
                <a:spcPct val="150000"/>
              </a:lnSpc>
            </a:pPr>
            <a:r>
              <a:rPr lang="en-US" sz="1800" dirty="0" smtClean="0"/>
              <a:t>With the help of PBS, submitting jobs in a parallel manner is possible, making more than one test possible to run simultaneously, saving time</a:t>
            </a:r>
          </a:p>
          <a:p>
            <a:pPr>
              <a:lnSpc>
                <a:spcPct val="150000"/>
              </a:lnSpc>
            </a:pPr>
            <a:r>
              <a:rPr lang="en-US" sz="1800" dirty="0" smtClean="0"/>
              <a:t>Results are short and in a common format across all projects</a:t>
            </a:r>
          </a:p>
          <a:p>
            <a:pPr>
              <a:lnSpc>
                <a:spcPct val="150000"/>
              </a:lnSpc>
            </a:pPr>
            <a:r>
              <a:rPr lang="en-US" sz="1800" dirty="0" smtClean="0"/>
              <a:t>With excel sheet, no need to wait for all the testcases to get over. Results for all the testcases that are over is available in the excel sheet</a:t>
            </a:r>
          </a:p>
          <a:p>
            <a:pPr>
              <a:lnSpc>
                <a:spcPct val="150000"/>
              </a:lnSpc>
            </a:pPr>
            <a:r>
              <a:rPr lang="en-US" sz="1800" dirty="0" smtClean="0"/>
              <a:t>All the inputs are user defined, nothing been fixed in the script. </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a:xfrm>
            <a:off x="457200" y="1600201"/>
            <a:ext cx="8229600" cy="3733799"/>
          </a:xfrm>
        </p:spPr>
        <p:txBody>
          <a:bodyPr/>
          <a:lstStyle/>
          <a:p>
            <a:pPr>
              <a:lnSpc>
                <a:spcPct val="150000"/>
              </a:lnSpc>
            </a:pPr>
            <a:r>
              <a:rPr lang="en-US" sz="1800" dirty="0" smtClean="0"/>
              <a:t>Submitting jobs in the queue,  checking every time when a job gets over</a:t>
            </a:r>
          </a:p>
          <a:p>
            <a:pPr>
              <a:lnSpc>
                <a:spcPct val="150000"/>
              </a:lnSpc>
            </a:pPr>
            <a:r>
              <a:rPr lang="en-US" sz="1800" dirty="0" smtClean="0"/>
              <a:t>Counting all the types of errors in the log file. (UVM_ERROR, assertion error and optional error)</a:t>
            </a:r>
          </a:p>
          <a:p>
            <a:pPr>
              <a:lnSpc>
                <a:spcPct val="150000"/>
              </a:lnSpc>
            </a:pPr>
            <a:r>
              <a:rPr lang="en-US" sz="1800" dirty="0" smtClean="0"/>
              <a:t>Differentiating between optional errors and optional errors that have to be excluded, especially errors containing escapes characters.</a:t>
            </a:r>
          </a:p>
          <a:p>
            <a:pPr>
              <a:lnSpc>
                <a:spcPct val="150000"/>
              </a:lnSpc>
            </a:pPr>
            <a:r>
              <a:rPr lang="en-US" sz="1800" dirty="0" smtClean="0"/>
              <a:t>Make several steps of compilation in </a:t>
            </a:r>
            <a:r>
              <a:rPr lang="en-US" sz="1800" dirty="0" err="1" smtClean="0"/>
              <a:t>modelsim</a:t>
            </a:r>
            <a:r>
              <a:rPr lang="en-US" sz="1800" dirty="0" smtClean="0"/>
              <a:t> to a single step, same for simulation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PENDING and Future Work</a:t>
            </a:r>
            <a:endParaRPr lang="en-US" dirty="0"/>
          </a:p>
        </p:txBody>
      </p:sp>
      <p:sp>
        <p:nvSpPr>
          <p:cNvPr id="3" name="Content Placeholder 2"/>
          <p:cNvSpPr>
            <a:spLocks noGrp="1"/>
          </p:cNvSpPr>
          <p:nvPr>
            <p:ph idx="1"/>
          </p:nvPr>
        </p:nvSpPr>
        <p:spPr>
          <a:xfrm>
            <a:off x="457200" y="1219201"/>
            <a:ext cx="8229600" cy="4906964"/>
          </a:xfrm>
        </p:spPr>
        <p:txBody>
          <a:bodyPr>
            <a:normAutofit fontScale="92500" lnSpcReduction="20000"/>
          </a:bodyPr>
          <a:lstStyle/>
          <a:p>
            <a:pPr>
              <a:lnSpc>
                <a:spcPct val="150000"/>
              </a:lnSpc>
              <a:buNone/>
            </a:pPr>
            <a:r>
              <a:rPr lang="en-US" sz="1800" b="1" dirty="0" smtClean="0"/>
              <a:t>WORK PENDING</a:t>
            </a:r>
          </a:p>
          <a:p>
            <a:pPr>
              <a:lnSpc>
                <a:spcPct val="150000"/>
              </a:lnSpc>
              <a:buFont typeface="Arial" pitchFamily="34" charset="0"/>
              <a:buChar char="•"/>
            </a:pPr>
            <a:r>
              <a:rPr lang="en-US" sz="1800" dirty="0" smtClean="0"/>
              <a:t>Making the simulation time column in the excel file dynamic.</a:t>
            </a:r>
          </a:p>
          <a:p>
            <a:pPr>
              <a:lnSpc>
                <a:spcPct val="150000"/>
              </a:lnSpc>
              <a:buFont typeface="Arial" pitchFamily="34" charset="0"/>
              <a:buChar char="•"/>
            </a:pPr>
            <a:r>
              <a:rPr lang="en-US" sz="1800" dirty="0" smtClean="0"/>
              <a:t>For modelsim, printing the </a:t>
            </a:r>
            <a:r>
              <a:rPr lang="en-US" sz="1800" dirty="0" err="1" smtClean="0"/>
              <a:t>cpu</a:t>
            </a:r>
            <a:r>
              <a:rPr lang="en-US" sz="1800" dirty="0" smtClean="0"/>
              <a:t> usage info</a:t>
            </a:r>
          </a:p>
          <a:p>
            <a:pPr>
              <a:lnSpc>
                <a:spcPct val="150000"/>
              </a:lnSpc>
              <a:buFont typeface="Arial" pitchFamily="34" charset="0"/>
              <a:buChar char="•"/>
            </a:pPr>
            <a:r>
              <a:rPr lang="en-US" sz="1800" dirty="0" smtClean="0"/>
              <a:t>Removing the extra dots that are present in seed value (PHY -Specman)</a:t>
            </a:r>
          </a:p>
          <a:p>
            <a:pPr>
              <a:lnSpc>
                <a:spcPct val="150000"/>
              </a:lnSpc>
              <a:buNone/>
            </a:pPr>
            <a:r>
              <a:rPr lang="en-US" sz="1800" b="1" dirty="0" smtClean="0"/>
              <a:t>FUTURE WORK</a:t>
            </a:r>
          </a:p>
          <a:p>
            <a:pPr>
              <a:lnSpc>
                <a:spcPct val="150000"/>
              </a:lnSpc>
              <a:buFont typeface="Arial" pitchFamily="34" charset="0"/>
              <a:buChar char="•"/>
            </a:pPr>
            <a:r>
              <a:rPr lang="en-US" sz="1800" dirty="0" smtClean="0"/>
              <a:t>The script can be made more generic if analyzed properly.</a:t>
            </a:r>
          </a:p>
          <a:p>
            <a:pPr>
              <a:lnSpc>
                <a:spcPct val="150000"/>
              </a:lnSpc>
              <a:buFont typeface="Arial" pitchFamily="34" charset="0"/>
              <a:buChar char="•"/>
            </a:pPr>
            <a:r>
              <a:rPr lang="en-US" sz="1800" dirty="0" smtClean="0"/>
              <a:t>Unwanted variables and subroutines can be removed.</a:t>
            </a:r>
          </a:p>
          <a:p>
            <a:pPr>
              <a:lnSpc>
                <a:spcPct val="150000"/>
              </a:lnSpc>
              <a:buFont typeface="Arial" pitchFamily="34" charset="0"/>
              <a:buChar char="•"/>
            </a:pPr>
            <a:r>
              <a:rPr lang="en-US" sz="1800" dirty="0" smtClean="0"/>
              <a:t>Variables can be assigned dynamically so as to reduce space complexity</a:t>
            </a:r>
          </a:p>
          <a:p>
            <a:pPr>
              <a:lnSpc>
                <a:spcPct val="150000"/>
              </a:lnSpc>
              <a:buFont typeface="Arial" pitchFamily="34" charset="0"/>
              <a:buChar char="•"/>
            </a:pPr>
            <a:r>
              <a:rPr lang="en-US" sz="1800" dirty="0" smtClean="0"/>
              <a:t>GUI can be made to make user more comfortable rather than using </a:t>
            </a:r>
            <a:r>
              <a:rPr lang="en-US" sz="1800" dirty="0" err="1" smtClean="0"/>
              <a:t>Makefile</a:t>
            </a:r>
            <a:r>
              <a:rPr lang="en-US" sz="1800" dirty="0" smtClean="0"/>
              <a:t>, as no command would be required.</a:t>
            </a:r>
          </a:p>
          <a:p>
            <a:pPr>
              <a:lnSpc>
                <a:spcPct val="150000"/>
              </a:lnSpc>
              <a:buFont typeface="Arial" pitchFamily="34" charset="0"/>
              <a:buChar char="•"/>
            </a:pPr>
            <a:r>
              <a:rPr lang="en-US" sz="1800" dirty="0" smtClean="0"/>
              <a:t>GUI can have the use of text boxes, radio buttons, check boxes, so that user can provided all the necessary files and values through the GUI  </a:t>
            </a:r>
          </a:p>
          <a:p>
            <a:pPr>
              <a:lnSpc>
                <a:spcPct val="150000"/>
              </a:lnSpc>
            </a:pP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Q&amp;A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52400" y="1295400"/>
            <a:ext cx="8763000" cy="1752600"/>
          </a:xfrm>
        </p:spPr>
        <p:txBody>
          <a:bodyPr>
            <a:normAutofit/>
          </a:bodyPr>
          <a:lstStyle/>
          <a:p>
            <a:pPr algn="just">
              <a:buNone/>
            </a:pPr>
            <a:r>
              <a:rPr lang="en-US" sz="2000" dirty="0" smtClean="0"/>
              <a:t>	The main aim of this project is to write a common script which could work across all kinds of verification projects making it easier to operate and get the result without changing the script at all. This script is developed so as to get all the inputs from the user which would result in an OUTPUT which are similar in structure across all projects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219200"/>
            <a:ext cx="8077200" cy="609600"/>
          </a:xfrm>
        </p:spPr>
        <p:txBody>
          <a:bodyPr>
            <a:noAutofit/>
          </a:bodyPr>
          <a:lstStyle/>
          <a:p>
            <a:pPr>
              <a:buNone/>
            </a:pPr>
            <a:r>
              <a:rPr lang="en-US" sz="1400" dirty="0" smtClean="0"/>
              <a:t>	Prior </a:t>
            </a:r>
            <a:r>
              <a:rPr lang="en-US" sz="1400" dirty="0" smtClean="0"/>
              <a:t>to this script, there used to be multiple scripts, each of them customized for a specific project. Each of </a:t>
            </a:r>
            <a:r>
              <a:rPr lang="en-US" sz="1400" dirty="0" smtClean="0"/>
              <a:t>these scripts </a:t>
            </a:r>
            <a:r>
              <a:rPr lang="en-US" sz="1400" dirty="0" smtClean="0"/>
              <a:t>used to produce an output which used to differ from the other.</a:t>
            </a:r>
            <a:endParaRPr lang="en-US" sz="1400" dirty="0"/>
          </a:p>
        </p:txBody>
      </p:sp>
      <p:sp>
        <p:nvSpPr>
          <p:cNvPr id="4" name="Rectangle 3"/>
          <p:cNvSpPr/>
          <p:nvPr/>
        </p:nvSpPr>
        <p:spPr>
          <a:xfrm>
            <a:off x="381000" y="1905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1</a:t>
            </a:r>
            <a:endParaRPr lang="en-US" dirty="0"/>
          </a:p>
        </p:txBody>
      </p:sp>
      <p:sp>
        <p:nvSpPr>
          <p:cNvPr id="7" name="Rectangle 6"/>
          <p:cNvSpPr/>
          <p:nvPr/>
        </p:nvSpPr>
        <p:spPr>
          <a:xfrm>
            <a:off x="7239000" y="1905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N</a:t>
            </a:r>
            <a:endParaRPr lang="en-US" dirty="0"/>
          </a:p>
        </p:txBody>
      </p:sp>
      <p:sp>
        <p:nvSpPr>
          <p:cNvPr id="8" name="Rectangle 7"/>
          <p:cNvSpPr/>
          <p:nvPr/>
        </p:nvSpPr>
        <p:spPr>
          <a:xfrm>
            <a:off x="4267200" y="1905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3</a:t>
            </a:r>
            <a:endParaRPr lang="en-US" dirty="0"/>
          </a:p>
        </p:txBody>
      </p:sp>
      <p:sp>
        <p:nvSpPr>
          <p:cNvPr id="9" name="Rectangle 8"/>
          <p:cNvSpPr/>
          <p:nvPr/>
        </p:nvSpPr>
        <p:spPr>
          <a:xfrm>
            <a:off x="2286000" y="1905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2 </a:t>
            </a:r>
            <a:endParaRPr lang="en-US" dirty="0"/>
          </a:p>
        </p:txBody>
      </p:sp>
      <p:sp>
        <p:nvSpPr>
          <p:cNvPr id="10" name="TextBox 9"/>
          <p:cNvSpPr txBox="1"/>
          <p:nvPr/>
        </p:nvSpPr>
        <p:spPr>
          <a:xfrm>
            <a:off x="5867400" y="1905000"/>
            <a:ext cx="1219200" cy="369332"/>
          </a:xfrm>
          <a:prstGeom prst="rect">
            <a:avLst/>
          </a:prstGeom>
          <a:noFill/>
        </p:spPr>
        <p:txBody>
          <a:bodyPr wrap="square" rtlCol="0">
            <a:spAutoFit/>
          </a:bodyPr>
          <a:lstStyle/>
          <a:p>
            <a:r>
              <a:rPr lang="en-US" dirty="0" smtClean="0"/>
              <a:t>…………..</a:t>
            </a:r>
            <a:endParaRPr lang="en-US" dirty="0"/>
          </a:p>
        </p:txBody>
      </p:sp>
      <p:sp>
        <p:nvSpPr>
          <p:cNvPr id="14" name="Rectangle 13"/>
          <p:cNvSpPr/>
          <p:nvPr/>
        </p:nvSpPr>
        <p:spPr>
          <a:xfrm>
            <a:off x="381000" y="2667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1</a:t>
            </a:r>
            <a:endParaRPr lang="en-US" dirty="0"/>
          </a:p>
        </p:txBody>
      </p:sp>
      <p:sp>
        <p:nvSpPr>
          <p:cNvPr id="15" name="Rectangle 14"/>
          <p:cNvSpPr/>
          <p:nvPr/>
        </p:nvSpPr>
        <p:spPr>
          <a:xfrm>
            <a:off x="7239000" y="2667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N</a:t>
            </a:r>
            <a:endParaRPr lang="en-US" dirty="0"/>
          </a:p>
        </p:txBody>
      </p:sp>
      <p:sp>
        <p:nvSpPr>
          <p:cNvPr id="16" name="Rectangle 15"/>
          <p:cNvSpPr/>
          <p:nvPr/>
        </p:nvSpPr>
        <p:spPr>
          <a:xfrm>
            <a:off x="4267200" y="2667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3</a:t>
            </a:r>
            <a:endParaRPr lang="en-US" dirty="0"/>
          </a:p>
        </p:txBody>
      </p:sp>
      <p:sp>
        <p:nvSpPr>
          <p:cNvPr id="17" name="Rectangle 16"/>
          <p:cNvSpPr/>
          <p:nvPr/>
        </p:nvSpPr>
        <p:spPr>
          <a:xfrm>
            <a:off x="2286000" y="2667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2 </a:t>
            </a:r>
            <a:endParaRPr lang="en-US" dirty="0"/>
          </a:p>
        </p:txBody>
      </p:sp>
      <p:sp>
        <p:nvSpPr>
          <p:cNvPr id="18" name="TextBox 17"/>
          <p:cNvSpPr txBox="1"/>
          <p:nvPr/>
        </p:nvSpPr>
        <p:spPr>
          <a:xfrm>
            <a:off x="5867400" y="2672834"/>
            <a:ext cx="1219200" cy="369332"/>
          </a:xfrm>
          <a:prstGeom prst="rect">
            <a:avLst/>
          </a:prstGeom>
          <a:noFill/>
        </p:spPr>
        <p:txBody>
          <a:bodyPr wrap="square" rtlCol="0">
            <a:spAutoFit/>
          </a:bodyPr>
          <a:lstStyle/>
          <a:p>
            <a:r>
              <a:rPr lang="en-US" dirty="0" smtClean="0"/>
              <a:t>…………..</a:t>
            </a:r>
            <a:endParaRPr lang="en-US" dirty="0"/>
          </a:p>
        </p:txBody>
      </p:sp>
      <p:sp>
        <p:nvSpPr>
          <p:cNvPr id="19" name="Rectangle 18"/>
          <p:cNvSpPr/>
          <p:nvPr/>
        </p:nvSpPr>
        <p:spPr>
          <a:xfrm>
            <a:off x="342900" y="35433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1 </a:t>
            </a:r>
            <a:endParaRPr lang="en-US" dirty="0"/>
          </a:p>
        </p:txBody>
      </p:sp>
      <p:sp>
        <p:nvSpPr>
          <p:cNvPr id="20" name="Rectangle 19"/>
          <p:cNvSpPr/>
          <p:nvPr/>
        </p:nvSpPr>
        <p:spPr>
          <a:xfrm>
            <a:off x="7200900" y="35433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N</a:t>
            </a:r>
            <a:endParaRPr lang="en-US" dirty="0"/>
          </a:p>
        </p:txBody>
      </p:sp>
      <p:sp>
        <p:nvSpPr>
          <p:cNvPr id="21" name="Rectangle 20"/>
          <p:cNvSpPr/>
          <p:nvPr/>
        </p:nvSpPr>
        <p:spPr>
          <a:xfrm>
            <a:off x="4229100" y="35433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3</a:t>
            </a:r>
            <a:endParaRPr lang="en-US" dirty="0"/>
          </a:p>
        </p:txBody>
      </p:sp>
      <p:sp>
        <p:nvSpPr>
          <p:cNvPr id="22" name="Rectangle 21"/>
          <p:cNvSpPr/>
          <p:nvPr/>
        </p:nvSpPr>
        <p:spPr>
          <a:xfrm>
            <a:off x="2247900" y="35433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2</a:t>
            </a:r>
            <a:endParaRPr lang="en-US" dirty="0"/>
          </a:p>
        </p:txBody>
      </p:sp>
      <p:sp>
        <p:nvSpPr>
          <p:cNvPr id="23" name="TextBox 22"/>
          <p:cNvSpPr txBox="1"/>
          <p:nvPr/>
        </p:nvSpPr>
        <p:spPr>
          <a:xfrm>
            <a:off x="5867400" y="3625334"/>
            <a:ext cx="1219200" cy="369332"/>
          </a:xfrm>
          <a:prstGeom prst="rect">
            <a:avLst/>
          </a:prstGeom>
          <a:noFill/>
        </p:spPr>
        <p:txBody>
          <a:bodyPr wrap="square" rtlCol="0">
            <a:spAutoFit/>
          </a:bodyPr>
          <a:lstStyle/>
          <a:p>
            <a:r>
              <a:rPr lang="en-US" dirty="0" smtClean="0"/>
              <a:t>…………..</a:t>
            </a:r>
            <a:endParaRPr lang="en-US" dirty="0"/>
          </a:p>
        </p:txBody>
      </p:sp>
      <p:cxnSp>
        <p:nvCxnSpPr>
          <p:cNvPr id="25" name="Straight Arrow Connector 24"/>
          <p:cNvCxnSpPr/>
          <p:nvPr/>
        </p:nvCxnSpPr>
        <p:spPr>
          <a:xfrm>
            <a:off x="1143000" y="2286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43000" y="3048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48000" y="2286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048000" y="3048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029200" y="3048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001000" y="2286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001000" y="3048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 y="4572000"/>
            <a:ext cx="7772400" cy="1754326"/>
          </a:xfrm>
          <a:prstGeom prst="rect">
            <a:avLst/>
          </a:prstGeom>
        </p:spPr>
        <p:txBody>
          <a:bodyPr wrap="square">
            <a:spAutoFit/>
          </a:bodyPr>
          <a:lstStyle/>
          <a:p>
            <a:r>
              <a:rPr lang="en-US" b="1" dirty="0" smtClean="0"/>
              <a:t>DISADVANTAGES </a:t>
            </a:r>
          </a:p>
          <a:p>
            <a:pPr>
              <a:buFont typeface="Arial" pitchFamily="34" charset="0"/>
              <a:buChar char="•"/>
            </a:pPr>
            <a:r>
              <a:rPr lang="en-US" dirty="0" smtClean="0"/>
              <a:t>Script customized for each project</a:t>
            </a:r>
          </a:p>
          <a:p>
            <a:pPr>
              <a:buFont typeface="Arial" pitchFamily="34" charset="0"/>
              <a:buChar char="•"/>
            </a:pPr>
            <a:r>
              <a:rPr lang="en-US" dirty="0" smtClean="0"/>
              <a:t>Not easy to maintain</a:t>
            </a:r>
          </a:p>
          <a:p>
            <a:pPr>
              <a:buFont typeface="Arial" pitchFamily="34" charset="0"/>
              <a:buChar char="•"/>
            </a:pPr>
            <a:r>
              <a:rPr lang="en-US" dirty="0" smtClean="0"/>
              <a:t>Learning Cycles Huge.</a:t>
            </a:r>
          </a:p>
          <a:p>
            <a:pPr>
              <a:buFont typeface="Arial" pitchFamily="34" charset="0"/>
              <a:buChar char="•"/>
            </a:pPr>
            <a:r>
              <a:rPr lang="en-US" dirty="0" smtClean="0"/>
              <a:t>Not PBS friendly</a:t>
            </a:r>
          </a:p>
          <a:p>
            <a:pPr>
              <a:buFont typeface="Arial" pitchFamily="34" charset="0"/>
              <a:buChar char="•"/>
            </a:pPr>
            <a:r>
              <a:rPr lang="en-US" dirty="0" smtClean="0"/>
              <a:t>Longer Simulation Cycles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FRAMEWORK </a:t>
            </a:r>
            <a:r>
              <a:rPr lang="en-US" dirty="0" smtClean="0"/>
              <a:t>OVERVIEW</a:t>
            </a:r>
            <a:endParaRPr lang="en-US" dirty="0"/>
          </a:p>
        </p:txBody>
      </p:sp>
      <p:sp>
        <p:nvSpPr>
          <p:cNvPr id="3" name="Content Placeholder 2"/>
          <p:cNvSpPr>
            <a:spLocks noGrp="1"/>
          </p:cNvSpPr>
          <p:nvPr>
            <p:ph idx="1"/>
          </p:nvPr>
        </p:nvSpPr>
        <p:spPr>
          <a:xfrm>
            <a:off x="457200" y="1066800"/>
            <a:ext cx="8229600" cy="761999"/>
          </a:xfrm>
        </p:spPr>
        <p:txBody>
          <a:bodyPr/>
          <a:lstStyle/>
          <a:p>
            <a:pPr>
              <a:buNone/>
            </a:pPr>
            <a:r>
              <a:rPr lang="en-US" sz="1600" dirty="0" smtClean="0"/>
              <a:t>To overcome this problem a script was developed which can work across all projects. </a:t>
            </a:r>
          </a:p>
          <a:p>
            <a:pPr>
              <a:buNone/>
            </a:pPr>
            <a:r>
              <a:rPr lang="en-US" sz="1600" dirty="0" smtClean="0"/>
              <a:t>This script is developed so as to get most of the inputs from users.</a:t>
            </a:r>
          </a:p>
          <a:p>
            <a:endParaRPr lang="en-US" dirty="0" smtClean="0"/>
          </a:p>
          <a:p>
            <a:pPr>
              <a:buNone/>
            </a:pPr>
            <a:endParaRPr lang="en-US" dirty="0"/>
          </a:p>
        </p:txBody>
      </p:sp>
      <p:sp>
        <p:nvSpPr>
          <p:cNvPr id="4" name="Rectangle 3"/>
          <p:cNvSpPr/>
          <p:nvPr/>
        </p:nvSpPr>
        <p:spPr>
          <a:xfrm>
            <a:off x="381000" y="1828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1</a:t>
            </a:r>
            <a:endParaRPr lang="en-US" dirty="0"/>
          </a:p>
        </p:txBody>
      </p:sp>
      <p:sp>
        <p:nvSpPr>
          <p:cNvPr id="5" name="Rectangle 4"/>
          <p:cNvSpPr/>
          <p:nvPr/>
        </p:nvSpPr>
        <p:spPr>
          <a:xfrm>
            <a:off x="7239000" y="1828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N</a:t>
            </a:r>
            <a:endParaRPr lang="en-US" dirty="0"/>
          </a:p>
        </p:txBody>
      </p:sp>
      <p:sp>
        <p:nvSpPr>
          <p:cNvPr id="6" name="Rectangle 5"/>
          <p:cNvSpPr/>
          <p:nvPr/>
        </p:nvSpPr>
        <p:spPr>
          <a:xfrm>
            <a:off x="4305300" y="1828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3</a:t>
            </a:r>
            <a:endParaRPr lang="en-US" dirty="0"/>
          </a:p>
        </p:txBody>
      </p:sp>
      <p:sp>
        <p:nvSpPr>
          <p:cNvPr id="7" name="Rectangle 6"/>
          <p:cNvSpPr/>
          <p:nvPr/>
        </p:nvSpPr>
        <p:spPr>
          <a:xfrm>
            <a:off x="2286000" y="1828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2 </a:t>
            </a:r>
            <a:endParaRPr lang="en-US" dirty="0"/>
          </a:p>
        </p:txBody>
      </p:sp>
      <p:sp>
        <p:nvSpPr>
          <p:cNvPr id="8" name="TextBox 7"/>
          <p:cNvSpPr txBox="1"/>
          <p:nvPr/>
        </p:nvSpPr>
        <p:spPr>
          <a:xfrm>
            <a:off x="5962650" y="1834634"/>
            <a:ext cx="1219200" cy="369332"/>
          </a:xfrm>
          <a:prstGeom prst="rect">
            <a:avLst/>
          </a:prstGeom>
          <a:noFill/>
        </p:spPr>
        <p:txBody>
          <a:bodyPr wrap="square" rtlCol="0">
            <a:spAutoFit/>
          </a:bodyPr>
          <a:lstStyle/>
          <a:p>
            <a:r>
              <a:rPr lang="en-US" dirty="0" smtClean="0"/>
              <a:t>…………..</a:t>
            </a:r>
            <a:endParaRPr lang="en-US" dirty="0"/>
          </a:p>
        </p:txBody>
      </p:sp>
      <p:sp>
        <p:nvSpPr>
          <p:cNvPr id="9" name="Rectangle 8"/>
          <p:cNvSpPr/>
          <p:nvPr/>
        </p:nvSpPr>
        <p:spPr>
          <a:xfrm>
            <a:off x="3810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1</a:t>
            </a:r>
            <a:endParaRPr lang="en-US" dirty="0"/>
          </a:p>
        </p:txBody>
      </p:sp>
      <p:sp>
        <p:nvSpPr>
          <p:cNvPr id="10" name="Rectangle 9"/>
          <p:cNvSpPr/>
          <p:nvPr/>
        </p:nvSpPr>
        <p:spPr>
          <a:xfrm>
            <a:off x="72390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N</a:t>
            </a:r>
            <a:endParaRPr lang="en-US" dirty="0"/>
          </a:p>
        </p:txBody>
      </p:sp>
      <p:sp>
        <p:nvSpPr>
          <p:cNvPr id="11" name="Rectangle 10"/>
          <p:cNvSpPr/>
          <p:nvPr/>
        </p:nvSpPr>
        <p:spPr>
          <a:xfrm>
            <a:off x="43053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3</a:t>
            </a:r>
            <a:endParaRPr lang="en-US" dirty="0"/>
          </a:p>
        </p:txBody>
      </p:sp>
      <p:sp>
        <p:nvSpPr>
          <p:cNvPr id="12" name="Rectangle 11"/>
          <p:cNvSpPr/>
          <p:nvPr/>
        </p:nvSpPr>
        <p:spPr>
          <a:xfrm>
            <a:off x="22860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2 </a:t>
            </a:r>
            <a:endParaRPr lang="en-US" dirty="0"/>
          </a:p>
        </p:txBody>
      </p:sp>
      <p:sp>
        <p:nvSpPr>
          <p:cNvPr id="13" name="TextBox 12"/>
          <p:cNvSpPr txBox="1"/>
          <p:nvPr/>
        </p:nvSpPr>
        <p:spPr>
          <a:xfrm>
            <a:off x="5962650" y="2590800"/>
            <a:ext cx="1219200" cy="369332"/>
          </a:xfrm>
          <a:prstGeom prst="rect">
            <a:avLst/>
          </a:prstGeom>
          <a:noFill/>
        </p:spPr>
        <p:txBody>
          <a:bodyPr wrap="square" rtlCol="0">
            <a:spAutoFit/>
          </a:bodyPr>
          <a:lstStyle/>
          <a:p>
            <a:r>
              <a:rPr lang="en-US" dirty="0" smtClean="0"/>
              <a:t>…………..</a:t>
            </a:r>
            <a:endParaRPr lang="en-US" dirty="0"/>
          </a:p>
        </p:txBody>
      </p:sp>
      <p:sp>
        <p:nvSpPr>
          <p:cNvPr id="14" name="Rectangle 13"/>
          <p:cNvSpPr/>
          <p:nvPr/>
        </p:nvSpPr>
        <p:spPr>
          <a:xfrm>
            <a:off x="342900" y="4267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1 </a:t>
            </a:r>
            <a:endParaRPr lang="en-US" dirty="0"/>
          </a:p>
        </p:txBody>
      </p:sp>
      <p:sp>
        <p:nvSpPr>
          <p:cNvPr id="15" name="Rectangle 14"/>
          <p:cNvSpPr/>
          <p:nvPr/>
        </p:nvSpPr>
        <p:spPr>
          <a:xfrm>
            <a:off x="7200900" y="4267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N</a:t>
            </a:r>
            <a:endParaRPr lang="en-US" dirty="0"/>
          </a:p>
        </p:txBody>
      </p:sp>
      <p:sp>
        <p:nvSpPr>
          <p:cNvPr id="16" name="Rectangle 15"/>
          <p:cNvSpPr/>
          <p:nvPr/>
        </p:nvSpPr>
        <p:spPr>
          <a:xfrm>
            <a:off x="4267200" y="4267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3</a:t>
            </a:r>
            <a:endParaRPr lang="en-US" dirty="0"/>
          </a:p>
        </p:txBody>
      </p:sp>
      <p:sp>
        <p:nvSpPr>
          <p:cNvPr id="17" name="Rectangle 16"/>
          <p:cNvSpPr/>
          <p:nvPr/>
        </p:nvSpPr>
        <p:spPr>
          <a:xfrm>
            <a:off x="2247900" y="4267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2</a:t>
            </a:r>
            <a:endParaRPr lang="en-US" dirty="0"/>
          </a:p>
        </p:txBody>
      </p:sp>
      <p:sp>
        <p:nvSpPr>
          <p:cNvPr id="18" name="TextBox 17"/>
          <p:cNvSpPr txBox="1"/>
          <p:nvPr/>
        </p:nvSpPr>
        <p:spPr>
          <a:xfrm>
            <a:off x="5962650" y="4343400"/>
            <a:ext cx="1219200" cy="369332"/>
          </a:xfrm>
          <a:prstGeom prst="rect">
            <a:avLst/>
          </a:prstGeom>
          <a:noFill/>
        </p:spPr>
        <p:txBody>
          <a:bodyPr wrap="square" rtlCol="0">
            <a:spAutoFit/>
          </a:bodyPr>
          <a:lstStyle/>
          <a:p>
            <a:r>
              <a:rPr lang="en-US" dirty="0" smtClean="0"/>
              <a:t>…………..</a:t>
            </a:r>
            <a:endParaRPr lang="en-US" dirty="0"/>
          </a:p>
        </p:txBody>
      </p:sp>
      <p:cxnSp>
        <p:nvCxnSpPr>
          <p:cNvPr id="19" name="Straight Arrow Connector 18"/>
          <p:cNvCxnSpPr>
            <a:stCxn id="4" idx="2"/>
            <a:endCxn id="9" idx="0"/>
          </p:cNvCxnSpPr>
          <p:nvPr/>
        </p:nvCxnSpPr>
        <p:spPr>
          <a:xfrm>
            <a:off x="1143000" y="220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2" idx="0"/>
          </p:cNvCxnSpPr>
          <p:nvPr/>
        </p:nvCxnSpPr>
        <p:spPr>
          <a:xfrm>
            <a:off x="3048000" y="220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11" idx="0"/>
          </p:cNvCxnSpPr>
          <p:nvPr/>
        </p:nvCxnSpPr>
        <p:spPr>
          <a:xfrm>
            <a:off x="5067300" y="220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8001000" y="220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657600" y="3505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a:t>
            </a:r>
            <a:endParaRPr lang="en-US" dirty="0"/>
          </a:p>
        </p:txBody>
      </p:sp>
      <p:cxnSp>
        <p:nvCxnSpPr>
          <p:cNvPr id="29" name="Straight Arrow Connector 28"/>
          <p:cNvCxnSpPr>
            <a:stCxn id="9" idx="2"/>
            <a:endCxn id="27" idx="0"/>
          </p:cNvCxnSpPr>
          <p:nvPr/>
        </p:nvCxnSpPr>
        <p:spPr>
          <a:xfrm>
            <a:off x="1143000" y="2971800"/>
            <a:ext cx="3276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27" idx="0"/>
          </p:cNvCxnSpPr>
          <p:nvPr/>
        </p:nvCxnSpPr>
        <p:spPr>
          <a:xfrm>
            <a:off x="3048000" y="29718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a:endCxn id="27" idx="0"/>
          </p:cNvCxnSpPr>
          <p:nvPr/>
        </p:nvCxnSpPr>
        <p:spPr>
          <a:xfrm flipH="1">
            <a:off x="4419600" y="2971800"/>
            <a:ext cx="6477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2"/>
            <a:endCxn id="27" idx="0"/>
          </p:cNvCxnSpPr>
          <p:nvPr/>
        </p:nvCxnSpPr>
        <p:spPr>
          <a:xfrm flipH="1">
            <a:off x="4419600" y="2971800"/>
            <a:ext cx="3581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3400" y="4953000"/>
            <a:ext cx="4572000" cy="1754326"/>
          </a:xfrm>
          <a:prstGeom prst="rect">
            <a:avLst/>
          </a:prstGeom>
        </p:spPr>
        <p:txBody>
          <a:bodyPr>
            <a:spAutoFit/>
          </a:bodyPr>
          <a:lstStyle/>
          <a:p>
            <a:r>
              <a:rPr lang="en-US" b="1" dirty="0" smtClean="0"/>
              <a:t>SALIENT ATTRIBUTES OF SCRIPTS</a:t>
            </a:r>
          </a:p>
          <a:p>
            <a:pPr>
              <a:buFont typeface="Wingdings" pitchFamily="2" charset="2"/>
              <a:buChar char="§"/>
            </a:pPr>
            <a:r>
              <a:rPr lang="en-US" dirty="0" smtClean="0"/>
              <a:t>Unified Features</a:t>
            </a:r>
          </a:p>
          <a:p>
            <a:pPr>
              <a:buFont typeface="Wingdings" pitchFamily="2" charset="2"/>
              <a:buChar char="§"/>
            </a:pPr>
            <a:r>
              <a:rPr lang="en-US" dirty="0" smtClean="0"/>
              <a:t>User driven inputs</a:t>
            </a:r>
          </a:p>
          <a:p>
            <a:pPr>
              <a:buFont typeface="Wingdings" pitchFamily="2" charset="2"/>
              <a:buChar char="§"/>
            </a:pPr>
            <a:r>
              <a:rPr lang="en-US" dirty="0" smtClean="0"/>
              <a:t>PBS friendly</a:t>
            </a:r>
          </a:p>
          <a:p>
            <a:pPr>
              <a:buFont typeface="Wingdings" pitchFamily="2" charset="2"/>
              <a:buChar char="§"/>
            </a:pPr>
            <a:r>
              <a:rPr lang="en-US" dirty="0" smtClean="0"/>
              <a:t>Uniform Outputs as test results</a:t>
            </a:r>
          </a:p>
          <a:p>
            <a:pPr>
              <a:buFont typeface="Wingdings" pitchFamily="2" charset="2"/>
              <a:buChar char="§"/>
            </a:pPr>
            <a:r>
              <a:rPr lang="en-US" dirty="0" smtClean="0"/>
              <a:t>Faster Simulation</a:t>
            </a:r>
            <a:endParaRPr lang="en-US" dirty="0"/>
          </a:p>
        </p:txBody>
      </p:sp>
      <p:cxnSp>
        <p:nvCxnSpPr>
          <p:cNvPr id="40" name="Straight Arrow Connector 39"/>
          <p:cNvCxnSpPr>
            <a:stCxn id="27" idx="2"/>
            <a:endCxn id="14" idx="0"/>
          </p:cNvCxnSpPr>
          <p:nvPr/>
        </p:nvCxnSpPr>
        <p:spPr>
          <a:xfrm flipH="1">
            <a:off x="1143000" y="3886200"/>
            <a:ext cx="3276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2"/>
          </p:cNvCxnSpPr>
          <p:nvPr/>
        </p:nvCxnSpPr>
        <p:spPr>
          <a:xfrm flipH="1">
            <a:off x="2895600" y="38862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7" idx="2"/>
            <a:endCxn id="16" idx="0"/>
          </p:cNvCxnSpPr>
          <p:nvPr/>
        </p:nvCxnSpPr>
        <p:spPr>
          <a:xfrm>
            <a:off x="4419600" y="3886200"/>
            <a:ext cx="6477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2"/>
            <a:endCxn id="15" idx="0"/>
          </p:cNvCxnSpPr>
          <p:nvPr/>
        </p:nvCxnSpPr>
        <p:spPr>
          <a:xfrm>
            <a:off x="4419600" y="3886200"/>
            <a:ext cx="3581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latin typeface="+mn-lt"/>
              </a:rPr>
              <a:t>USER INPUTS OVERVIEW</a:t>
            </a:r>
            <a:endParaRPr lang="en-US" sz="1800" dirty="0">
              <a:latin typeface="+mn-lt"/>
            </a:endParaRPr>
          </a:p>
        </p:txBody>
      </p:sp>
      <p:sp>
        <p:nvSpPr>
          <p:cNvPr id="3" name="Content Placeholder 2"/>
          <p:cNvSpPr>
            <a:spLocks noGrp="1"/>
          </p:cNvSpPr>
          <p:nvPr>
            <p:ph idx="1"/>
          </p:nvPr>
        </p:nvSpPr>
        <p:spPr>
          <a:xfrm>
            <a:off x="533400" y="1905000"/>
            <a:ext cx="2209800" cy="2666999"/>
          </a:xfrm>
        </p:spPr>
        <p:txBody>
          <a:bodyPr/>
          <a:lstStyle/>
          <a:p>
            <a:pPr>
              <a:buNone/>
            </a:pPr>
            <a:r>
              <a:rPr lang="en-US" sz="1600" b="1" dirty="0" smtClean="0"/>
              <a:t>MANDATORY</a:t>
            </a:r>
          </a:p>
          <a:p>
            <a:pPr>
              <a:buNone/>
            </a:pPr>
            <a:endParaRPr lang="en-US" dirty="0" smtClean="0"/>
          </a:p>
          <a:p>
            <a:r>
              <a:rPr lang="en-US" dirty="0" smtClean="0"/>
              <a:t>test</a:t>
            </a:r>
          </a:p>
          <a:p>
            <a:r>
              <a:rPr lang="en-US" dirty="0" smtClean="0"/>
              <a:t>Timescale</a:t>
            </a:r>
          </a:p>
          <a:p>
            <a:r>
              <a:rPr lang="en-US" dirty="0" err="1" smtClean="0"/>
              <a:t>Frtl</a:t>
            </a:r>
            <a:r>
              <a:rPr lang="en-US" dirty="0" smtClean="0"/>
              <a:t>  </a:t>
            </a:r>
          </a:p>
          <a:p>
            <a:r>
              <a:rPr lang="en-US" dirty="0" err="1" smtClean="0"/>
              <a:t>Ftb</a:t>
            </a:r>
            <a:endParaRPr lang="en-US" dirty="0" smtClean="0"/>
          </a:p>
          <a:p>
            <a:r>
              <a:rPr lang="en-US" dirty="0" err="1" smtClean="0"/>
              <a:t>Sim_mode</a:t>
            </a:r>
            <a:endParaRPr lang="en-US" dirty="0" smtClean="0"/>
          </a:p>
          <a:p>
            <a:r>
              <a:rPr lang="en-US" dirty="0" smtClean="0"/>
              <a:t>Tool</a:t>
            </a:r>
          </a:p>
          <a:p>
            <a:r>
              <a:rPr lang="en-US" dirty="0" err="1" smtClean="0"/>
              <a:t>Inclist</a:t>
            </a:r>
            <a:endParaRPr lang="en-US" dirty="0" smtClean="0"/>
          </a:p>
          <a:p>
            <a:pPr lvl="0"/>
            <a:r>
              <a:rPr lang="en-US" b="1" dirty="0" err="1" smtClean="0">
                <a:solidFill>
                  <a:schemeClr val="accent2"/>
                </a:solidFill>
              </a:rPr>
              <a:t>reg</a:t>
            </a:r>
            <a:endParaRPr lang="en-US" b="1" dirty="0" smtClean="0">
              <a:solidFill>
                <a:schemeClr val="accent2"/>
              </a:solidFill>
            </a:endParaRPr>
          </a:p>
          <a:p>
            <a:endParaRPr lang="en-US" dirty="0" smtClean="0"/>
          </a:p>
          <a:p>
            <a:endParaRPr lang="en-US" dirty="0" smtClean="0"/>
          </a:p>
          <a:p>
            <a:endParaRPr lang="en-US" dirty="0"/>
          </a:p>
        </p:txBody>
      </p:sp>
      <p:sp>
        <p:nvSpPr>
          <p:cNvPr id="5" name="Content Placeholder 2"/>
          <p:cNvSpPr txBox="1">
            <a:spLocks/>
          </p:cNvSpPr>
          <p:nvPr/>
        </p:nvSpPr>
        <p:spPr>
          <a:xfrm>
            <a:off x="2895600" y="1828800"/>
            <a:ext cx="2895600" cy="37758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1" lang="en-US" sz="1600" b="1" dirty="0" smtClean="0">
                <a:latin typeface="Arial" pitchFamily="34" charset="0"/>
                <a:cs typeface="Arial" pitchFamily="34" charset="0"/>
              </a:rPr>
              <a:t>NON MANDATORY (EXTRA)</a:t>
            </a:r>
            <a:endParaRPr kumimoji="1" lang="en-US" sz="16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Options (Extra)</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Deflist</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err="1" smtClean="0">
                <a:latin typeface="Arial" pitchFamily="34" charset="0"/>
                <a:cs typeface="Arial" pitchFamily="34" charset="0"/>
              </a:rPr>
              <a:t>Vip_library</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Optional Error </a:t>
            </a: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Optional Error Exclude</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Seed</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Verbosity</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Stop Time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Log name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smtClean="0">
                <a:solidFill>
                  <a:schemeClr val="accent6">
                    <a:lumMod val="75000"/>
                  </a:schemeClr>
                </a:solidFill>
                <a:latin typeface="Arial" pitchFamily="34" charset="0"/>
                <a:cs typeface="Arial" pitchFamily="34" charset="0"/>
              </a:rPr>
              <a:t>GUI</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Excel</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err="1" smtClean="0">
                <a:solidFill>
                  <a:srgbClr val="00B0F0"/>
                </a:solidFill>
                <a:latin typeface="Arial" pitchFamily="34" charset="0"/>
                <a:cs typeface="Arial" pitchFamily="34" charset="0"/>
              </a:rPr>
              <a:t>Vsim_do</a:t>
            </a:r>
            <a:endParaRPr kumimoji="1" lang="en-US" sz="1200" b="1" dirty="0" smtClean="0">
              <a:solidFill>
                <a:srgbClr val="00B0F0"/>
              </a:solidFill>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err="1" smtClean="0">
                <a:solidFill>
                  <a:srgbClr val="00B0F0"/>
                </a:solidFill>
                <a:latin typeface="Arial" pitchFamily="34" charset="0"/>
                <a:cs typeface="Arial" pitchFamily="34" charset="0"/>
              </a:rPr>
              <a:t>Vsim_options</a:t>
            </a:r>
            <a:endParaRPr kumimoji="1" lang="en-US" sz="1200" b="1" dirty="0" smtClean="0">
              <a:solidFill>
                <a:srgbClr val="00B0F0"/>
              </a:solidFill>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6324600" y="1676400"/>
            <a:ext cx="2209800" cy="36234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Dump</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smtClean="0">
                <a:solidFill>
                  <a:schemeClr val="accent2"/>
                </a:solidFill>
                <a:latin typeface="Arial" pitchFamily="34" charset="0"/>
                <a:cs typeface="Arial" pitchFamily="34" charset="0"/>
              </a:rPr>
              <a:t>No of Licenses</a:t>
            </a:r>
            <a:endParaRPr kumimoji="1" lang="en-US" sz="1200" b="1" i="0" u="none" strike="noStrike" kern="1200" cap="none" spc="0" normalizeH="0" baseline="0" noProof="0" dirty="0" smtClean="0">
              <a:ln>
                <a:noFill/>
              </a:ln>
              <a:solidFill>
                <a:schemeClr val="accent2"/>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PBS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Queue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noProof="0" dirty="0" smtClean="0">
                <a:latin typeface="Arial" pitchFamily="34" charset="0"/>
                <a:cs typeface="Arial" pitchFamily="34" charset="0"/>
              </a:rPr>
              <a:t>Coverage</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VIP Dir Change</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Lib Link</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Lib</a:t>
            </a:r>
            <a:r>
              <a:rPr kumimoji="1" lang="en-US" sz="1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Link File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Language (Verification)</a:t>
            </a:r>
            <a:endParaRPr kumimoji="1" lang="en-US" sz="12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aseline="0" dirty="0" smtClean="0">
                <a:latin typeface="Arial" pitchFamily="34" charset="0"/>
                <a:cs typeface="Arial" pitchFamily="34" charset="0"/>
              </a:rPr>
              <a:t>Help</a:t>
            </a:r>
            <a:r>
              <a:rPr kumimoji="1" lang="en-US" sz="1200" dirty="0" smtClean="0">
                <a:latin typeface="Arial" pitchFamily="34" charset="0"/>
                <a:cs typeface="Arial" pitchFamily="34" charset="0"/>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Readme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err="1" smtClean="0">
                <a:latin typeface="Arial" pitchFamily="34" charset="0"/>
                <a:cs typeface="Arial" pitchFamily="34" charset="0"/>
              </a:rPr>
              <a:t>Compile_again</a:t>
            </a:r>
            <a:endParaRPr kumimoji="1" lang="en-US" sz="1200" dirty="0" smtClean="0">
              <a:latin typeface="Arial" pitchFamily="34" charset="0"/>
              <a:cs typeface="Arial" pitchFamily="34" charset="0"/>
            </a:endParaRPr>
          </a:p>
          <a:p>
            <a:pPr marL="342900" indent="-342900">
              <a:spcBef>
                <a:spcPct val="20000"/>
              </a:spcBef>
              <a:buFont typeface="Wingdings" pitchFamily="2" charset="2"/>
              <a:buChar char=""/>
              <a:defRPr/>
            </a:pPr>
            <a:r>
              <a:rPr kumimoji="1" lang="en-US" sz="1200" b="1" dirty="0" err="1" smtClean="0">
                <a:solidFill>
                  <a:srgbClr val="00B0F0"/>
                </a:solidFill>
                <a:latin typeface="Arial" pitchFamily="34" charset="0"/>
                <a:cs typeface="Arial" pitchFamily="34" charset="0"/>
              </a:rPr>
              <a:t>Vcom_options</a:t>
            </a:r>
            <a:endParaRPr kumimoji="1" lang="en-US" sz="1200" b="1" dirty="0" smtClean="0">
              <a:solidFill>
                <a:srgbClr val="00B0F0"/>
              </a:solidFill>
              <a:latin typeface="Arial" pitchFamily="34" charset="0"/>
              <a:cs typeface="Arial" pitchFamily="34" charset="0"/>
            </a:endParaRPr>
          </a:p>
        </p:txBody>
      </p:sp>
      <p:sp>
        <p:nvSpPr>
          <p:cNvPr id="4" name="TextBox 3"/>
          <p:cNvSpPr txBox="1"/>
          <p:nvPr/>
        </p:nvSpPr>
        <p:spPr>
          <a:xfrm>
            <a:off x="457200" y="1295400"/>
            <a:ext cx="7467600" cy="369332"/>
          </a:xfrm>
          <a:prstGeom prst="rect">
            <a:avLst/>
          </a:prstGeom>
          <a:noFill/>
        </p:spPr>
        <p:txBody>
          <a:bodyPr wrap="square" rtlCol="0">
            <a:spAutoFit/>
          </a:bodyPr>
          <a:lstStyle/>
          <a:p>
            <a:r>
              <a:rPr lang="en-US" dirty="0" smtClean="0"/>
              <a:t>Options that can be given by users to execute this script</a:t>
            </a:r>
            <a:endParaRPr lang="en-US" dirty="0"/>
          </a:p>
        </p:txBody>
      </p:sp>
      <p:sp>
        <p:nvSpPr>
          <p:cNvPr id="8" name="TextBox 7"/>
          <p:cNvSpPr txBox="1"/>
          <p:nvPr/>
        </p:nvSpPr>
        <p:spPr>
          <a:xfrm>
            <a:off x="381000" y="5349388"/>
            <a:ext cx="304801" cy="215444"/>
          </a:xfrm>
          <a:prstGeom prst="rect">
            <a:avLst/>
          </a:prstGeom>
          <a:solidFill>
            <a:schemeClr val="accent2"/>
          </a:solidFill>
        </p:spPr>
        <p:txBody>
          <a:bodyPr wrap="square" rtlCol="0">
            <a:spAutoFit/>
          </a:bodyPr>
          <a:lstStyle/>
          <a:p>
            <a:endParaRPr lang="en-US" sz="800" dirty="0"/>
          </a:p>
        </p:txBody>
      </p:sp>
      <p:sp>
        <p:nvSpPr>
          <p:cNvPr id="9" name="TextBox 8"/>
          <p:cNvSpPr txBox="1"/>
          <p:nvPr/>
        </p:nvSpPr>
        <p:spPr>
          <a:xfrm>
            <a:off x="381000" y="5654188"/>
            <a:ext cx="304801" cy="215444"/>
          </a:xfrm>
          <a:prstGeom prst="rect">
            <a:avLst/>
          </a:prstGeom>
          <a:solidFill>
            <a:schemeClr val="accent6">
              <a:lumMod val="75000"/>
            </a:schemeClr>
          </a:solidFill>
        </p:spPr>
        <p:txBody>
          <a:bodyPr wrap="square" rtlCol="0">
            <a:spAutoFit/>
          </a:bodyPr>
          <a:lstStyle/>
          <a:p>
            <a:endParaRPr lang="en-US" sz="800" dirty="0"/>
          </a:p>
        </p:txBody>
      </p:sp>
      <p:sp>
        <p:nvSpPr>
          <p:cNvPr id="10" name="TextBox 9"/>
          <p:cNvSpPr txBox="1"/>
          <p:nvPr/>
        </p:nvSpPr>
        <p:spPr>
          <a:xfrm>
            <a:off x="381000" y="5958988"/>
            <a:ext cx="304801" cy="215444"/>
          </a:xfrm>
          <a:prstGeom prst="rect">
            <a:avLst/>
          </a:prstGeom>
          <a:solidFill>
            <a:srgbClr val="00B0F0"/>
          </a:solidFill>
        </p:spPr>
        <p:txBody>
          <a:bodyPr wrap="square" rtlCol="0">
            <a:spAutoFit/>
          </a:bodyPr>
          <a:lstStyle/>
          <a:p>
            <a:endParaRPr lang="en-US" sz="800" dirty="0"/>
          </a:p>
        </p:txBody>
      </p:sp>
      <p:sp>
        <p:nvSpPr>
          <p:cNvPr id="11" name="TextBox 10"/>
          <p:cNvSpPr txBox="1"/>
          <p:nvPr/>
        </p:nvSpPr>
        <p:spPr>
          <a:xfrm>
            <a:off x="838200" y="5334000"/>
            <a:ext cx="1524000" cy="246221"/>
          </a:xfrm>
          <a:prstGeom prst="rect">
            <a:avLst/>
          </a:prstGeom>
          <a:noFill/>
        </p:spPr>
        <p:txBody>
          <a:bodyPr wrap="square" rtlCol="0">
            <a:spAutoFit/>
          </a:bodyPr>
          <a:lstStyle/>
          <a:p>
            <a:r>
              <a:rPr lang="en-US" sz="1000" dirty="0" smtClean="0"/>
              <a:t>REGRESSION   ONLY</a:t>
            </a:r>
            <a:endParaRPr lang="en-US" sz="1000" dirty="0"/>
          </a:p>
        </p:txBody>
      </p:sp>
      <p:sp>
        <p:nvSpPr>
          <p:cNvPr id="12" name="TextBox 11"/>
          <p:cNvSpPr txBox="1"/>
          <p:nvPr/>
        </p:nvSpPr>
        <p:spPr>
          <a:xfrm>
            <a:off x="838200" y="5638800"/>
            <a:ext cx="1524000" cy="246221"/>
          </a:xfrm>
          <a:prstGeom prst="rect">
            <a:avLst/>
          </a:prstGeom>
          <a:noFill/>
        </p:spPr>
        <p:txBody>
          <a:bodyPr wrap="square" rtlCol="0">
            <a:spAutoFit/>
          </a:bodyPr>
          <a:lstStyle/>
          <a:p>
            <a:r>
              <a:rPr lang="en-US" sz="1000" dirty="0" smtClean="0"/>
              <a:t>SINGLE  ONLY</a:t>
            </a:r>
            <a:endParaRPr lang="en-US" sz="1000" dirty="0"/>
          </a:p>
        </p:txBody>
      </p:sp>
      <p:sp>
        <p:nvSpPr>
          <p:cNvPr id="13" name="TextBox 12"/>
          <p:cNvSpPr txBox="1"/>
          <p:nvPr/>
        </p:nvSpPr>
        <p:spPr>
          <a:xfrm>
            <a:off x="838200" y="5943600"/>
            <a:ext cx="1524000" cy="246221"/>
          </a:xfrm>
          <a:prstGeom prst="rect">
            <a:avLst/>
          </a:prstGeom>
          <a:noFill/>
        </p:spPr>
        <p:txBody>
          <a:bodyPr wrap="square" rtlCol="0">
            <a:spAutoFit/>
          </a:bodyPr>
          <a:lstStyle/>
          <a:p>
            <a:r>
              <a:rPr lang="en-US" sz="1000" dirty="0" smtClean="0"/>
              <a:t>MODELSIM  ONLY</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1000"/>
                                        <p:tgtEl>
                                          <p:spTgt spid="6"/>
                                        </p:tgtEl>
                                      </p:cBhvr>
                                    </p:animEffect>
                                    <p:anim calcmode="lin" valueType="num">
                                      <p:cBhvr>
                                        <p:cTn id="79" dur="1000" fill="hold"/>
                                        <p:tgtEl>
                                          <p:spTgt spid="6"/>
                                        </p:tgtEl>
                                        <p:attrNameLst>
                                          <p:attrName>ppt_x</p:attrName>
                                        </p:attrNameLst>
                                      </p:cBhvr>
                                      <p:tavLst>
                                        <p:tav tm="0">
                                          <p:val>
                                            <p:strVal val="#ppt_x"/>
                                          </p:val>
                                        </p:tav>
                                        <p:tav tm="100000">
                                          <p:val>
                                            <p:strVal val="#ppt_x"/>
                                          </p:val>
                                        </p:tav>
                                      </p:tavLst>
                                    </p:anim>
                                    <p:anim calcmode="lin" valueType="num">
                                      <p:cBhvr>
                                        <p:cTn id="8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circle(in)">
                                      <p:cBhvr>
                                        <p:cTn id="85" dur="2000"/>
                                        <p:tgtEl>
                                          <p:spTgt spid="8"/>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circle(in)">
                                      <p:cBhvr>
                                        <p:cTn id="88" dur="2000"/>
                                        <p:tgtEl>
                                          <p:spTgt spid="9"/>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circle(in)">
                                      <p:cBhvr>
                                        <p:cTn id="91" dur="2000"/>
                                        <p:tgtEl>
                                          <p:spTgt spid="10"/>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circle(in)">
                                      <p:cBhvr>
                                        <p:cTn id="94" dur="2000"/>
                                        <p:tgtEl>
                                          <p:spTgt spid="11"/>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circle(in)">
                                      <p:cBhvr>
                                        <p:cTn id="97" dur="2000"/>
                                        <p:tgtEl>
                                          <p:spTgt spid="12"/>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circle(in)">
                                      <p:cBhvr>
                                        <p:cTn id="10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4" grpId="0"/>
      <p:bldP spid="8" grpId="0" animBg="1"/>
      <p:bldP spid="9" grpId="0" animBg="1"/>
      <p:bldP spid="10" grpId="0" animBg="1"/>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INPUTS OVERVIEW</a:t>
            </a:r>
            <a:r>
              <a:rPr lang="en-US" b="1" dirty="0" smtClean="0"/>
              <a:t>(</a:t>
            </a:r>
            <a:r>
              <a:rPr lang="en-US" b="1" dirty="0" err="1" smtClean="0"/>
              <a:t>Cntd</a:t>
            </a:r>
            <a:r>
              <a:rPr lang="en-US" b="1" dirty="0" smtClean="0"/>
              <a:t>…)</a:t>
            </a:r>
            <a:endParaRPr lang="en-US" dirty="0"/>
          </a:p>
        </p:txBody>
      </p:sp>
      <p:sp>
        <p:nvSpPr>
          <p:cNvPr id="3" name="Content Placeholder 2"/>
          <p:cNvSpPr>
            <a:spLocks noGrp="1"/>
          </p:cNvSpPr>
          <p:nvPr>
            <p:ph idx="1"/>
          </p:nvPr>
        </p:nvSpPr>
        <p:spPr>
          <a:xfrm>
            <a:off x="457200" y="1295401"/>
            <a:ext cx="8229600" cy="4830764"/>
          </a:xfrm>
        </p:spPr>
        <p:txBody>
          <a:bodyPr>
            <a:normAutofit/>
          </a:bodyPr>
          <a:lstStyle/>
          <a:p>
            <a:pPr>
              <a:buNone/>
            </a:pPr>
            <a:r>
              <a:rPr lang="en-US" b="1" dirty="0" err="1" smtClean="0"/>
              <a:t>Deflist</a:t>
            </a:r>
            <a:endParaRPr lang="en-US" b="1" dirty="0" smtClean="0"/>
          </a:p>
          <a:p>
            <a:pPr>
              <a:buNone/>
            </a:pPr>
            <a:r>
              <a:rPr lang="en-US" dirty="0" smtClean="0"/>
              <a:t>	This option is used to add all define statement for the compilation.</a:t>
            </a:r>
          </a:p>
          <a:p>
            <a:pPr>
              <a:buNone/>
            </a:pPr>
            <a:r>
              <a:rPr lang="en-US" b="1" dirty="0" err="1" smtClean="0"/>
              <a:t>Frtl</a:t>
            </a:r>
            <a:endParaRPr lang="en-US" b="1" dirty="0" smtClean="0"/>
          </a:p>
          <a:p>
            <a:pPr>
              <a:buNone/>
            </a:pPr>
            <a:r>
              <a:rPr lang="en-US" dirty="0" smtClean="0"/>
              <a:t>	This option is used to add all </a:t>
            </a:r>
            <a:r>
              <a:rPr lang="en-US" dirty="0" err="1" smtClean="0"/>
              <a:t>rtl</a:t>
            </a:r>
            <a:r>
              <a:rPr lang="en-US" dirty="0" smtClean="0"/>
              <a:t> files for compilation.</a:t>
            </a:r>
          </a:p>
          <a:p>
            <a:pPr>
              <a:buNone/>
            </a:pPr>
            <a:r>
              <a:rPr lang="en-US" b="1" dirty="0" err="1" smtClean="0"/>
              <a:t>Ftb</a:t>
            </a:r>
          </a:p>
          <a:p>
            <a:pPr>
              <a:buNone/>
            </a:pPr>
            <a:r>
              <a:rPr lang="en-US" dirty="0" smtClean="0"/>
              <a:t>	This option is used to add all </a:t>
            </a:r>
            <a:r>
              <a:rPr lang="en-US" dirty="0" err="1" smtClean="0"/>
              <a:t>tb</a:t>
            </a:r>
            <a:r>
              <a:rPr lang="en-US" dirty="0" smtClean="0"/>
              <a:t> files for compilation.</a:t>
            </a:r>
          </a:p>
          <a:p>
            <a:pPr>
              <a:buNone/>
            </a:pPr>
            <a:r>
              <a:rPr lang="en-US" b="1" dirty="0" err="1" smtClean="0"/>
              <a:t>Inclist</a:t>
            </a:r>
            <a:endParaRPr lang="en-US" b="1" dirty="0" smtClean="0"/>
          </a:p>
          <a:p>
            <a:pPr>
              <a:buNone/>
            </a:pPr>
            <a:r>
              <a:rPr lang="en-US" dirty="0" smtClean="0"/>
              <a:t>	This option is used to add all the include directories list of the project.</a:t>
            </a:r>
          </a:p>
          <a:p>
            <a:pPr>
              <a:buNone/>
            </a:pPr>
            <a:r>
              <a:rPr lang="en-US" b="1" dirty="0" err="1" smtClean="0"/>
              <a:t>Reglist</a:t>
            </a:r>
            <a:endParaRPr lang="en-US" b="1" dirty="0" smtClean="0"/>
          </a:p>
          <a:p>
            <a:pPr>
              <a:buNone/>
            </a:pPr>
            <a:r>
              <a:rPr lang="en-US" dirty="0" smtClean="0"/>
              <a:t>	This option is used to load the regression list for regression.</a:t>
            </a:r>
          </a:p>
          <a:p>
            <a:pPr>
              <a:buNone/>
            </a:pPr>
            <a:r>
              <a:rPr lang="en-US" b="1" dirty="0" smtClean="0"/>
              <a:t>Coverage</a:t>
            </a:r>
          </a:p>
          <a:p>
            <a:pPr>
              <a:buNone/>
            </a:pPr>
            <a:r>
              <a:rPr lang="en-US" dirty="0" smtClean="0"/>
              <a:t>	This option is used to add the coverage options for the simulation.</a:t>
            </a:r>
          </a:p>
          <a:p>
            <a:pPr>
              <a:buNone/>
            </a:pPr>
            <a:r>
              <a:rPr lang="en-US" b="1" dirty="0" smtClean="0"/>
              <a:t>Options</a:t>
            </a:r>
          </a:p>
          <a:p>
            <a:pPr>
              <a:buNone/>
            </a:pPr>
            <a:r>
              <a:rPr lang="en-US" dirty="0" smtClean="0"/>
              <a:t>	This options that could be added by the users according to the project if required.</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b="1" dirty="0" smtClean="0"/>
          </a:p>
          <a:p>
            <a:pPr>
              <a:buNone/>
            </a:pPr>
            <a:endParaRPr lang="en-US" b="1" dirty="0" smtClean="0"/>
          </a:p>
          <a:p>
            <a:pPr>
              <a:buNone/>
            </a:pPr>
            <a:endParaRPr lang="en-US"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MANDATORY/OPTIONAL USER INPUT OPTIONS</a:t>
            </a:r>
            <a:endParaRPr lang="en-US" dirty="0"/>
          </a:p>
        </p:txBody>
      </p:sp>
      <p:sp>
        <p:nvSpPr>
          <p:cNvPr id="3" name="Content Placeholder 2"/>
          <p:cNvSpPr>
            <a:spLocks noGrp="1"/>
          </p:cNvSpPr>
          <p:nvPr>
            <p:ph idx="1"/>
          </p:nvPr>
        </p:nvSpPr>
        <p:spPr>
          <a:xfrm>
            <a:off x="533400" y="1295400"/>
            <a:ext cx="6629400" cy="457199"/>
          </a:xfrm>
        </p:spPr>
        <p:txBody>
          <a:bodyPr>
            <a:normAutofit/>
          </a:bodyPr>
          <a:lstStyle/>
          <a:p>
            <a:pPr marL="0" indent="0">
              <a:buNone/>
            </a:pPr>
            <a:r>
              <a:rPr lang="en-US" sz="1800" dirty="0" smtClean="0"/>
              <a:t>This options is definitely required for script to execute properly.</a:t>
            </a:r>
            <a:endParaRPr lang="en-US" sz="1800" dirty="0"/>
          </a:p>
        </p:txBody>
      </p:sp>
      <p:sp>
        <p:nvSpPr>
          <p:cNvPr id="7" name="TextBox 6"/>
          <p:cNvSpPr txBox="1"/>
          <p:nvPr/>
        </p:nvSpPr>
        <p:spPr>
          <a:xfrm>
            <a:off x="762000" y="2819400"/>
            <a:ext cx="2286000" cy="307777"/>
          </a:xfrm>
          <a:prstGeom prst="rect">
            <a:avLst/>
          </a:prstGeom>
          <a:noFill/>
        </p:spPr>
        <p:txBody>
          <a:bodyPr wrap="square" rtlCol="0">
            <a:spAutoFit/>
          </a:bodyPr>
          <a:lstStyle/>
          <a:p>
            <a:pPr algn="ctr"/>
            <a:r>
              <a:rPr lang="en-US" sz="1400" dirty="0" smtClean="0">
                <a:solidFill>
                  <a:schemeClr val="accent3"/>
                </a:solidFill>
              </a:rPr>
              <a:t>MANDATORY</a:t>
            </a:r>
            <a:r>
              <a:rPr lang="en-US" sz="1400" dirty="0" smtClean="0"/>
              <a:t> </a:t>
            </a:r>
            <a:r>
              <a:rPr lang="en-US" sz="1400" dirty="0" smtClean="0">
                <a:solidFill>
                  <a:schemeClr val="accent3"/>
                </a:solidFill>
              </a:rPr>
              <a:t>COMPILE</a:t>
            </a:r>
            <a:endParaRPr lang="en-US" sz="1400" dirty="0">
              <a:solidFill>
                <a:schemeClr val="accent3"/>
              </a:solidFill>
            </a:endParaRPr>
          </a:p>
        </p:txBody>
      </p:sp>
      <p:sp>
        <p:nvSpPr>
          <p:cNvPr id="8" name="TextBox 7"/>
          <p:cNvSpPr txBox="1"/>
          <p:nvPr/>
        </p:nvSpPr>
        <p:spPr>
          <a:xfrm>
            <a:off x="3352800" y="2819400"/>
            <a:ext cx="2133600" cy="307777"/>
          </a:xfrm>
          <a:prstGeom prst="rect">
            <a:avLst/>
          </a:prstGeom>
          <a:noFill/>
        </p:spPr>
        <p:txBody>
          <a:bodyPr wrap="square" rtlCol="0">
            <a:spAutoFit/>
          </a:bodyPr>
          <a:lstStyle/>
          <a:p>
            <a:pPr algn="ctr"/>
            <a:r>
              <a:rPr lang="en-US" sz="1400" dirty="0" smtClean="0">
                <a:solidFill>
                  <a:schemeClr val="accent3"/>
                </a:solidFill>
              </a:rPr>
              <a:t>MANDATORY</a:t>
            </a:r>
            <a:r>
              <a:rPr lang="en-US" sz="1400" dirty="0" smtClean="0"/>
              <a:t> </a:t>
            </a:r>
            <a:r>
              <a:rPr lang="en-US" sz="1400" dirty="0">
                <a:solidFill>
                  <a:schemeClr val="accent3"/>
                </a:solidFill>
              </a:rPr>
              <a:t> </a:t>
            </a:r>
            <a:r>
              <a:rPr lang="en-US" sz="1400" dirty="0" smtClean="0">
                <a:solidFill>
                  <a:schemeClr val="accent3"/>
                </a:solidFill>
              </a:rPr>
              <a:t>SINGLE</a:t>
            </a:r>
            <a:endParaRPr lang="en-US" sz="1400" dirty="0">
              <a:solidFill>
                <a:schemeClr val="accent3"/>
              </a:solidFill>
            </a:endParaRPr>
          </a:p>
        </p:txBody>
      </p:sp>
      <p:sp>
        <p:nvSpPr>
          <p:cNvPr id="9" name="TextBox 8"/>
          <p:cNvSpPr txBox="1"/>
          <p:nvPr/>
        </p:nvSpPr>
        <p:spPr>
          <a:xfrm>
            <a:off x="5638800" y="2819400"/>
            <a:ext cx="2819400" cy="307777"/>
          </a:xfrm>
          <a:prstGeom prst="rect">
            <a:avLst/>
          </a:prstGeom>
          <a:noFill/>
        </p:spPr>
        <p:txBody>
          <a:bodyPr wrap="square" rtlCol="0">
            <a:spAutoFit/>
          </a:bodyPr>
          <a:lstStyle/>
          <a:p>
            <a:pPr algn="ctr"/>
            <a:r>
              <a:rPr lang="en-US" sz="1400" dirty="0" smtClean="0">
                <a:solidFill>
                  <a:schemeClr val="accent3"/>
                </a:solidFill>
              </a:rPr>
              <a:t>MANDATORY</a:t>
            </a:r>
            <a:r>
              <a:rPr lang="en-US" sz="1400" dirty="0" smtClean="0"/>
              <a:t> </a:t>
            </a:r>
            <a:r>
              <a:rPr lang="en-US" sz="1400" dirty="0" smtClean="0">
                <a:solidFill>
                  <a:schemeClr val="accent3"/>
                </a:solidFill>
              </a:rPr>
              <a:t>REGRESSION</a:t>
            </a:r>
            <a:endParaRPr lang="en-US" sz="1400" dirty="0">
              <a:solidFill>
                <a:schemeClr val="accent3"/>
              </a:solidFill>
            </a:endParaRPr>
          </a:p>
        </p:txBody>
      </p:sp>
      <p:pic>
        <p:nvPicPr>
          <p:cNvPr id="3074" name="Picture 2"/>
          <p:cNvPicPr>
            <a:picLocks noChangeAspect="1" noChangeArrowheads="1"/>
          </p:cNvPicPr>
          <p:nvPr/>
        </p:nvPicPr>
        <p:blipFill>
          <a:blip r:embed="rId2" cstate="print"/>
          <a:srcRect/>
          <a:stretch>
            <a:fillRect/>
          </a:stretch>
        </p:blipFill>
        <p:spPr bwMode="auto">
          <a:xfrm>
            <a:off x="1447800" y="1752600"/>
            <a:ext cx="1057275" cy="9715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86200" y="1752600"/>
            <a:ext cx="1133475" cy="11144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400800" y="1676400"/>
            <a:ext cx="1028700" cy="112395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1828800" y="3352800"/>
            <a:ext cx="1419225" cy="2438400"/>
          </a:xfrm>
          <a:prstGeom prst="rect">
            <a:avLst/>
          </a:prstGeom>
          <a:noFill/>
          <a:ln w="9525">
            <a:noFill/>
            <a:miter lim="800000"/>
            <a:headEnd/>
            <a:tailEnd/>
          </a:ln>
        </p:spPr>
      </p:pic>
      <p:sp>
        <p:nvSpPr>
          <p:cNvPr id="14" name="TextBox 13"/>
          <p:cNvSpPr txBox="1"/>
          <p:nvPr/>
        </p:nvSpPr>
        <p:spPr>
          <a:xfrm>
            <a:off x="1295400" y="5943600"/>
            <a:ext cx="2819400" cy="307777"/>
          </a:xfrm>
          <a:prstGeom prst="rect">
            <a:avLst/>
          </a:prstGeom>
          <a:noFill/>
        </p:spPr>
        <p:txBody>
          <a:bodyPr wrap="square" rtlCol="0">
            <a:spAutoFit/>
          </a:bodyPr>
          <a:lstStyle/>
          <a:p>
            <a:pPr algn="ctr"/>
            <a:r>
              <a:rPr lang="en-US" sz="1400" dirty="0" smtClean="0">
                <a:solidFill>
                  <a:schemeClr val="accent3"/>
                </a:solidFill>
              </a:rPr>
              <a:t>OPTIONAL REGRESSION</a:t>
            </a:r>
            <a:endParaRPr lang="en-US" sz="1400" dirty="0">
              <a:solidFill>
                <a:schemeClr val="accent3"/>
              </a:solidFill>
            </a:endParaRPr>
          </a:p>
        </p:txBody>
      </p:sp>
      <p:pic>
        <p:nvPicPr>
          <p:cNvPr id="3078" name="Picture 6"/>
          <p:cNvPicPr>
            <a:picLocks noChangeAspect="1" noChangeArrowheads="1"/>
          </p:cNvPicPr>
          <p:nvPr/>
        </p:nvPicPr>
        <p:blipFill>
          <a:blip r:embed="rId6" cstate="print"/>
          <a:srcRect/>
          <a:stretch>
            <a:fillRect/>
          </a:stretch>
        </p:blipFill>
        <p:spPr bwMode="auto">
          <a:xfrm>
            <a:off x="5105400" y="3352800"/>
            <a:ext cx="1352550" cy="2628900"/>
          </a:xfrm>
          <a:prstGeom prst="rect">
            <a:avLst/>
          </a:prstGeom>
          <a:noFill/>
          <a:ln w="9525">
            <a:noFill/>
            <a:miter lim="800000"/>
            <a:headEnd/>
            <a:tailEnd/>
          </a:ln>
        </p:spPr>
      </p:pic>
      <p:sp>
        <p:nvSpPr>
          <p:cNvPr id="16" name="TextBox 15"/>
          <p:cNvSpPr txBox="1"/>
          <p:nvPr/>
        </p:nvSpPr>
        <p:spPr>
          <a:xfrm>
            <a:off x="4572000" y="6096000"/>
            <a:ext cx="2819400" cy="307777"/>
          </a:xfrm>
          <a:prstGeom prst="rect">
            <a:avLst/>
          </a:prstGeom>
          <a:noFill/>
        </p:spPr>
        <p:txBody>
          <a:bodyPr wrap="square" rtlCol="0">
            <a:spAutoFit/>
          </a:bodyPr>
          <a:lstStyle/>
          <a:p>
            <a:pPr algn="ctr"/>
            <a:r>
              <a:rPr lang="en-US" sz="1400" dirty="0" smtClean="0">
                <a:solidFill>
                  <a:schemeClr val="accent3"/>
                </a:solidFill>
              </a:rPr>
              <a:t>OPTIONAL SINGLE</a:t>
            </a:r>
            <a:endParaRPr lang="en-US" sz="1400" dirty="0">
              <a:solidFill>
                <a:schemeClr val="accent3"/>
              </a:solidFill>
            </a:endParaRPr>
          </a:p>
        </p:txBody>
      </p:sp>
    </p:spTree>
    <p:extLst>
      <p:ext uri="{BB962C8B-B14F-4D97-AF65-F5344CB8AC3E}">
        <p14:creationId xmlns:p14="http://schemas.microsoft.com/office/powerpoint/2010/main" xmlns="" val="286239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INPUTS EXAMPLES</a:t>
            </a:r>
            <a:endParaRPr lang="en-US" dirty="0"/>
          </a:p>
        </p:txBody>
      </p:sp>
      <p:sp>
        <p:nvSpPr>
          <p:cNvPr id="3" name="Content Placeholder 2"/>
          <p:cNvSpPr>
            <a:spLocks noGrp="1"/>
          </p:cNvSpPr>
          <p:nvPr>
            <p:ph idx="1"/>
          </p:nvPr>
        </p:nvSpPr>
        <p:spPr>
          <a:xfrm>
            <a:off x="457200" y="1219201"/>
            <a:ext cx="7620000" cy="533399"/>
          </a:xfrm>
        </p:spPr>
        <p:txBody>
          <a:bodyPr/>
          <a:lstStyle/>
          <a:p>
            <a:pPr>
              <a:buNone/>
            </a:pPr>
            <a:r>
              <a:rPr lang="en-US" b="1" dirty="0" err="1" smtClean="0"/>
              <a:t>Reglist</a:t>
            </a:r>
            <a:endParaRPr lang="en-US" b="1" dirty="0" smtClean="0"/>
          </a:p>
          <a:p>
            <a:pPr>
              <a:buFont typeface="Arial" pitchFamily="34" charset="0"/>
              <a:buChar char="•"/>
            </a:pPr>
            <a:r>
              <a:rPr lang="en-US" dirty="0" err="1" smtClean="0"/>
              <a:t>Reglist</a:t>
            </a:r>
            <a:r>
              <a:rPr lang="en-US" dirty="0" smtClean="0"/>
              <a:t> will have </a:t>
            </a:r>
            <a:r>
              <a:rPr lang="en-US" dirty="0" err="1" smtClean="0"/>
              <a:t>testname</a:t>
            </a:r>
            <a:r>
              <a:rPr lang="en-US" dirty="0" smtClean="0"/>
              <a:t>, verbosity, timeout, seed, retest, </a:t>
            </a:r>
            <a:r>
              <a:rPr lang="en-US" dirty="0" err="1" smtClean="0"/>
              <a:t>compile_again</a:t>
            </a:r>
            <a:r>
              <a:rPr lang="en-US" dirty="0" smtClean="0"/>
              <a:t> </a:t>
            </a:r>
          </a:p>
          <a:p>
            <a:endParaRPr lang="en-US" dirty="0" smtClean="0"/>
          </a:p>
          <a:p>
            <a:endParaRPr lang="en-US" dirty="0" smtClean="0"/>
          </a:p>
          <a:p>
            <a:endParaRPr lang="en-US" dirty="0" smtClean="0"/>
          </a:p>
          <a:p>
            <a:endParaRPr lang="en-US" dirty="0" smtClean="0"/>
          </a:p>
          <a:p>
            <a:endParaRPr lang="en-US" dirty="0" smtClean="0"/>
          </a:p>
          <a:p>
            <a:pPr>
              <a:buNone/>
            </a:pPr>
            <a:endParaRPr lang="en-US" b="1" dirty="0" smtClean="0"/>
          </a:p>
          <a:p>
            <a:pPr>
              <a:buNone/>
            </a:pP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609600" y="1743075"/>
            <a:ext cx="8382000" cy="771525"/>
          </a:xfrm>
          <a:prstGeom prst="rect">
            <a:avLst/>
          </a:prstGeom>
          <a:noFill/>
          <a:ln w="9525">
            <a:noFill/>
            <a:miter lim="800000"/>
            <a:headEnd/>
            <a:tailEnd/>
          </a:ln>
        </p:spPr>
      </p:pic>
      <p:sp>
        <p:nvSpPr>
          <p:cNvPr id="11" name="Content Placeholder 2"/>
          <p:cNvSpPr txBox="1">
            <a:spLocks/>
          </p:cNvSpPr>
          <p:nvPr/>
        </p:nvSpPr>
        <p:spPr>
          <a:xfrm>
            <a:off x="3429000" y="2743200"/>
            <a:ext cx="2819400" cy="304800"/>
          </a:xfrm>
          <a:prstGeom prst="rect">
            <a:avLst/>
          </a:prstGeom>
        </p:spPr>
        <p:txBody>
          <a:bodyPr vert="horz" lIns="91440" tIns="45720" rIns="91440" bIns="45720" rtlCol="0">
            <a:normAutofit/>
          </a:bodyPr>
          <a:lstStyle/>
          <a:p>
            <a:pPr marL="342900" lvl="0" indent="-342900">
              <a:spcBef>
                <a:spcPct val="20000"/>
              </a:spcBef>
              <a:defRPr/>
            </a:pPr>
            <a:r>
              <a:rPr lang="en-US" sz="1200" b="1" dirty="0" err="1" smtClean="0"/>
              <a:t>Frtl</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34" name="Picture 10"/>
          <p:cNvPicPr>
            <a:picLocks noChangeAspect="1" noChangeArrowheads="1"/>
          </p:cNvPicPr>
          <p:nvPr/>
        </p:nvPicPr>
        <p:blipFill>
          <a:blip r:embed="rId3" cstate="print"/>
          <a:srcRect/>
          <a:stretch>
            <a:fillRect/>
          </a:stretch>
        </p:blipFill>
        <p:spPr bwMode="auto">
          <a:xfrm>
            <a:off x="3124201" y="3048000"/>
            <a:ext cx="5486400" cy="514350"/>
          </a:xfrm>
          <a:prstGeom prst="rect">
            <a:avLst/>
          </a:prstGeom>
          <a:noFill/>
          <a:ln w="9525">
            <a:noFill/>
            <a:miter lim="800000"/>
            <a:headEnd/>
            <a:tailEnd/>
          </a:ln>
        </p:spPr>
      </p:pic>
      <p:sp>
        <p:nvSpPr>
          <p:cNvPr id="14" name="Content Placeholder 2"/>
          <p:cNvSpPr txBox="1">
            <a:spLocks/>
          </p:cNvSpPr>
          <p:nvPr/>
        </p:nvSpPr>
        <p:spPr>
          <a:xfrm>
            <a:off x="3886200" y="3886200"/>
            <a:ext cx="4876800" cy="1600200"/>
          </a:xfrm>
          <a:prstGeom prst="rect">
            <a:avLst/>
          </a:prstGeom>
        </p:spPr>
        <p:txBody>
          <a:bodyPr vert="horz" lIns="91440" tIns="45720" rIns="91440" bIns="45720" rtlCol="0">
            <a:normAutofit/>
          </a:bodyPr>
          <a:lstStyle/>
          <a:p>
            <a:pPr marL="342900" lvl="0" indent="-342900">
              <a:spcBef>
                <a:spcPct val="20000"/>
              </a:spcBef>
              <a:defRPr/>
            </a:pPr>
            <a:r>
              <a:rPr lang="en-US" sz="1200" b="1" dirty="0" err="1" smtClean="0"/>
              <a:t>Ftb</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35" name="Picture 11"/>
          <p:cNvPicPr>
            <a:picLocks noChangeAspect="1" noChangeArrowheads="1"/>
          </p:cNvPicPr>
          <p:nvPr/>
        </p:nvPicPr>
        <p:blipFill>
          <a:blip r:embed="rId4" cstate="print"/>
          <a:srcRect/>
          <a:stretch>
            <a:fillRect/>
          </a:stretch>
        </p:blipFill>
        <p:spPr bwMode="auto">
          <a:xfrm>
            <a:off x="3962400" y="4114800"/>
            <a:ext cx="4800600" cy="1066800"/>
          </a:xfrm>
          <a:prstGeom prst="rect">
            <a:avLst/>
          </a:prstGeom>
          <a:noFill/>
          <a:ln w="9525">
            <a:noFill/>
            <a:miter lim="800000"/>
            <a:headEnd/>
            <a:tailEnd/>
          </a:ln>
        </p:spPr>
      </p:pic>
      <p:pic>
        <p:nvPicPr>
          <p:cNvPr id="1036" name="Picture 12"/>
          <p:cNvPicPr>
            <a:picLocks noChangeAspect="1" noChangeArrowheads="1"/>
          </p:cNvPicPr>
          <p:nvPr/>
        </p:nvPicPr>
        <p:blipFill>
          <a:blip r:embed="rId5" cstate="print"/>
          <a:srcRect/>
          <a:stretch>
            <a:fillRect/>
          </a:stretch>
        </p:blipFill>
        <p:spPr bwMode="auto">
          <a:xfrm>
            <a:off x="457200" y="3048000"/>
            <a:ext cx="1828800" cy="1774785"/>
          </a:xfrm>
          <a:prstGeom prst="rect">
            <a:avLst/>
          </a:prstGeom>
          <a:noFill/>
          <a:ln w="9525">
            <a:noFill/>
            <a:miter lim="800000"/>
            <a:headEnd/>
            <a:tailEnd/>
          </a:ln>
        </p:spPr>
      </p:pic>
      <p:sp>
        <p:nvSpPr>
          <p:cNvPr id="17" name="Content Placeholder 2"/>
          <p:cNvSpPr txBox="1">
            <a:spLocks/>
          </p:cNvSpPr>
          <p:nvPr/>
        </p:nvSpPr>
        <p:spPr>
          <a:xfrm>
            <a:off x="304800" y="5410200"/>
            <a:ext cx="4876800" cy="1143000"/>
          </a:xfrm>
          <a:prstGeom prst="rect">
            <a:avLst/>
          </a:prstGeom>
        </p:spPr>
        <p:txBody>
          <a:bodyPr vert="horz" lIns="91440" tIns="45720" rIns="91440" bIns="45720" rtlCol="0">
            <a:normAutofit/>
          </a:bodyPr>
          <a:lstStyle/>
          <a:p>
            <a:pPr marL="342900" lvl="0" indent="-342900">
              <a:spcBef>
                <a:spcPct val="20000"/>
              </a:spcBef>
              <a:defRPr/>
            </a:pPr>
            <a:r>
              <a:rPr lang="en-US" sz="1200" b="1" dirty="0" smtClean="0"/>
              <a:t>Options</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37" name="Picture 13"/>
          <p:cNvPicPr>
            <a:picLocks noChangeAspect="1" noChangeArrowheads="1"/>
          </p:cNvPicPr>
          <p:nvPr/>
        </p:nvPicPr>
        <p:blipFill>
          <a:blip r:embed="rId6" cstate="print"/>
          <a:srcRect/>
          <a:stretch>
            <a:fillRect/>
          </a:stretch>
        </p:blipFill>
        <p:spPr bwMode="auto">
          <a:xfrm>
            <a:off x="1447800" y="5486400"/>
            <a:ext cx="4142300" cy="1143000"/>
          </a:xfrm>
          <a:prstGeom prst="rect">
            <a:avLst/>
          </a:prstGeom>
          <a:noFill/>
          <a:ln w="9525">
            <a:noFill/>
            <a:miter lim="800000"/>
            <a:headEnd/>
            <a:tailEnd/>
          </a:ln>
        </p:spPr>
      </p:pic>
      <p:sp>
        <p:nvSpPr>
          <p:cNvPr id="12" name="TextBox 11"/>
          <p:cNvSpPr txBox="1"/>
          <p:nvPr/>
        </p:nvSpPr>
        <p:spPr>
          <a:xfrm>
            <a:off x="457200" y="2667000"/>
            <a:ext cx="1447800" cy="276999"/>
          </a:xfrm>
          <a:prstGeom prst="rect">
            <a:avLst/>
          </a:prstGeom>
          <a:noFill/>
        </p:spPr>
        <p:txBody>
          <a:bodyPr wrap="square" rtlCol="0">
            <a:spAutoFit/>
          </a:bodyPr>
          <a:lstStyle/>
          <a:p>
            <a:r>
              <a:rPr lang="en-US" sz="1200" b="1" dirty="0" err="1" smtClean="0"/>
              <a:t>Deflist</a:t>
            </a:r>
            <a:endParaRPr lang="en-US" sz="1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Lst>
  </p:timing>
</p:sld>
</file>

<file path=ppt/theme/theme1.xml><?xml version="1.0" encoding="utf-8"?>
<a:theme xmlns:a="http://schemas.openxmlformats.org/drawingml/2006/main" name="can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canon</Template>
  <TotalTime>5596</TotalTime>
  <Words>1121</Words>
  <Application>Microsoft Office PowerPoint</Application>
  <PresentationFormat>On-screen Show (4:3)</PresentationFormat>
  <Paragraphs>350</Paragraphs>
  <Slides>23</Slides>
  <Notes>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canon</vt:lpstr>
      <vt:lpstr>test</vt:lpstr>
      <vt:lpstr>Intern Presentation   AUTOMATED REGRESSION ENVIRONMENT FOR DESIGN VERIFICATION PRODUCTIVITY </vt:lpstr>
      <vt:lpstr>Agenda  </vt:lpstr>
      <vt:lpstr>OBJECTIVE</vt:lpstr>
      <vt:lpstr>BACKGROUND</vt:lpstr>
      <vt:lpstr>AUTOMATION FRAMEWORK OVERVIEW</vt:lpstr>
      <vt:lpstr>USER INPUTS OVERVIEW</vt:lpstr>
      <vt:lpstr>USER INPUTS OVERVIEW(Cntd…)</vt:lpstr>
      <vt:lpstr>MANDATORY/OPTIONAL USER INPUT OPTIONS</vt:lpstr>
      <vt:lpstr>USER INPUTS EXAMPLES</vt:lpstr>
      <vt:lpstr>Slide 10</vt:lpstr>
      <vt:lpstr>FILES INSIDE SCRIPT DIRECTORY</vt:lpstr>
      <vt:lpstr>EXECUTION PROCEDURE </vt:lpstr>
      <vt:lpstr>Make file Example</vt:lpstr>
      <vt:lpstr>COMPILATION DIRECTORY</vt:lpstr>
      <vt:lpstr>SIMULATION DIRECTORY</vt:lpstr>
      <vt:lpstr>PBS</vt:lpstr>
      <vt:lpstr>EXCEL SHEET REGRESSION</vt:lpstr>
      <vt:lpstr>EXCEL REPORT REGRESSION(Cntd…)</vt:lpstr>
      <vt:lpstr>RESULTS</vt:lpstr>
      <vt:lpstr>GENERIC IMPROVEMENT</vt:lpstr>
      <vt:lpstr>CHALLENGES FACED</vt:lpstr>
      <vt:lpstr>WORK PENDING and 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 Script for Regression  and Single Test</dc:title>
  <dc:creator>Keshav RathTR</dc:creator>
  <cp:lastModifiedBy>Keshav Rath</cp:lastModifiedBy>
  <cp:revision>462</cp:revision>
  <dcterms:created xsi:type="dcterms:W3CDTF">2006-08-16T00:00:00Z</dcterms:created>
  <dcterms:modified xsi:type="dcterms:W3CDTF">2016-11-11T06:36:47Z</dcterms:modified>
</cp:coreProperties>
</file>