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84" r:id="rId2"/>
  </p:sldMasterIdLst>
  <p:notesMasterIdLst>
    <p:notesMasterId r:id="rId42"/>
  </p:notesMasterIdLst>
  <p:sldIdLst>
    <p:sldId id="256" r:id="rId3"/>
    <p:sldId id="357" r:id="rId4"/>
    <p:sldId id="349" r:id="rId5"/>
    <p:sldId id="350" r:id="rId6"/>
    <p:sldId id="351" r:id="rId7"/>
    <p:sldId id="352" r:id="rId8"/>
    <p:sldId id="321" r:id="rId9"/>
    <p:sldId id="324" r:id="rId10"/>
    <p:sldId id="325" r:id="rId11"/>
    <p:sldId id="335" r:id="rId12"/>
    <p:sldId id="359" r:id="rId13"/>
    <p:sldId id="326" r:id="rId14"/>
    <p:sldId id="329" r:id="rId15"/>
    <p:sldId id="327" r:id="rId16"/>
    <p:sldId id="334" r:id="rId17"/>
    <p:sldId id="336" r:id="rId18"/>
    <p:sldId id="344" r:id="rId19"/>
    <p:sldId id="343" r:id="rId20"/>
    <p:sldId id="345" r:id="rId21"/>
    <p:sldId id="330" r:id="rId22"/>
    <p:sldId id="331" r:id="rId23"/>
    <p:sldId id="333" r:id="rId24"/>
    <p:sldId id="338" r:id="rId25"/>
    <p:sldId id="339" r:id="rId26"/>
    <p:sldId id="353" r:id="rId27"/>
    <p:sldId id="332" r:id="rId28"/>
    <p:sldId id="354" r:id="rId29"/>
    <p:sldId id="340" r:id="rId30"/>
    <p:sldId id="348" r:id="rId31"/>
    <p:sldId id="341" r:id="rId32"/>
    <p:sldId id="342" r:id="rId33"/>
    <p:sldId id="355" r:id="rId34"/>
    <p:sldId id="356" r:id="rId35"/>
    <p:sldId id="360" r:id="rId36"/>
    <p:sldId id="358" r:id="rId37"/>
    <p:sldId id="346" r:id="rId38"/>
    <p:sldId id="361" r:id="rId39"/>
    <p:sldId id="362" r:id="rId40"/>
    <p:sldId id="36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6EC22-A31E-49BE-89F5-BB9B378342D0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EF81-5740-43D2-81C7-482B2B2D9C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04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EF81-5740-43D2-81C7-482B2B2D9C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708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anonLogo_bi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271" y="2349636"/>
            <a:ext cx="4317461" cy="215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248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 Presentation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AUTOMATED REGRESSION ENVIRONMENT FOR DESIGN VERIFICATION PRODUCTIVITY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8077200" cy="1499616"/>
          </a:xfrm>
        </p:spPr>
        <p:txBody>
          <a:bodyPr/>
          <a:lstStyle/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November 2016</a:t>
            </a:r>
          </a:p>
          <a:p>
            <a:r>
              <a:rPr lang="en-US" dirty="0" smtClean="0"/>
              <a:t>Keshav Rath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5325"/>
            <a:ext cx="6818400" cy="681475"/>
          </a:xfrm>
        </p:spPr>
        <p:txBody>
          <a:bodyPr/>
          <a:lstStyle/>
          <a:p>
            <a:r>
              <a:rPr lang="en-US" dirty="0" smtClean="0"/>
              <a:t>FILES INSIDE SCRIPT DIRECTORY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12192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2210083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Reg Options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2693202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Single Options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3183885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Reg Options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399" y="3687442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Single Options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7399" y="424648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Compile Options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399" y="4774368"/>
            <a:ext cx="2819399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Help Text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9699" y="1762265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Incdir 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9698" y="2223157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Testbench Filelist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09698" y="2713046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Filelist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09698" y="3202935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List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09698" y="3706492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Options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15179" y="4252628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Tcl Files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09698" y="4795799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Makefile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7399" y="1742072"/>
            <a:ext cx="2438401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Script (PERL)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hape 45"/>
          <p:cNvCxnSpPr>
            <a:stCxn id="4" idx="2"/>
            <a:endCxn id="18" idx="1"/>
          </p:cNvCxnSpPr>
          <p:nvPr/>
        </p:nvCxnSpPr>
        <p:spPr>
          <a:xfrm rot="16200000" flipH="1">
            <a:off x="5234488" y="1280611"/>
            <a:ext cx="160922" cy="1104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49"/>
          <p:cNvCxnSpPr>
            <a:stCxn id="4" idx="2"/>
            <a:endCxn id="11" idx="3"/>
          </p:cNvCxnSpPr>
          <p:nvPr/>
        </p:nvCxnSpPr>
        <p:spPr>
          <a:xfrm rot="5400000">
            <a:off x="4033768" y="1185932"/>
            <a:ext cx="162065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51"/>
          <p:cNvCxnSpPr>
            <a:stCxn id="4" idx="2"/>
            <a:endCxn id="5" idx="1"/>
          </p:cNvCxnSpPr>
          <p:nvPr/>
        </p:nvCxnSpPr>
        <p:spPr>
          <a:xfrm rot="16200000" flipH="1">
            <a:off x="5000484" y="1514616"/>
            <a:ext cx="628933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53"/>
          <p:cNvCxnSpPr>
            <a:stCxn id="4" idx="2"/>
            <a:endCxn id="12" idx="3"/>
          </p:cNvCxnSpPr>
          <p:nvPr/>
        </p:nvCxnSpPr>
        <p:spPr>
          <a:xfrm rot="5400000">
            <a:off x="3803322" y="1416378"/>
            <a:ext cx="622957" cy="1295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56"/>
          <p:cNvCxnSpPr>
            <a:stCxn id="4" idx="2"/>
            <a:endCxn id="6" idx="1"/>
          </p:cNvCxnSpPr>
          <p:nvPr/>
        </p:nvCxnSpPr>
        <p:spPr>
          <a:xfrm rot="16200000" flipH="1">
            <a:off x="4758924" y="1756176"/>
            <a:ext cx="1112052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58"/>
          <p:cNvCxnSpPr>
            <a:stCxn id="4" idx="2"/>
            <a:endCxn id="13" idx="3"/>
          </p:cNvCxnSpPr>
          <p:nvPr/>
        </p:nvCxnSpPr>
        <p:spPr>
          <a:xfrm rot="5400000">
            <a:off x="3558376" y="1661322"/>
            <a:ext cx="1112846" cy="12954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60"/>
          <p:cNvCxnSpPr>
            <a:stCxn id="4" idx="2"/>
            <a:endCxn id="7" idx="1"/>
          </p:cNvCxnSpPr>
          <p:nvPr/>
        </p:nvCxnSpPr>
        <p:spPr>
          <a:xfrm rot="16200000" flipH="1">
            <a:off x="4513583" y="2001517"/>
            <a:ext cx="1602735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62"/>
          <p:cNvCxnSpPr>
            <a:stCxn id="4" idx="2"/>
            <a:endCxn id="14" idx="3"/>
          </p:cNvCxnSpPr>
          <p:nvPr/>
        </p:nvCxnSpPr>
        <p:spPr>
          <a:xfrm rot="5400000">
            <a:off x="3313432" y="1906266"/>
            <a:ext cx="1602735" cy="12954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64"/>
          <p:cNvCxnSpPr>
            <a:stCxn id="4" idx="2"/>
            <a:endCxn id="8" idx="1"/>
          </p:cNvCxnSpPr>
          <p:nvPr/>
        </p:nvCxnSpPr>
        <p:spPr>
          <a:xfrm rot="16200000" flipH="1">
            <a:off x="4261803" y="2253296"/>
            <a:ext cx="2106292" cy="1104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66"/>
          <p:cNvCxnSpPr>
            <a:stCxn id="4" idx="2"/>
            <a:endCxn id="15" idx="3"/>
          </p:cNvCxnSpPr>
          <p:nvPr/>
        </p:nvCxnSpPr>
        <p:spPr>
          <a:xfrm rot="5400000">
            <a:off x="3061653" y="2158045"/>
            <a:ext cx="2106292" cy="12954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70"/>
          <p:cNvCxnSpPr>
            <a:stCxn id="4" idx="2"/>
            <a:endCxn id="9" idx="1"/>
          </p:cNvCxnSpPr>
          <p:nvPr/>
        </p:nvCxnSpPr>
        <p:spPr>
          <a:xfrm rot="16200000" flipH="1">
            <a:off x="3982284" y="2532815"/>
            <a:ext cx="2665330" cy="1104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72"/>
          <p:cNvCxnSpPr>
            <a:stCxn id="4" idx="2"/>
            <a:endCxn id="16" idx="3"/>
          </p:cNvCxnSpPr>
          <p:nvPr/>
        </p:nvCxnSpPr>
        <p:spPr>
          <a:xfrm rot="5400000">
            <a:off x="2781801" y="2443379"/>
            <a:ext cx="2671478" cy="12899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74"/>
          <p:cNvCxnSpPr>
            <a:stCxn id="4" idx="2"/>
            <a:endCxn id="10" idx="1"/>
          </p:cNvCxnSpPr>
          <p:nvPr/>
        </p:nvCxnSpPr>
        <p:spPr>
          <a:xfrm rot="16200000" flipH="1">
            <a:off x="3707624" y="2807475"/>
            <a:ext cx="3214650" cy="1104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76"/>
          <p:cNvCxnSpPr>
            <a:stCxn id="4" idx="2"/>
            <a:endCxn id="17" idx="3"/>
          </p:cNvCxnSpPr>
          <p:nvPr/>
        </p:nvCxnSpPr>
        <p:spPr>
          <a:xfrm rot="5400000">
            <a:off x="2507475" y="2712223"/>
            <a:ext cx="3214649" cy="12954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57200" y="6075608"/>
            <a:ext cx="3009898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Imc_code.cmd (COVERAGE)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09698" y="5482485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Error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867399" y="6075608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Clean.sh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67398" y="5482485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Error Exclude</a:t>
            </a:r>
            <a:endParaRPr lang="en-US" dirty="0"/>
          </a:p>
        </p:txBody>
      </p:sp>
      <p:cxnSp>
        <p:nvCxnSpPr>
          <p:cNvPr id="62" name="Elbow Connector 61"/>
          <p:cNvCxnSpPr>
            <a:stCxn id="4" idx="2"/>
            <a:endCxn id="59" idx="1"/>
          </p:cNvCxnSpPr>
          <p:nvPr/>
        </p:nvCxnSpPr>
        <p:spPr>
          <a:xfrm rot="16200000" flipH="1">
            <a:off x="3364282" y="3150818"/>
            <a:ext cx="3901335" cy="1104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" idx="2"/>
            <a:endCxn id="57" idx="3"/>
          </p:cNvCxnSpPr>
          <p:nvPr/>
        </p:nvCxnSpPr>
        <p:spPr>
          <a:xfrm rot="5400000">
            <a:off x="2164132" y="3055566"/>
            <a:ext cx="3901335" cy="1295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8" idx="1"/>
          </p:cNvCxnSpPr>
          <p:nvPr/>
        </p:nvCxnSpPr>
        <p:spPr>
          <a:xfrm rot="16200000" flipH="1">
            <a:off x="3126456" y="3506115"/>
            <a:ext cx="4376984" cy="1104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" idx="2"/>
            <a:endCxn id="56" idx="3"/>
          </p:cNvCxnSpPr>
          <p:nvPr/>
        </p:nvCxnSpPr>
        <p:spPr>
          <a:xfrm rot="5400000">
            <a:off x="1867570" y="3352128"/>
            <a:ext cx="4494458" cy="1295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99051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2667000"/>
            <a:ext cx="7772400" cy="1470025"/>
          </a:xfrm>
        </p:spPr>
        <p:txBody>
          <a:bodyPr/>
          <a:lstStyle/>
          <a:p>
            <a:r>
              <a:rPr lang="en-US" dirty="0" smtClean="0"/>
              <a:t>SOME IMPORTANT FILES IN SCRIPT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914399"/>
          </a:xfrm>
        </p:spPr>
        <p:txBody>
          <a:bodyPr/>
          <a:lstStyle/>
          <a:p>
            <a:pPr algn="ctr">
              <a:buNone/>
            </a:pPr>
            <a:r>
              <a:rPr lang="en-US" sz="1600" dirty="0" smtClean="0"/>
              <a:t>This is a feature of Linux that contains the command line code the file. This makes the execution easier as a lot is not necessary to be written in the command line</a:t>
            </a:r>
            <a:r>
              <a:rPr lang="en-US" sz="1600" dirty="0" smtClean="0"/>
              <a:t>. An example is shown below </a:t>
            </a:r>
            <a:endParaRPr lang="en-US" sz="16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D:\Screenshot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686800" cy="3056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600" dirty="0" smtClean="0"/>
              <a:t>This contains the list of the testcases name that are to be used for running the regression list. This file can be stored in any kind of file extension</a:t>
            </a:r>
            <a:r>
              <a:rPr lang="en-US" sz="1600" dirty="0" smtClean="0"/>
              <a:t>. An example is shown below with all kinds of possible situations</a:t>
            </a:r>
            <a:endParaRPr lang="en-US" sz="1600" dirty="0"/>
          </a:p>
        </p:txBody>
      </p:sp>
      <p:pic>
        <p:nvPicPr>
          <p:cNvPr id="5123" name="Picture 3" descr="D:\Screenshot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71800"/>
            <a:ext cx="8572504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INCLIST AND TB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600" dirty="0" smtClean="0"/>
              <a:t>INCLIST Contains the list of directories that  have to be included.</a:t>
            </a:r>
          </a:p>
          <a:p>
            <a:pPr algn="ctr">
              <a:buNone/>
            </a:pPr>
            <a:r>
              <a:rPr lang="en-US" sz="1600" dirty="0" smtClean="0"/>
              <a:t>TB List contains the list of the Verilog files required for the project to execute.</a:t>
            </a:r>
          </a:p>
          <a:p>
            <a:pPr algn="ctr"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3074" name="Picture 2" descr="D:\Screenshot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74157"/>
            <a:ext cx="3455581" cy="2743200"/>
          </a:xfrm>
          <a:prstGeom prst="rect">
            <a:avLst/>
          </a:prstGeom>
          <a:noFill/>
        </p:spPr>
      </p:pic>
      <p:pic>
        <p:nvPicPr>
          <p:cNvPr id="5" name="Picture 2" descr="D:\Screenshot-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33648"/>
            <a:ext cx="4876800" cy="182421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0990" y="557691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INCLIST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5048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TB_LIST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761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This options is definitely required for script to execute properly</a:t>
            </a:r>
            <a:r>
              <a:rPr lang="en-US" sz="1800" dirty="0" smtClean="0"/>
              <a:t>. The names of these files have to be fixed.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667000"/>
            <a:ext cx="1600200" cy="207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4200" y="2667000"/>
            <a:ext cx="1938699" cy="207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1449" y="2667000"/>
            <a:ext cx="1536652" cy="207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" y="515201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MANDATORY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COMPILE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749" y="5152009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MANDATORY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SINGLE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2975" y="515200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MANDATORY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REGRESSION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MANDATORY OPTIONS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2415" y="1312799"/>
            <a:ext cx="8229600" cy="9143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 smtClean="0"/>
              <a:t>These options can added extra by the user according to the project requirement. This consist of all the possible non-mandatory </a:t>
            </a:r>
            <a:r>
              <a:rPr lang="en-US" sz="1800" dirty="0" smtClean="0"/>
              <a:t>options. The name of these files need to be fixed.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0200" y="2227766"/>
            <a:ext cx="3000952" cy="3723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2777" y="60959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OPTIONAL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REGRESSION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6276" y="6096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OPTIONAL SINGLE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9218" name="Picture 2" descr="D:\screenshots\Screenshot-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2343150" cy="362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7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(EXTRA)(NON-MANDATORY)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600" dirty="0" smtClean="0"/>
              <a:t>This are those options that could be added by the users according to the project if required. A example of this list is shown below:</a:t>
            </a:r>
            <a:endParaRPr lang="en-US" sz="1600" dirty="0"/>
          </a:p>
        </p:txBody>
      </p:sp>
      <p:pic>
        <p:nvPicPr>
          <p:cNvPr id="3074" name="Picture 2" descr="C:\Users\keshav.rath\Pictures\Screenshots\Screenshot (1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113" y="2590800"/>
            <a:ext cx="3533775" cy="303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600" dirty="0" smtClean="0"/>
              <a:t>This list contains the define statement which user might user for any project A snapshot is shown below </a:t>
            </a:r>
            <a:endParaRPr lang="en-US" sz="1600" dirty="0"/>
          </a:p>
        </p:txBody>
      </p:sp>
      <p:pic>
        <p:nvPicPr>
          <p:cNvPr id="4098" name="Picture 2" descr="C:\Users\keshav.rath\Pictures\Screenshots\Screenshot (1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7988" y="2667000"/>
            <a:ext cx="3248025" cy="2905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600" dirty="0" smtClean="0"/>
              <a:t>	This option is used to find the coverage of the testcases. Any kind of coverage can be found. The user can see a coverage report at the end.</a:t>
            </a:r>
            <a:endParaRPr lang="en-US" sz="1600" dirty="0"/>
          </a:p>
        </p:txBody>
      </p:sp>
      <p:pic>
        <p:nvPicPr>
          <p:cNvPr id="8194" name="Picture 2" descr="D:\screenshots\Screenshot-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1744579" cy="457200"/>
          </a:xfrm>
          <a:prstGeom prst="rect">
            <a:avLst/>
          </a:prstGeom>
          <a:noFill/>
        </p:spPr>
      </p:pic>
      <p:pic>
        <p:nvPicPr>
          <p:cNvPr id="8195" name="Picture 3" descr="D:\screenshots\Screenshot-24_cover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14800"/>
            <a:ext cx="8380413" cy="11144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25908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+mj-lt"/>
              </a:rPr>
              <a:t>Option given by user, through an input file, to tell which kind of coverage is needed </a:t>
            </a:r>
            <a:endParaRPr 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35052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  <a:latin typeface="+mj-lt"/>
              </a:rPr>
              <a:t>Some lines of code written, executed after all the testcases are over. The name of this file needs to be imc_code.cmd </a:t>
            </a:r>
            <a:endParaRPr lang="en-US" sz="1200" dirty="0">
              <a:solidFill>
                <a:schemeClr val="accent4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43200"/>
            <a:ext cx="8763000" cy="2209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/>
              <a:t>	The </a:t>
            </a:r>
            <a:r>
              <a:rPr lang="en-US" sz="2000" dirty="0" smtClean="0"/>
              <a:t>main aim of this project is to write a common script which could work across all kinds of verification projects making it easier to operate and get the result without changing the script at all. </a:t>
            </a:r>
            <a:r>
              <a:rPr lang="en-US" sz="2000" dirty="0" smtClean="0"/>
              <a:t>This script is developed so as to get all the input from the user which would result in an OUTPUT which are similar in structure across all projects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BEFORE EXECUTING 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9812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81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Env_source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" y="4572000"/>
            <a:ext cx="144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35322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7744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Testbenches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1288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Testcases</a:t>
            </a:r>
          </a:p>
        </p:txBody>
      </p: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5720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5400000">
            <a:off x="2876550" y="1428750"/>
            <a:ext cx="6096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0"/>
          </p:cNvCxnSpPr>
          <p:nvPr/>
        </p:nvCxnSpPr>
        <p:spPr>
          <a:xfrm rot="16200000" flipH="1">
            <a:off x="5581650" y="1504950"/>
            <a:ext cx="6096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9" idx="0"/>
          </p:cNvCxnSpPr>
          <p:nvPr/>
        </p:nvCxnSpPr>
        <p:spPr>
          <a:xfrm rot="5400000">
            <a:off x="2362200" y="2362200"/>
            <a:ext cx="914400" cy="3505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11" idx="0"/>
          </p:cNvCxnSpPr>
          <p:nvPr/>
        </p:nvCxnSpPr>
        <p:spPr>
          <a:xfrm rot="16200000" flipH="1">
            <a:off x="4854622" y="3374978"/>
            <a:ext cx="914400" cy="1479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2" idx="0"/>
          </p:cNvCxnSpPr>
          <p:nvPr/>
        </p:nvCxnSpPr>
        <p:spPr>
          <a:xfrm rot="16200000" flipH="1">
            <a:off x="5956394" y="2273206"/>
            <a:ext cx="914400" cy="3683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10" idx="0"/>
          </p:cNvCxnSpPr>
          <p:nvPr/>
        </p:nvCxnSpPr>
        <p:spPr>
          <a:xfrm rot="5400000">
            <a:off x="3608411" y="3608411"/>
            <a:ext cx="914400" cy="1012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68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AFTER EXECUTING 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2192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362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8100" y="2362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2362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Env_source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810000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3810000"/>
            <a:ext cx="144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48100" y="3810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3810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Testbenches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3800" y="3810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Testcases</a:t>
            </a:r>
          </a:p>
        </p:txBody>
      </p: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572000" y="1752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>
            <a:off x="4572000" y="2895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5400000">
            <a:off x="2876550" y="666750"/>
            <a:ext cx="6096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0"/>
          </p:cNvCxnSpPr>
          <p:nvPr/>
        </p:nvCxnSpPr>
        <p:spPr>
          <a:xfrm rot="16200000" flipH="1">
            <a:off x="5581650" y="742950"/>
            <a:ext cx="6096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9" idx="0"/>
          </p:cNvCxnSpPr>
          <p:nvPr/>
        </p:nvCxnSpPr>
        <p:spPr>
          <a:xfrm rot="5400000">
            <a:off x="3181350" y="2419350"/>
            <a:ext cx="914400" cy="1866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2266950" y="1504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11" idx="0"/>
          </p:cNvCxnSpPr>
          <p:nvPr/>
        </p:nvCxnSpPr>
        <p:spPr>
          <a:xfrm rot="16200000" flipH="1">
            <a:off x="5010150" y="2457450"/>
            <a:ext cx="914400" cy="1790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2" idx="0"/>
          </p:cNvCxnSpPr>
          <p:nvPr/>
        </p:nvCxnSpPr>
        <p:spPr>
          <a:xfrm rot="16200000" flipH="1">
            <a:off x="5962650" y="1504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77000" y="5257800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Vip_dir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5257800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Rtl_sim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10" idx="2"/>
            <a:endCxn id="22" idx="0"/>
          </p:cNvCxnSpPr>
          <p:nvPr/>
        </p:nvCxnSpPr>
        <p:spPr>
          <a:xfrm rot="16200000" flipH="1">
            <a:off x="5429250" y="3486150"/>
            <a:ext cx="914400" cy="2628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23" idx="0"/>
          </p:cNvCxnSpPr>
          <p:nvPr/>
        </p:nvCxnSpPr>
        <p:spPr>
          <a:xfrm rot="5400000">
            <a:off x="2724150" y="3409950"/>
            <a:ext cx="914400" cy="2781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48099" y="5258937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Cov_sim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0" idx="2"/>
            <a:endCxn id="34" idx="0"/>
          </p:cNvCxnSpPr>
          <p:nvPr/>
        </p:nvCxnSpPr>
        <p:spPr>
          <a:xfrm flipH="1">
            <a:off x="4571999" y="4343400"/>
            <a:ext cx="1" cy="91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00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DIRECTORY AFTER EXECUTION (DIRECTORIES CREATED)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199" y="122699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2217436"/>
            <a:ext cx="1447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Vip_dir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97" y="2217436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Rtl_sim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16200000" flipH="1">
            <a:off x="5219779" y="1150714"/>
            <a:ext cx="457041" cy="1676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3009978" y="617314"/>
            <a:ext cx="457041" cy="2743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2217436"/>
            <a:ext cx="1447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Cov_sim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7600" y="2217436"/>
            <a:ext cx="1447800" cy="37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reate_vip.sh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7613" y="353054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Single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2800" y="3505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87272" y="4149172"/>
            <a:ext cx="1600202" cy="51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Common_Libs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87272" y="5070566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Top_Test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87272" y="5998916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Top_Test1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5" idx="2"/>
            <a:endCxn id="27" idx="1"/>
          </p:cNvCxnSpPr>
          <p:nvPr/>
        </p:nvCxnSpPr>
        <p:spPr>
          <a:xfrm rot="16200000" flipH="1">
            <a:off x="4097321" y="4017979"/>
            <a:ext cx="369331" cy="410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2"/>
            <a:endCxn id="28" idx="1"/>
          </p:cNvCxnSpPr>
          <p:nvPr/>
        </p:nvCxnSpPr>
        <p:spPr>
          <a:xfrm rot="16200000" flipH="1">
            <a:off x="3632653" y="4482647"/>
            <a:ext cx="1298666" cy="410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5" idx="2"/>
            <a:endCxn id="29" idx="1"/>
          </p:cNvCxnSpPr>
          <p:nvPr/>
        </p:nvCxnSpPr>
        <p:spPr>
          <a:xfrm rot="16200000" flipH="1">
            <a:off x="3168478" y="4946822"/>
            <a:ext cx="2227016" cy="410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2"/>
            <a:endCxn id="25" idx="0"/>
          </p:cNvCxnSpPr>
          <p:nvPr/>
        </p:nvCxnSpPr>
        <p:spPr>
          <a:xfrm rot="16200000" flipH="1">
            <a:off x="2594616" y="2023116"/>
            <a:ext cx="754364" cy="2209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2"/>
            <a:endCxn id="24" idx="0"/>
          </p:cNvCxnSpPr>
          <p:nvPr/>
        </p:nvCxnSpPr>
        <p:spPr>
          <a:xfrm rot="5400000">
            <a:off x="974351" y="2637998"/>
            <a:ext cx="779709" cy="1005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9" idx="0"/>
          </p:cNvCxnSpPr>
          <p:nvPr/>
        </p:nvCxnSpPr>
        <p:spPr>
          <a:xfrm rot="5400000">
            <a:off x="4152980" y="1760316"/>
            <a:ext cx="457041" cy="4571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2"/>
            <a:endCxn id="21" idx="0"/>
          </p:cNvCxnSpPr>
          <p:nvPr/>
        </p:nvCxnSpPr>
        <p:spPr>
          <a:xfrm rot="16200000" flipH="1">
            <a:off x="6172279" y="198214"/>
            <a:ext cx="457041" cy="35814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95400" y="4419600"/>
            <a:ext cx="1828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Common_Libs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95400" y="5334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hape 46"/>
          <p:cNvCxnSpPr>
            <a:stCxn id="24" idx="2"/>
            <a:endCxn id="41" idx="1"/>
          </p:cNvCxnSpPr>
          <p:nvPr/>
        </p:nvCxnSpPr>
        <p:spPr>
          <a:xfrm rot="16200000" flipH="1">
            <a:off x="786329" y="4139128"/>
            <a:ext cx="584255" cy="4338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24" idx="2"/>
            <a:endCxn id="42" idx="1"/>
          </p:cNvCxnSpPr>
          <p:nvPr/>
        </p:nvCxnSpPr>
        <p:spPr>
          <a:xfrm rot="16200000" flipH="1">
            <a:off x="310079" y="4615378"/>
            <a:ext cx="1536755" cy="4338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317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DIRECTORY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685800" y="3505200"/>
            <a:ext cx="7772400" cy="2514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During compilation,</a:t>
            </a:r>
            <a:r>
              <a:rPr lang="en-US" sz="1600" b="1" dirty="0" smtClean="0"/>
              <a:t> Elaboration</a:t>
            </a:r>
            <a:r>
              <a:rPr lang="en-US" sz="1600" dirty="0" smtClean="0"/>
              <a:t> </a:t>
            </a:r>
            <a:r>
              <a:rPr lang="en-US" sz="1600" dirty="0" smtClean="0"/>
              <a:t>is done to save the snapshot.</a:t>
            </a:r>
          </a:p>
          <a:p>
            <a:r>
              <a:rPr lang="en-US" sz="1600" dirty="0" smtClean="0"/>
              <a:t>This </a:t>
            </a:r>
            <a:r>
              <a:rPr lang="en-US" sz="1600" b="1" dirty="0" smtClean="0"/>
              <a:t>INCA </a:t>
            </a:r>
            <a:r>
              <a:rPr lang="en-US" sz="1600" b="1" dirty="0" err="1" smtClean="0"/>
              <a:t>libs</a:t>
            </a:r>
            <a:r>
              <a:rPr lang="en-US" sz="1600" b="1" dirty="0" smtClean="0"/>
              <a:t> </a:t>
            </a:r>
            <a:r>
              <a:rPr lang="en-US" sz="1600" dirty="0" smtClean="0"/>
              <a:t>created is referred during simulation from the </a:t>
            </a:r>
            <a:r>
              <a:rPr lang="en-US" sz="1600" dirty="0" err="1" smtClean="0"/>
              <a:t>sim</a:t>
            </a:r>
            <a:r>
              <a:rPr lang="en-US" sz="1600" dirty="0" smtClean="0"/>
              <a:t> directory.</a:t>
            </a:r>
          </a:p>
          <a:p>
            <a:r>
              <a:rPr lang="en-US" sz="1600" dirty="0" smtClean="0"/>
              <a:t>If INCA </a:t>
            </a:r>
            <a:r>
              <a:rPr lang="en-US" sz="1600" dirty="0" err="1" smtClean="0"/>
              <a:t>libs</a:t>
            </a:r>
            <a:r>
              <a:rPr lang="en-US" sz="1600" dirty="0" smtClean="0"/>
              <a:t> already </a:t>
            </a:r>
            <a:r>
              <a:rPr lang="en-US" sz="1600" b="1" dirty="0" smtClean="0"/>
              <a:t>exists</a:t>
            </a:r>
            <a:r>
              <a:rPr lang="en-US" sz="1600" dirty="0" smtClean="0"/>
              <a:t>, then </a:t>
            </a:r>
            <a:r>
              <a:rPr lang="en-US" sz="1600" dirty="0" err="1" smtClean="0"/>
              <a:t>irun</a:t>
            </a:r>
            <a:r>
              <a:rPr lang="en-US" sz="1600" dirty="0" smtClean="0"/>
              <a:t> takes care of the time stamp of files and then proceeds or skips the elaboration process</a:t>
            </a:r>
          </a:p>
          <a:p>
            <a:r>
              <a:rPr lang="en-US" sz="1600" dirty="0" smtClean="0"/>
              <a:t>The INCA </a:t>
            </a:r>
            <a:r>
              <a:rPr lang="en-US" sz="1600" dirty="0" err="1" smtClean="0"/>
              <a:t>libs</a:t>
            </a:r>
            <a:r>
              <a:rPr lang="en-US" sz="1600" dirty="0" smtClean="0"/>
              <a:t> directories is not referred if define statement is given in the regression list</a:t>
            </a:r>
          </a:p>
          <a:p>
            <a:r>
              <a:rPr lang="en-US" sz="1600" dirty="0" smtClean="0"/>
              <a:t>This INCA </a:t>
            </a:r>
            <a:r>
              <a:rPr lang="en-US" sz="1600" dirty="0" err="1" smtClean="0"/>
              <a:t>libs</a:t>
            </a:r>
            <a:r>
              <a:rPr lang="en-US" sz="1600" dirty="0" smtClean="0"/>
              <a:t> directories is also not referred if user has given an option to compile again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962400" y="1295400"/>
            <a:ext cx="1600202" cy="51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Common_Libs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2286000"/>
            <a:ext cx="1600202" cy="51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INCA</a:t>
            </a:r>
            <a:r>
              <a:rPr lang="en-US" dirty="0" smtClean="0">
                <a:solidFill>
                  <a:schemeClr val="tx1"/>
                </a:solidFill>
              </a:rPr>
              <a:t>_LIBS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2362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Wave_dump.tcl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0" y="2362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Ncperfstat.out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irun.log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362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Compile_ncsim.sh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4762501" y="1812917"/>
            <a:ext cx="0" cy="473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9" idx="0"/>
          </p:cNvCxnSpPr>
          <p:nvPr/>
        </p:nvCxnSpPr>
        <p:spPr>
          <a:xfrm rot="16200000" flipH="1">
            <a:off x="6183309" y="392108"/>
            <a:ext cx="549283" cy="33908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11" idx="0"/>
          </p:cNvCxnSpPr>
          <p:nvPr/>
        </p:nvCxnSpPr>
        <p:spPr>
          <a:xfrm rot="5400000">
            <a:off x="2582860" y="182558"/>
            <a:ext cx="549283" cy="3810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2"/>
            <a:endCxn id="8" idx="0"/>
          </p:cNvCxnSpPr>
          <p:nvPr/>
        </p:nvCxnSpPr>
        <p:spPr>
          <a:xfrm rot="5400000">
            <a:off x="3554410" y="1154108"/>
            <a:ext cx="549283" cy="1866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2"/>
            <a:endCxn id="10" idx="0"/>
          </p:cNvCxnSpPr>
          <p:nvPr/>
        </p:nvCxnSpPr>
        <p:spPr>
          <a:xfrm rot="16200000" flipH="1">
            <a:off x="5383209" y="1192208"/>
            <a:ext cx="549283" cy="17906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1981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During simulation each test has a </a:t>
            </a:r>
            <a:r>
              <a:rPr lang="en-US" sz="1600" b="1" dirty="0" smtClean="0"/>
              <a:t>different directory </a:t>
            </a:r>
            <a:r>
              <a:rPr lang="en-US" sz="1600" dirty="0" smtClean="0"/>
              <a:t>which consists of the bash file (.</a:t>
            </a:r>
            <a:r>
              <a:rPr lang="en-US" sz="1600" dirty="0" err="1" smtClean="0"/>
              <a:t>sh</a:t>
            </a:r>
            <a:r>
              <a:rPr lang="en-US" sz="1600" dirty="0" smtClean="0"/>
              <a:t>) and </a:t>
            </a:r>
            <a:r>
              <a:rPr lang="en-US" sz="1600" b="1" dirty="0" smtClean="0"/>
              <a:t>the log file created</a:t>
            </a:r>
          </a:p>
          <a:p>
            <a:r>
              <a:rPr lang="en-US" sz="1600" dirty="0" smtClean="0"/>
              <a:t>The log file is </a:t>
            </a:r>
            <a:r>
              <a:rPr lang="en-US" sz="1600" b="1" dirty="0" smtClean="0"/>
              <a:t>zipped</a:t>
            </a:r>
            <a:r>
              <a:rPr lang="en-US" sz="1600" dirty="0" smtClean="0"/>
              <a:t> after it is completely created. </a:t>
            </a:r>
          </a:p>
          <a:p>
            <a:r>
              <a:rPr lang="en-US" sz="1600" dirty="0" smtClean="0"/>
              <a:t>The </a:t>
            </a:r>
            <a:r>
              <a:rPr lang="en-US" sz="1600" b="1" dirty="0" smtClean="0"/>
              <a:t>other files </a:t>
            </a:r>
            <a:r>
              <a:rPr lang="en-US" sz="1600" dirty="0" smtClean="0"/>
              <a:t>that are created during the execution are </a:t>
            </a:r>
            <a:r>
              <a:rPr lang="en-US" sz="1600" b="1" dirty="0" smtClean="0"/>
              <a:t>removed</a:t>
            </a:r>
            <a:r>
              <a:rPr lang="en-US" sz="1600" dirty="0" smtClean="0"/>
              <a:t> after the execution of the bash file is over</a:t>
            </a:r>
          </a:p>
          <a:p>
            <a:r>
              <a:rPr lang="en-US" sz="1600" dirty="0" smtClean="0"/>
              <a:t>For regression, there are two methods to submit jobs, </a:t>
            </a:r>
            <a:r>
              <a:rPr lang="en-US" sz="1600" b="1" dirty="0" smtClean="0"/>
              <a:t>sequentially</a:t>
            </a:r>
            <a:r>
              <a:rPr lang="en-US" sz="1600" dirty="0" smtClean="0"/>
              <a:t> or </a:t>
            </a:r>
            <a:r>
              <a:rPr lang="en-US" sz="1600" b="1" dirty="0" smtClean="0"/>
              <a:t>parallel (PBS)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4300" y="1295400"/>
            <a:ext cx="1600202" cy="51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Top_Test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1" y="2438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Top_test.log.gz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2362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iruns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362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Top_test.sh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16200000" flipH="1">
            <a:off x="6164259" y="373058"/>
            <a:ext cx="549283" cy="3428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9" idx="0"/>
          </p:cNvCxnSpPr>
          <p:nvPr/>
        </p:nvCxnSpPr>
        <p:spPr>
          <a:xfrm rot="5400000">
            <a:off x="2563810" y="201608"/>
            <a:ext cx="549283" cy="3771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>
            <a:off x="4724401" y="1812917"/>
            <a:ext cx="0" cy="62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Autofit/>
          </a:bodyPr>
          <a:lstStyle/>
          <a:p>
            <a:r>
              <a:rPr lang="en-US" sz="1400" dirty="0" smtClean="0"/>
              <a:t>A salient attribute of this script is the use of PBS (Portable Batch System)</a:t>
            </a:r>
          </a:p>
          <a:p>
            <a:r>
              <a:rPr lang="en-US" sz="1400" dirty="0" smtClean="0"/>
              <a:t>This makes execution of testcases simultaneously, which in turn makes the overall process faster.</a:t>
            </a:r>
          </a:p>
          <a:p>
            <a:r>
              <a:rPr lang="en-US" sz="1400" dirty="0" err="1" smtClean="0"/>
              <a:t>qsub</a:t>
            </a:r>
            <a:r>
              <a:rPr lang="en-US" sz="1400" dirty="0" smtClean="0"/>
              <a:t> – to submit jobs </a:t>
            </a:r>
          </a:p>
          <a:p>
            <a:r>
              <a:rPr lang="en-US" sz="1400" dirty="0" err="1" smtClean="0"/>
              <a:t>qstat</a:t>
            </a:r>
            <a:r>
              <a:rPr lang="en-US" sz="1400" dirty="0" smtClean="0"/>
              <a:t> – to check the number of jobs running, according to the given queue and no of licenses.</a:t>
            </a:r>
          </a:p>
          <a:p>
            <a:pPr>
              <a:buNone/>
            </a:pPr>
            <a:r>
              <a:rPr lang="en-US" sz="1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886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Test1.sh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43434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Test2.sh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3352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TestN.sh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3000" y="3505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Test10.sh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00200" y="4800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Test3.sh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00200" y="5257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Test4.sh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30480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No of licenses  - 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34290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Jobs submitted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Test9.sh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10200" y="38100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Test8.sh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1200" y="39624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Test7.sh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48400" y="4114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Test6.sh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4267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Test5.sh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76800" y="4953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Waiting in QUEUE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DIRECTORY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200504"/>
            <a:ext cx="1447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3053" y="2218931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Rtl_sim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800" y="221893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Cov_sim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5967787" y="300017"/>
            <a:ext cx="485026" cy="335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3567914" y="1252944"/>
            <a:ext cx="485027" cy="1446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63052" y="339898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reglist1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7000" y="3403849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Reg_temp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385" y="339898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eglist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 flipH="1">
            <a:off x="3086952" y="2752331"/>
            <a:ext cx="1" cy="64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16" idx="0"/>
          </p:cNvCxnSpPr>
          <p:nvPr/>
        </p:nvCxnSpPr>
        <p:spPr>
          <a:xfrm rot="5400000">
            <a:off x="1695792" y="2007824"/>
            <a:ext cx="646654" cy="2135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15" idx="0"/>
          </p:cNvCxnSpPr>
          <p:nvPr/>
        </p:nvCxnSpPr>
        <p:spPr>
          <a:xfrm rot="16200000" flipH="1">
            <a:off x="3723167" y="2116116"/>
            <a:ext cx="651518" cy="1923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08867" y="4410725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95219" y="5307273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219" y="6203821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16" idx="2"/>
            <a:endCxn id="32" idx="1"/>
          </p:cNvCxnSpPr>
          <p:nvPr/>
        </p:nvCxnSpPr>
        <p:spPr>
          <a:xfrm rot="16200000" flipH="1">
            <a:off x="757556" y="4126114"/>
            <a:ext cx="745040" cy="35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2"/>
            <a:endCxn id="33" idx="1"/>
          </p:cNvCxnSpPr>
          <p:nvPr/>
        </p:nvCxnSpPr>
        <p:spPr>
          <a:xfrm rot="16200000" flipH="1">
            <a:off x="302458" y="4581212"/>
            <a:ext cx="1641588" cy="343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2"/>
            <a:endCxn id="34" idx="1"/>
          </p:cNvCxnSpPr>
          <p:nvPr/>
        </p:nvCxnSpPr>
        <p:spPr>
          <a:xfrm rot="16200000" flipH="1">
            <a:off x="-145816" y="5029486"/>
            <a:ext cx="2538136" cy="343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24400" y="4492759"/>
            <a:ext cx="35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log files that have failed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32" idx="3"/>
            <a:endCxn id="58" idx="1"/>
          </p:cNvCxnSpPr>
          <p:nvPr/>
        </p:nvCxnSpPr>
        <p:spPr>
          <a:xfrm>
            <a:off x="2756667" y="4677425"/>
            <a:ext cx="1967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24400" y="5389307"/>
            <a:ext cx="35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log files that have passed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33" idx="3"/>
            <a:endCxn id="61" idx="1"/>
          </p:cNvCxnSpPr>
          <p:nvPr/>
        </p:nvCxnSpPr>
        <p:spPr>
          <a:xfrm>
            <a:off x="2743019" y="5573973"/>
            <a:ext cx="198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24400" y="6285855"/>
            <a:ext cx="35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Summary_Report.xls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Straight Arrow Connector 66"/>
          <p:cNvCxnSpPr>
            <a:stCxn id="34" idx="3"/>
            <a:endCxn id="65" idx="1"/>
          </p:cNvCxnSpPr>
          <p:nvPr/>
        </p:nvCxnSpPr>
        <p:spPr>
          <a:xfrm>
            <a:off x="2743019" y="6470521"/>
            <a:ext cx="198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88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REPORTS GENERATED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An excel sheet is created when the script is first executed</a:t>
            </a:r>
          </a:p>
          <a:p>
            <a:r>
              <a:rPr lang="en-US" sz="1600" dirty="0" smtClean="0"/>
              <a:t>This excel sheet gets updated after every test completion</a:t>
            </a:r>
          </a:p>
          <a:p>
            <a:r>
              <a:rPr lang="en-US" sz="1600" dirty="0" smtClean="0"/>
              <a:t>The following information is present in the excel file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Test name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Status(Passed/Failed)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Seed Value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Warnings (OVM/UVM)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Sim Time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Sim Start Time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Sim End Time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Test Start Date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Test End Date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CPU Usage Information</a:t>
            </a:r>
          </a:p>
          <a:p>
            <a:r>
              <a:rPr lang="en-US" sz="1600" dirty="0" smtClean="0"/>
              <a:t>After all the test have been executed the total number of passed and failed is printed along with the total simulation time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5325"/>
            <a:ext cx="5523000" cy="529075"/>
          </a:xfrm>
        </p:spPr>
        <p:txBody>
          <a:bodyPr/>
          <a:lstStyle/>
          <a:p>
            <a:r>
              <a:rPr lang="en-US" dirty="0" smtClean="0"/>
              <a:t>EXCEL REPORT SNAPSHOT (SINGLE)</a:t>
            </a:r>
            <a:endParaRPr lang="en-US" dirty="0"/>
          </a:p>
        </p:txBody>
      </p:sp>
      <p:pic>
        <p:nvPicPr>
          <p:cNvPr id="5122" name="Picture 2" descr="C:\Users\keshav.rath\Pictures\Screenshots\Screenshot (1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676400"/>
            <a:ext cx="7504981" cy="685800"/>
          </a:xfrm>
          <a:prstGeom prst="rect">
            <a:avLst/>
          </a:prstGeom>
          <a:noFill/>
        </p:spPr>
      </p:pic>
      <p:pic>
        <p:nvPicPr>
          <p:cNvPr id="5123" name="Picture 3" descr="C:\Users\keshav.rath\Pictures\Screenshots\Screenshot (17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76600"/>
            <a:ext cx="75438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838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600" dirty="0" smtClean="0"/>
              <a:t>	Prior to this script, there used to be multiple scripts, each of them customized for a specific project. Each of these scripts used to produce an output which used to differ from the other.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81000" y="2590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2590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5300" y="2590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2590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2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5966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…………..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39000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05300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2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3657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…………..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2900" y="5029200"/>
            <a:ext cx="1600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Qualified Result 1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00900" y="5029200"/>
            <a:ext cx="1600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Qualified Result 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5029200"/>
            <a:ext cx="1600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Qualified Result 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47900" y="5029200"/>
            <a:ext cx="1600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Qualified Result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51112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…………..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4" idx="0"/>
          </p:cNvCxnSpPr>
          <p:nvPr/>
        </p:nvCxnSpPr>
        <p:spPr>
          <a:xfrm>
            <a:off x="1143000" y="2971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9" idx="0"/>
          </p:cNvCxnSpPr>
          <p:nvPr/>
        </p:nvCxnSpPr>
        <p:spPr>
          <a:xfrm>
            <a:off x="1143000" y="4038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7" idx="0"/>
          </p:cNvCxnSpPr>
          <p:nvPr/>
        </p:nvCxnSpPr>
        <p:spPr>
          <a:xfrm>
            <a:off x="3048000" y="2971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2" idx="0"/>
          </p:cNvCxnSpPr>
          <p:nvPr/>
        </p:nvCxnSpPr>
        <p:spPr>
          <a:xfrm>
            <a:off x="3048000" y="4038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6" idx="0"/>
          </p:cNvCxnSpPr>
          <p:nvPr/>
        </p:nvCxnSpPr>
        <p:spPr>
          <a:xfrm>
            <a:off x="5067300" y="2971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21" idx="0"/>
          </p:cNvCxnSpPr>
          <p:nvPr/>
        </p:nvCxnSpPr>
        <p:spPr>
          <a:xfrm>
            <a:off x="5067300" y="4038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5" idx="0"/>
          </p:cNvCxnSpPr>
          <p:nvPr/>
        </p:nvCxnSpPr>
        <p:spPr>
          <a:xfrm>
            <a:off x="8001000" y="2971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0" idx="0"/>
          </p:cNvCxnSpPr>
          <p:nvPr/>
        </p:nvCxnSpPr>
        <p:spPr>
          <a:xfrm>
            <a:off x="8001000" y="4038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1000"/>
            <a:ext cx="6818400" cy="716400"/>
          </a:xfrm>
        </p:spPr>
        <p:txBody>
          <a:bodyPr/>
          <a:lstStyle/>
          <a:p>
            <a:r>
              <a:rPr lang="en-US" dirty="0" smtClean="0"/>
              <a:t>EXCEL SHEET SNAPSHOT (REGRESSION)</a:t>
            </a:r>
            <a:endParaRPr lang="en-US" dirty="0"/>
          </a:p>
        </p:txBody>
      </p:sp>
      <p:pic>
        <p:nvPicPr>
          <p:cNvPr id="1026" name="Picture 2" descr="C:\Users\keshav.rath\Pictures\Screenshots\Screenshot (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1181100"/>
            <a:ext cx="7543799" cy="5241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1000"/>
            <a:ext cx="6818400" cy="716400"/>
          </a:xfrm>
        </p:spPr>
        <p:txBody>
          <a:bodyPr/>
          <a:lstStyle/>
          <a:p>
            <a:r>
              <a:rPr lang="en-US" dirty="0" smtClean="0"/>
              <a:t>EXCEL REPORT SNAPSHOT (REGRESSION)</a:t>
            </a:r>
            <a:endParaRPr lang="en-US" dirty="0"/>
          </a:p>
        </p:txBody>
      </p:sp>
      <p:pic>
        <p:nvPicPr>
          <p:cNvPr id="2050" name="Picture 2" descr="C:\Users\keshav.rath\Pictures\Screenshots\Screenshot (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382000" cy="47291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685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/>
              <a:t>	A  coverage report is generated if the user has enabled the option. This report is generated as a web page for the testcases that have passed.  </a:t>
            </a:r>
            <a:endParaRPr lang="en-US" sz="1800" dirty="0"/>
          </a:p>
        </p:txBody>
      </p:sp>
      <p:pic>
        <p:nvPicPr>
          <p:cNvPr id="6146" name="Picture 2" descr="D:\screenshots\Coverage_Report_Present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31739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REPORT</a:t>
            </a:r>
            <a:endParaRPr lang="en-US" dirty="0"/>
          </a:p>
        </p:txBody>
      </p:sp>
      <p:pic>
        <p:nvPicPr>
          <p:cNvPr id="7171" name="Picture 3" descr="D:\screenshots\Coverage_Report_Presentati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610600" cy="314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Submitting jobs in the queue,  checking every time when a job gets over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Counting all the types of errors in the log file. (UVM_ERROR, assertion error and optional error)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Differentiating between optional errors and optional errors that have to be excluded, especially errors containing escapes characters.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Make several steps of compilation in </a:t>
            </a:r>
            <a:r>
              <a:rPr lang="en-US" sz="1800" dirty="0" err="1" smtClean="0"/>
              <a:t>modelsim</a:t>
            </a:r>
            <a:r>
              <a:rPr lang="en-US" sz="1800" dirty="0" smtClean="0"/>
              <a:t> to a single step, same for simulation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For regression, the compilation is done one time and the snapshots are stored in a shared library. This in turn saves time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With the help of PBS, submitting jobs in a parallel manner is possible, making more than one test possible to run simultaneously, saving time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Results are short and in a common format across all projects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With excel sheet, no need to wait for all the testcases to get over. Results for all the testcases that are over is available in the excel sheet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All the input are user defined, nothing been fixed in the script.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752600"/>
          <a:ext cx="8001002" cy="377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981200"/>
                <a:gridCol w="1219200"/>
                <a:gridCol w="2286000"/>
                <a:gridCol w="1219202"/>
              </a:tblGrid>
              <a:tr h="797331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</a:p>
                    <a:p>
                      <a:r>
                        <a:rPr lang="en-US" dirty="0" smtClean="0"/>
                        <a:t>IMPROVEMENTS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STATUS</a:t>
                      </a:r>
                      <a:endParaRPr lang="en-US" dirty="0"/>
                    </a:p>
                  </a:txBody>
                  <a:tcPr/>
                </a:tc>
              </a:tr>
              <a:tr h="645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UFSCON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SV/UVM/Cadence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reduced by 75%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</a:t>
                      </a:r>
                      <a:endParaRPr lang="en-US" sz="1400" dirty="0"/>
                    </a:p>
                  </a:txBody>
                  <a:tcPr/>
                </a:tc>
              </a:tr>
              <a:tr h="4619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Specman</a:t>
                      </a:r>
                      <a:r>
                        <a:rPr lang="en-US" sz="1400" dirty="0" smtClean="0"/>
                        <a:t>/Cadence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PBS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2-3 test executed</a:t>
                      </a:r>
                      <a:endParaRPr lang="en-US" sz="1400" dirty="0"/>
                    </a:p>
                  </a:txBody>
                  <a:tcPr/>
                </a:tc>
              </a:tr>
              <a:tr h="645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NANDC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SV/UVM/Cadence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Time reduced by 75%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 </a:t>
                      </a:r>
                      <a:endParaRPr lang="en-US" sz="1400" dirty="0"/>
                    </a:p>
                  </a:txBody>
                  <a:tcPr/>
                </a:tc>
              </a:tr>
              <a:tr h="4619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OVM/Cadence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Lib_link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Lib_Link_file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reduced by 83%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</a:t>
                      </a:r>
                      <a:endParaRPr lang="en-US" sz="1400" dirty="0"/>
                    </a:p>
                  </a:txBody>
                  <a:tcPr/>
                </a:tc>
              </a:tr>
              <a:tr h="645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SDCON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OVM/</a:t>
                      </a:r>
                      <a:r>
                        <a:rPr lang="en-US" sz="1400" dirty="0" err="1" smtClean="0"/>
                        <a:t>Modelsim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Compilation and</a:t>
                      </a:r>
                      <a:r>
                        <a:rPr lang="en-US" sz="1400" baseline="0" dirty="0" smtClean="0"/>
                        <a:t> Simulation shorten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2-3 test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Making the simulation time column in the excel file dynamic.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For </a:t>
            </a:r>
            <a:r>
              <a:rPr lang="en-US" sz="1800" dirty="0" err="1" smtClean="0"/>
              <a:t>modelsim</a:t>
            </a:r>
            <a:r>
              <a:rPr lang="en-US" sz="1800" dirty="0" smtClean="0"/>
              <a:t>, printing the </a:t>
            </a:r>
            <a:r>
              <a:rPr lang="en-US" sz="1800" dirty="0" err="1" smtClean="0"/>
              <a:t>cpu</a:t>
            </a:r>
            <a:r>
              <a:rPr lang="en-US" sz="1800" dirty="0" smtClean="0"/>
              <a:t> usage info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Removing files that are generated from scripts.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Removing the extra dots that are present in seed value (only </a:t>
            </a:r>
            <a:r>
              <a:rPr lang="en-US" sz="1800" dirty="0" err="1" smtClean="0"/>
              <a:t>modelsim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The script can be made more generic if analyzed properly.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Unwanted variables and subroutines can be removed.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Variables can be assigned dynamically so as to reduce space complexity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GUI can be made to make user more comfortable rather than using Makefile, as no command would be required.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GUI can have the use of text boxes, radio buttons, check boxes, so that user can provided all the necessary files and values through the GUI 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Script customized for each project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Not easy to maintain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Learning Cycles Huge.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Not PBS friendly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Longer Simulation Cycles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5324"/>
            <a:ext cx="5980200" cy="757675"/>
          </a:xfrm>
        </p:spPr>
        <p:txBody>
          <a:bodyPr/>
          <a:lstStyle/>
          <a:p>
            <a:r>
              <a:rPr lang="en-US" dirty="0" smtClean="0"/>
              <a:t>AUTOMATION FRAMEWORK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1999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To overcome this problem a script was developed which can work across all projects. </a:t>
            </a:r>
          </a:p>
          <a:p>
            <a:pPr>
              <a:buNone/>
            </a:pPr>
            <a:r>
              <a:rPr lang="en-US" sz="1600" dirty="0" smtClean="0"/>
              <a:t>This script is developed so as to get all of the inputs from users.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2362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77100" y="2362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2362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4100" y="2362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1700" y="2368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…………..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" y="34290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Inputs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77100" y="34290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Inputs 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3400" y="34290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Inputs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24100" y="34290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Inputs 2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17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…………..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" y="5638800"/>
            <a:ext cx="1600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Qualified Result 1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00900" y="5638800"/>
            <a:ext cx="1600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Qualified Result 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67200" y="5638800"/>
            <a:ext cx="1600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Qualified Result 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47900" y="5638800"/>
            <a:ext cx="1600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Qualified Result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57208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…………..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9" idx="0"/>
          </p:cNvCxnSpPr>
          <p:nvPr/>
        </p:nvCxnSpPr>
        <p:spPr>
          <a:xfrm>
            <a:off x="1181100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2" idx="0"/>
          </p:cNvCxnSpPr>
          <p:nvPr/>
        </p:nvCxnSpPr>
        <p:spPr>
          <a:xfrm>
            <a:off x="3086100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1" idx="0"/>
          </p:cNvCxnSpPr>
          <p:nvPr/>
        </p:nvCxnSpPr>
        <p:spPr>
          <a:xfrm>
            <a:off x="5105400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8039100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57600" y="45720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9" idx="2"/>
            <a:endCxn id="27" idx="0"/>
          </p:cNvCxnSpPr>
          <p:nvPr/>
        </p:nvCxnSpPr>
        <p:spPr>
          <a:xfrm>
            <a:off x="1181100" y="3810000"/>
            <a:ext cx="3238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27" idx="0"/>
          </p:cNvCxnSpPr>
          <p:nvPr/>
        </p:nvCxnSpPr>
        <p:spPr>
          <a:xfrm>
            <a:off x="3086100" y="3810000"/>
            <a:ext cx="1333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27" idx="0"/>
          </p:cNvCxnSpPr>
          <p:nvPr/>
        </p:nvCxnSpPr>
        <p:spPr>
          <a:xfrm flipH="1">
            <a:off x="4419600" y="38100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7" idx="0"/>
          </p:cNvCxnSpPr>
          <p:nvPr/>
        </p:nvCxnSpPr>
        <p:spPr>
          <a:xfrm flipH="1">
            <a:off x="4419600" y="3810000"/>
            <a:ext cx="3619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14" idx="0"/>
          </p:cNvCxnSpPr>
          <p:nvPr/>
        </p:nvCxnSpPr>
        <p:spPr>
          <a:xfrm flipH="1">
            <a:off x="1143000" y="4953000"/>
            <a:ext cx="3276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3048000" y="49530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2"/>
            <a:endCxn id="16" idx="0"/>
          </p:cNvCxnSpPr>
          <p:nvPr/>
        </p:nvCxnSpPr>
        <p:spPr>
          <a:xfrm>
            <a:off x="4419600" y="4953000"/>
            <a:ext cx="6477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  <a:endCxn id="15" idx="0"/>
          </p:cNvCxnSpPr>
          <p:nvPr/>
        </p:nvCxnSpPr>
        <p:spPr>
          <a:xfrm>
            <a:off x="4419600" y="4953000"/>
            <a:ext cx="3581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ATTRIBUTES OF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Unified Features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User driven inputs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PBS friendly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Uniform Outputs as test results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Faster Simulation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81400" y="19812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81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3124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Env_source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4572000"/>
            <a:ext cx="144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81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88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Testbenches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4572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Testcases</a:t>
            </a:r>
          </a:p>
        </p:txBody>
      </p:sp>
      <p:cxnSp>
        <p:nvCxnSpPr>
          <p:cNvPr id="32" name="Straight Arrow Connector 31"/>
          <p:cNvCxnSpPr>
            <a:stCxn id="7" idx="2"/>
            <a:endCxn id="11" idx="0"/>
          </p:cNvCxnSpPr>
          <p:nvPr/>
        </p:nvCxnSpPr>
        <p:spPr>
          <a:xfrm>
            <a:off x="45720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5" idx="0"/>
          </p:cNvCxnSpPr>
          <p:nvPr/>
        </p:nvCxnSpPr>
        <p:spPr>
          <a:xfrm>
            <a:off x="4572000" y="3657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38400" y="457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cxnSp>
        <p:nvCxnSpPr>
          <p:cNvPr id="75" name="Elbow Connector 74"/>
          <p:cNvCxnSpPr>
            <a:stCxn id="7" idx="2"/>
            <a:endCxn id="9" idx="0"/>
          </p:cNvCxnSpPr>
          <p:nvPr/>
        </p:nvCxnSpPr>
        <p:spPr>
          <a:xfrm rot="5400000">
            <a:off x="2876550" y="1428750"/>
            <a:ext cx="6096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" idx="2"/>
            <a:endCxn id="12" idx="0"/>
          </p:cNvCxnSpPr>
          <p:nvPr/>
        </p:nvCxnSpPr>
        <p:spPr>
          <a:xfrm rot="16200000" flipH="1">
            <a:off x="5581650" y="1504950"/>
            <a:ext cx="6096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1" idx="2"/>
            <a:endCxn id="14" idx="0"/>
          </p:cNvCxnSpPr>
          <p:nvPr/>
        </p:nvCxnSpPr>
        <p:spPr>
          <a:xfrm rot="5400000">
            <a:off x="3181350" y="3181350"/>
            <a:ext cx="914400" cy="1866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1" idx="2"/>
            <a:endCxn id="13" idx="0"/>
          </p:cNvCxnSpPr>
          <p:nvPr/>
        </p:nvCxnSpPr>
        <p:spPr>
          <a:xfrm rot="5400000">
            <a:off x="2266950" y="2266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1" idx="2"/>
            <a:endCxn id="18" idx="0"/>
          </p:cNvCxnSpPr>
          <p:nvPr/>
        </p:nvCxnSpPr>
        <p:spPr>
          <a:xfrm rot="16200000" flipH="1">
            <a:off x="5010150" y="3219450"/>
            <a:ext cx="914400" cy="1790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1" idx="2"/>
            <a:endCxn id="19" idx="0"/>
          </p:cNvCxnSpPr>
          <p:nvPr/>
        </p:nvCxnSpPr>
        <p:spPr>
          <a:xfrm rot="16200000" flipH="1">
            <a:off x="5962650" y="2266950"/>
            <a:ext cx="9144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6187588"/>
            <a:ext cx="304801" cy="2154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" y="6172200"/>
            <a:ext cx="25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EXECUTION  FOLDER  FOR  SCRIPT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+mn-lt"/>
              </a:rPr>
              <a:t>OPTIONS</a:t>
            </a:r>
            <a:endParaRPr lang="en-US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96356"/>
            <a:ext cx="2209800" cy="2666999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MANDATORY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Single / Regression</a:t>
            </a:r>
          </a:p>
          <a:p>
            <a:r>
              <a:rPr lang="en-US" dirty="0" smtClean="0"/>
              <a:t>Timescale</a:t>
            </a:r>
          </a:p>
          <a:p>
            <a:r>
              <a:rPr lang="en-US" dirty="0" err="1" smtClean="0"/>
              <a:t>Frtl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Ftb</a:t>
            </a:r>
            <a:endParaRPr lang="en-US" dirty="0" smtClean="0"/>
          </a:p>
          <a:p>
            <a:r>
              <a:rPr lang="en-US" dirty="0" err="1" smtClean="0"/>
              <a:t>Sim_mode</a:t>
            </a:r>
            <a:endParaRPr lang="en-US" dirty="0" smtClean="0"/>
          </a:p>
          <a:p>
            <a:r>
              <a:rPr lang="en-US" dirty="0" smtClean="0"/>
              <a:t>Tool</a:t>
            </a:r>
          </a:p>
          <a:p>
            <a:r>
              <a:rPr lang="en-US" dirty="0" err="1" smtClean="0"/>
              <a:t>Inclist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2396356"/>
            <a:ext cx="2895600" cy="377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NON MANDATORY (EXTRA)</a:t>
            </a:r>
            <a:endParaRPr kumimoji="1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Options (Extra)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Deflist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err="1" smtClean="0">
                <a:latin typeface="Arial" pitchFamily="34" charset="0"/>
                <a:cs typeface="Arial" pitchFamily="34" charset="0"/>
              </a:rPr>
              <a:t>Vip_library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Optional Error </a:t>
            </a: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Optional Error Exclude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Seed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Verbosity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Stop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Log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Excel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Vsim_do</a:t>
            </a:r>
            <a:endParaRPr kumimoji="1" lang="en-US" sz="12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Vsim_options</a:t>
            </a:r>
            <a:endParaRPr kumimoji="1" lang="en-US" sz="12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45239" y="2396356"/>
            <a:ext cx="2209800" cy="362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Dump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No of Licenses</a:t>
            </a:r>
            <a:endParaRPr kumimoji="1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PBS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Queue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noProof="0" dirty="0" smtClean="0">
                <a:latin typeface="Arial" pitchFamily="34" charset="0"/>
                <a:cs typeface="Arial" pitchFamily="34" charset="0"/>
              </a:rPr>
              <a:t>Coverage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VIP Dir Change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Lib Link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Lib</a:t>
            </a:r>
            <a:r>
              <a:rPr kumimoji="1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Link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Language (Verification)</a:t>
            </a:r>
            <a:endParaRPr kumimoji="1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aseline="0" dirty="0" smtClean="0">
                <a:latin typeface="Arial" pitchFamily="34" charset="0"/>
                <a:cs typeface="Arial" pitchFamily="34" charset="0"/>
              </a:rPr>
              <a:t>Help</a:t>
            </a:r>
            <a:r>
              <a:rPr kumimoji="1"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Readme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200" dirty="0" err="1" smtClean="0">
                <a:latin typeface="Arial" pitchFamily="34" charset="0"/>
                <a:cs typeface="Arial" pitchFamily="34" charset="0"/>
              </a:rPr>
              <a:t>Compile_again</a:t>
            </a:r>
            <a:endParaRPr kumimoji="1" lang="en-US" sz="1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"/>
              <a:defRPr/>
            </a:pPr>
            <a:r>
              <a:rPr kumimoji="1" lang="en-US" sz="1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Vcom_options</a:t>
            </a:r>
            <a:endParaRPr kumimoji="1" lang="en-US" sz="12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35668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 that can be given by users to execute this 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882788"/>
            <a:ext cx="304801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6187588"/>
            <a:ext cx="304801" cy="21544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6492388"/>
            <a:ext cx="304801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8674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REGRESSION   ONLY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1722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SINGLE  ONLY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4770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MODELSIM  ONLY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go to the script folder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methods of </a:t>
            </a:r>
            <a:r>
              <a:rPr lang="en-US" dirty="0" smtClean="0"/>
              <a:t>executing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Using the command line code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For Single Test </a:t>
            </a:r>
          </a:p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perl</a:t>
            </a:r>
            <a:r>
              <a:rPr lang="en-US" dirty="0" smtClean="0"/>
              <a:t> test.pl -</a:t>
            </a:r>
            <a:r>
              <a:rPr lang="en-US" b="1" dirty="0" err="1" smtClean="0"/>
              <a:t>vtimescale</a:t>
            </a:r>
            <a:r>
              <a:rPr lang="en-US" dirty="0" smtClean="0"/>
              <a:t> 1ns/100fs -</a:t>
            </a:r>
            <a:r>
              <a:rPr lang="en-US" b="1" dirty="0" smtClean="0"/>
              <a:t>tool</a:t>
            </a:r>
            <a:r>
              <a:rPr lang="en-US" dirty="0" smtClean="0"/>
              <a:t> </a:t>
            </a:r>
            <a:r>
              <a:rPr lang="en-US" dirty="0" err="1" smtClean="0"/>
              <a:t>ncsim</a:t>
            </a:r>
            <a:r>
              <a:rPr lang="en-US" dirty="0" smtClean="0"/>
              <a:t> -</a:t>
            </a:r>
            <a:r>
              <a:rPr lang="en-US" b="1" dirty="0" err="1" smtClean="0"/>
              <a:t>ftb</a:t>
            </a:r>
            <a:r>
              <a:rPr lang="en-US" dirty="0" smtClean="0"/>
              <a:t> tb_list.txt -</a:t>
            </a:r>
            <a:r>
              <a:rPr lang="en-US" b="1" dirty="0" smtClean="0"/>
              <a:t>inc</a:t>
            </a:r>
            <a:r>
              <a:rPr lang="en-US" dirty="0" smtClean="0"/>
              <a:t> inclist.txt -</a:t>
            </a:r>
            <a:r>
              <a:rPr lang="en-US" b="1" dirty="0" err="1" smtClean="0"/>
              <a:t>frtl</a:t>
            </a:r>
            <a:r>
              <a:rPr lang="en-US" dirty="0" smtClean="0"/>
              <a:t> </a:t>
            </a:r>
            <a:r>
              <a:rPr lang="en-US" dirty="0" err="1" smtClean="0"/>
              <a:t>files.f</a:t>
            </a:r>
            <a:r>
              <a:rPr lang="en-US" dirty="0" smtClean="0"/>
              <a:t> –</a:t>
            </a:r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en-US" dirty="0" err="1" smtClean="0"/>
              <a:t>top_test</a:t>
            </a:r>
            <a:r>
              <a:rPr lang="en-US" dirty="0" smtClean="0"/>
              <a:t> -</a:t>
            </a:r>
            <a:r>
              <a:rPr lang="en-US" b="1" dirty="0" err="1" smtClean="0"/>
              <a:t>sim_mode</a:t>
            </a:r>
            <a:r>
              <a:rPr lang="en-US" dirty="0" smtClean="0"/>
              <a:t> </a:t>
            </a:r>
            <a:r>
              <a:rPr lang="en-US" dirty="0" err="1" smtClean="0"/>
              <a:t>ncsim</a:t>
            </a:r>
            <a:r>
              <a:rPr lang="en-US" dirty="0" smtClean="0"/>
              <a:t> -</a:t>
            </a:r>
            <a:r>
              <a:rPr lang="en-US" b="1" dirty="0" err="1" smtClean="0"/>
              <a:t>vip_library</a:t>
            </a:r>
            <a:r>
              <a:rPr lang="en-US" dirty="0" smtClean="0"/>
              <a:t> </a:t>
            </a:r>
            <a:r>
              <a:rPr lang="en-US" dirty="0" err="1" smtClean="0"/>
              <a:t>vip_lib_content.fl</a:t>
            </a:r>
            <a:r>
              <a:rPr lang="en-US" dirty="0" smtClean="0"/>
              <a:t> -</a:t>
            </a:r>
            <a:r>
              <a:rPr lang="en-US" b="1" dirty="0" err="1" smtClean="0"/>
              <a:t>deflist</a:t>
            </a:r>
            <a:r>
              <a:rPr lang="en-US" dirty="0" smtClean="0"/>
              <a:t> </a:t>
            </a:r>
            <a:r>
              <a:rPr lang="en-US" dirty="0" err="1" smtClean="0"/>
              <a:t>deflist.fl</a:t>
            </a:r>
            <a:r>
              <a:rPr lang="en-US" dirty="0" smtClean="0"/>
              <a:t> -</a:t>
            </a:r>
            <a:r>
              <a:rPr lang="en-US" b="1" dirty="0" smtClean="0"/>
              <a:t>options</a:t>
            </a:r>
            <a:r>
              <a:rPr lang="en-US" dirty="0" smtClean="0"/>
              <a:t> </a:t>
            </a:r>
            <a:r>
              <a:rPr lang="en-US" dirty="0" err="1" smtClean="0"/>
              <a:t>options.fl</a:t>
            </a:r>
            <a:r>
              <a:rPr lang="en-US" dirty="0" smtClean="0"/>
              <a:t> -</a:t>
            </a:r>
            <a:r>
              <a:rPr lang="en-US" b="1" dirty="0" err="1" smtClean="0"/>
              <a:t>opt_error</a:t>
            </a:r>
            <a:r>
              <a:rPr lang="en-US" dirty="0" smtClean="0"/>
              <a:t> </a:t>
            </a:r>
            <a:r>
              <a:rPr lang="en-US" dirty="0" err="1" smtClean="0"/>
              <a:t>error.fl</a:t>
            </a:r>
            <a:r>
              <a:rPr lang="en-US" dirty="0" smtClean="0"/>
              <a:t> -</a:t>
            </a:r>
            <a:r>
              <a:rPr lang="en-US" b="1" dirty="0" smtClean="0"/>
              <a:t>language</a:t>
            </a:r>
            <a:r>
              <a:rPr lang="en-US" dirty="0" smtClean="0"/>
              <a:t> UVM -</a:t>
            </a:r>
            <a:r>
              <a:rPr lang="en-US" b="1" dirty="0" err="1" smtClean="0"/>
              <a:t>gui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en-US" b="1" dirty="0" smtClean="0"/>
              <a:t>excel</a:t>
            </a:r>
            <a:r>
              <a:rPr lang="en-US" dirty="0" smtClean="0"/>
              <a:t> </a:t>
            </a: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For Regression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perl</a:t>
            </a:r>
            <a:r>
              <a:rPr lang="en-US" dirty="0" smtClean="0"/>
              <a:t> test.pl –</a:t>
            </a:r>
            <a:r>
              <a:rPr lang="en-US" b="1" dirty="0" err="1" smtClean="0"/>
              <a:t>vtimescale</a:t>
            </a:r>
            <a:r>
              <a:rPr lang="en-US" dirty="0" smtClean="0"/>
              <a:t> 1ns/100fs -</a:t>
            </a:r>
            <a:r>
              <a:rPr lang="en-US" b="1" dirty="0" smtClean="0"/>
              <a:t>tool</a:t>
            </a:r>
            <a:r>
              <a:rPr lang="en-US" dirty="0" smtClean="0"/>
              <a:t> </a:t>
            </a:r>
            <a:r>
              <a:rPr lang="en-US" dirty="0" err="1" smtClean="0"/>
              <a:t>ncsim</a:t>
            </a:r>
            <a:r>
              <a:rPr lang="en-US" dirty="0" smtClean="0"/>
              <a:t> -</a:t>
            </a:r>
            <a:r>
              <a:rPr lang="en-US" b="1" dirty="0" err="1" smtClean="0"/>
              <a:t>ftb</a:t>
            </a:r>
            <a:r>
              <a:rPr lang="en-US" dirty="0" smtClean="0"/>
              <a:t> tb_list.txt -</a:t>
            </a:r>
            <a:r>
              <a:rPr lang="en-US" b="1" dirty="0" smtClean="0"/>
              <a:t>inc</a:t>
            </a:r>
            <a:r>
              <a:rPr lang="en-US" dirty="0" smtClean="0"/>
              <a:t> inclist.txt -</a:t>
            </a:r>
            <a:r>
              <a:rPr lang="en-US" b="1" dirty="0" err="1" smtClean="0"/>
              <a:t>frtl</a:t>
            </a:r>
            <a:r>
              <a:rPr lang="en-US" dirty="0" smtClean="0"/>
              <a:t> </a:t>
            </a:r>
            <a:r>
              <a:rPr lang="en-US" dirty="0" err="1" smtClean="0"/>
              <a:t>files.f</a:t>
            </a:r>
            <a:r>
              <a:rPr lang="en-US" dirty="0" smtClean="0"/>
              <a:t> -</a:t>
            </a:r>
            <a:r>
              <a:rPr lang="en-US" b="1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reglist.fl</a:t>
            </a:r>
            <a:r>
              <a:rPr lang="en-US" dirty="0" smtClean="0"/>
              <a:t> -</a:t>
            </a:r>
            <a:r>
              <a:rPr lang="en-US" b="1" dirty="0" err="1" smtClean="0"/>
              <a:t>sim_mode</a:t>
            </a:r>
            <a:r>
              <a:rPr lang="en-US" dirty="0" smtClean="0"/>
              <a:t> </a:t>
            </a:r>
            <a:r>
              <a:rPr lang="en-US" dirty="0" err="1" smtClean="0"/>
              <a:t>modelsim</a:t>
            </a:r>
            <a:r>
              <a:rPr lang="en-US" dirty="0" smtClean="0"/>
              <a:t> -</a:t>
            </a:r>
            <a:r>
              <a:rPr lang="en-US" b="1" dirty="0" err="1" smtClean="0"/>
              <a:t>vip_library</a:t>
            </a:r>
            <a:r>
              <a:rPr lang="en-US" dirty="0" smtClean="0"/>
              <a:t> </a:t>
            </a:r>
            <a:r>
              <a:rPr lang="en-US" dirty="0" err="1" smtClean="0"/>
              <a:t>vip_lib_content.fl</a:t>
            </a:r>
            <a:r>
              <a:rPr lang="en-US" dirty="0" smtClean="0"/>
              <a:t> -</a:t>
            </a:r>
            <a:r>
              <a:rPr lang="en-US" b="1" dirty="0" err="1" smtClean="0"/>
              <a:t>deflist</a:t>
            </a:r>
            <a:r>
              <a:rPr lang="en-US" dirty="0" smtClean="0"/>
              <a:t> </a:t>
            </a:r>
            <a:r>
              <a:rPr lang="en-US" dirty="0" err="1" smtClean="0"/>
              <a:t>deflist.fl</a:t>
            </a:r>
            <a:r>
              <a:rPr lang="en-US" dirty="0" smtClean="0"/>
              <a:t> -</a:t>
            </a:r>
            <a:r>
              <a:rPr lang="en-US" b="1" dirty="0" smtClean="0"/>
              <a:t>options</a:t>
            </a:r>
            <a:r>
              <a:rPr lang="en-US" dirty="0" smtClean="0"/>
              <a:t> </a:t>
            </a:r>
            <a:r>
              <a:rPr lang="en-US" dirty="0" err="1" smtClean="0"/>
              <a:t>options.fl</a:t>
            </a:r>
            <a:r>
              <a:rPr lang="en-US" dirty="0" smtClean="0"/>
              <a:t> -</a:t>
            </a:r>
            <a:r>
              <a:rPr lang="en-US" b="1" dirty="0" err="1" smtClean="0"/>
              <a:t>opt_error</a:t>
            </a:r>
            <a:r>
              <a:rPr lang="en-US" dirty="0" smtClean="0"/>
              <a:t> </a:t>
            </a:r>
            <a:r>
              <a:rPr lang="en-US" dirty="0" err="1" smtClean="0"/>
              <a:t>error.fl</a:t>
            </a:r>
            <a:r>
              <a:rPr lang="en-US" dirty="0" smtClean="0"/>
              <a:t> -</a:t>
            </a:r>
            <a:r>
              <a:rPr lang="en-US" b="1" dirty="0" smtClean="0"/>
              <a:t>language</a:t>
            </a:r>
            <a:r>
              <a:rPr lang="en-US" dirty="0" smtClean="0"/>
              <a:t> OVM –</a:t>
            </a:r>
            <a:r>
              <a:rPr lang="en-US" b="1" dirty="0" err="1" smtClean="0"/>
              <a:t>pbs</a:t>
            </a:r>
            <a:r>
              <a:rPr lang="en-US" dirty="0" smtClean="0"/>
              <a:t> –</a:t>
            </a:r>
            <a:r>
              <a:rPr lang="en-US" b="1" dirty="0" smtClean="0"/>
              <a:t>no_of_licenses</a:t>
            </a:r>
            <a:r>
              <a:rPr lang="en-US" dirty="0" smtClean="0"/>
              <a:t> 2 -</a:t>
            </a:r>
            <a:r>
              <a:rPr lang="en-US" b="1" dirty="0" smtClean="0"/>
              <a:t>excel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Using the </a:t>
            </a:r>
            <a:r>
              <a:rPr lang="en-US" b="1" dirty="0" err="1" smtClean="0"/>
              <a:t>makefile</a:t>
            </a:r>
            <a:r>
              <a:rPr lang="en-US" b="1" dirty="0" smtClean="0"/>
              <a:t>/Makefile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make</a:t>
            </a:r>
            <a:r>
              <a:rPr lang="en-US" dirty="0" smtClean="0"/>
              <a:t> single  (for single test)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make</a:t>
            </a:r>
            <a:r>
              <a:rPr lang="en-US" dirty="0" smtClean="0"/>
              <a:t> </a:t>
            </a:r>
            <a:r>
              <a:rPr lang="en-US" dirty="0" err="1" smtClean="0"/>
              <a:t>reg_excel</a:t>
            </a:r>
            <a:r>
              <a:rPr lang="en-US" dirty="0" smtClean="0"/>
              <a:t> (for regression list)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script needs to be executed from other directories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make </a:t>
            </a:r>
            <a:r>
              <a:rPr lang="en-US" b="1" dirty="0" smtClean="0"/>
              <a:t>–C ../scripts </a:t>
            </a:r>
            <a:r>
              <a:rPr lang="en-US" dirty="0" err="1" smtClean="0"/>
              <a:t>reg_pbs_excel</a:t>
            </a:r>
            <a:r>
              <a:rPr lang="en-US" dirty="0" smtClean="0"/>
              <a:t>   (if run from directory other than script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n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canon</Template>
  <TotalTime>5601</TotalTime>
  <Words>1379</Words>
  <Application>Microsoft Office PowerPoint</Application>
  <PresentationFormat>On-screen Show (4:3)</PresentationFormat>
  <Paragraphs>343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canon</vt:lpstr>
      <vt:lpstr>test</vt:lpstr>
      <vt:lpstr>Intern Presentation   AUTOMATED REGRESSION ENVIRONMENT FOR DESIGN VERIFICATION PRODUCTIVITY </vt:lpstr>
      <vt:lpstr>OBJECTIVE</vt:lpstr>
      <vt:lpstr>BACKGROUND</vt:lpstr>
      <vt:lpstr>DISADVANTAGES</vt:lpstr>
      <vt:lpstr>AUTOMATION FRAMEWORK OVERVIEW</vt:lpstr>
      <vt:lpstr>SALIENT ATTRIBUTES OF SCRIPTS</vt:lpstr>
      <vt:lpstr>Slide 7</vt:lpstr>
      <vt:lpstr>OPTIONS</vt:lpstr>
      <vt:lpstr>EXECUTION PROCEDURE </vt:lpstr>
      <vt:lpstr>FILES INSIDE SCRIPT DIRECTORY</vt:lpstr>
      <vt:lpstr>SOME IMPORTANT FILES IN SCRIPT DIRECTORY</vt:lpstr>
      <vt:lpstr>MAKEFILE</vt:lpstr>
      <vt:lpstr>REGLIST</vt:lpstr>
      <vt:lpstr>INCLIST AND TB LIST</vt:lpstr>
      <vt:lpstr>MANDATORY OPTIONS</vt:lpstr>
      <vt:lpstr>NON MANDATORY OPTIONS </vt:lpstr>
      <vt:lpstr>OPTIONS (EXTRA)(NON-MANDATORY)</vt:lpstr>
      <vt:lpstr>DEFLIST </vt:lpstr>
      <vt:lpstr>COVERAGE</vt:lpstr>
      <vt:lpstr>DIRECTORY STRUCTURE BEFORE EXECUTING SCRIPT</vt:lpstr>
      <vt:lpstr>DIRECTORY STRUCTURE AFTER EXECUTING SCRIPT</vt:lpstr>
      <vt:lpstr>SIMULATION DIRECTORY AFTER EXECUTION (DIRECTORIES CREATED)</vt:lpstr>
      <vt:lpstr>COMPILATION DIRECTORY</vt:lpstr>
      <vt:lpstr>SIMULATION DIRECTORY</vt:lpstr>
      <vt:lpstr>PBS</vt:lpstr>
      <vt:lpstr>REGRESSION DIRECTORY STRUCTURE</vt:lpstr>
      <vt:lpstr>REPORTS GENERATED</vt:lpstr>
      <vt:lpstr>EXCEL REPORT</vt:lpstr>
      <vt:lpstr>EXCEL REPORT SNAPSHOT (SINGLE)</vt:lpstr>
      <vt:lpstr>EXCEL SHEET SNAPSHOT (REGRESSION)</vt:lpstr>
      <vt:lpstr>EXCEL REPORT SNAPSHOT (REGRESSION)</vt:lpstr>
      <vt:lpstr>COVERAGE REPORT</vt:lpstr>
      <vt:lpstr>COVERAGE REPORT</vt:lpstr>
      <vt:lpstr>CHALLENGES FACED</vt:lpstr>
      <vt:lpstr>COMMON IMPROVEMENT</vt:lpstr>
      <vt:lpstr>RESULTS</vt:lpstr>
      <vt:lpstr>WORK PENDING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Script for Regression  and Single Test</dc:title>
  <dc:creator>Keshav RathTR</dc:creator>
  <cp:lastModifiedBy>Keshav Rath</cp:lastModifiedBy>
  <cp:revision>444</cp:revision>
  <dcterms:created xsi:type="dcterms:W3CDTF">2006-08-16T00:00:00Z</dcterms:created>
  <dcterms:modified xsi:type="dcterms:W3CDTF">2016-11-10T12:49:43Z</dcterms:modified>
</cp:coreProperties>
</file>