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Computer_science" TargetMode="External"/><Relationship Id="rId4" Type="http://schemas.openxmlformats.org/officeDocument/2006/relationships/hyperlink" Target="https://en.wikipedia.org/wiki/Tree_structure" TargetMode="External"/><Relationship Id="rId5" Type="http://schemas.openxmlformats.org/officeDocument/2006/relationships/hyperlink" Target="https://en.wikipedia.org/wiki/Data_structure" TargetMode="External"/><Relationship Id="rId6" Type="http://schemas.openxmlformats.org/officeDocument/2006/relationships/hyperlink" Target="https://en.wikipedia.org/wiki/Child_node" TargetMode="External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Binary_search_tree" TargetMode="External"/><Relationship Id="rId4" Type="http://schemas.openxmlformats.org/officeDocument/2006/relationships/hyperlink" Target="http://en.wikipedia.org/wiki/Huffman_coding" TargetMode="External"/><Relationship Id="rId5" Type="http://schemas.openxmlformats.org/officeDocument/2006/relationships/hyperlink" Target="http://en.wikipedia.org/wiki/Heap_(data_structure)" TargetMode="External"/><Relationship Id="rId6" Type="http://schemas.openxmlformats.org/officeDocument/2006/relationships/hyperlink" Target="http://en.wikipedia.org/wiki/T-tre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Creating Binary Trees using Tikz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Keshav Malhotra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color to the tree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\begin{tikzpicture}[thick]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\node [red] {root}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[green] % option applies to all children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 child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 child;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\end{tikzpicture}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1933575"/>
            <a:ext cx="1848550" cy="15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432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Understanding Scoping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8159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\scoped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[...] % Options apply to the whole tree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\node[...] {root} % Options apply to the root node only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[...] % Options apply to all children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child[...] % Options apply to this child and all its children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node[...] {} % Options apply to the child node only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child[...] % Options apply to this child and all its children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\end{tikzpicture}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Useful Libraries for creating binary trees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50800" marR="50800" rt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8A4A0B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\usepackage</a:t>
            </a:r>
            <a:r>
              <a:rPr lang="en" sz="1000">
                <a:solidFill>
                  <a:srgbClr val="C31818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pst-tree</a:t>
            </a:r>
            <a:r>
              <a:rPr lang="en" sz="1000">
                <a:solidFill>
                  <a:srgbClr val="C31818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}				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00" y="1662075"/>
            <a:ext cx="377190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093" y="1579943"/>
            <a:ext cx="2632600" cy="23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12" y="1152462"/>
            <a:ext cx="37242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820" y="779550"/>
            <a:ext cx="3585099" cy="346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Trees are a common way of visualizing hierarchical structures.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In </a:t>
            </a:r>
            <a:r>
              <a:rPr lang="en" sz="110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computer science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, a </a:t>
            </a: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</a:rPr>
              <a:t>binary tree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 is a </a:t>
            </a:r>
            <a:r>
              <a:rPr lang="en" sz="110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tree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10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data structure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 in which each node has at most two </a:t>
            </a:r>
            <a:r>
              <a:rPr lang="en" sz="1100" u="sng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children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, which are referred to as the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</a:rPr>
              <a:t>left child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 and the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</a:rPr>
              <a:t>right child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3023" y="2491750"/>
            <a:ext cx="3294825" cy="199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 of binary trees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289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700"/>
              </a:spcAft>
            </a:pPr>
            <a:r>
              <a:rPr lang="en" sz="1150" u="sng">
                <a:solidFill>
                  <a:srgbClr val="005999"/>
                </a:solidFill>
                <a:highlight>
                  <a:srgbClr val="FFFFFF"/>
                </a:highlight>
                <a:hlinkClick r:id="rId3"/>
              </a:rPr>
              <a:t>Binary Search Tree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- Used in </a:t>
            </a:r>
            <a:r>
              <a:rPr i="1" lang="en" sz="1150">
                <a:solidFill>
                  <a:srgbClr val="242729"/>
                </a:solidFill>
                <a:highlight>
                  <a:srgbClr val="FFFFFF"/>
                </a:highlight>
              </a:rPr>
              <a:t>many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search applications where data is constantly entering/leaving, such as the </a:t>
            </a: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and </a:t>
            </a: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objects in many languages' libraries.</a:t>
            </a:r>
          </a:p>
          <a:p>
            <a:pPr indent="-301625" lvl="0" marL="457200" rtl="0">
              <a:spcBef>
                <a:spcPts val="0"/>
              </a:spcBef>
              <a:spcAft>
                <a:spcPts val="1700"/>
              </a:spcAft>
              <a:buSzPct val="95833"/>
            </a:pPr>
            <a:r>
              <a:rPr lang="en" sz="1150" u="sng">
                <a:solidFill>
                  <a:srgbClr val="005999"/>
                </a:solidFill>
                <a:highlight>
                  <a:srgbClr val="FFFFFF"/>
                </a:highlight>
                <a:hlinkClick r:id="rId4"/>
              </a:rPr>
              <a:t>Huffman Coding Tree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- used in compression algorithms, such as those used by the .jpeg and .mp3 file-formats.</a:t>
            </a:r>
          </a:p>
          <a:p>
            <a:pPr indent="-301625" lvl="0" marL="457200">
              <a:spcBef>
                <a:spcPts val="0"/>
              </a:spcBef>
              <a:buSzPct val="95833"/>
            </a:pPr>
            <a:r>
              <a:rPr lang="en" sz="1150" u="sng">
                <a:solidFill>
                  <a:srgbClr val="005999"/>
                </a:solidFill>
                <a:highlight>
                  <a:srgbClr val="FFFFFF"/>
                </a:highlight>
                <a:hlinkClick r:id="rId5"/>
              </a:rPr>
              <a:t>Heaps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- Used in implementing efficient priority-queues, which in turn are used for scheduling processes in many operating systems, Quality-of-Service in routers, and A* </a:t>
            </a:r>
            <a:r>
              <a:rPr i="1" lang="en" sz="1150">
                <a:solidFill>
                  <a:srgbClr val="242729"/>
                </a:solidFill>
                <a:highlight>
                  <a:srgbClr val="FFFFFF"/>
                </a:highlight>
              </a:rPr>
              <a:t>(path-finding algorithm used in AI applications, including robotics and video games)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. Also used in heap-sort</a:t>
            </a:r>
          </a:p>
          <a:p>
            <a:pPr indent="-301625" lvl="0" marL="457200" rtl="0">
              <a:spcBef>
                <a:spcPts val="0"/>
              </a:spcBef>
              <a:spcAft>
                <a:spcPts val="1100"/>
              </a:spcAft>
              <a:buSzPct val="95833"/>
            </a:pPr>
            <a:r>
              <a:rPr lang="en" sz="1150" u="sng">
                <a:solidFill>
                  <a:srgbClr val="005999"/>
                </a:solidFill>
                <a:highlight>
                  <a:srgbClr val="FFFFFF"/>
                </a:highlight>
                <a:hlinkClick r:id="rId6"/>
              </a:rPr>
              <a:t>T-tree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- Though most databases use some form of B-tree to store data on the drive, databases which keep all (most) their data in memory often use T-trees to do so.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Mathematics, the more natural way of drawing trees is showing the root at the bottom and growing the trees upwards from it which is shown below.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050" y="2129600"/>
            <a:ext cx="2292024" cy="23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binary tree in tikZ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/>
              <a:t>\begin{tikzpicture}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\node {root} %creates root node 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child {node {left}} %specifies left child				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child {node {right} %specifies right child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};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\end{tikzpicture}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525" y="1482975"/>
            <a:ext cx="21907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Tree that grows upward can simply be drawn using drawn by specifying “grow’-up” in square brackets next to the root node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\begin{tikzpicture}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\node {root} [grow'=up]			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child {node {left}}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child {node {right}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};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\end{tikzpicture}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475" y="2285225"/>
            <a:ext cx="28003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add more children the node, you can simply nest the child command after the node.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\begin{tikzpicture}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\node {root}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child {node {left}}				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child {node {right}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	child{node{c1}}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	 child{node{c2}}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};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\end{tikzpicture}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950" y="2105325"/>
            <a:ext cx="1822224" cy="192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Naming child nodes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\node (root) {root}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child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child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         	  child 	   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         	  child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\node at (root-1) {root-1};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\node at (root-2) {root-2};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\node at (root-2-1) {root-2-1};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\node at (root-2-2) {root-2-2};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\end{tikzpicture}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950" y="1600200"/>
            <a:ext cx="23241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circles to represent node children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\begin{tikzpicture}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\node {root}						</a:t>
            </a:r>
          </a:p>
          <a:p>
            <a:pPr indent="-69850" lvl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child {[fill] circle (2pt)} % 2pt specifies diameter</a:t>
            </a:r>
          </a:p>
          <a:p>
            <a:pPr indent="-69850" lvl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child {[fill] circle (2pt)};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\end{tikzpicture}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50" y="1690700"/>
            <a:ext cx="21717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