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38" autoAdjust="0"/>
    <p:restoredTop sz="94660"/>
  </p:normalViewPr>
  <p:slideViewPr>
    <p:cSldViewPr snapToGrid="0">
      <p:cViewPr varScale="1">
        <p:scale>
          <a:sx n="62" d="100"/>
          <a:sy n="62" d="100"/>
        </p:scale>
        <p:origin x="10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91E1-D8C1-4E64-85B2-B7705B000E76}"/>
              </a:ext>
            </a:extLst>
          </p:cNvPr>
          <p:cNvSpPr>
            <a:spLocks noGrp="1"/>
          </p:cNvSpPr>
          <p:nvPr>
            <p:ph type="ctrTitle"/>
          </p:nvPr>
        </p:nvSpPr>
        <p:spPr>
          <a:xfrm>
            <a:off x="1507067" y="63966"/>
            <a:ext cx="7766936" cy="1096899"/>
          </a:xfrm>
        </p:spPr>
        <p:txBody>
          <a:bodyPr/>
          <a:lstStyle/>
          <a:p>
            <a:pPr algn="ctr"/>
            <a:r>
              <a:rPr lang="en-IN" dirty="0"/>
              <a:t>Image captioning</a:t>
            </a:r>
          </a:p>
        </p:txBody>
      </p:sp>
      <p:sp>
        <p:nvSpPr>
          <p:cNvPr id="3" name="Subtitle 2">
            <a:extLst>
              <a:ext uri="{FF2B5EF4-FFF2-40B4-BE49-F238E27FC236}">
                <a16:creationId xmlns:a16="http://schemas.microsoft.com/office/drawing/2014/main" id="{D9C83C45-6B9E-418B-9D81-8F4D01DE62AA}"/>
              </a:ext>
            </a:extLst>
          </p:cNvPr>
          <p:cNvSpPr>
            <a:spLocks noGrp="1"/>
          </p:cNvSpPr>
          <p:nvPr>
            <p:ph type="subTitle" idx="1"/>
          </p:nvPr>
        </p:nvSpPr>
        <p:spPr>
          <a:xfrm>
            <a:off x="742122" y="2199861"/>
            <a:ext cx="8531881" cy="4426226"/>
          </a:xfrm>
        </p:spPr>
        <p:txBody>
          <a:bodyPr/>
          <a:lstStyle/>
          <a:p>
            <a:pPr algn="ctr"/>
            <a:r>
              <a:rPr lang="en-IN" dirty="0"/>
              <a:t>Industrial training report</a:t>
            </a:r>
          </a:p>
          <a:p>
            <a:pPr algn="ctr"/>
            <a:r>
              <a:rPr lang="en-IN" dirty="0"/>
              <a:t>Submitted in partial fulfilment of the requirement for the degree of</a:t>
            </a:r>
          </a:p>
          <a:p>
            <a:pPr algn="ctr"/>
            <a:r>
              <a:rPr lang="en-IN" dirty="0"/>
              <a:t>Bachelor of Technology</a:t>
            </a:r>
          </a:p>
          <a:p>
            <a:pPr algn="ctr"/>
            <a:r>
              <a:rPr lang="en-IN" dirty="0"/>
              <a:t>In </a:t>
            </a:r>
          </a:p>
          <a:p>
            <a:pPr algn="ctr"/>
            <a:r>
              <a:rPr lang="en-IN" dirty="0"/>
              <a:t>Information Technology</a:t>
            </a:r>
          </a:p>
          <a:p>
            <a:pPr algn="ctr"/>
            <a:r>
              <a:rPr lang="en-IN" dirty="0"/>
              <a:t>By</a:t>
            </a:r>
          </a:p>
          <a:p>
            <a:pPr algn="ctr"/>
            <a:r>
              <a:rPr lang="en-IN" dirty="0"/>
              <a:t>KESHAV – 40796303117</a:t>
            </a:r>
          </a:p>
          <a:p>
            <a:pPr algn="ctr"/>
            <a:endParaRPr lang="en-IN" dirty="0"/>
          </a:p>
        </p:txBody>
      </p:sp>
    </p:spTree>
    <p:extLst>
      <p:ext uri="{BB962C8B-B14F-4D97-AF65-F5344CB8AC3E}">
        <p14:creationId xmlns:p14="http://schemas.microsoft.com/office/powerpoint/2010/main" val="179540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D541-BDD3-4A75-8F9E-B1AD196060BB}"/>
              </a:ext>
            </a:extLst>
          </p:cNvPr>
          <p:cNvSpPr>
            <a:spLocks noGrp="1"/>
          </p:cNvSpPr>
          <p:nvPr>
            <p:ph type="title"/>
          </p:nvPr>
        </p:nvSpPr>
        <p:spPr>
          <a:xfrm>
            <a:off x="677334" y="609600"/>
            <a:ext cx="8596668" cy="1320800"/>
          </a:xfrm>
        </p:spPr>
        <p:txBody>
          <a:bodyPr anchor="t">
            <a:normAutofit/>
          </a:bodyPr>
          <a:lstStyle/>
          <a:p>
            <a:pPr marL="0" marR="0" lvl="0" indent="0" defTabSz="914400" rtl="0" eaLnBrk="0" fontAlgn="base" latinLnBrk="0" hangingPunct="0">
              <a:spcBef>
                <a:spcPct val="0"/>
              </a:spcBef>
              <a:spcAft>
                <a:spcPct val="0"/>
              </a:spcAft>
              <a:buClrTx/>
              <a:buSzTx/>
              <a:buFontTx/>
              <a:buNone/>
              <a:tabLst/>
            </a:pPr>
            <a:r>
              <a:rPr kumimoji="0" lang="en-US" altLang="en-US" b="1" i="0" u="none" strike="noStrike" cap="none" normalizeH="0" baseline="0">
                <a:ln>
                  <a:noFill/>
                </a:ln>
                <a:effectLst/>
                <a:latin typeface="Arial" panose="020B0604020202020204" pitchFamily="34" charset="0"/>
                <a:ea typeface="Times New Roman" panose="02020603050405020304" pitchFamily="18" charset="0"/>
                <a:cs typeface="Times New Roman" panose="02020603050405020304" pitchFamily="18" charset="0"/>
              </a:rPr>
              <a:t>Keras</a:t>
            </a:r>
          </a:p>
          <a:p>
            <a:pPr marL="0" marR="0" lvl="0" indent="0" defTabSz="914400" rtl="0" eaLnBrk="0" fontAlgn="base" latinLnBrk="0" hangingPunct="0">
              <a:spcBef>
                <a:spcPct val="0"/>
              </a:spcBef>
              <a:spcAft>
                <a:spcPct val="0"/>
              </a:spcAft>
              <a:buClrTx/>
              <a:buSzTx/>
              <a:buFontTx/>
              <a:buNone/>
              <a:tabLst/>
            </a:pPr>
            <a:endParaRPr kumimoji="0" lang="en-US" altLang="en-US" b="0" i="0" u="none" strike="noStrike" cap="none" normalizeH="0" baseline="0">
              <a:ln>
                <a:noFill/>
              </a:ln>
              <a:effectLst/>
              <a:latin typeface="Arial" panose="020B0604020202020204" pitchFamily="34" charset="0"/>
            </a:endParaRPr>
          </a:p>
        </p:txBody>
      </p:sp>
      <p:sp>
        <p:nvSpPr>
          <p:cNvPr id="3" name="Content Placeholder 2">
            <a:extLst>
              <a:ext uri="{FF2B5EF4-FFF2-40B4-BE49-F238E27FC236}">
                <a16:creationId xmlns:a16="http://schemas.microsoft.com/office/drawing/2014/main" id="{1B3AADCC-C1E7-4C39-81EF-1DE54FC801E3}"/>
              </a:ext>
            </a:extLst>
          </p:cNvPr>
          <p:cNvSpPr>
            <a:spLocks noGrp="1"/>
          </p:cNvSpPr>
          <p:nvPr>
            <p:ph idx="1"/>
          </p:nvPr>
        </p:nvSpPr>
        <p:spPr>
          <a:xfrm>
            <a:off x="677334" y="2160590"/>
            <a:ext cx="5220430" cy="3701270"/>
          </a:xfrm>
        </p:spPr>
        <p:txBody>
          <a:bodyPr>
            <a:normAutofit/>
          </a:bodyPr>
          <a:lstStyle/>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500" b="0" i="0" u="none" strike="noStrike" cap="none" normalizeH="0" baseline="0" dirty="0" err="1">
                <a:ln>
                  <a:noFill/>
                </a:ln>
                <a:effectLst/>
                <a:latin typeface="Arial" panose="020B0604020202020204" pitchFamily="34" charset="0"/>
                <a:ea typeface="Times New Roman" panose="02020603050405020304" pitchFamily="18" charset="0"/>
                <a:cs typeface="Times New Roman" panose="02020603050405020304" pitchFamily="18" charset="0"/>
              </a:rPr>
              <a:t>Keras</a:t>
            </a:r>
            <a:r>
              <a:rPr kumimoji="0" lang="en-US" altLang="en-US" sz="1500" b="0" i="0" u="none" strike="noStrike" cap="none" normalizeH="0" baseline="0" dirty="0">
                <a:ln>
                  <a:noFill/>
                </a:ln>
                <a:effectLst/>
                <a:latin typeface="Arial" panose="020B0604020202020204" pitchFamily="34" charset="0"/>
                <a:ea typeface="Times New Roman" panose="02020603050405020304" pitchFamily="18" charset="0"/>
                <a:cs typeface="Times New Roman" panose="02020603050405020304" pitchFamily="18" charset="0"/>
              </a:rPr>
              <a:t> is a high-level neural networks API, written in Python and capable of running on top of TensorFlow, CNTK, or Theano. It was developed with a focus on enabling fast experimentation. Being able to go from idea to result with the least possible delay is key to doing good research.</a:t>
            </a: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500" b="0" i="0" u="none" strike="noStrike" cap="none" normalizeH="0" baseline="0" dirty="0">
                <a:ln>
                  <a:noFill/>
                </a:ln>
                <a:effectLst/>
                <a:latin typeface="Arial" panose="020B0604020202020204" pitchFamily="34" charset="0"/>
                <a:ea typeface="Times New Roman" panose="02020603050405020304" pitchFamily="18" charset="0"/>
                <a:cs typeface="Times New Roman" panose="02020603050405020304" pitchFamily="18" charset="0"/>
              </a:rPr>
              <a:t>Use </a:t>
            </a:r>
            <a:r>
              <a:rPr kumimoji="0" lang="en-US" altLang="en-US" sz="1500" b="0" i="0" u="none" strike="noStrike" cap="none" normalizeH="0" baseline="0" dirty="0" err="1">
                <a:ln>
                  <a:noFill/>
                </a:ln>
                <a:effectLst/>
                <a:latin typeface="Arial" panose="020B0604020202020204" pitchFamily="34" charset="0"/>
                <a:ea typeface="Times New Roman" panose="02020603050405020304" pitchFamily="18" charset="0"/>
                <a:cs typeface="Times New Roman" panose="02020603050405020304" pitchFamily="18" charset="0"/>
              </a:rPr>
              <a:t>Keras</a:t>
            </a:r>
            <a:r>
              <a:rPr kumimoji="0" lang="en-US" altLang="en-US" sz="1500" b="0" i="0" u="none" strike="noStrike" cap="none" normalizeH="0" baseline="0" dirty="0">
                <a:ln>
                  <a:noFill/>
                </a:ln>
                <a:effectLst/>
                <a:latin typeface="Arial" panose="020B0604020202020204" pitchFamily="34" charset="0"/>
                <a:ea typeface="Times New Roman" panose="02020603050405020304" pitchFamily="18" charset="0"/>
                <a:cs typeface="Times New Roman" panose="02020603050405020304" pitchFamily="18" charset="0"/>
              </a:rPr>
              <a:t> if you need a deep learning library that:</a:t>
            </a: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500" b="0" i="0" u="none" strike="noStrike" cap="none" normalizeH="0" baseline="0" dirty="0">
                <a:ln>
                  <a:noFill/>
                </a:ln>
                <a:effectLst/>
                <a:latin typeface="Arial" panose="020B0604020202020204" pitchFamily="34" charset="0"/>
                <a:ea typeface="Times New Roman" panose="02020603050405020304" pitchFamily="18" charset="0"/>
                <a:cs typeface="Times New Roman" panose="02020603050405020304" pitchFamily="18" charset="0"/>
              </a:rPr>
              <a:t>Allows for easy and fast prototyping (through user friendliness, modularity, and extensibility).</a:t>
            </a: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500" b="0" i="0" u="none" strike="noStrike" cap="none" normalizeH="0" baseline="0" dirty="0">
                <a:ln>
                  <a:noFill/>
                </a:ln>
                <a:effectLst/>
                <a:latin typeface="Arial" panose="020B0604020202020204" pitchFamily="34" charset="0"/>
                <a:ea typeface="Times New Roman" panose="02020603050405020304" pitchFamily="18" charset="0"/>
                <a:cs typeface="Times New Roman" panose="02020603050405020304" pitchFamily="18" charset="0"/>
              </a:rPr>
              <a:t>Supports both convolutional networks and recurrent networks, as well as combinations of the two.</a:t>
            </a: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500" b="0" i="0" u="none" strike="noStrike" cap="none" normalizeH="0" baseline="0" dirty="0">
                <a:ln>
                  <a:noFill/>
                </a:ln>
                <a:effectLst/>
                <a:latin typeface="Arial" panose="020B0604020202020204" pitchFamily="34" charset="0"/>
                <a:ea typeface="Times New Roman" panose="02020603050405020304" pitchFamily="18" charset="0"/>
                <a:cs typeface="Times New Roman" panose="02020603050405020304" pitchFamily="18" charset="0"/>
              </a:rPr>
              <a:t>Runs seamlessly on CPU and GPU.</a:t>
            </a: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500" b="0" i="0" u="none" strike="noStrike" cap="none" normalizeH="0" baseline="0" dirty="0">
                <a:ln>
                  <a:noFill/>
                </a:ln>
                <a:effectLst/>
                <a:latin typeface="Arial" panose="020B0604020202020204" pitchFamily="34" charset="0"/>
                <a:ea typeface="Times New Roman" panose="02020603050405020304" pitchFamily="18" charset="0"/>
                <a:cs typeface="Times New Roman" panose="02020603050405020304" pitchFamily="18" charset="0"/>
              </a:rPr>
              <a:t>Read the documentation at Keras.io.</a:t>
            </a: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500" b="0" i="0" u="none" strike="noStrike" cap="none" normalizeH="0" baseline="0" dirty="0" err="1">
                <a:ln>
                  <a:noFill/>
                </a:ln>
                <a:effectLst/>
                <a:latin typeface="Arial" panose="020B0604020202020204" pitchFamily="34" charset="0"/>
                <a:ea typeface="Times New Roman" panose="02020603050405020304" pitchFamily="18" charset="0"/>
                <a:cs typeface="Times New Roman" panose="02020603050405020304" pitchFamily="18" charset="0"/>
              </a:rPr>
              <a:t>Keras</a:t>
            </a:r>
            <a:r>
              <a:rPr kumimoji="0" lang="en-US" altLang="en-US" sz="1500" b="0" i="0" u="none" strike="noStrike" cap="none" normalizeH="0" baseline="0" dirty="0">
                <a:ln>
                  <a:noFill/>
                </a:ln>
                <a:effectLst/>
                <a:latin typeface="Arial" panose="020B0604020202020204" pitchFamily="34" charset="0"/>
                <a:ea typeface="Times New Roman" panose="02020603050405020304" pitchFamily="18" charset="0"/>
                <a:cs typeface="Times New Roman" panose="02020603050405020304" pitchFamily="18" charset="0"/>
              </a:rPr>
              <a:t> is compatible with: </a:t>
            </a:r>
            <a:r>
              <a:rPr kumimoji="0" lang="en-US" altLang="en-US" sz="1500" b="1" i="0" u="none" strike="noStrike" cap="none" normalizeH="0" baseline="0" dirty="0">
                <a:ln>
                  <a:noFill/>
                </a:ln>
                <a:effectLst/>
                <a:latin typeface="Arial" panose="020B0604020202020204" pitchFamily="34" charset="0"/>
                <a:ea typeface="Times New Roman" panose="02020603050405020304" pitchFamily="18" charset="0"/>
                <a:cs typeface="Times New Roman" panose="02020603050405020304" pitchFamily="18" charset="0"/>
              </a:rPr>
              <a:t>Python 2.7-3.6</a:t>
            </a:r>
            <a:r>
              <a:rPr kumimoji="0" lang="en-US" altLang="en-US" sz="1500" b="0" i="0" u="none" strike="noStrike" cap="none" normalizeH="0" baseline="0" dirty="0">
                <a:ln>
                  <a:noFill/>
                </a:ln>
                <a:effectLst/>
                <a:latin typeface="Arial" panose="020B0604020202020204" pitchFamily="34" charset="0"/>
                <a:ea typeface="Times New Roman" panose="02020603050405020304" pitchFamily="18" charset="0"/>
                <a:cs typeface="Times New Roman" panose="02020603050405020304" pitchFamily="18" charset="0"/>
              </a:rPr>
              <a:t>.</a:t>
            </a:r>
            <a:endParaRPr kumimoji="0" lang="en-US" altLang="en-US" sz="1500" b="0" i="0" u="none" strike="noStrike" cap="none" normalizeH="0" baseline="0" dirty="0">
              <a:ln>
                <a:noFill/>
              </a:ln>
              <a:effectLst/>
              <a:latin typeface="Arial" panose="020B0604020202020204" pitchFamily="34" charset="0"/>
            </a:endParaRPr>
          </a:p>
        </p:txBody>
      </p:sp>
      <p:pic>
        <p:nvPicPr>
          <p:cNvPr id="1025" name="Picture 302" descr="17D7140">
            <a:extLst>
              <a:ext uri="{FF2B5EF4-FFF2-40B4-BE49-F238E27FC236}">
                <a16:creationId xmlns:a16="http://schemas.microsoft.com/office/drawing/2014/main" id="{74E73351-DD8C-429B-ABAC-3987B616DF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7417" y="2159000"/>
            <a:ext cx="3145536" cy="91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76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A248-9073-490D-9D0C-9BA6D2FC8FF1}"/>
              </a:ext>
            </a:extLst>
          </p:cNvPr>
          <p:cNvSpPr>
            <a:spLocks noGrp="1"/>
          </p:cNvSpPr>
          <p:nvPr>
            <p:ph type="title"/>
          </p:nvPr>
        </p:nvSpPr>
        <p:spPr>
          <a:xfrm>
            <a:off x="675065" y="609600"/>
            <a:ext cx="2930518" cy="1320800"/>
          </a:xfrm>
        </p:spPr>
        <p:txBody>
          <a:bodyPr anchor="ctr">
            <a:normAutofit/>
          </a:bodyPr>
          <a:lstStyle/>
          <a:p>
            <a:r>
              <a:rPr lang="en-IN" dirty="0"/>
              <a:t>Overview of the project</a:t>
            </a:r>
          </a:p>
        </p:txBody>
      </p:sp>
      <p:sp>
        <p:nvSpPr>
          <p:cNvPr id="3" name="Content Placeholder 2">
            <a:extLst>
              <a:ext uri="{FF2B5EF4-FFF2-40B4-BE49-F238E27FC236}">
                <a16:creationId xmlns:a16="http://schemas.microsoft.com/office/drawing/2014/main" id="{71F39C27-F87F-4565-A4EC-251FBD99012E}"/>
              </a:ext>
            </a:extLst>
          </p:cNvPr>
          <p:cNvSpPr>
            <a:spLocks noGrp="1"/>
          </p:cNvSpPr>
          <p:nvPr>
            <p:ph idx="1"/>
          </p:nvPr>
        </p:nvSpPr>
        <p:spPr>
          <a:xfrm>
            <a:off x="671361" y="2160589"/>
            <a:ext cx="3404693" cy="3880773"/>
          </a:xfrm>
        </p:spPr>
        <p:txBody>
          <a:bodyPr>
            <a:normAutofit/>
          </a:bodyPr>
          <a:lstStyle/>
          <a:p>
            <a:pPr>
              <a:lnSpc>
                <a:spcPct val="90000"/>
              </a:lnSpc>
            </a:pPr>
            <a:r>
              <a:rPr lang="en-IN" sz="1000" dirty="0"/>
              <a:t> Can you write a caption?</a:t>
            </a:r>
          </a:p>
          <a:p>
            <a:pPr>
              <a:lnSpc>
                <a:spcPct val="90000"/>
              </a:lnSpc>
            </a:pPr>
            <a:r>
              <a:rPr lang="en-IN" sz="1000" dirty="0"/>
              <a:t>    Well some of you might say “</a:t>
            </a:r>
            <a:r>
              <a:rPr lang="en-IN" sz="1000" b="1" dirty="0"/>
              <a:t>A white dog in a grassy area</a:t>
            </a:r>
            <a:r>
              <a:rPr lang="en-IN" sz="1000" dirty="0"/>
              <a:t>”, some may say “</a:t>
            </a:r>
            <a:r>
              <a:rPr lang="en-IN" sz="1000" b="1" dirty="0"/>
              <a:t>White dog                      with brown spots</a:t>
            </a:r>
            <a:r>
              <a:rPr lang="en-IN" sz="1000" dirty="0"/>
              <a:t>” and yet some others might say “</a:t>
            </a:r>
            <a:r>
              <a:rPr lang="en-IN" sz="1000" b="1" dirty="0"/>
              <a:t>A dog on grass and some   pink     flowers</a:t>
            </a:r>
            <a:r>
              <a:rPr lang="en-IN" sz="1000" dirty="0"/>
              <a:t>” </a:t>
            </a:r>
          </a:p>
          <a:p>
            <a:pPr>
              <a:lnSpc>
                <a:spcPct val="90000"/>
              </a:lnSpc>
            </a:pPr>
            <a:r>
              <a:rPr lang="en-IN" sz="1000" dirty="0"/>
              <a:t>  Definitely all of these captions are relevant for this image and there may be some others also. </a:t>
            </a:r>
          </a:p>
          <a:p>
            <a:pPr>
              <a:lnSpc>
                <a:spcPct val="90000"/>
              </a:lnSpc>
            </a:pPr>
            <a:r>
              <a:rPr lang="en-IN" sz="1000" dirty="0"/>
              <a:t>  But the point I want to make is; it’s so easy for us, as human beings, to just have a glance at a            </a:t>
            </a:r>
          </a:p>
          <a:p>
            <a:pPr>
              <a:lnSpc>
                <a:spcPct val="90000"/>
              </a:lnSpc>
            </a:pPr>
            <a:r>
              <a:rPr lang="en-IN" sz="1000" dirty="0"/>
              <a:t>  picture and describe it in an appropriate language. Even a 5 year old could do this with ease.                            </a:t>
            </a:r>
          </a:p>
          <a:p>
            <a:pPr>
              <a:lnSpc>
                <a:spcPct val="90000"/>
              </a:lnSpc>
            </a:pPr>
            <a:r>
              <a:rPr lang="en-IN" sz="1000" dirty="0"/>
              <a:t>  But, can you write a computer program that takes an image as input and produces a relevant         caption as output?</a:t>
            </a:r>
          </a:p>
        </p:txBody>
      </p:sp>
      <p:pic>
        <p:nvPicPr>
          <p:cNvPr id="5" name="Picture 4">
            <a:extLst>
              <a:ext uri="{FF2B5EF4-FFF2-40B4-BE49-F238E27FC236}">
                <a16:creationId xmlns:a16="http://schemas.microsoft.com/office/drawing/2014/main" id="{590A4878-9204-4A91-AB19-A64FB564DB4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854337" y="1110852"/>
            <a:ext cx="5421162" cy="1599242"/>
          </a:xfrm>
          <a:prstGeom prst="rect">
            <a:avLst/>
          </a:prstGeom>
          <a:noFill/>
        </p:spPr>
      </p:pic>
      <p:pic>
        <p:nvPicPr>
          <p:cNvPr id="4" name="Picture 3">
            <a:extLst>
              <a:ext uri="{FF2B5EF4-FFF2-40B4-BE49-F238E27FC236}">
                <a16:creationId xmlns:a16="http://schemas.microsoft.com/office/drawing/2014/main" id="{836593C3-37C8-4A28-BCCD-66792D4A2021}"/>
              </a:ext>
            </a:extLst>
          </p:cNvPr>
          <p:cNvPicPr/>
          <p:nvPr/>
        </p:nvPicPr>
        <p:blipFill rotWithShape="1">
          <a:blip r:embed="rId3">
            <a:extLst>
              <a:ext uri="{28A0092B-C50C-407E-A947-70E740481C1C}">
                <a14:useLocalDpi xmlns:a14="http://schemas.microsoft.com/office/drawing/2010/main" val="0"/>
              </a:ext>
            </a:extLst>
          </a:blip>
          <a:srcRect l="18719" r="3053"/>
          <a:stretch/>
        </p:blipFill>
        <p:spPr bwMode="auto">
          <a:xfrm>
            <a:off x="4747277" y="3439020"/>
            <a:ext cx="3635284" cy="2602341"/>
          </a:xfrm>
          <a:prstGeom prst="rect">
            <a:avLst/>
          </a:prstGeom>
          <a:noFill/>
        </p:spPr>
      </p:pic>
    </p:spTree>
    <p:extLst>
      <p:ext uri="{BB962C8B-B14F-4D97-AF65-F5344CB8AC3E}">
        <p14:creationId xmlns:p14="http://schemas.microsoft.com/office/powerpoint/2010/main" val="109546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D775-2EF9-4740-A714-D8A191D8FE2F}"/>
              </a:ext>
            </a:extLst>
          </p:cNvPr>
          <p:cNvSpPr>
            <a:spLocks noGrp="1"/>
          </p:cNvSpPr>
          <p:nvPr>
            <p:ph type="title"/>
          </p:nvPr>
        </p:nvSpPr>
        <p:spPr>
          <a:xfrm>
            <a:off x="677334" y="185980"/>
            <a:ext cx="8596668" cy="1131376"/>
          </a:xfrm>
        </p:spPr>
        <p:txBody>
          <a:bodyPr/>
          <a:lstStyle/>
          <a:p>
            <a:pPr algn="ctr"/>
            <a:r>
              <a:rPr lang="en-IN" dirty="0"/>
              <a:t>Problem Statement </a:t>
            </a:r>
          </a:p>
        </p:txBody>
      </p:sp>
      <p:sp>
        <p:nvSpPr>
          <p:cNvPr id="3" name="Content Placeholder 2">
            <a:extLst>
              <a:ext uri="{FF2B5EF4-FFF2-40B4-BE49-F238E27FC236}">
                <a16:creationId xmlns:a16="http://schemas.microsoft.com/office/drawing/2014/main" id="{861F1D99-3CA4-425F-BDEB-1F9AA10A821C}"/>
              </a:ext>
            </a:extLst>
          </p:cNvPr>
          <p:cNvSpPr>
            <a:spLocks noGrp="1"/>
          </p:cNvSpPr>
          <p:nvPr>
            <p:ph idx="1"/>
          </p:nvPr>
        </p:nvSpPr>
        <p:spPr>
          <a:xfrm>
            <a:off x="677334" y="1193369"/>
            <a:ext cx="8596668" cy="4847993"/>
          </a:xfrm>
        </p:spPr>
        <p:txBody>
          <a:bodyPr>
            <a:normAutofit fontScale="92500" lnSpcReduction="10000"/>
          </a:bodyPr>
          <a:lstStyle/>
          <a:p>
            <a:r>
              <a:rPr lang="en-IN" dirty="0"/>
              <a:t>We must first understand how important this problem is to real world scenarios. Let’s see few applications where a solution to this problem can be very useful.</a:t>
            </a:r>
          </a:p>
          <a:p>
            <a:pPr lvl="0"/>
            <a:r>
              <a:rPr lang="en-IN" dirty="0"/>
              <a:t>Self driving cars — Automatic driving is one of the biggest challenges and if we can properly caption the scene around the car, it can give a boost to the self driving system.</a:t>
            </a:r>
          </a:p>
          <a:p>
            <a:pPr lvl="0"/>
            <a:r>
              <a:rPr lang="en-IN" dirty="0"/>
              <a:t>Aid to the blind — We can create a product for the blind which will guide them travelling on the roads without the support of anyone else. We can do this by first converting the scene into text and then the text to voice. Both are now famous applications of Deep Learning. Refer this </a:t>
            </a:r>
            <a:r>
              <a:rPr lang="en-IN" b="1" dirty="0"/>
              <a:t> </a:t>
            </a:r>
            <a:r>
              <a:rPr lang="en-IN" dirty="0"/>
              <a:t>where its shown how Nvidia research is trying to create such a product.</a:t>
            </a:r>
          </a:p>
          <a:p>
            <a:pPr lvl="0"/>
            <a:r>
              <a:rPr lang="en-IN" dirty="0"/>
              <a:t>CCTV cameras are everywhere today, but along with viewing the world, if we can also generate relevant captions, then we can raise alarms as soon as there is some malicious activity going on somewhere. This could probably help reduce some crime and/or accidents.</a:t>
            </a:r>
          </a:p>
          <a:p>
            <a:pPr lvl="0"/>
            <a:r>
              <a:rPr lang="en-IN" dirty="0"/>
              <a:t>Automatic Captioning can help, make Google Image Search as good as Google Search, as then every image could be first converted into a caption and then search can be performed based on the caption.</a:t>
            </a:r>
          </a:p>
          <a:p>
            <a:endParaRPr lang="en-IN" dirty="0"/>
          </a:p>
        </p:txBody>
      </p:sp>
    </p:spTree>
    <p:extLst>
      <p:ext uri="{BB962C8B-B14F-4D97-AF65-F5344CB8AC3E}">
        <p14:creationId xmlns:p14="http://schemas.microsoft.com/office/powerpoint/2010/main" val="272351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D61CC65-94AC-411F-A208-4D14EACE9D4F}"/>
              </a:ext>
            </a:extLst>
          </p:cNvPr>
          <p:cNvSpPr>
            <a:spLocks noGrp="1"/>
          </p:cNvSpPr>
          <p:nvPr>
            <p:ph type="title"/>
          </p:nvPr>
        </p:nvSpPr>
        <p:spPr>
          <a:xfrm>
            <a:off x="673754" y="643467"/>
            <a:ext cx="4203045" cy="1375608"/>
          </a:xfrm>
        </p:spPr>
        <p:txBody>
          <a:bodyPr anchor="ctr">
            <a:normAutofit/>
          </a:bodyPr>
          <a:lstStyle/>
          <a:p>
            <a:r>
              <a:rPr lang="en-IN">
                <a:solidFill>
                  <a:schemeClr val="bg1"/>
                </a:solidFill>
              </a:rPr>
              <a:t>Model Architecture</a:t>
            </a:r>
          </a:p>
        </p:txBody>
      </p:sp>
      <p:sp>
        <p:nvSpPr>
          <p:cNvPr id="3" name="Content Placeholder 2">
            <a:extLst>
              <a:ext uri="{FF2B5EF4-FFF2-40B4-BE49-F238E27FC236}">
                <a16:creationId xmlns:a16="http://schemas.microsoft.com/office/drawing/2014/main" id="{C29EFE58-911E-4328-B041-FC6AEBFFC1AD}"/>
              </a:ext>
            </a:extLst>
          </p:cNvPr>
          <p:cNvSpPr>
            <a:spLocks noGrp="1"/>
          </p:cNvSpPr>
          <p:nvPr>
            <p:ph idx="1"/>
          </p:nvPr>
        </p:nvSpPr>
        <p:spPr>
          <a:xfrm>
            <a:off x="673754" y="2160590"/>
            <a:ext cx="3973943" cy="3440110"/>
          </a:xfrm>
        </p:spPr>
        <p:txBody>
          <a:bodyPr>
            <a:normAutofit/>
          </a:bodyPr>
          <a:lstStyle/>
          <a:p>
            <a:r>
              <a:rPr lang="en-IN">
                <a:solidFill>
                  <a:schemeClr val="bg1"/>
                </a:solidFill>
              </a:rPr>
              <a:t>Since the input consists of two parts, an image vector and a partial caption, we cannot use the Sequential API provided by the Keras library. For this reason, we use the Functional API which allows us to create Merge Models.</a:t>
            </a:r>
          </a:p>
          <a:p>
            <a:r>
              <a:rPr lang="en-IN">
                <a:solidFill>
                  <a:schemeClr val="bg1"/>
                </a:solidFill>
              </a:rPr>
              <a:t>First, let’s look at the brief architecture which contains the high level sub-modules:</a:t>
            </a:r>
          </a:p>
          <a:p>
            <a:endParaRPr lang="en-IN">
              <a:solidFill>
                <a:schemeClr val="bg1"/>
              </a:solidFill>
            </a:endParaRPr>
          </a:p>
        </p:txBody>
      </p:sp>
      <p:pic>
        <p:nvPicPr>
          <p:cNvPr id="4" name="Picture 3">
            <a:extLst>
              <a:ext uri="{FF2B5EF4-FFF2-40B4-BE49-F238E27FC236}">
                <a16:creationId xmlns:a16="http://schemas.microsoft.com/office/drawing/2014/main" id="{4611495E-B5DA-4A98-A7F3-CDDB4D1F576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50554" y="1549830"/>
            <a:ext cx="6205142" cy="3205015"/>
          </a:xfrm>
          <a:prstGeom prst="rect">
            <a:avLst/>
          </a:prstGeom>
          <a:noFill/>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4216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64F850-BA8B-47AE-B11A-225CAB8969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634FC909-7343-4DEC-920F-098F56B476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4F22DB2-7E27-4CF7-8B17-254ECB9AE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6E593B3-91A3-4687-8B8D-FE37A3714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0C25B431-5C97-4B8D-B0A3-BFB8133C7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A37B366-497E-4CB8-A678-A770CE2BD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CF707EDC-52B2-4D5C-8EC3-71C66EE8B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F8E2DE7-7466-4EDF-8D69-BCA91A88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29C2E15-76CD-409E-9D6B-10DAD8881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9A24369-AC96-4A98-AD98-47A7217EC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D0DF9A3-4628-42F6-B0A4-44D97617E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5" name="Rectangle 34">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4846685-92FD-4479-B4C3-2C121CCEDF6F}"/>
              </a:ext>
            </a:extLst>
          </p:cNvPr>
          <p:cNvPicPr/>
          <p:nvPr/>
        </p:nvPicPr>
        <p:blipFill>
          <a:blip r:embed="rId2"/>
          <a:stretch>
            <a:fillRect/>
          </a:stretch>
        </p:blipFill>
        <p:spPr>
          <a:xfrm>
            <a:off x="1124262" y="2003357"/>
            <a:ext cx="4650004" cy="2859752"/>
          </a:xfrm>
          <a:prstGeom prst="rect">
            <a:avLst/>
          </a:prstGeom>
        </p:spPr>
      </p:pic>
      <p:cxnSp>
        <p:nvCxnSpPr>
          <p:cNvPr id="37" name="Straight Connector 36">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6ED7ACB-306B-445E-ADC0-1EAF58FB0C96}"/>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414367" y="2049857"/>
            <a:ext cx="4650004" cy="2766751"/>
          </a:xfrm>
          <a:prstGeom prst="rect">
            <a:avLst/>
          </a:prstGeom>
          <a:noFill/>
        </p:spPr>
      </p:pic>
    </p:spTree>
    <p:extLst>
      <p:ext uri="{BB962C8B-B14F-4D97-AF65-F5344CB8AC3E}">
        <p14:creationId xmlns:p14="http://schemas.microsoft.com/office/powerpoint/2010/main" val="29524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04D68F31-B717-405E-8FDA-18AB5EF2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9" name="Straight Connector 38">
              <a:extLst>
                <a:ext uri="{FF2B5EF4-FFF2-40B4-BE49-F238E27FC236}">
                  <a16:creationId xmlns:a16="http://schemas.microsoft.com/office/drawing/2014/main" id="{B880E025-48FA-41BF-B643-0F8A44B909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B9DE0C2-FDAC-4F0A-87F8-E88ECD0E2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511C30BC-C353-4E3B-B27A-79E55CA4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476261E9-EE37-4446-8A99-BF1624CA4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D67AA56-9A94-4774-8196-23D0C538D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51ABDD58-0B98-40D3-8540-6BD3C22D2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8">
              <a:extLst>
                <a:ext uri="{FF2B5EF4-FFF2-40B4-BE49-F238E27FC236}">
                  <a16:creationId xmlns:a16="http://schemas.microsoft.com/office/drawing/2014/main" id="{C1221CB9-937E-4D51-A315-FCDE0A77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84AE7C0B-B7D8-4F7A-A31B-6704BC4A4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16AF0C9F-08B9-458B-B540-A8E3913DF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6FD06311-3180-43A6-86B8-4D1F153F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83AEA9B-515C-40C8-A0F9-7208338D4FFC}"/>
              </a:ext>
            </a:extLst>
          </p:cNvPr>
          <p:cNvSpPr>
            <a:spLocks noGrp="1"/>
          </p:cNvSpPr>
          <p:nvPr>
            <p:ph type="title"/>
          </p:nvPr>
        </p:nvSpPr>
        <p:spPr>
          <a:xfrm>
            <a:off x="6761800" y="1722427"/>
            <a:ext cx="2531193" cy="2328409"/>
          </a:xfrm>
        </p:spPr>
        <p:txBody>
          <a:bodyPr vert="horz" lIns="91440" tIns="45720" rIns="91440" bIns="45720" rtlCol="0" anchor="b">
            <a:normAutofit/>
          </a:bodyPr>
          <a:lstStyle/>
          <a:p>
            <a:pPr algn="r"/>
            <a:r>
              <a:rPr lang="en-US" sz="5400" dirty="0"/>
              <a:t>Results</a:t>
            </a:r>
          </a:p>
        </p:txBody>
      </p:sp>
      <p:pic>
        <p:nvPicPr>
          <p:cNvPr id="7" name="Picture 6">
            <a:extLst>
              <a:ext uri="{FF2B5EF4-FFF2-40B4-BE49-F238E27FC236}">
                <a16:creationId xmlns:a16="http://schemas.microsoft.com/office/drawing/2014/main" id="{4C5C5C7F-84A8-4EA5-8503-8D55D4A21CA8}"/>
              </a:ext>
            </a:extLst>
          </p:cNvPr>
          <p:cNvPicPr/>
          <p:nvPr/>
        </p:nvPicPr>
        <p:blipFill rotWithShape="1">
          <a:blip r:embed="rId2"/>
          <a:srcRect l="9631" r="20194" b="3"/>
          <a:stretch/>
        </p:blipFill>
        <p:spPr>
          <a:xfrm>
            <a:off x="989998" y="835016"/>
            <a:ext cx="2283161" cy="2488872"/>
          </a:xfrm>
          <a:prstGeom prst="rect">
            <a:avLst/>
          </a:prstGeom>
        </p:spPr>
      </p:pic>
      <p:pic>
        <p:nvPicPr>
          <p:cNvPr id="4" name="Content Placeholder 3">
            <a:extLst>
              <a:ext uri="{FF2B5EF4-FFF2-40B4-BE49-F238E27FC236}">
                <a16:creationId xmlns:a16="http://schemas.microsoft.com/office/drawing/2014/main" id="{44A2D46D-3413-460E-BEC4-4F2D98F7D7B4}"/>
              </a:ext>
            </a:extLst>
          </p:cNvPr>
          <p:cNvPicPr>
            <a:picLocks/>
          </p:cNvPicPr>
          <p:nvPr/>
        </p:nvPicPr>
        <p:blipFill rotWithShape="1">
          <a:blip r:embed="rId3"/>
          <a:srcRect l="17777" r="17727"/>
          <a:stretch/>
        </p:blipFill>
        <p:spPr>
          <a:xfrm>
            <a:off x="3706668" y="835016"/>
            <a:ext cx="3007349" cy="2488872"/>
          </a:xfrm>
          <a:prstGeom prst="rect">
            <a:avLst/>
          </a:prstGeom>
        </p:spPr>
      </p:pic>
      <p:pic>
        <p:nvPicPr>
          <p:cNvPr id="6" name="Picture 5">
            <a:extLst>
              <a:ext uri="{FF2B5EF4-FFF2-40B4-BE49-F238E27FC236}">
                <a16:creationId xmlns:a16="http://schemas.microsoft.com/office/drawing/2014/main" id="{45A44234-D6EC-49A5-B325-C97FCCA5C44E}"/>
              </a:ext>
            </a:extLst>
          </p:cNvPr>
          <p:cNvPicPr/>
          <p:nvPr/>
        </p:nvPicPr>
        <p:blipFill rotWithShape="1">
          <a:blip r:embed="rId4"/>
          <a:srcRect l="9494" r="20712" b="2"/>
          <a:stretch/>
        </p:blipFill>
        <p:spPr>
          <a:xfrm>
            <a:off x="1055793" y="3552488"/>
            <a:ext cx="2151572" cy="2489269"/>
          </a:xfrm>
          <a:prstGeom prst="rect">
            <a:avLst/>
          </a:prstGeom>
        </p:spPr>
      </p:pic>
      <p:pic>
        <p:nvPicPr>
          <p:cNvPr id="5" name="Picture 4">
            <a:extLst>
              <a:ext uri="{FF2B5EF4-FFF2-40B4-BE49-F238E27FC236}">
                <a16:creationId xmlns:a16="http://schemas.microsoft.com/office/drawing/2014/main" id="{188AFB02-5674-4E41-9704-ABC106F3EF7A}"/>
              </a:ext>
            </a:extLst>
          </p:cNvPr>
          <p:cNvPicPr/>
          <p:nvPr/>
        </p:nvPicPr>
        <p:blipFill rotWithShape="1">
          <a:blip r:embed="rId5"/>
          <a:srcRect l="8940" r="28897" b="-1"/>
          <a:stretch/>
        </p:blipFill>
        <p:spPr>
          <a:xfrm>
            <a:off x="3717722" y="3552488"/>
            <a:ext cx="3040903" cy="2489269"/>
          </a:xfrm>
          <a:prstGeom prst="rect">
            <a:avLst/>
          </a:prstGeom>
        </p:spPr>
      </p:pic>
    </p:spTree>
    <p:extLst>
      <p:ext uri="{BB962C8B-B14F-4D97-AF65-F5344CB8AC3E}">
        <p14:creationId xmlns:p14="http://schemas.microsoft.com/office/powerpoint/2010/main" val="618977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9817-B40E-4C93-905E-F6DF461ECB43}"/>
              </a:ext>
            </a:extLst>
          </p:cNvPr>
          <p:cNvSpPr>
            <a:spLocks noGrp="1"/>
          </p:cNvSpPr>
          <p:nvPr>
            <p:ph type="title"/>
          </p:nvPr>
        </p:nvSpPr>
        <p:spPr/>
        <p:txBody>
          <a:bodyPr/>
          <a:lstStyle/>
          <a:p>
            <a:pPr algn="ctr"/>
            <a:r>
              <a:rPr lang="en-IN" b="1" dirty="0"/>
              <a:t>BIBLIOGRAPHY</a:t>
            </a:r>
            <a:br>
              <a:rPr lang="en-IN" b="1" dirty="0"/>
            </a:br>
            <a:endParaRPr lang="en-IN" dirty="0"/>
          </a:p>
        </p:txBody>
      </p:sp>
      <p:sp>
        <p:nvSpPr>
          <p:cNvPr id="3" name="Content Placeholder 2">
            <a:extLst>
              <a:ext uri="{FF2B5EF4-FFF2-40B4-BE49-F238E27FC236}">
                <a16:creationId xmlns:a16="http://schemas.microsoft.com/office/drawing/2014/main" id="{CD3601BE-DFD9-4CA8-99A6-17EC82C7B5A6}"/>
              </a:ext>
            </a:extLst>
          </p:cNvPr>
          <p:cNvSpPr>
            <a:spLocks noGrp="1"/>
          </p:cNvSpPr>
          <p:nvPr>
            <p:ph idx="1"/>
          </p:nvPr>
        </p:nvSpPr>
        <p:spPr/>
        <p:txBody>
          <a:bodyPr/>
          <a:lstStyle/>
          <a:p>
            <a:pPr lvl="1"/>
            <a:r>
              <a:rPr lang="en-IN" dirty="0"/>
              <a:t>https://www.analyticsvidhya.com/blog/2018/04/solving-an-image-captioning-task-using-deep-learning/</a:t>
            </a:r>
            <a:endParaRPr lang="en-IN" sz="1400" dirty="0"/>
          </a:p>
          <a:p>
            <a:pPr lvl="1"/>
            <a:r>
              <a:rPr lang="en-IN" dirty="0"/>
              <a:t>https://www.appliedaicourse.com</a:t>
            </a:r>
            <a:endParaRPr lang="en-IN" sz="1400" dirty="0"/>
          </a:p>
          <a:p>
            <a:pPr lvl="1"/>
            <a:r>
              <a:rPr lang="en-IN" dirty="0"/>
              <a:t>https://www.kaggle.com/ming666/flicker8k-dataset</a:t>
            </a:r>
            <a:endParaRPr lang="en-IN" sz="1400" dirty="0"/>
          </a:p>
          <a:p>
            <a:pPr lvl="1"/>
            <a:r>
              <a:rPr lang="en-US" dirty="0"/>
              <a:t>https://stackoverflow.com/</a:t>
            </a:r>
            <a:endParaRPr lang="en-IN" sz="1400" dirty="0"/>
          </a:p>
          <a:p>
            <a:pPr lvl="1"/>
            <a:r>
              <a:rPr lang="en-IN" dirty="0"/>
              <a:t>https://towardsdatascience.com/image-captioning-with-keras-teaching-computers-to-describe-pictures-c88a46a311b8</a:t>
            </a:r>
            <a:endParaRPr lang="en-IN" sz="1400" dirty="0"/>
          </a:p>
          <a:p>
            <a:pPr lvl="1"/>
            <a:r>
              <a:rPr lang="en-IN" dirty="0"/>
              <a:t>https://online.codingblocks.com/app/courses</a:t>
            </a:r>
            <a:endParaRPr lang="en-IN" sz="1600" dirty="0"/>
          </a:p>
          <a:p>
            <a:endParaRPr lang="en-IN" dirty="0"/>
          </a:p>
        </p:txBody>
      </p:sp>
    </p:spTree>
    <p:extLst>
      <p:ext uri="{BB962C8B-B14F-4D97-AF65-F5344CB8AC3E}">
        <p14:creationId xmlns:p14="http://schemas.microsoft.com/office/powerpoint/2010/main" val="4096441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1EF21E5-0266-440D-BF31-4ED8DE4ACBA1}"/>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Right Double Quote">
            <a:extLst>
              <a:ext uri="{FF2B5EF4-FFF2-40B4-BE49-F238E27FC236}">
                <a16:creationId xmlns:a16="http://schemas.microsoft.com/office/drawing/2014/main" id="{678626F0-11B9-4552-A564-D454A73313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74936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C96E-6460-423B-9E03-4D237E4442B4}"/>
              </a:ext>
            </a:extLst>
          </p:cNvPr>
          <p:cNvSpPr>
            <a:spLocks noGrp="1"/>
          </p:cNvSpPr>
          <p:nvPr>
            <p:ph type="title"/>
          </p:nvPr>
        </p:nvSpPr>
        <p:spPr/>
        <p:txBody>
          <a:bodyPr/>
          <a:lstStyle/>
          <a:p>
            <a:r>
              <a:rPr lang="en-IN" b="1" dirty="0"/>
              <a:t>CANDIDATE’S DECLARATION</a:t>
            </a:r>
            <a:br>
              <a:rPr lang="en-IN" b="1" dirty="0"/>
            </a:br>
            <a:endParaRPr lang="en-IN" dirty="0"/>
          </a:p>
        </p:txBody>
      </p:sp>
      <p:sp>
        <p:nvSpPr>
          <p:cNvPr id="3" name="Content Placeholder 2">
            <a:extLst>
              <a:ext uri="{FF2B5EF4-FFF2-40B4-BE49-F238E27FC236}">
                <a16:creationId xmlns:a16="http://schemas.microsoft.com/office/drawing/2014/main" id="{F7B30798-2E6D-481C-AFAF-23F1B4ABDB6E}"/>
              </a:ext>
            </a:extLst>
          </p:cNvPr>
          <p:cNvSpPr>
            <a:spLocks noGrp="1"/>
          </p:cNvSpPr>
          <p:nvPr>
            <p:ph idx="1"/>
          </p:nvPr>
        </p:nvSpPr>
        <p:spPr/>
        <p:txBody>
          <a:bodyPr/>
          <a:lstStyle/>
          <a:p>
            <a:r>
              <a:rPr lang="en-US" dirty="0"/>
              <a:t>I, </a:t>
            </a:r>
            <a:r>
              <a:rPr lang="en-US" b="1" dirty="0"/>
              <a:t>KESHAV </a:t>
            </a:r>
            <a:r>
              <a:rPr lang="en-US" dirty="0"/>
              <a:t>, Roll No. 40796303117, </a:t>
            </a:r>
            <a:r>
              <a:rPr lang="en-US" dirty="0" err="1"/>
              <a:t>B.Tech</a:t>
            </a:r>
            <a:r>
              <a:rPr lang="en-US" dirty="0"/>
              <a:t> (Semester- 5th ) of the Maharaja </a:t>
            </a:r>
            <a:r>
              <a:rPr lang="en-US" dirty="0" err="1"/>
              <a:t>Surajmal</a:t>
            </a:r>
            <a:r>
              <a:rPr lang="en-US" dirty="0"/>
              <a:t> Institute of Technology, New Delhi hereby declare that the Training Report entitled </a:t>
            </a:r>
            <a:r>
              <a:rPr lang="en-US" b="1" dirty="0"/>
              <a:t>“IMAGE CAPTIONING” </a:t>
            </a:r>
            <a:r>
              <a:rPr lang="en-US" dirty="0"/>
              <a:t>is an original work and data provided in the study is authentic to the best of my knowledge. This report has not been submitted to any other Institute for the award of any other degree.</a:t>
            </a:r>
            <a:endParaRPr lang="en-IN" dirty="0"/>
          </a:p>
          <a:p>
            <a:endParaRPr lang="en-IN" dirty="0"/>
          </a:p>
        </p:txBody>
      </p:sp>
    </p:spTree>
    <p:extLst>
      <p:ext uri="{BB962C8B-B14F-4D97-AF65-F5344CB8AC3E}">
        <p14:creationId xmlns:p14="http://schemas.microsoft.com/office/powerpoint/2010/main" val="296106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a:extLst>
              <a:ext uri="{FF2B5EF4-FFF2-40B4-BE49-F238E27FC236}">
                <a16:creationId xmlns:a16="http://schemas.microsoft.com/office/drawing/2014/main" id="{B153490D-ACC3-4054-9D7B-9052B331C82D}"/>
              </a:ext>
            </a:extLst>
          </p:cNvPr>
          <p:cNvPicPr/>
          <p:nvPr/>
        </p:nvPicPr>
        <p:blipFill rotWithShape="1">
          <a:blip r:embed="rId2" cstate="print">
            <a:extLst>
              <a:ext uri="{28A0092B-C50C-407E-A947-70E740481C1C}">
                <a14:useLocalDpi xmlns:a14="http://schemas.microsoft.com/office/drawing/2010/main" val="0"/>
              </a:ext>
            </a:extLst>
          </a:blip>
          <a:srcRect l="17211" t="9091" r="16378"/>
          <a:stretch/>
        </p:blipFill>
        <p:spPr bwMode="auto">
          <a:xfrm rot="16200000">
            <a:off x="2667000" y="-2666999"/>
            <a:ext cx="6858000" cy="12191999"/>
          </a:xfrm>
          <a:prstGeom prst="rect">
            <a:avLst/>
          </a:prstGeom>
          <a:noFill/>
        </p:spPr>
      </p:pic>
      <p:sp>
        <p:nvSpPr>
          <p:cNvPr id="21" name="Isosceles Triangle 20">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Parallelogram 22">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201A52-D2F7-4703-9023-D8A0D26C9E0F}"/>
              </a:ext>
            </a:extLst>
          </p:cNvPr>
          <p:cNvSpPr>
            <a:spLocks noGrp="1"/>
          </p:cNvSpPr>
          <p:nvPr>
            <p:ph type="title"/>
          </p:nvPr>
        </p:nvSpPr>
        <p:spPr>
          <a:xfrm>
            <a:off x="4704200" y="1678665"/>
            <a:ext cx="4569803" cy="2369131"/>
          </a:xfrm>
        </p:spPr>
        <p:txBody>
          <a:bodyPr vert="horz" lIns="91440" tIns="45720" rIns="91440" bIns="45720" rtlCol="0" anchor="b">
            <a:normAutofit/>
          </a:bodyPr>
          <a:lstStyle/>
          <a:p>
            <a:pPr algn="r"/>
            <a:r>
              <a:rPr lang="en-US" sz="5400" b="1"/>
              <a:t>CERTIFICATE</a:t>
            </a:r>
            <a:br>
              <a:rPr lang="en-US" sz="5400"/>
            </a:br>
            <a:endParaRPr lang="en-US" sz="5400"/>
          </a:p>
        </p:txBody>
      </p:sp>
      <p:sp>
        <p:nvSpPr>
          <p:cNvPr id="35"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337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156B2DA-DC0A-4432-AA2B-330F6332DC02}"/>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b="1" kern="1200">
                <a:solidFill>
                  <a:schemeClr val="accent1"/>
                </a:solidFill>
                <a:latin typeface="+mj-lt"/>
                <a:ea typeface="+mj-ea"/>
                <a:cs typeface="+mj-cs"/>
              </a:rPr>
              <a:t>EVALUATION FORM</a:t>
            </a:r>
            <a:br>
              <a:rPr lang="en-US" sz="4400" kern="1200">
                <a:solidFill>
                  <a:schemeClr val="accent1"/>
                </a:solidFill>
                <a:latin typeface="+mj-lt"/>
                <a:ea typeface="+mj-ea"/>
                <a:cs typeface="+mj-cs"/>
              </a:rPr>
            </a:br>
            <a:endParaRPr lang="en-US" sz="4400" kern="1200">
              <a:solidFill>
                <a:schemeClr val="accent1"/>
              </a:solidFill>
              <a:latin typeface="+mj-lt"/>
              <a:ea typeface="+mj-ea"/>
              <a:cs typeface="+mj-cs"/>
            </a:endParaRPr>
          </a:p>
        </p:txBody>
      </p:sp>
      <p:sp>
        <p:nvSpPr>
          <p:cNvPr id="21" name="Isosceles Triangle 20">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30B86B0F-1EDA-4E5A-9DE3-7C27328C3687}"/>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rot="10800000">
            <a:off x="842597" y="232473"/>
            <a:ext cx="4933360" cy="6478292"/>
          </a:xfrm>
          <a:prstGeom prst="rect">
            <a:avLst/>
          </a:prstGeom>
          <a:noFill/>
        </p:spPr>
      </p:pic>
    </p:spTree>
    <p:extLst>
      <p:ext uri="{BB962C8B-B14F-4D97-AF65-F5344CB8AC3E}">
        <p14:creationId xmlns:p14="http://schemas.microsoft.com/office/powerpoint/2010/main" val="181029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3A53-D87E-42E7-B332-78556282E02A}"/>
              </a:ext>
            </a:extLst>
          </p:cNvPr>
          <p:cNvSpPr>
            <a:spLocks noGrp="1"/>
          </p:cNvSpPr>
          <p:nvPr>
            <p:ph type="title"/>
          </p:nvPr>
        </p:nvSpPr>
        <p:spPr/>
        <p:txBody>
          <a:bodyPr/>
          <a:lstStyle/>
          <a:p>
            <a:pPr algn="ctr"/>
            <a:r>
              <a:rPr lang="en-IN" b="1" dirty="0"/>
              <a:t>ACKNOWLEDGEMENT</a:t>
            </a:r>
            <a:br>
              <a:rPr lang="en-IN" b="1" dirty="0"/>
            </a:br>
            <a:endParaRPr lang="en-IN" dirty="0"/>
          </a:p>
        </p:txBody>
      </p:sp>
      <p:sp>
        <p:nvSpPr>
          <p:cNvPr id="3" name="Content Placeholder 2">
            <a:extLst>
              <a:ext uri="{FF2B5EF4-FFF2-40B4-BE49-F238E27FC236}">
                <a16:creationId xmlns:a16="http://schemas.microsoft.com/office/drawing/2014/main" id="{2BE3F5EE-BB9A-456F-A7AC-241D59C67B76}"/>
              </a:ext>
            </a:extLst>
          </p:cNvPr>
          <p:cNvSpPr>
            <a:spLocks noGrp="1"/>
          </p:cNvSpPr>
          <p:nvPr>
            <p:ph idx="1"/>
          </p:nvPr>
        </p:nvSpPr>
        <p:spPr/>
        <p:txBody>
          <a:bodyPr>
            <a:normAutofit fontScale="77500" lnSpcReduction="20000"/>
          </a:bodyPr>
          <a:lstStyle/>
          <a:p>
            <a:r>
              <a:rPr lang="en-US" dirty="0"/>
              <a:t>The success and outcome of this project required a lot of guidance and assistance from many people and I am extremely privileged to have got this all along the completion of my project. All that I have done is only due to such supervision and assistance and I would not forget to thank them.</a:t>
            </a:r>
            <a:endParaRPr lang="en-IN" dirty="0"/>
          </a:p>
          <a:p>
            <a:r>
              <a:rPr lang="en-US" dirty="0"/>
              <a:t>I respect and thank </a:t>
            </a:r>
            <a:r>
              <a:rPr lang="en-US" b="1" dirty="0"/>
              <a:t>Mr. Vasu Dev</a:t>
            </a:r>
            <a:r>
              <a:rPr lang="en-US" dirty="0"/>
              <a:t>, for providing me an opportunity to do the project work in Coding Blocks and giving us all support and guidance which made me complete the project duly. I owe my deep gratitude towards him, who took keen interest on our project work and guided us all along, till the completion of our project work by providing all the necessary information for developing a good system. </a:t>
            </a:r>
            <a:endParaRPr lang="en-IN" dirty="0"/>
          </a:p>
          <a:p>
            <a:r>
              <a:rPr lang="en-US" dirty="0"/>
              <a:t>I express my gratitude to </a:t>
            </a:r>
            <a:r>
              <a:rPr lang="en-US" b="1" dirty="0"/>
              <a:t>Mr. </a:t>
            </a:r>
            <a:r>
              <a:rPr lang="en-US" b="1" dirty="0" err="1"/>
              <a:t>Manoj</a:t>
            </a:r>
            <a:r>
              <a:rPr lang="en-US" b="1" dirty="0"/>
              <a:t> Malik (</a:t>
            </a:r>
            <a:r>
              <a:rPr lang="en-US" dirty="0"/>
              <a:t>HOD, IT) for motivating and allowing</a:t>
            </a:r>
            <a:endParaRPr lang="en-IN" dirty="0"/>
          </a:p>
          <a:p>
            <a:r>
              <a:rPr lang="en-US" dirty="0"/>
              <a:t>me to complete the summer training in good schedule.</a:t>
            </a:r>
            <a:endParaRPr lang="en-IN" dirty="0"/>
          </a:p>
          <a:p>
            <a:r>
              <a:rPr lang="en-US" dirty="0"/>
              <a:t>Also I would like to thank </a:t>
            </a:r>
            <a:r>
              <a:rPr lang="en-US" b="1" dirty="0"/>
              <a:t>Mrs. </a:t>
            </a:r>
            <a:r>
              <a:rPr lang="en-US" b="1" dirty="0" err="1"/>
              <a:t>Tripti</a:t>
            </a:r>
            <a:r>
              <a:rPr lang="en-US" b="1" dirty="0"/>
              <a:t> </a:t>
            </a:r>
            <a:r>
              <a:rPr lang="en-US" b="1" dirty="0" err="1"/>
              <a:t>Rathi</a:t>
            </a:r>
            <a:r>
              <a:rPr lang="en-US" b="1" dirty="0"/>
              <a:t> </a:t>
            </a:r>
            <a:r>
              <a:rPr lang="en-US" dirty="0"/>
              <a:t>(Proctor, Information Technology Engineering Evening) for her immense help regarding the project.</a:t>
            </a:r>
            <a:endParaRPr lang="en-IN" dirty="0"/>
          </a:p>
          <a:p>
            <a:r>
              <a:rPr lang="en-US" dirty="0"/>
              <a:t>I would also thank all the Information Technology Department faculty members of Maharaja </a:t>
            </a:r>
            <a:r>
              <a:rPr lang="en-US" dirty="0" err="1"/>
              <a:t>Surajmal</a:t>
            </a:r>
            <a:r>
              <a:rPr lang="en-US" dirty="0"/>
              <a:t> Institute of Technology, C-4 </a:t>
            </a:r>
            <a:r>
              <a:rPr lang="en-US" dirty="0" err="1"/>
              <a:t>Janakpuri</a:t>
            </a:r>
            <a:r>
              <a:rPr lang="en-US" dirty="0"/>
              <a:t> for their critical advice and guidance without which this summer training would not have been possible.</a:t>
            </a:r>
            <a:endParaRPr lang="en-IN" dirty="0"/>
          </a:p>
          <a:p>
            <a:r>
              <a:rPr lang="en-US" dirty="0"/>
              <a:t>Last but not least I place a deep sense of gratitude to my family members and my friends who have been constant source of inspiration during the training period.</a:t>
            </a:r>
            <a:endParaRPr lang="en-IN" dirty="0"/>
          </a:p>
          <a:p>
            <a:endParaRPr lang="en-IN" dirty="0"/>
          </a:p>
        </p:txBody>
      </p:sp>
    </p:spTree>
    <p:extLst>
      <p:ext uri="{BB962C8B-B14F-4D97-AF65-F5344CB8AC3E}">
        <p14:creationId xmlns:p14="http://schemas.microsoft.com/office/powerpoint/2010/main" val="365756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E761-7C23-45AB-BBC1-7E8704E2F4CE}"/>
              </a:ext>
            </a:extLst>
          </p:cNvPr>
          <p:cNvSpPr>
            <a:spLocks noGrp="1"/>
          </p:cNvSpPr>
          <p:nvPr>
            <p:ph type="title"/>
          </p:nvPr>
        </p:nvSpPr>
        <p:spPr/>
        <p:txBody>
          <a:bodyPr>
            <a:normAutofit/>
          </a:bodyPr>
          <a:lstStyle/>
          <a:p>
            <a:pPr algn="ctr"/>
            <a:r>
              <a:rPr lang="en-IN" b="1" dirty="0"/>
              <a:t>ABSTRACT</a:t>
            </a:r>
            <a:br>
              <a:rPr lang="en-IN" b="1" dirty="0"/>
            </a:br>
            <a:endParaRPr lang="en-IN" dirty="0"/>
          </a:p>
        </p:txBody>
      </p:sp>
      <p:sp>
        <p:nvSpPr>
          <p:cNvPr id="3" name="Content Placeholder 2">
            <a:extLst>
              <a:ext uri="{FF2B5EF4-FFF2-40B4-BE49-F238E27FC236}">
                <a16:creationId xmlns:a16="http://schemas.microsoft.com/office/drawing/2014/main" id="{2029ED1D-5192-4445-8547-14186403EF5F}"/>
              </a:ext>
            </a:extLst>
          </p:cNvPr>
          <p:cNvSpPr>
            <a:spLocks noGrp="1"/>
          </p:cNvSpPr>
          <p:nvPr>
            <p:ph idx="1"/>
          </p:nvPr>
        </p:nvSpPr>
        <p:spPr/>
        <p:txBody>
          <a:bodyPr>
            <a:normAutofit/>
          </a:bodyPr>
          <a:lstStyle/>
          <a:p>
            <a:r>
              <a:rPr lang="en-US" dirty="0"/>
              <a:t>Caption generation is a challenging artificial intelligence problem where a textual description must be generated for a given photograph. </a:t>
            </a:r>
            <a:endParaRPr lang="en-IN" dirty="0"/>
          </a:p>
          <a:p>
            <a:r>
              <a:rPr lang="en-US" dirty="0"/>
              <a:t>It requires both methods from computer vision to understand the content of the image and a language model from the field of natural language processing to turn the understanding of the image into words in the right order. Recently, deep learning methods have achieved state-of-the-art results on examples of this problem. </a:t>
            </a:r>
            <a:endParaRPr lang="en-IN" dirty="0"/>
          </a:p>
          <a:p>
            <a:r>
              <a:rPr lang="en-US" dirty="0"/>
              <a:t>Deep learning methods have demonstrated state-of-the-art results on caption generation problems. What is most impressive about these methods is a single end-to-end model can be defined to predict a caption, given a photo, instead of requiring sophisticated data preparation or a pipeline of specifically designed models.</a:t>
            </a:r>
            <a:endParaRPr lang="en-IN" dirty="0"/>
          </a:p>
          <a:p>
            <a:endParaRPr lang="en-IN" dirty="0"/>
          </a:p>
        </p:txBody>
      </p:sp>
    </p:spTree>
    <p:extLst>
      <p:ext uri="{BB962C8B-B14F-4D97-AF65-F5344CB8AC3E}">
        <p14:creationId xmlns:p14="http://schemas.microsoft.com/office/powerpoint/2010/main" val="177666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FCCE-69CC-4D0A-B014-96053FEDA832}"/>
              </a:ext>
            </a:extLst>
          </p:cNvPr>
          <p:cNvSpPr>
            <a:spLocks noGrp="1"/>
          </p:cNvSpPr>
          <p:nvPr>
            <p:ph type="title"/>
          </p:nvPr>
        </p:nvSpPr>
        <p:spPr>
          <a:xfrm>
            <a:off x="677334" y="609600"/>
            <a:ext cx="8596668" cy="1320800"/>
          </a:xfrm>
        </p:spPr>
        <p:txBody>
          <a:bodyPr anchor="t">
            <a:normAutofit/>
          </a:bodyPr>
          <a:lstStyle/>
          <a:p>
            <a:r>
              <a:rPr lang="en-IN" dirty="0"/>
              <a:t>Company Profile</a:t>
            </a:r>
            <a:endParaRPr lang="en-IN"/>
          </a:p>
        </p:txBody>
      </p:sp>
      <p:sp>
        <p:nvSpPr>
          <p:cNvPr id="3" name="Content Placeholder 2">
            <a:extLst>
              <a:ext uri="{FF2B5EF4-FFF2-40B4-BE49-F238E27FC236}">
                <a16:creationId xmlns:a16="http://schemas.microsoft.com/office/drawing/2014/main" id="{B59D7CB3-A26D-4521-A0A4-8639815FE2C2}"/>
              </a:ext>
            </a:extLst>
          </p:cNvPr>
          <p:cNvSpPr>
            <a:spLocks noGrp="1"/>
          </p:cNvSpPr>
          <p:nvPr>
            <p:ph idx="1"/>
          </p:nvPr>
        </p:nvSpPr>
        <p:spPr>
          <a:xfrm>
            <a:off x="677334" y="2160590"/>
            <a:ext cx="5220430" cy="3701270"/>
          </a:xfrm>
        </p:spPr>
        <p:txBody>
          <a:bodyPr>
            <a:normAutofit/>
          </a:bodyPr>
          <a:lstStyle/>
          <a:p>
            <a:pPr>
              <a:lnSpc>
                <a:spcPct val="90000"/>
              </a:lnSpc>
            </a:pPr>
            <a:r>
              <a:rPr lang="en-US" sz="1100"/>
              <a:t>Coding Blocks was founded in 2014 with a mission to create skilled Software Engineers for       our country and the world. We are here to bridge the gap between the quality of skills demanded by industry and the quality of skills imparted by conventional institutes. At Coding Blocks, we strive to increase student interest by providing hands on practical training on every concept taught in the classroom.</a:t>
            </a:r>
            <a:endParaRPr lang="en-IN" sz="1100"/>
          </a:p>
          <a:p>
            <a:pPr>
              <a:lnSpc>
                <a:spcPct val="90000"/>
              </a:lnSpc>
            </a:pPr>
            <a:r>
              <a:rPr lang="en-IN" sz="1100"/>
              <a:t>We at Coding Blocks strongly believe that with the right guidance and perfect determination, any student willing to learn programming can become a master of coding. All team members at Coding Blocks are aces of their respective field and the share the highest level of commitment towards quality teaching and student success and satisfaction. The present structure of computer education in colleges and universities is not aligned to the needs of the IT Industry. Students have no place to go and bridge this huge gap. It was this realization that prompted me to address this very real need of the student community. Coding Blocks was started as a learning centre where we teach fundamentals of programming to college students. The courses here are designed to help students with their curriculum and give them a real feel of the IT industry. In the last three years, we have helped more than 7200 students achieve their goal and made them the darling of the industry.</a:t>
            </a:r>
          </a:p>
        </p:txBody>
      </p:sp>
      <p:pic>
        <p:nvPicPr>
          <p:cNvPr id="4" name="Picture 3" descr="C:\Users\kesha\AppData\Local\Microsoft\Windows\INetCache\Content.MSO\7D54CF90.tmp">
            <a:extLst>
              <a:ext uri="{FF2B5EF4-FFF2-40B4-BE49-F238E27FC236}">
                <a16:creationId xmlns:a16="http://schemas.microsoft.com/office/drawing/2014/main" id="{651AFE2F-4A35-4B87-AE08-28817006B02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87417" y="2159000"/>
            <a:ext cx="3145536" cy="1106762"/>
          </a:xfrm>
          <a:prstGeom prst="rect">
            <a:avLst/>
          </a:prstGeom>
          <a:noFill/>
        </p:spPr>
      </p:pic>
    </p:spTree>
    <p:extLst>
      <p:ext uri="{BB962C8B-B14F-4D97-AF65-F5344CB8AC3E}">
        <p14:creationId xmlns:p14="http://schemas.microsoft.com/office/powerpoint/2010/main" val="343715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9F6538-3EF0-4838-B474-AA1247FC4DF9}"/>
              </a:ext>
            </a:extLst>
          </p:cNvPr>
          <p:cNvSpPr>
            <a:spLocks noGrp="1"/>
          </p:cNvSpPr>
          <p:nvPr>
            <p:ph type="title"/>
          </p:nvPr>
        </p:nvSpPr>
        <p:spPr>
          <a:xfrm>
            <a:off x="7181723" y="609600"/>
            <a:ext cx="4512989" cy="2227730"/>
          </a:xfrm>
        </p:spPr>
        <p:txBody>
          <a:bodyPr anchor="ctr">
            <a:normAutofit/>
          </a:bodyPr>
          <a:lstStyle/>
          <a:p>
            <a:r>
              <a:rPr lang="en-IN">
                <a:solidFill>
                  <a:srgbClr val="FFFFFF"/>
                </a:solidFill>
              </a:rPr>
              <a:t>Machine Learning </a:t>
            </a:r>
          </a:p>
        </p:txBody>
      </p:sp>
      <p:pic>
        <p:nvPicPr>
          <p:cNvPr id="5" name="Picture 4">
            <a:extLst>
              <a:ext uri="{FF2B5EF4-FFF2-40B4-BE49-F238E27FC236}">
                <a16:creationId xmlns:a16="http://schemas.microsoft.com/office/drawing/2014/main" id="{D3E604F8-C0C6-4029-A97A-9BA3C675AAB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95962" y="728421"/>
            <a:ext cx="4677516" cy="4850970"/>
          </a:xfrm>
          <a:prstGeom prst="rect">
            <a:avLst/>
          </a:prstGeom>
          <a:noFill/>
        </p:spPr>
      </p:pic>
      <p:sp>
        <p:nvSpPr>
          <p:cNvPr id="3" name="Content Placeholder 2">
            <a:extLst>
              <a:ext uri="{FF2B5EF4-FFF2-40B4-BE49-F238E27FC236}">
                <a16:creationId xmlns:a16="http://schemas.microsoft.com/office/drawing/2014/main" id="{47255CA3-BC46-4DAB-B44A-B0D9511502BA}"/>
              </a:ext>
            </a:extLst>
          </p:cNvPr>
          <p:cNvSpPr>
            <a:spLocks noGrp="1"/>
          </p:cNvSpPr>
          <p:nvPr>
            <p:ph idx="1"/>
          </p:nvPr>
        </p:nvSpPr>
        <p:spPr>
          <a:xfrm>
            <a:off x="7181725" y="2837329"/>
            <a:ext cx="4512988" cy="3317938"/>
          </a:xfrm>
        </p:spPr>
        <p:txBody>
          <a:bodyPr anchor="t">
            <a:normAutofit/>
          </a:bodyPr>
          <a:lstStyle/>
          <a:p>
            <a:pPr>
              <a:lnSpc>
                <a:spcPct val="90000"/>
              </a:lnSpc>
            </a:pPr>
            <a:r>
              <a:rPr lang="en-US" sz="1300">
                <a:solidFill>
                  <a:srgbClr val="FFFFFF"/>
                </a:solidFill>
              </a:rPr>
              <a:t>Machine learning is a subfield of artificial intelligence (AI). The goal of machine learning generally is to understand the structure of data and fit that data into models that can be understood and utilized by people.</a:t>
            </a:r>
            <a:endParaRPr lang="en-IN" sz="1300">
              <a:solidFill>
                <a:srgbClr val="FFFFFF"/>
              </a:solidFill>
            </a:endParaRPr>
          </a:p>
          <a:p>
            <a:pPr>
              <a:lnSpc>
                <a:spcPct val="90000"/>
              </a:lnSpc>
            </a:pPr>
            <a:r>
              <a:rPr lang="en-US" sz="1300">
                <a:solidFill>
                  <a:srgbClr val="FFFFFF"/>
                </a:solidFill>
              </a:rPr>
              <a:t>Although machine learning is a field within computer science, it differs from traditional computational approaches. In traditional computing, algorithms are sets of explicitly programmed instructions used by computers to calculate or problem solve. Machine learning algorithms instead allow for computers to train on data inputs and use statistical analysis in order to output values that fall within a specific range. Because of this, machine learning facilitates computers in building models from sample data in order to automate decision-making processes based on data inputs.</a:t>
            </a:r>
            <a:endParaRPr lang="en-IN" sz="1300">
              <a:solidFill>
                <a:srgbClr val="FFFFFF"/>
              </a:solidFill>
            </a:endParaRPr>
          </a:p>
          <a:p>
            <a:pPr>
              <a:lnSpc>
                <a:spcPct val="90000"/>
              </a:lnSpc>
            </a:pPr>
            <a:endParaRPr lang="en-IN" sz="1300">
              <a:solidFill>
                <a:srgbClr val="FFFFFF"/>
              </a:solidFill>
            </a:endParaRPr>
          </a:p>
        </p:txBody>
      </p:sp>
    </p:spTree>
    <p:extLst>
      <p:ext uri="{BB962C8B-B14F-4D97-AF65-F5344CB8AC3E}">
        <p14:creationId xmlns:p14="http://schemas.microsoft.com/office/powerpoint/2010/main" val="327667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69B20A-0691-49C9-B302-9163DB267DC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77333" y="1381315"/>
            <a:ext cx="3150527" cy="1058316"/>
          </a:xfrm>
          <a:prstGeom prst="rect">
            <a:avLst/>
          </a:prstGeom>
          <a:noFill/>
        </p:spPr>
      </p:pic>
      <p:sp>
        <p:nvSpPr>
          <p:cNvPr id="3" name="Content Placeholder 2">
            <a:extLst>
              <a:ext uri="{FF2B5EF4-FFF2-40B4-BE49-F238E27FC236}">
                <a16:creationId xmlns:a16="http://schemas.microsoft.com/office/drawing/2014/main" id="{242D9CDC-6249-4A2E-ADC8-B19BA8DDE68E}"/>
              </a:ext>
            </a:extLst>
          </p:cNvPr>
          <p:cNvSpPr>
            <a:spLocks noGrp="1"/>
          </p:cNvSpPr>
          <p:nvPr>
            <p:ph idx="1"/>
          </p:nvPr>
        </p:nvSpPr>
        <p:spPr>
          <a:xfrm>
            <a:off x="4056462" y="2160589"/>
            <a:ext cx="5217539" cy="3880773"/>
          </a:xfrm>
        </p:spPr>
        <p:txBody>
          <a:bodyPr>
            <a:normAutofit/>
          </a:bodyPr>
          <a:lstStyle/>
          <a:p>
            <a:r>
              <a:rPr lang="en-IN" b="1" dirty="0"/>
              <a:t>ANACONDA</a:t>
            </a:r>
            <a:endParaRPr lang="en-IN" dirty="0"/>
          </a:p>
          <a:p>
            <a:r>
              <a:rPr lang="en-US" dirty="0"/>
              <a:t>Anaconda is the world‘s most popular Python data science platform. Anaconda, Inc. continues to lead open source projects like Anaconda, NumPy and SciPy that form the foundation of modern data science. Anaconda‘s flagship product, Anaconda Enterprise, allows organizations to secure, govern, scale and extend Anaconda to deliver actionable insights that drive businesses and industries forward.</a:t>
            </a:r>
            <a:endParaRPr lang="en-IN" dirty="0"/>
          </a:p>
          <a:p>
            <a:endParaRPr lang="en-IN" dirty="0"/>
          </a:p>
        </p:txBody>
      </p:sp>
      <p:pic>
        <p:nvPicPr>
          <p:cNvPr id="5" name="Picture 4">
            <a:extLst>
              <a:ext uri="{FF2B5EF4-FFF2-40B4-BE49-F238E27FC236}">
                <a16:creationId xmlns:a16="http://schemas.microsoft.com/office/drawing/2014/main" id="{AB40D4EF-84B2-4A6D-8318-A3A2181CC76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951427" y="3439020"/>
            <a:ext cx="2602341" cy="2602341"/>
          </a:xfrm>
          <a:prstGeom prst="rect">
            <a:avLst/>
          </a:prstGeom>
          <a:noFill/>
        </p:spPr>
      </p:pic>
    </p:spTree>
    <p:extLst>
      <p:ext uri="{BB962C8B-B14F-4D97-AF65-F5344CB8AC3E}">
        <p14:creationId xmlns:p14="http://schemas.microsoft.com/office/powerpoint/2010/main" val="4141481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1550</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Image captioning</vt:lpstr>
      <vt:lpstr>CANDIDATE’S DECLARATION </vt:lpstr>
      <vt:lpstr>CERTIFICATE </vt:lpstr>
      <vt:lpstr>EVALUATION FORM </vt:lpstr>
      <vt:lpstr>ACKNOWLEDGEMENT </vt:lpstr>
      <vt:lpstr>ABSTRACT </vt:lpstr>
      <vt:lpstr>Company Profile</vt:lpstr>
      <vt:lpstr>Machine Learning </vt:lpstr>
      <vt:lpstr>PowerPoint Presentation</vt:lpstr>
      <vt:lpstr>Keras </vt:lpstr>
      <vt:lpstr>Overview of the project</vt:lpstr>
      <vt:lpstr>Problem Statement </vt:lpstr>
      <vt:lpstr>Model Architecture</vt:lpstr>
      <vt:lpstr>PowerPoint Presentation</vt:lpstr>
      <vt:lpstr>Results</vt:lpstr>
      <vt:lpstr>BIBLIOGRAPHY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dc:title>
  <dc:creator>keshav choudhary</dc:creator>
  <cp:lastModifiedBy>keshav choudhary</cp:lastModifiedBy>
  <cp:revision>1</cp:revision>
  <dcterms:created xsi:type="dcterms:W3CDTF">2019-12-09T19:53:51Z</dcterms:created>
  <dcterms:modified xsi:type="dcterms:W3CDTF">2019-12-09T19:54:45Z</dcterms:modified>
</cp:coreProperties>
</file>