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AEF46-BD03-4790-86DF-A6EE0AC48013}"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4BC3-6C5B-43F8-90EB-DECE7B55073F}" type="slidenum">
              <a:rPr lang="en-IN" smtClean="0"/>
              <a:t>‹#›</a:t>
            </a:fld>
            <a:endParaRPr lang="en-IN"/>
          </a:p>
        </p:txBody>
      </p:sp>
    </p:spTree>
    <p:extLst>
      <p:ext uri="{BB962C8B-B14F-4D97-AF65-F5344CB8AC3E}">
        <p14:creationId xmlns:p14="http://schemas.microsoft.com/office/powerpoint/2010/main" val="2128442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52FF-FA1E-823F-E4B8-92C9BA8FFC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06B6F1-3AF9-DBC6-9193-84827C74C3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C80D5C-6B9B-4718-FC53-7D76F2FC2157}"/>
              </a:ext>
            </a:extLst>
          </p:cNvPr>
          <p:cNvSpPr>
            <a:spLocks noGrp="1"/>
          </p:cNvSpPr>
          <p:nvPr>
            <p:ph type="dt" sz="half" idx="10"/>
          </p:nvPr>
        </p:nvSpPr>
        <p:spPr/>
        <p:txBody>
          <a:bodyPr/>
          <a:lstStyle/>
          <a:p>
            <a:fld id="{C4353322-A5B2-450D-8AA2-88CE08BF8B60}" type="datetimeFigureOut">
              <a:rPr lang="en-IN" smtClean="0"/>
              <a:t>24-03-2025</a:t>
            </a:fld>
            <a:endParaRPr lang="en-IN"/>
          </a:p>
        </p:txBody>
      </p:sp>
      <p:sp>
        <p:nvSpPr>
          <p:cNvPr id="5" name="Footer Placeholder 4">
            <a:extLst>
              <a:ext uri="{FF2B5EF4-FFF2-40B4-BE49-F238E27FC236}">
                <a16:creationId xmlns:a16="http://schemas.microsoft.com/office/drawing/2014/main" id="{8C2B6DA0-1C13-AB33-B24C-7ECE4AB98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46A425-20F5-E216-0086-1E0D870BAD1C}"/>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1219091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FB5F-4F80-0B2D-CF10-9C7172AC53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AB16D8-988E-D796-1144-098AC987D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8D8D54-67A6-2C24-60DC-BA4B195E5B98}"/>
              </a:ext>
            </a:extLst>
          </p:cNvPr>
          <p:cNvSpPr>
            <a:spLocks noGrp="1"/>
          </p:cNvSpPr>
          <p:nvPr>
            <p:ph type="dt" sz="half" idx="10"/>
          </p:nvPr>
        </p:nvSpPr>
        <p:spPr/>
        <p:txBody>
          <a:bodyPr/>
          <a:lstStyle/>
          <a:p>
            <a:fld id="{C4353322-A5B2-450D-8AA2-88CE08BF8B60}" type="datetimeFigureOut">
              <a:rPr lang="en-IN" smtClean="0"/>
              <a:t>24-03-2025</a:t>
            </a:fld>
            <a:endParaRPr lang="en-IN"/>
          </a:p>
        </p:txBody>
      </p:sp>
      <p:sp>
        <p:nvSpPr>
          <p:cNvPr id="5" name="Footer Placeholder 4">
            <a:extLst>
              <a:ext uri="{FF2B5EF4-FFF2-40B4-BE49-F238E27FC236}">
                <a16:creationId xmlns:a16="http://schemas.microsoft.com/office/drawing/2014/main" id="{CA521750-EEAC-DB12-A82A-94DA5926A6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881DDE-DFE9-6B4D-8139-FEB556EEF1E4}"/>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3196240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49599-4627-3B83-344D-0241338146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96D71-0DD6-3B3F-CC3F-D4D366EE8A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536977-758D-BBD6-D6FC-CCE85F63C31D}"/>
              </a:ext>
            </a:extLst>
          </p:cNvPr>
          <p:cNvSpPr>
            <a:spLocks noGrp="1"/>
          </p:cNvSpPr>
          <p:nvPr>
            <p:ph type="dt" sz="half" idx="10"/>
          </p:nvPr>
        </p:nvSpPr>
        <p:spPr/>
        <p:txBody>
          <a:bodyPr/>
          <a:lstStyle/>
          <a:p>
            <a:fld id="{C4353322-A5B2-450D-8AA2-88CE08BF8B60}" type="datetimeFigureOut">
              <a:rPr lang="en-IN" smtClean="0"/>
              <a:t>24-03-2025</a:t>
            </a:fld>
            <a:endParaRPr lang="en-IN"/>
          </a:p>
        </p:txBody>
      </p:sp>
      <p:sp>
        <p:nvSpPr>
          <p:cNvPr id="5" name="Footer Placeholder 4">
            <a:extLst>
              <a:ext uri="{FF2B5EF4-FFF2-40B4-BE49-F238E27FC236}">
                <a16:creationId xmlns:a16="http://schemas.microsoft.com/office/drawing/2014/main" id="{43754937-A4DA-036F-090A-E40CD8A55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1D977F-12AE-E2D7-9D02-A0DD7C377B03}"/>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166625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E494-176F-D955-32F2-F3C1DB106A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DEFC63-5815-77C9-7A82-4353EC629F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A7B386-F7AE-E4C4-F6DB-2BD56DD3EA92}"/>
              </a:ext>
            </a:extLst>
          </p:cNvPr>
          <p:cNvSpPr>
            <a:spLocks noGrp="1"/>
          </p:cNvSpPr>
          <p:nvPr>
            <p:ph type="dt" sz="half" idx="10"/>
          </p:nvPr>
        </p:nvSpPr>
        <p:spPr/>
        <p:txBody>
          <a:bodyPr/>
          <a:lstStyle/>
          <a:p>
            <a:fld id="{C4353322-A5B2-450D-8AA2-88CE08BF8B60}" type="datetimeFigureOut">
              <a:rPr lang="en-IN" smtClean="0"/>
              <a:t>24-03-2025</a:t>
            </a:fld>
            <a:endParaRPr lang="en-IN"/>
          </a:p>
        </p:txBody>
      </p:sp>
      <p:sp>
        <p:nvSpPr>
          <p:cNvPr id="5" name="Footer Placeholder 4">
            <a:extLst>
              <a:ext uri="{FF2B5EF4-FFF2-40B4-BE49-F238E27FC236}">
                <a16:creationId xmlns:a16="http://schemas.microsoft.com/office/drawing/2014/main" id="{FA5AAE31-CBC3-2733-B810-3256C9E226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1DCCA-2FF3-EA8D-D465-6ADA73162D8A}"/>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391533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87C9-FB70-1D99-7AD3-A9D768CA5C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76709A-BD65-54AD-7336-580114D3A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DC461F-C9A0-A7B7-EB7D-7B9F97EE4CA1}"/>
              </a:ext>
            </a:extLst>
          </p:cNvPr>
          <p:cNvSpPr>
            <a:spLocks noGrp="1"/>
          </p:cNvSpPr>
          <p:nvPr>
            <p:ph type="dt" sz="half" idx="10"/>
          </p:nvPr>
        </p:nvSpPr>
        <p:spPr/>
        <p:txBody>
          <a:bodyPr/>
          <a:lstStyle/>
          <a:p>
            <a:fld id="{C4353322-A5B2-450D-8AA2-88CE08BF8B60}" type="datetimeFigureOut">
              <a:rPr lang="en-IN" smtClean="0"/>
              <a:t>24-03-2025</a:t>
            </a:fld>
            <a:endParaRPr lang="en-IN"/>
          </a:p>
        </p:txBody>
      </p:sp>
      <p:sp>
        <p:nvSpPr>
          <p:cNvPr id="5" name="Footer Placeholder 4">
            <a:extLst>
              <a:ext uri="{FF2B5EF4-FFF2-40B4-BE49-F238E27FC236}">
                <a16:creationId xmlns:a16="http://schemas.microsoft.com/office/drawing/2014/main" id="{B744C326-9D20-A888-50F4-89C9B50026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471B9E-06DD-B2D5-98A0-FC355D7C5F82}"/>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2693107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B6F8-4A16-9EE2-DF78-B08400CEB5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FAEDB5-40EA-E18A-DA88-FE0F4A1090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5F06F8-8B80-394E-3809-B2D0B7892F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B87FCB-D513-25FF-1DDB-42A14F71DFCE}"/>
              </a:ext>
            </a:extLst>
          </p:cNvPr>
          <p:cNvSpPr>
            <a:spLocks noGrp="1"/>
          </p:cNvSpPr>
          <p:nvPr>
            <p:ph type="dt" sz="half" idx="10"/>
          </p:nvPr>
        </p:nvSpPr>
        <p:spPr/>
        <p:txBody>
          <a:bodyPr/>
          <a:lstStyle/>
          <a:p>
            <a:fld id="{C4353322-A5B2-450D-8AA2-88CE08BF8B60}" type="datetimeFigureOut">
              <a:rPr lang="en-IN" smtClean="0"/>
              <a:t>24-03-2025</a:t>
            </a:fld>
            <a:endParaRPr lang="en-IN"/>
          </a:p>
        </p:txBody>
      </p:sp>
      <p:sp>
        <p:nvSpPr>
          <p:cNvPr id="6" name="Footer Placeholder 5">
            <a:extLst>
              <a:ext uri="{FF2B5EF4-FFF2-40B4-BE49-F238E27FC236}">
                <a16:creationId xmlns:a16="http://schemas.microsoft.com/office/drawing/2014/main" id="{72AF7DC5-9991-E198-23E6-0AD4787F0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CE59F1-C6B1-BE16-1BA8-5AD886C4B77B}"/>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169144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7D76-9152-938F-2225-143F321492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2856A9-17C5-D7D7-E8A8-AC8594E0CC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06DEA5-BECA-203B-F945-313FCF3BD4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AA8E06-0726-9CCE-6C57-07F87FB863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A6110-35CA-DA9B-78DC-7FE5B1B63A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036CA4-1ED8-259A-8848-84CB4EAFF631}"/>
              </a:ext>
            </a:extLst>
          </p:cNvPr>
          <p:cNvSpPr>
            <a:spLocks noGrp="1"/>
          </p:cNvSpPr>
          <p:nvPr>
            <p:ph type="dt" sz="half" idx="10"/>
          </p:nvPr>
        </p:nvSpPr>
        <p:spPr/>
        <p:txBody>
          <a:bodyPr/>
          <a:lstStyle/>
          <a:p>
            <a:fld id="{C4353322-A5B2-450D-8AA2-88CE08BF8B60}" type="datetimeFigureOut">
              <a:rPr lang="en-IN" smtClean="0"/>
              <a:t>24-03-2025</a:t>
            </a:fld>
            <a:endParaRPr lang="en-IN"/>
          </a:p>
        </p:txBody>
      </p:sp>
      <p:sp>
        <p:nvSpPr>
          <p:cNvPr id="8" name="Footer Placeholder 7">
            <a:extLst>
              <a:ext uri="{FF2B5EF4-FFF2-40B4-BE49-F238E27FC236}">
                <a16:creationId xmlns:a16="http://schemas.microsoft.com/office/drawing/2014/main" id="{0EC6C7B4-E8A3-4669-DC10-304D77906D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A444DE-C756-4982-E71D-B7ADBB3E349D}"/>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373542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A17A-5C2C-8F80-0A32-156B7D7C25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DD1378-8D6D-0B6B-8B77-22DE1AB13340}"/>
              </a:ext>
            </a:extLst>
          </p:cNvPr>
          <p:cNvSpPr>
            <a:spLocks noGrp="1"/>
          </p:cNvSpPr>
          <p:nvPr>
            <p:ph type="dt" sz="half" idx="10"/>
          </p:nvPr>
        </p:nvSpPr>
        <p:spPr/>
        <p:txBody>
          <a:bodyPr/>
          <a:lstStyle/>
          <a:p>
            <a:fld id="{C4353322-A5B2-450D-8AA2-88CE08BF8B60}" type="datetimeFigureOut">
              <a:rPr lang="en-IN" smtClean="0"/>
              <a:t>24-03-2025</a:t>
            </a:fld>
            <a:endParaRPr lang="en-IN"/>
          </a:p>
        </p:txBody>
      </p:sp>
      <p:sp>
        <p:nvSpPr>
          <p:cNvPr id="4" name="Footer Placeholder 3">
            <a:extLst>
              <a:ext uri="{FF2B5EF4-FFF2-40B4-BE49-F238E27FC236}">
                <a16:creationId xmlns:a16="http://schemas.microsoft.com/office/drawing/2014/main" id="{EDDE8A89-BD6F-3295-E392-483F01D7B9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7AA9A8-A5FC-8B16-B141-803704F837DF}"/>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320268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2E9D5-6AA5-4ACE-9C8A-AAA4914408E5}"/>
              </a:ext>
            </a:extLst>
          </p:cNvPr>
          <p:cNvSpPr>
            <a:spLocks noGrp="1"/>
          </p:cNvSpPr>
          <p:nvPr>
            <p:ph type="dt" sz="half" idx="10"/>
          </p:nvPr>
        </p:nvSpPr>
        <p:spPr/>
        <p:txBody>
          <a:bodyPr/>
          <a:lstStyle/>
          <a:p>
            <a:fld id="{C4353322-A5B2-450D-8AA2-88CE08BF8B60}" type="datetimeFigureOut">
              <a:rPr lang="en-IN" smtClean="0"/>
              <a:t>24-03-2025</a:t>
            </a:fld>
            <a:endParaRPr lang="en-IN"/>
          </a:p>
        </p:txBody>
      </p:sp>
      <p:sp>
        <p:nvSpPr>
          <p:cNvPr id="3" name="Footer Placeholder 2">
            <a:extLst>
              <a:ext uri="{FF2B5EF4-FFF2-40B4-BE49-F238E27FC236}">
                <a16:creationId xmlns:a16="http://schemas.microsoft.com/office/drawing/2014/main" id="{C02A47BD-1987-16FF-1E7B-E039A7BB48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A33089-6294-131F-C368-1BA137487844}"/>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188304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76D5-086A-07C4-5AA3-06D220D5D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455A39-5431-0E7C-2FF8-02BDC1D8D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AADB12-CD52-6B5C-437E-BAD3A0476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480C3-7C53-F2E3-7744-28E135CB249E}"/>
              </a:ext>
            </a:extLst>
          </p:cNvPr>
          <p:cNvSpPr>
            <a:spLocks noGrp="1"/>
          </p:cNvSpPr>
          <p:nvPr>
            <p:ph type="dt" sz="half" idx="10"/>
          </p:nvPr>
        </p:nvSpPr>
        <p:spPr/>
        <p:txBody>
          <a:bodyPr/>
          <a:lstStyle/>
          <a:p>
            <a:fld id="{C4353322-A5B2-450D-8AA2-88CE08BF8B60}" type="datetimeFigureOut">
              <a:rPr lang="en-IN" smtClean="0"/>
              <a:t>24-03-2025</a:t>
            </a:fld>
            <a:endParaRPr lang="en-IN"/>
          </a:p>
        </p:txBody>
      </p:sp>
      <p:sp>
        <p:nvSpPr>
          <p:cNvPr id="6" name="Footer Placeholder 5">
            <a:extLst>
              <a:ext uri="{FF2B5EF4-FFF2-40B4-BE49-F238E27FC236}">
                <a16:creationId xmlns:a16="http://schemas.microsoft.com/office/drawing/2014/main" id="{A87C54CD-7E83-25AC-9E44-99B91A7221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A0FD0B-A8DF-E16E-A38D-0E40F0AC732B}"/>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66217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30FA-5529-DD69-192B-F2E3C457A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89AF1A-311C-4510-C1E0-89D4715B5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B0B05B-4563-9D98-326F-AA5C4F77D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CCA116-DFA9-1881-CA72-0ECB0271663F}"/>
              </a:ext>
            </a:extLst>
          </p:cNvPr>
          <p:cNvSpPr>
            <a:spLocks noGrp="1"/>
          </p:cNvSpPr>
          <p:nvPr>
            <p:ph type="dt" sz="half" idx="10"/>
          </p:nvPr>
        </p:nvSpPr>
        <p:spPr/>
        <p:txBody>
          <a:bodyPr/>
          <a:lstStyle/>
          <a:p>
            <a:fld id="{C4353322-A5B2-450D-8AA2-88CE08BF8B60}" type="datetimeFigureOut">
              <a:rPr lang="en-IN" smtClean="0"/>
              <a:t>24-03-2025</a:t>
            </a:fld>
            <a:endParaRPr lang="en-IN"/>
          </a:p>
        </p:txBody>
      </p:sp>
      <p:sp>
        <p:nvSpPr>
          <p:cNvPr id="6" name="Footer Placeholder 5">
            <a:extLst>
              <a:ext uri="{FF2B5EF4-FFF2-40B4-BE49-F238E27FC236}">
                <a16:creationId xmlns:a16="http://schemas.microsoft.com/office/drawing/2014/main" id="{3F751681-A497-1FD1-DD00-EDA9E3CF61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E151A5-E93A-EA8D-435D-E42FECCFB69A}"/>
              </a:ext>
            </a:extLst>
          </p:cNvPr>
          <p:cNvSpPr>
            <a:spLocks noGrp="1"/>
          </p:cNvSpPr>
          <p:nvPr>
            <p:ph type="sldNum" sz="quarter" idx="12"/>
          </p:nvPr>
        </p:nvSpPr>
        <p:spPr/>
        <p:txBody>
          <a:bodyPr/>
          <a:lstStyle/>
          <a:p>
            <a:fld id="{BB33EF4E-4285-4527-A05C-7FDBBFB85EDA}" type="slidenum">
              <a:rPr lang="en-IN" smtClean="0"/>
              <a:t>‹#›</a:t>
            </a:fld>
            <a:endParaRPr lang="en-IN"/>
          </a:p>
        </p:txBody>
      </p:sp>
    </p:spTree>
    <p:extLst>
      <p:ext uri="{BB962C8B-B14F-4D97-AF65-F5344CB8AC3E}">
        <p14:creationId xmlns:p14="http://schemas.microsoft.com/office/powerpoint/2010/main" val="4211258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E5D8F-8C28-BEBA-70C9-88B7EAE6CC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6C480A-3C8C-7FFA-AE27-EC7082555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C9A312-477A-5937-776E-890B3E8A4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53322-A5B2-450D-8AA2-88CE08BF8B60}" type="datetimeFigureOut">
              <a:rPr lang="en-IN" smtClean="0"/>
              <a:t>24-03-2025</a:t>
            </a:fld>
            <a:endParaRPr lang="en-IN"/>
          </a:p>
        </p:txBody>
      </p:sp>
      <p:sp>
        <p:nvSpPr>
          <p:cNvPr id="5" name="Footer Placeholder 4">
            <a:extLst>
              <a:ext uri="{FF2B5EF4-FFF2-40B4-BE49-F238E27FC236}">
                <a16:creationId xmlns:a16="http://schemas.microsoft.com/office/drawing/2014/main" id="{C5F0027A-C799-6F08-8D5B-FDB3BEF541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B87E31-72C6-182C-F6BE-225BE16CE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3EF4E-4285-4527-A05C-7FDBBFB85EDA}" type="slidenum">
              <a:rPr lang="en-IN" smtClean="0"/>
              <a:t>‹#›</a:t>
            </a:fld>
            <a:endParaRPr lang="en-IN"/>
          </a:p>
        </p:txBody>
      </p:sp>
    </p:spTree>
    <p:extLst>
      <p:ext uri="{BB962C8B-B14F-4D97-AF65-F5344CB8AC3E}">
        <p14:creationId xmlns:p14="http://schemas.microsoft.com/office/powerpoint/2010/main" val="1802378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6C68-2730-FB82-344C-ADFFF0BA50AD}"/>
              </a:ext>
            </a:extLst>
          </p:cNvPr>
          <p:cNvSpPr>
            <a:spLocks noGrp="1"/>
          </p:cNvSpPr>
          <p:nvPr>
            <p:ph type="ctrTitle"/>
          </p:nvPr>
        </p:nvSpPr>
        <p:spPr>
          <a:xfrm>
            <a:off x="710415" y="255326"/>
            <a:ext cx="10771163" cy="1178385"/>
          </a:xfrm>
        </p:spPr>
        <p:txBody>
          <a:bodyPr>
            <a:normAutofit/>
          </a:bodyPr>
          <a:lstStyle/>
          <a:p>
            <a:r>
              <a:rPr lang="en-US" dirty="0">
                <a:latin typeface="Britannic Bold" panose="020B0903060703020204" pitchFamily="34" charset="0"/>
              </a:rPr>
              <a:t>Company Employee Analytics</a:t>
            </a:r>
            <a:endParaRPr lang="en-IN" dirty="0">
              <a:latin typeface="Britannic Bold" panose="020B0903060703020204" pitchFamily="34" charset="0"/>
            </a:endParaRPr>
          </a:p>
        </p:txBody>
      </p:sp>
      <p:sp>
        <p:nvSpPr>
          <p:cNvPr id="4" name="Rectangle 1">
            <a:extLst>
              <a:ext uri="{FF2B5EF4-FFF2-40B4-BE49-F238E27FC236}">
                <a16:creationId xmlns:a16="http://schemas.microsoft.com/office/drawing/2014/main" id="{7D0917A1-2D0B-30BF-8C94-80C360754D48}"/>
              </a:ext>
            </a:extLst>
          </p:cNvPr>
          <p:cNvSpPr>
            <a:spLocks noGrp="1" noChangeArrowheads="1"/>
          </p:cNvSpPr>
          <p:nvPr>
            <p:ph type="subTitle" idx="1"/>
          </p:nvPr>
        </p:nvSpPr>
        <p:spPr bwMode="auto">
          <a:xfrm>
            <a:off x="861055" y="2187162"/>
            <a:ext cx="10469882" cy="378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200" dirty="0"/>
              <a:t>An Employee Analytics project in Power BI uses employee data (demographics, performance, tenure) to create interactive dashboards. These dashboards visualize key metrics like:</a:t>
            </a:r>
          </a:p>
          <a:p>
            <a:r>
              <a:rPr lang="en-GB" sz="2200" b="1" dirty="0"/>
              <a:t>Headcount &amp; Demographics:</a:t>
            </a:r>
            <a:r>
              <a:rPr lang="en-GB" sz="2200" dirty="0"/>
              <a:t> Shows employee distribution by department, location, etc.</a:t>
            </a:r>
          </a:p>
          <a:p>
            <a:r>
              <a:rPr lang="en-GB" sz="2200" b="1" dirty="0"/>
              <a:t>Turnover &amp; Retention:</a:t>
            </a:r>
            <a:r>
              <a:rPr lang="en-GB" sz="2200" dirty="0"/>
              <a:t> Tracks employee departure rates and time spent at the company.</a:t>
            </a:r>
          </a:p>
          <a:p>
            <a:r>
              <a:rPr lang="en-GB" sz="2200" b="1" dirty="0"/>
              <a:t>Performance Metrics:</a:t>
            </a:r>
            <a:r>
              <a:rPr lang="en-GB" sz="2200" dirty="0"/>
              <a:t> Displays sales, productivity, or other relevant performance indicators.</a:t>
            </a:r>
          </a:p>
          <a:p>
            <a:r>
              <a:rPr lang="en-GB" sz="2200" b="1" dirty="0"/>
              <a:t>Engagement &amp; Satisfaction:</a:t>
            </a:r>
            <a:r>
              <a:rPr lang="en-GB" sz="2200" dirty="0"/>
              <a:t> Potentially uses survey data to visualize employee morale.</a:t>
            </a:r>
          </a:p>
          <a:p>
            <a:r>
              <a:rPr lang="en-GB" sz="2200" dirty="0"/>
              <a:t>Power BI's features enable data exploration, trend analysis, and actionable insights for HR and management.</a:t>
            </a:r>
          </a:p>
        </p:txBody>
      </p:sp>
    </p:spTree>
    <p:extLst>
      <p:ext uri="{BB962C8B-B14F-4D97-AF65-F5344CB8AC3E}">
        <p14:creationId xmlns:p14="http://schemas.microsoft.com/office/powerpoint/2010/main" val="654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2082-E804-79AB-7D27-8304BD539A55}"/>
              </a:ext>
            </a:extLst>
          </p:cNvPr>
          <p:cNvSpPr>
            <a:spLocks noGrp="1"/>
          </p:cNvSpPr>
          <p:nvPr>
            <p:ph type="title"/>
          </p:nvPr>
        </p:nvSpPr>
        <p:spPr>
          <a:xfrm>
            <a:off x="838200" y="235996"/>
            <a:ext cx="10515600" cy="982765"/>
          </a:xfrm>
        </p:spPr>
        <p:txBody>
          <a:bodyPr/>
          <a:lstStyle/>
          <a:p>
            <a:pPr algn="ctr"/>
            <a:r>
              <a:rPr lang="en-US" dirty="0">
                <a:latin typeface="Britannic Bold" panose="020B0903060703020204" pitchFamily="34" charset="0"/>
              </a:rPr>
              <a:t>The overall Dashboard of this project</a:t>
            </a:r>
            <a:endParaRPr lang="en-IN" dirty="0">
              <a:latin typeface="Britannic Bold" panose="020B0903060703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836" y="1455603"/>
            <a:ext cx="8440328" cy="4734586"/>
          </a:xfrm>
          <a:prstGeom prst="rect">
            <a:avLst/>
          </a:prstGeom>
        </p:spPr>
      </p:pic>
    </p:spTree>
    <p:extLst>
      <p:ext uri="{BB962C8B-B14F-4D97-AF65-F5344CB8AC3E}">
        <p14:creationId xmlns:p14="http://schemas.microsoft.com/office/powerpoint/2010/main" val="24500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DC29-91DC-F7AB-7B38-5C4EA92EF1EE}"/>
              </a:ext>
            </a:extLst>
          </p:cNvPr>
          <p:cNvSpPr>
            <a:spLocks noGrp="1"/>
          </p:cNvSpPr>
          <p:nvPr>
            <p:ph type="title"/>
          </p:nvPr>
        </p:nvSpPr>
        <p:spPr>
          <a:xfrm>
            <a:off x="838200" y="365125"/>
            <a:ext cx="10515600" cy="942565"/>
          </a:xfrm>
        </p:spPr>
        <p:txBody>
          <a:bodyPr/>
          <a:lstStyle/>
          <a:p>
            <a:pPr algn="ctr"/>
            <a:r>
              <a:rPr lang="en-US" dirty="0" smtClean="0">
                <a:latin typeface="Britannic Bold" panose="020B0903060703020204" pitchFamily="34" charset="0"/>
              </a:rPr>
              <a:t>Average Income</a:t>
            </a:r>
            <a:endParaRPr lang="en-IN" dirty="0">
              <a:latin typeface="Britannic Bold" panose="020B0903060703020204" pitchFamily="34" charset="0"/>
            </a:endParaRPr>
          </a:p>
        </p:txBody>
      </p:sp>
      <p:sp>
        <p:nvSpPr>
          <p:cNvPr id="5" name="TextBox 4">
            <a:extLst>
              <a:ext uri="{FF2B5EF4-FFF2-40B4-BE49-F238E27FC236}">
                <a16:creationId xmlns:a16="http://schemas.microsoft.com/office/drawing/2014/main" id="{E09ECF01-E5CA-5186-A3FF-3F5FC43E700B}"/>
              </a:ext>
            </a:extLst>
          </p:cNvPr>
          <p:cNvSpPr txBox="1"/>
          <p:nvPr/>
        </p:nvSpPr>
        <p:spPr>
          <a:xfrm>
            <a:off x="9714271" y="1573161"/>
            <a:ext cx="2241755" cy="4401205"/>
          </a:xfrm>
          <a:prstGeom prst="rect">
            <a:avLst/>
          </a:prstGeom>
          <a:noFill/>
        </p:spPr>
        <p:txBody>
          <a:bodyPr wrap="square" rtlCol="0">
            <a:spAutoFit/>
          </a:bodyPr>
          <a:lstStyle/>
          <a:p>
            <a:r>
              <a:rPr lang="en-GB" sz="2000" dirty="0">
                <a:latin typeface="Gadugi" panose="020B0502040204020203" pitchFamily="34" charset="0"/>
                <a:ea typeface="Gadugi" panose="020B0502040204020203" pitchFamily="34" charset="0"/>
              </a:rPr>
              <a:t>Power BI Employee Analytics can display average salary by various categories like department or job role, showing salary trends and highlighting potential pay discrepancies through clear visualizations</a:t>
            </a:r>
            <a:r>
              <a:rPr lang="en-GB" sz="2000" dirty="0" smtClean="0">
                <a:latin typeface="Gadugi" panose="020B0502040204020203" pitchFamily="34" charset="0"/>
                <a:ea typeface="Gadugi" panose="020B0502040204020203" pitchFamily="34" charset="0"/>
              </a:rPr>
              <a:t>.</a:t>
            </a:r>
            <a:endParaRPr lang="en-IN" sz="2000" dirty="0">
              <a:latin typeface="Gadugi" panose="020B0502040204020203" pitchFamily="34" charset="0"/>
              <a:ea typeface="Gadugi" panose="020B0502040204020203" pitchFamily="34" charset="0"/>
              <a:cs typeface="Dubai Medium" panose="020B0603030403030204" pitchFamily="34"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01" y="1573161"/>
            <a:ext cx="8688012" cy="4734586"/>
          </a:xfrm>
          <a:prstGeom prst="rect">
            <a:avLst/>
          </a:prstGeom>
        </p:spPr>
      </p:pic>
    </p:spTree>
    <p:extLst>
      <p:ext uri="{BB962C8B-B14F-4D97-AF65-F5344CB8AC3E}">
        <p14:creationId xmlns:p14="http://schemas.microsoft.com/office/powerpoint/2010/main" val="245392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97F30F-3A53-D392-F071-C204C5A806C9}"/>
              </a:ext>
            </a:extLst>
          </p:cNvPr>
          <p:cNvSpPr txBox="1"/>
          <p:nvPr/>
        </p:nvSpPr>
        <p:spPr>
          <a:xfrm>
            <a:off x="1592521" y="227752"/>
            <a:ext cx="8013595" cy="830997"/>
          </a:xfrm>
          <a:prstGeom prst="rect">
            <a:avLst/>
          </a:prstGeom>
          <a:noFill/>
        </p:spPr>
        <p:txBody>
          <a:bodyPr wrap="square" rtlCol="0">
            <a:spAutoFit/>
          </a:bodyPr>
          <a:lstStyle/>
          <a:p>
            <a:pPr algn="ctr"/>
            <a:r>
              <a:rPr lang="en-US" sz="4800" dirty="0" smtClean="0">
                <a:latin typeface="Britannic Bold" panose="020B0903060703020204" pitchFamily="34" charset="0"/>
              </a:rPr>
              <a:t>Average Working Years</a:t>
            </a:r>
            <a:endParaRPr lang="en-IN" sz="4800" dirty="0">
              <a:latin typeface="Britannic Bold" panose="020B0903060703020204" pitchFamily="34" charset="0"/>
            </a:endParaRPr>
          </a:p>
        </p:txBody>
      </p:sp>
      <p:sp>
        <p:nvSpPr>
          <p:cNvPr id="7" name="TextBox 6">
            <a:extLst>
              <a:ext uri="{FF2B5EF4-FFF2-40B4-BE49-F238E27FC236}">
                <a16:creationId xmlns:a16="http://schemas.microsoft.com/office/drawing/2014/main" id="{D0A18B88-ABD6-D0C8-3E8F-0302DBF9328E}"/>
              </a:ext>
            </a:extLst>
          </p:cNvPr>
          <p:cNvSpPr txBox="1"/>
          <p:nvPr/>
        </p:nvSpPr>
        <p:spPr>
          <a:xfrm>
            <a:off x="9606116" y="6818585"/>
            <a:ext cx="3249394" cy="7027664"/>
          </a:xfrm>
          <a:prstGeom prst="rect">
            <a:avLst/>
          </a:prstGeom>
          <a:noFill/>
        </p:spPr>
        <p:txBody>
          <a:bodyPr wrap="square" rtlCol="0">
            <a:spAutoFit/>
          </a:bodyPr>
          <a:lstStyle/>
          <a:p>
            <a:endParaRPr lang="en-IN" dirty="0"/>
          </a:p>
        </p:txBody>
      </p:sp>
      <p:sp>
        <p:nvSpPr>
          <p:cNvPr id="8" name="Rectangle 2">
            <a:extLst>
              <a:ext uri="{FF2B5EF4-FFF2-40B4-BE49-F238E27FC236}">
                <a16:creationId xmlns:a16="http://schemas.microsoft.com/office/drawing/2014/main" id="{C4877FE9-56F8-E7F1-4D6C-20B9FAA33B12}"/>
              </a:ext>
            </a:extLst>
          </p:cNvPr>
          <p:cNvSpPr>
            <a:spLocks noChangeArrowheads="1"/>
          </p:cNvSpPr>
          <p:nvPr/>
        </p:nvSpPr>
        <p:spPr bwMode="auto">
          <a:xfrm>
            <a:off x="9296400" y="2045841"/>
            <a:ext cx="2467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GB" sz="2400" dirty="0">
                <a:latin typeface="Gadugi" panose="020B0502040204020203" pitchFamily="34" charset="0"/>
                <a:ea typeface="Gadugi" panose="020B0502040204020203" pitchFamily="34" charset="0"/>
              </a:rPr>
              <a:t>Power BI calculates and visualizes average total working hours by team, role, or individual, revealing workload patterns.</a:t>
            </a:r>
            <a:endParaRPr kumimoji="0" lang="en-US" altLang="en-US" sz="2400" b="0" i="0" u="none" strike="noStrike" cap="none" normalizeH="0" baseline="0" dirty="0">
              <a:ln>
                <a:noFill/>
              </a:ln>
              <a:solidFill>
                <a:schemeClr val="tx1"/>
              </a:solidFill>
              <a:effectLst/>
              <a:latin typeface="Gadugi" panose="020B0502040204020203" pitchFamily="34" charset="0"/>
              <a:ea typeface="Gadugi" panose="020B0502040204020203" pitchFamily="34" charset="0"/>
              <a:cs typeface="Dubai Medium" panose="020B0603030403030204" pitchFamily="34" charset="-78"/>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759" y="1571374"/>
            <a:ext cx="8497486" cy="4734586"/>
          </a:xfrm>
          <a:prstGeom prst="rect">
            <a:avLst/>
          </a:prstGeom>
        </p:spPr>
      </p:pic>
    </p:spTree>
    <p:extLst>
      <p:ext uri="{BB962C8B-B14F-4D97-AF65-F5344CB8AC3E}">
        <p14:creationId xmlns:p14="http://schemas.microsoft.com/office/powerpoint/2010/main" val="348778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2BA8-CD20-66C4-CB29-E9715646D47E}"/>
              </a:ext>
            </a:extLst>
          </p:cNvPr>
          <p:cNvSpPr>
            <a:spLocks noGrp="1"/>
          </p:cNvSpPr>
          <p:nvPr>
            <p:ph type="title"/>
          </p:nvPr>
        </p:nvSpPr>
        <p:spPr>
          <a:xfrm>
            <a:off x="838200" y="256971"/>
            <a:ext cx="10515600" cy="893404"/>
          </a:xfrm>
        </p:spPr>
        <p:txBody>
          <a:bodyPr/>
          <a:lstStyle/>
          <a:p>
            <a:pPr algn="ctr"/>
            <a:r>
              <a:rPr lang="en-US" dirty="0" smtClean="0">
                <a:latin typeface="Britannic Bold" panose="020B0903060703020204" pitchFamily="34" charset="0"/>
              </a:rPr>
              <a:t>Total Employees</a:t>
            </a:r>
            <a:endParaRPr lang="en-IN" dirty="0">
              <a:latin typeface="Britannic Bold" panose="020B0903060703020204" pitchFamily="34" charset="0"/>
            </a:endParaRPr>
          </a:p>
        </p:txBody>
      </p:sp>
      <p:sp>
        <p:nvSpPr>
          <p:cNvPr id="5" name="TextBox 4">
            <a:extLst>
              <a:ext uri="{FF2B5EF4-FFF2-40B4-BE49-F238E27FC236}">
                <a16:creationId xmlns:a16="http://schemas.microsoft.com/office/drawing/2014/main" id="{F76F0B21-F5BC-6EF2-6894-81FF5D462D1C}"/>
              </a:ext>
            </a:extLst>
          </p:cNvPr>
          <p:cNvSpPr txBox="1"/>
          <p:nvPr/>
        </p:nvSpPr>
        <p:spPr>
          <a:xfrm>
            <a:off x="9576619" y="1738557"/>
            <a:ext cx="2133600" cy="4401205"/>
          </a:xfrm>
          <a:prstGeom prst="rect">
            <a:avLst/>
          </a:prstGeom>
          <a:noFill/>
        </p:spPr>
        <p:txBody>
          <a:bodyPr wrap="square" rtlCol="0">
            <a:spAutoFit/>
          </a:bodyPr>
          <a:lstStyle/>
          <a:p>
            <a:r>
              <a:rPr lang="en-GB" sz="2000" dirty="0">
                <a:latin typeface="Gadugi" panose="020B0502040204020203" pitchFamily="34" charset="0"/>
                <a:ea typeface="Gadugi" panose="020B0502040204020203" pitchFamily="34" charset="0"/>
              </a:rPr>
              <a:t>Power BI can quickly display the total employee count, broken down by various categories like department, location, or job role. This provides a clear overview of workforce size and distribution.</a:t>
            </a:r>
            <a:endParaRPr lang="en-IN" sz="2000" dirty="0">
              <a:latin typeface="Gadugi" panose="020B0502040204020203" pitchFamily="34" charset="0"/>
              <a:ea typeface="Gadugi" panose="020B0502040204020203" pitchFamily="34" charset="0"/>
              <a:cs typeface="Dubai Medium" panose="020B0603030403030204" pitchFamily="34"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61" y="1403688"/>
            <a:ext cx="8678486" cy="4763165"/>
          </a:xfrm>
          <a:prstGeom prst="rect">
            <a:avLst/>
          </a:prstGeom>
        </p:spPr>
      </p:pic>
    </p:spTree>
    <p:extLst>
      <p:ext uri="{BB962C8B-B14F-4D97-AF65-F5344CB8AC3E}">
        <p14:creationId xmlns:p14="http://schemas.microsoft.com/office/powerpoint/2010/main" val="320792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DA92-90BF-5E16-9C6C-7D16DB30A546}"/>
              </a:ext>
            </a:extLst>
          </p:cNvPr>
          <p:cNvSpPr>
            <a:spLocks noGrp="1"/>
          </p:cNvSpPr>
          <p:nvPr>
            <p:ph type="title"/>
          </p:nvPr>
        </p:nvSpPr>
        <p:spPr>
          <a:xfrm>
            <a:off x="838200" y="365125"/>
            <a:ext cx="10515600" cy="1080217"/>
          </a:xfrm>
        </p:spPr>
        <p:txBody>
          <a:bodyPr/>
          <a:lstStyle/>
          <a:p>
            <a:pPr algn="ctr"/>
            <a:r>
              <a:rPr lang="en-US" dirty="0" smtClean="0">
                <a:latin typeface="Britannic Bold" panose="020B0903060703020204" pitchFamily="34" charset="0"/>
              </a:rPr>
              <a:t>Different G</a:t>
            </a:r>
            <a:r>
              <a:rPr lang="en-US" dirty="0" smtClean="0">
                <a:latin typeface="Britannic Bold" panose="020B0903060703020204" pitchFamily="34" charset="0"/>
              </a:rPr>
              <a:t>ender</a:t>
            </a:r>
            <a:endParaRPr lang="en-IN" dirty="0">
              <a:latin typeface="Britannic Bold" panose="020B0903060703020204" pitchFamily="34" charset="0"/>
            </a:endParaRPr>
          </a:p>
        </p:txBody>
      </p:sp>
      <p:sp>
        <p:nvSpPr>
          <p:cNvPr id="5" name="TextBox 4">
            <a:extLst>
              <a:ext uri="{FF2B5EF4-FFF2-40B4-BE49-F238E27FC236}">
                <a16:creationId xmlns:a16="http://schemas.microsoft.com/office/drawing/2014/main" id="{FE14E219-D10D-6FA6-AF63-93A573BF9ED0}"/>
              </a:ext>
            </a:extLst>
          </p:cNvPr>
          <p:cNvSpPr txBox="1"/>
          <p:nvPr/>
        </p:nvSpPr>
        <p:spPr>
          <a:xfrm>
            <a:off x="9665109" y="1476117"/>
            <a:ext cx="2222091" cy="4708981"/>
          </a:xfrm>
          <a:prstGeom prst="rect">
            <a:avLst/>
          </a:prstGeom>
          <a:noFill/>
        </p:spPr>
        <p:txBody>
          <a:bodyPr wrap="square" rtlCol="0">
            <a:spAutoFit/>
          </a:bodyPr>
          <a:lstStyle/>
          <a:p>
            <a:r>
              <a:rPr lang="en-GB" sz="2000" dirty="0">
                <a:latin typeface="Gadugi" panose="020B0502040204020203" pitchFamily="34" charset="0"/>
                <a:ea typeface="Gadugi" panose="020B0502040204020203" pitchFamily="34" charset="0"/>
              </a:rPr>
              <a:t>Power BI visualizes employee gender data: headcount, distribution across departments, salary comparisons, and performance metrics, highlighting diversity and potential disparities.</a:t>
            </a:r>
            <a:endParaRPr lang="en-IN" sz="2000" dirty="0">
              <a:latin typeface="Gadugi" panose="020B0502040204020203" pitchFamily="34" charset="0"/>
              <a:ea typeface="Gadugi" panose="020B0502040204020203" pitchFamily="34" charset="0"/>
              <a:cs typeface="Dubai Medium" panose="020B0603030403030204" pitchFamily="34" charset="-78"/>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334" y="1612440"/>
            <a:ext cx="8507012" cy="4744112"/>
          </a:xfrm>
          <a:prstGeom prst="rect">
            <a:avLst/>
          </a:prstGeom>
        </p:spPr>
      </p:pic>
    </p:spTree>
    <p:extLst>
      <p:ext uri="{BB962C8B-B14F-4D97-AF65-F5344CB8AC3E}">
        <p14:creationId xmlns:p14="http://schemas.microsoft.com/office/powerpoint/2010/main" val="361062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F4D2-3826-703F-D86F-5D5E694BEE4A}"/>
              </a:ext>
            </a:extLst>
          </p:cNvPr>
          <p:cNvSpPr>
            <a:spLocks noGrp="1"/>
          </p:cNvSpPr>
          <p:nvPr>
            <p:ph type="title"/>
          </p:nvPr>
        </p:nvSpPr>
        <p:spPr>
          <a:xfrm>
            <a:off x="838200" y="373625"/>
            <a:ext cx="10515600" cy="874611"/>
          </a:xfrm>
        </p:spPr>
        <p:txBody>
          <a:bodyPr>
            <a:normAutofit/>
          </a:bodyPr>
          <a:lstStyle/>
          <a:p>
            <a:pPr algn="ctr"/>
            <a:r>
              <a:rPr lang="en-US" sz="5400" dirty="0" smtClean="0">
                <a:latin typeface="Britannic Bold" panose="020B0903060703020204" pitchFamily="34" charset="0"/>
              </a:rPr>
              <a:t>Age Group</a:t>
            </a:r>
            <a:endParaRPr lang="en-IN" sz="5400" dirty="0">
              <a:latin typeface="Britannic Bold" panose="020B0903060703020204" pitchFamily="34" charset="0"/>
            </a:endParaRPr>
          </a:p>
        </p:txBody>
      </p:sp>
      <p:sp>
        <p:nvSpPr>
          <p:cNvPr id="7" name="TextBox 6">
            <a:extLst>
              <a:ext uri="{FF2B5EF4-FFF2-40B4-BE49-F238E27FC236}">
                <a16:creationId xmlns:a16="http://schemas.microsoft.com/office/drawing/2014/main" id="{77BC1882-0A50-56CA-2B75-F59B76CDB8A6}"/>
              </a:ext>
            </a:extLst>
          </p:cNvPr>
          <p:cNvSpPr txBox="1"/>
          <p:nvPr/>
        </p:nvSpPr>
        <p:spPr>
          <a:xfrm>
            <a:off x="10103478" y="2050059"/>
            <a:ext cx="1882198" cy="3785652"/>
          </a:xfrm>
          <a:prstGeom prst="rect">
            <a:avLst/>
          </a:prstGeom>
          <a:noFill/>
        </p:spPr>
        <p:txBody>
          <a:bodyPr wrap="square" rtlCol="0">
            <a:spAutoFit/>
          </a:bodyPr>
          <a:lstStyle/>
          <a:p>
            <a:r>
              <a:rPr lang="en-GB" sz="2000" dirty="0">
                <a:latin typeface="Gadugi" panose="020B0502040204020203" pitchFamily="34" charset="0"/>
                <a:ea typeface="Gadugi" panose="020B0502040204020203" pitchFamily="34" charset="0"/>
              </a:rPr>
              <a:t>Power BI visualizes employee age groups: headcount, salary, tenure, and performance, revealing age-related workforce patterns.</a:t>
            </a:r>
            <a:endParaRPr lang="en-IN" sz="2000" dirty="0">
              <a:latin typeface="Gadugi" panose="020B0502040204020203" pitchFamily="34" charset="0"/>
              <a:ea typeface="Gadugi" panose="020B0502040204020203" pitchFamily="34" charset="0"/>
              <a:cs typeface="Dubai Medium" panose="020B0603030403030204" pitchFamily="34" charset="-78"/>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483" y="1547013"/>
            <a:ext cx="8726118" cy="4791744"/>
          </a:xfrm>
          <a:prstGeom prst="rect">
            <a:avLst/>
          </a:prstGeom>
        </p:spPr>
      </p:pic>
    </p:spTree>
    <p:extLst>
      <p:ext uri="{BB962C8B-B14F-4D97-AF65-F5344CB8AC3E}">
        <p14:creationId xmlns:p14="http://schemas.microsoft.com/office/powerpoint/2010/main" val="3542351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BA6227-8560-AEC4-6401-238717A687A2}"/>
              </a:ext>
            </a:extLst>
          </p:cNvPr>
          <p:cNvSpPr txBox="1"/>
          <p:nvPr/>
        </p:nvSpPr>
        <p:spPr>
          <a:xfrm>
            <a:off x="1828800" y="334297"/>
            <a:ext cx="8357419" cy="769441"/>
          </a:xfrm>
          <a:prstGeom prst="rect">
            <a:avLst/>
          </a:prstGeom>
          <a:noFill/>
        </p:spPr>
        <p:txBody>
          <a:bodyPr wrap="square" rtlCol="0">
            <a:spAutoFit/>
          </a:bodyPr>
          <a:lstStyle/>
          <a:p>
            <a:pPr algn="ctr"/>
            <a:r>
              <a:rPr lang="en-US" sz="4400" dirty="0">
                <a:latin typeface="Britannic Bold" panose="020B0903060703020204" pitchFamily="34" charset="0"/>
              </a:rPr>
              <a:t>Project Overview</a:t>
            </a:r>
            <a:endParaRPr lang="en-IN" sz="4400" dirty="0">
              <a:latin typeface="Britannic Bold" panose="020B0903060703020204" pitchFamily="34" charset="0"/>
            </a:endParaRPr>
          </a:p>
        </p:txBody>
      </p:sp>
      <p:sp>
        <p:nvSpPr>
          <p:cNvPr id="6" name="Rectangle 2">
            <a:extLst>
              <a:ext uri="{FF2B5EF4-FFF2-40B4-BE49-F238E27FC236}">
                <a16:creationId xmlns:a16="http://schemas.microsoft.com/office/drawing/2014/main" id="{C99C7441-134F-B9B5-7430-1F7917FE5CC2}"/>
              </a:ext>
            </a:extLst>
          </p:cNvPr>
          <p:cNvSpPr>
            <a:spLocks noChangeArrowheads="1"/>
          </p:cNvSpPr>
          <p:nvPr/>
        </p:nvSpPr>
        <p:spPr bwMode="auto">
          <a:xfrm>
            <a:off x="1366467" y="2428534"/>
            <a:ext cx="945906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GB" sz="2400" dirty="0">
                <a:latin typeface="Gadugi" panose="020B0502040204020203" pitchFamily="34" charset="0"/>
                <a:ea typeface="Gadugi" panose="020B0502040204020203" pitchFamily="34" charset="0"/>
              </a:rPr>
              <a:t>We used Power BI to take our employee data – things like who works here, how long they've been here, and how well they're doing – and made it visual. These charts and dashboards help us see important trends, like if people are leaving too quickly or if there are pay differences. This project gives us the tools to make better decisions about our workforce and improve our company.</a:t>
            </a:r>
            <a:endParaRPr kumimoji="0" lang="en-US" altLang="en-US" sz="2400" b="0" i="0" u="none" strike="noStrike" cap="none" normalizeH="0" baseline="0" dirty="0">
              <a:ln>
                <a:noFill/>
              </a:ln>
              <a:solidFill>
                <a:schemeClr val="tx1"/>
              </a:solidFill>
              <a:effectLst/>
              <a:latin typeface="Gadugi" panose="020B0502040204020203" pitchFamily="34" charset="0"/>
              <a:ea typeface="Gadugi" panose="020B0502040204020203" pitchFamily="34" charset="0"/>
              <a:cs typeface="Dubai Medium" panose="020B0603030403030204" pitchFamily="34" charset="-78"/>
            </a:endParaRPr>
          </a:p>
        </p:txBody>
      </p:sp>
    </p:spTree>
    <p:extLst>
      <p:ext uri="{BB962C8B-B14F-4D97-AF65-F5344CB8AC3E}">
        <p14:creationId xmlns:p14="http://schemas.microsoft.com/office/powerpoint/2010/main" val="247057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B76D-5514-96D2-9A09-0CDA4647EF0C}"/>
              </a:ext>
            </a:extLst>
          </p:cNvPr>
          <p:cNvSpPr>
            <a:spLocks noGrp="1"/>
          </p:cNvSpPr>
          <p:nvPr>
            <p:ph type="title"/>
          </p:nvPr>
        </p:nvSpPr>
        <p:spPr>
          <a:xfrm>
            <a:off x="838200" y="1383557"/>
            <a:ext cx="10515600" cy="4090886"/>
          </a:xfrm>
        </p:spPr>
        <p:txBody>
          <a:bodyPr>
            <a:normAutofit/>
          </a:bodyPr>
          <a:lstStyle/>
          <a:p>
            <a:pPr algn="ctr"/>
            <a:r>
              <a:rPr lang="en-US" sz="9600" dirty="0">
                <a:latin typeface="Britannic Bold" panose="020B0903060703020204" pitchFamily="34" charset="0"/>
              </a:rPr>
              <a:t>Thank </a:t>
            </a:r>
            <a:br>
              <a:rPr lang="en-US" sz="9600" dirty="0">
                <a:latin typeface="Britannic Bold" panose="020B0903060703020204" pitchFamily="34" charset="0"/>
              </a:rPr>
            </a:br>
            <a:r>
              <a:rPr lang="en-US" sz="9600" dirty="0">
                <a:latin typeface="Britannic Bold" panose="020B0903060703020204" pitchFamily="34" charset="0"/>
              </a:rPr>
              <a:t>You!!</a:t>
            </a:r>
            <a:endParaRPr lang="en-IN" sz="9600" dirty="0">
              <a:latin typeface="Britannic Bold" panose="020B0903060703020204" pitchFamily="34" charset="0"/>
            </a:endParaRPr>
          </a:p>
        </p:txBody>
      </p:sp>
    </p:spTree>
    <p:extLst>
      <p:ext uri="{BB962C8B-B14F-4D97-AF65-F5344CB8AC3E}">
        <p14:creationId xmlns:p14="http://schemas.microsoft.com/office/powerpoint/2010/main" val="1377098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336</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Britannic Bold</vt:lpstr>
      <vt:lpstr>Calibri</vt:lpstr>
      <vt:lpstr>Calibri Light</vt:lpstr>
      <vt:lpstr>Dubai Medium</vt:lpstr>
      <vt:lpstr>Gadugi</vt:lpstr>
      <vt:lpstr>Office Theme</vt:lpstr>
      <vt:lpstr>Company Employee Analytics</vt:lpstr>
      <vt:lpstr>The overall Dashboard of this project</vt:lpstr>
      <vt:lpstr>Average Income</vt:lpstr>
      <vt:lpstr>PowerPoint Presentation</vt:lpstr>
      <vt:lpstr>Total Employees</vt:lpstr>
      <vt:lpstr>Different Gender</vt:lpstr>
      <vt:lpstr>Age Group</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Employee Analytics</dc:title>
  <dc:creator>l3625074@gmail.com</dc:creator>
  <cp:lastModifiedBy>Student</cp:lastModifiedBy>
  <cp:revision>4</cp:revision>
  <dcterms:created xsi:type="dcterms:W3CDTF">2025-03-23T17:58:43Z</dcterms:created>
  <dcterms:modified xsi:type="dcterms:W3CDTF">2025-03-24T04:47:00Z</dcterms:modified>
</cp:coreProperties>
</file>