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8"/>
  </p:notesMasterIdLst>
  <p:handoutMasterIdLst>
    <p:handoutMasterId r:id="rId19"/>
  </p:handoutMasterIdLst>
  <p:sldIdLst>
    <p:sldId id="256" r:id="rId2"/>
    <p:sldId id="273" r:id="rId3"/>
    <p:sldId id="257" r:id="rId4"/>
    <p:sldId id="280" r:id="rId5"/>
    <p:sldId id="281" r:id="rId6"/>
    <p:sldId id="282" r:id="rId7"/>
    <p:sldId id="283" r:id="rId8"/>
    <p:sldId id="284" r:id="rId9"/>
    <p:sldId id="285" r:id="rId10"/>
    <p:sldId id="290" r:id="rId11"/>
    <p:sldId id="287" r:id="rId12"/>
    <p:sldId id="288" r:id="rId13"/>
    <p:sldId id="289" r:id="rId14"/>
    <p:sldId id="279" r:id="rId15"/>
    <p:sldId id="27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31-08-2023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31-08-2023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214G1A32A6</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N.KESHAVA NAIDU</a:t>
            </a:r>
          </a:p>
          <a:p>
            <a:pPr>
              <a:spcBef>
                <a:spcPts val="300"/>
              </a:spcBef>
            </a:pPr>
            <a:r>
              <a:rPr lang="en-US" sz="1200" b="0" dirty="0"/>
              <a:t>Roll No. 214G1A32A6</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241965"/>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endParaRPr lang="en-US" b="1" dirty="0"/>
          </a:p>
          <a:p>
            <a:r>
              <a:rPr lang="en-US" b="1" dirty="0"/>
              <a:t>Fundamentals in Process Mining:</a:t>
            </a:r>
          </a:p>
          <a:p>
            <a:pPr>
              <a:buFont typeface="Wingdings" pitchFamily="2" charset="2"/>
              <a:buChar char="v"/>
            </a:pPr>
            <a:r>
              <a:rPr lang="en-US" b="1" dirty="0"/>
              <a:t>Data Preprocessing:</a:t>
            </a:r>
            <a:r>
              <a:rPr lang="en-US" dirty="0"/>
              <a:t> Event logs might contain noise, incomplete records, or irrelevant data. Data preprocessing involves cleaning, filtering, and transforming the event log data to ensure accurate and reliable analysis.</a:t>
            </a:r>
          </a:p>
          <a:p>
            <a:pPr>
              <a:buFont typeface="Wingdings" pitchFamily="2" charset="2"/>
              <a:buChar char="v"/>
            </a:pPr>
            <a:r>
              <a:rPr lang="en-US" b="1" dirty="0"/>
              <a:t>Visualization Techniques:</a:t>
            </a:r>
            <a:r>
              <a:rPr lang="en-US" dirty="0"/>
              <a:t> Process mining results are often visualized using diagrams like process maps, Gantt charts, and </a:t>
            </a:r>
            <a:r>
              <a:rPr lang="en-US" dirty="0" err="1"/>
              <a:t>heatmaps</a:t>
            </a:r>
            <a:r>
              <a:rPr lang="en-US" dirty="0"/>
              <a:t>. These visualizations make it easier to communicate findings and insights to stakeholders.</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F3D3-839C-C6A7-6FF2-4F65C1729DF7}"/>
              </a:ext>
            </a:extLst>
          </p:cNvPr>
          <p:cNvSpPr>
            <a:spLocks noGrp="1"/>
          </p:cNvSpPr>
          <p:nvPr>
            <p:ph type="title"/>
          </p:nvPr>
        </p:nvSpPr>
        <p:spPr/>
        <p:txBody>
          <a:bodyPr/>
          <a:lstStyle/>
          <a:p>
            <a:pPr algn="ctr"/>
            <a:r>
              <a:rPr lang="en-US" dirty="0"/>
              <a:t>Real Time Examples</a:t>
            </a:r>
            <a:endParaRPr lang="en-IN" dirty="0"/>
          </a:p>
        </p:txBody>
      </p:sp>
      <p:sp>
        <p:nvSpPr>
          <p:cNvPr id="3" name="Content Placeholder 2">
            <a:extLst>
              <a:ext uri="{FF2B5EF4-FFF2-40B4-BE49-F238E27FC236}">
                <a16:creationId xmlns:a16="http://schemas.microsoft.com/office/drawing/2014/main" id="{D6A83E6C-4FF6-46F1-9988-8C876EFF3BF4}"/>
              </a:ext>
            </a:extLst>
          </p:cNvPr>
          <p:cNvSpPr>
            <a:spLocks noGrp="1"/>
          </p:cNvSpPr>
          <p:nvPr>
            <p:ph idx="1"/>
          </p:nvPr>
        </p:nvSpPr>
        <p:spPr/>
        <p:txBody>
          <a:bodyPr>
            <a:normAutofit lnSpcReduction="10000"/>
          </a:bodyPr>
          <a:lstStyle/>
          <a:p>
            <a:pPr marL="0" indent="0">
              <a:buNone/>
            </a:pPr>
            <a:r>
              <a:rPr lang="en-US" dirty="0"/>
              <a:t>Here are some real-time examples of how process mining can be applied in various industries and scenarios:</a:t>
            </a:r>
          </a:p>
          <a:p>
            <a:r>
              <a:rPr lang="en-US" b="1" dirty="0"/>
              <a:t>Manufacturing : </a:t>
            </a:r>
            <a:r>
              <a:rPr lang="en-US" dirty="0"/>
              <a:t>A manufacturing plant wants to optimize its production line. Process mining can help analyze the entire production process, from raw material intake to finished product output</a:t>
            </a:r>
            <a:r>
              <a:rPr lang="en-US" b="1" dirty="0"/>
              <a:t>.</a:t>
            </a:r>
          </a:p>
          <a:p>
            <a:endParaRPr lang="en-US" b="1" dirty="0"/>
          </a:p>
          <a:p>
            <a:r>
              <a:rPr lang="en-US" b="1" dirty="0"/>
              <a:t>Customer Service :  </a:t>
            </a:r>
            <a:r>
              <a:rPr lang="en-US" dirty="0"/>
              <a:t>A customer service center wants to enhance its customer support process. Process mining can track customer interactions, ticket handling times, and resolutions.</a:t>
            </a:r>
          </a:p>
          <a:p>
            <a:pPr>
              <a:buNone/>
            </a:pPr>
            <a:endParaRPr lang="en-US" dirty="0"/>
          </a:p>
          <a:p>
            <a:r>
              <a:rPr lang="en-US" b="1" dirty="0"/>
              <a:t>Healthcare Process Optimization:</a:t>
            </a:r>
            <a:r>
              <a:rPr lang="en-US" dirty="0"/>
              <a:t>   In healthcare, process mining can be applied to analyze patient care processes, such as hospital admissions, treatment procedures, and discharge processes. </a:t>
            </a:r>
          </a:p>
          <a:p>
            <a:endParaRPr lang="en-US" dirty="0"/>
          </a:p>
          <a:p>
            <a:endParaRPr lang="en-US" dirty="0"/>
          </a:p>
        </p:txBody>
      </p:sp>
    </p:spTree>
    <p:extLst>
      <p:ext uri="{BB962C8B-B14F-4D97-AF65-F5344CB8AC3E}">
        <p14:creationId xmlns:p14="http://schemas.microsoft.com/office/powerpoint/2010/main" val="53951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205F-9985-E192-09CA-00005C73870B}"/>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45115699-0056-0D44-B453-944F7EA71041}"/>
              </a:ext>
            </a:extLst>
          </p:cNvPr>
          <p:cNvSpPr>
            <a:spLocks noGrp="1"/>
          </p:cNvSpPr>
          <p:nvPr>
            <p:ph idx="1"/>
          </p:nvPr>
        </p:nvSpPr>
        <p:spPr/>
        <p:txBody>
          <a:bodyPr/>
          <a:lstStyle/>
          <a:p>
            <a:r>
              <a:rPr lang="en-IN" b="1" dirty="0"/>
              <a:t>Public Transportation:</a:t>
            </a:r>
          </a:p>
          <a:p>
            <a:pPr marL="0" indent="0">
              <a:buNone/>
            </a:pPr>
            <a:r>
              <a:rPr lang="en-US" dirty="0"/>
              <a:t>	A public transportation agency employs process mining to analyze bus and train schedules. They identify factors causing delays in service and implement adjustments to improve reliability and punctuality.</a:t>
            </a:r>
            <a:endParaRPr lang="en-IN" dirty="0"/>
          </a:p>
          <a:p>
            <a:r>
              <a:rPr lang="en-IN" b="1" dirty="0"/>
              <a:t>Loan Approval in Banking:</a:t>
            </a:r>
          </a:p>
          <a:p>
            <a:pPr marL="0" indent="0">
              <a:buNone/>
            </a:pPr>
            <a:r>
              <a:rPr lang="en-US" dirty="0"/>
              <a:t>	A bank employs process mining to analyze loan application processing. They uncover steps that cause delays in application approval, allowing them to reduce customer wait times and improve customer satisfaction.</a:t>
            </a:r>
          </a:p>
          <a:p>
            <a:pPr marL="0" indent="0"/>
            <a:r>
              <a:rPr lang="en-US" b="1" dirty="0"/>
              <a:t>Insurance Claims Processing:</a:t>
            </a:r>
          </a:p>
          <a:p>
            <a:pPr marL="0" indent="0">
              <a:buNone/>
            </a:pPr>
            <a:r>
              <a:rPr lang="en-US" b="1" dirty="0"/>
              <a:t>	</a:t>
            </a:r>
            <a:r>
              <a:rPr lang="en-US" dirty="0"/>
              <a:t>Tracking the steps involved in processing insurance claims, including documentation, assessment, and payment. Process mining can help identify areas for automation.</a:t>
            </a:r>
            <a:endParaRPr lang="en-IN" dirty="0"/>
          </a:p>
        </p:txBody>
      </p:sp>
    </p:spTree>
    <p:extLst>
      <p:ext uri="{BB962C8B-B14F-4D97-AF65-F5344CB8AC3E}">
        <p14:creationId xmlns:p14="http://schemas.microsoft.com/office/powerpoint/2010/main" val="76910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2F91-A3DA-7F48-2722-39387393EF39}"/>
              </a:ext>
            </a:extLst>
          </p:cNvPr>
          <p:cNvSpPr>
            <a:spLocks noGrp="1"/>
          </p:cNvSpPr>
          <p:nvPr>
            <p:ph type="title"/>
          </p:nvPr>
        </p:nvSpPr>
        <p:spPr/>
        <p:txBody>
          <a:bodyPr/>
          <a:lstStyle/>
          <a:p>
            <a:pPr algn="ctr"/>
            <a:r>
              <a:rPr lang="en-US" dirty="0"/>
              <a:t>Learning Outcomes</a:t>
            </a:r>
            <a:endParaRPr lang="en-IN" dirty="0"/>
          </a:p>
        </p:txBody>
      </p:sp>
      <p:sp>
        <p:nvSpPr>
          <p:cNvPr id="3" name="Content Placeholder 2">
            <a:extLst>
              <a:ext uri="{FF2B5EF4-FFF2-40B4-BE49-F238E27FC236}">
                <a16:creationId xmlns:a16="http://schemas.microsoft.com/office/drawing/2014/main" id="{A5E836B1-19CC-E44C-06AB-327A2856DEB7}"/>
              </a:ext>
            </a:extLst>
          </p:cNvPr>
          <p:cNvSpPr>
            <a:spLocks noGrp="1"/>
          </p:cNvSpPr>
          <p:nvPr>
            <p:ph idx="1"/>
          </p:nvPr>
        </p:nvSpPr>
        <p:spPr/>
        <p:txBody>
          <a:bodyPr/>
          <a:lstStyle/>
          <a:p>
            <a:endParaRPr lang="en-US" dirty="0"/>
          </a:p>
          <a:p>
            <a:pPr>
              <a:buFont typeface="Wingdings" pitchFamily="2" charset="2"/>
              <a:buChar char="ü"/>
            </a:pPr>
            <a:r>
              <a:rPr lang="en-US" dirty="0"/>
              <a:t>Through process mining, we will learn how to create visual representations of processes using techniques like process maps, flowcharts, and activity diagrams. </a:t>
            </a:r>
          </a:p>
          <a:p>
            <a:pPr marL="0" indent="0">
              <a:lnSpc>
                <a:spcPct val="100000"/>
              </a:lnSpc>
              <a:buFont typeface="Wingdings" pitchFamily="2" charset="2"/>
              <a:buChar char="ü"/>
            </a:pPr>
            <a:r>
              <a:rPr lang="en-US" dirty="0"/>
              <a:t>Whether in business, healthcare, or other fields, the skills you acquire through                               process mining have real-world applications that can lead to improved efficiency, reduced costs, and enhanced outcomes.</a:t>
            </a:r>
          </a:p>
          <a:p>
            <a:pPr marL="0" indent="0">
              <a:lnSpc>
                <a:spcPct val="100000"/>
              </a:lnSpc>
              <a:buNone/>
            </a:pPr>
            <a:endParaRPr lang="en-IN" dirty="0"/>
          </a:p>
        </p:txBody>
      </p:sp>
    </p:spTree>
    <p:extLst>
      <p:ext uri="{BB962C8B-B14F-4D97-AF65-F5344CB8AC3E}">
        <p14:creationId xmlns:p14="http://schemas.microsoft.com/office/powerpoint/2010/main" val="407865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endParaRPr lang="en-US" sz="2400" dirty="0"/>
          </a:p>
          <a:p>
            <a:pPr marL="457200" indent="-457200"/>
            <a:r>
              <a:rPr lang="en-US" sz="2400" dirty="0"/>
              <a:t>Process Mining Virtual Internship course is to teach you about Process Mining Techniques and how to apply them in real world scenarios.</a:t>
            </a:r>
          </a:p>
          <a:p>
            <a:pPr marL="0" indent="0">
              <a:buNone/>
            </a:pPr>
            <a:endParaRPr lang="en-US" sz="2400" b="1" dirty="0"/>
          </a:p>
          <a:p>
            <a:pPr marL="457200" indent="-457200"/>
            <a:r>
              <a:rPr lang="en-US" sz="2400" dirty="0"/>
              <a:t>You will learn how to analyze and improve business processes using data-driven approaches , ultimately enhancing operational efficiency and effectiveness.</a:t>
            </a:r>
          </a:p>
          <a:p>
            <a:pPr marL="0" indent="0">
              <a:buNone/>
            </a:pPr>
            <a:endParaRPr lang="en-US" sz="24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ADA1-7765-BFF6-1B3E-E4492D38CC15}"/>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E7BC9EE0-2959-C688-5048-56D4B8601075}"/>
              </a:ext>
            </a:extLst>
          </p:cNvPr>
          <p:cNvSpPr>
            <a:spLocks noGrp="1"/>
          </p:cNvSpPr>
          <p:nvPr>
            <p:ph idx="1"/>
          </p:nvPr>
        </p:nvSpPr>
        <p:spPr/>
        <p:txBody>
          <a:bodyPr>
            <a:normAutofit lnSpcReduction="10000"/>
          </a:bodyPr>
          <a:lstStyle/>
          <a:p>
            <a:pPr marL="0" indent="0" algn="l">
              <a:buNone/>
            </a:pPr>
            <a:r>
              <a:rPr lang="en-US" sz="4000" b="1" dirty="0">
                <a:effectLst/>
              </a:rPr>
              <a:t>What is Process Mining?</a:t>
            </a:r>
          </a:p>
          <a:p>
            <a:pPr marL="0" indent="0" algn="l">
              <a:buNone/>
            </a:pPr>
            <a:endParaRPr lang="en-US" sz="4000" b="1" dirty="0"/>
          </a:p>
          <a:p>
            <a:pPr marL="0" indent="0" algn="l">
              <a:buNone/>
            </a:pPr>
            <a:endParaRPr lang="en-US" sz="4000" b="1" dirty="0"/>
          </a:p>
          <a:p>
            <a:pPr marL="0" indent="0" algn="l">
              <a:buNone/>
            </a:pPr>
            <a:endParaRPr lang="en-US" sz="4000" b="1" dirty="0"/>
          </a:p>
          <a:p>
            <a:pPr marL="0" indent="0" algn="l">
              <a:buNone/>
            </a:pPr>
            <a:endParaRPr lang="en-US" sz="4000" b="1" dirty="0"/>
          </a:p>
          <a:p>
            <a:r>
              <a:rPr lang="en-US" dirty="0">
                <a:effectLst/>
              </a:rPr>
              <a:t> </a:t>
            </a:r>
            <a:r>
              <a:rPr lang="en-US" dirty="0"/>
              <a:t>Process mining is a data-driven approach that aims to discover, analyze, and improve real business processes using information extracted from event logs.</a:t>
            </a:r>
          </a:p>
          <a:p>
            <a:r>
              <a:rPr lang="en-US" dirty="0"/>
              <a:t>Process mining starts with process discovery, where algorithms analyze event logs to generate process models that represent the actual sequence of activities, decisions, and interactions within a process.</a:t>
            </a:r>
          </a:p>
          <a:p>
            <a:pPr>
              <a:buNone/>
            </a:pPr>
            <a:endParaRPr lang="en-US" dirty="0"/>
          </a:p>
          <a:p>
            <a:endParaRPr lang="en-US" dirty="0"/>
          </a:p>
        </p:txBody>
      </p:sp>
      <p:pic>
        <p:nvPicPr>
          <p:cNvPr id="4" name="Picture 3" descr="m3.png"/>
          <p:cNvPicPr>
            <a:picLocks noChangeAspect="1"/>
          </p:cNvPicPr>
          <p:nvPr/>
        </p:nvPicPr>
        <p:blipFill>
          <a:blip r:embed="rId2"/>
          <a:srcRect l="14321" t="10425" r="12568" b="11208"/>
          <a:stretch>
            <a:fillRect/>
          </a:stretch>
        </p:blipFill>
        <p:spPr>
          <a:xfrm>
            <a:off x="3526972" y="1828800"/>
            <a:ext cx="3853542" cy="2364377"/>
          </a:xfrm>
          <a:prstGeom prst="rect">
            <a:avLst/>
          </a:prstGeom>
        </p:spPr>
      </p:pic>
    </p:spTree>
    <p:extLst>
      <p:ext uri="{BB962C8B-B14F-4D97-AF65-F5344CB8AC3E}">
        <p14:creationId xmlns:p14="http://schemas.microsoft.com/office/powerpoint/2010/main" val="171749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9F5C-D4BE-1144-8E5F-B43EBDA17E9D}"/>
              </a:ext>
            </a:extLst>
          </p:cNvPr>
          <p:cNvSpPr>
            <a:spLocks noGrp="1"/>
          </p:cNvSpPr>
          <p:nvPr>
            <p:ph type="title"/>
          </p:nvPr>
        </p:nvSpPr>
        <p:spPr/>
        <p:txBody>
          <a:bodyPr/>
          <a:lstStyle/>
          <a:p>
            <a:pPr algn="ctr"/>
            <a:r>
              <a:rPr lang="en-IN" dirty="0"/>
              <a:t>Technology</a:t>
            </a:r>
          </a:p>
        </p:txBody>
      </p:sp>
      <p:sp>
        <p:nvSpPr>
          <p:cNvPr id="3" name="Content Placeholder 2">
            <a:extLst>
              <a:ext uri="{FF2B5EF4-FFF2-40B4-BE49-F238E27FC236}">
                <a16:creationId xmlns:a16="http://schemas.microsoft.com/office/drawing/2014/main" id="{91D79C24-9D19-A017-8444-B84C9FB74CFC}"/>
              </a:ext>
            </a:extLst>
          </p:cNvPr>
          <p:cNvSpPr>
            <a:spLocks noGrp="1"/>
          </p:cNvSpPr>
          <p:nvPr>
            <p:ph idx="1"/>
          </p:nvPr>
        </p:nvSpPr>
        <p:spPr/>
        <p:txBody>
          <a:bodyPr>
            <a:normAutofit/>
          </a:bodyPr>
          <a:lstStyle/>
          <a:p>
            <a:endParaRPr lang="en-US" b="1" dirty="0"/>
          </a:p>
          <a:p>
            <a:r>
              <a:rPr lang="en-US" b="1" dirty="0"/>
              <a:t>Conformance Checking:</a:t>
            </a:r>
            <a:r>
              <a:rPr lang="en-US" dirty="0"/>
              <a:t>    After the process is discovered, the actual process execution can be compared with the intended or designed process to identify any deviations. This helps organizations understand how well their processes are being followed and where exceptions occur.</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AF4AD87-ED1D-19B1-032F-0CEED9704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94" y="3429000"/>
            <a:ext cx="5355771" cy="2990476"/>
          </a:xfrm>
          <a:prstGeom prst="rect">
            <a:avLst/>
          </a:prstGeom>
        </p:spPr>
      </p:pic>
    </p:spTree>
    <p:extLst>
      <p:ext uri="{BB962C8B-B14F-4D97-AF65-F5344CB8AC3E}">
        <p14:creationId xmlns:p14="http://schemas.microsoft.com/office/powerpoint/2010/main" val="245752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954C-92C1-146C-9BCD-E073F225CEAE}"/>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26A51DFB-1478-B354-E59B-4D3D3B93A1A2}"/>
              </a:ext>
            </a:extLst>
          </p:cNvPr>
          <p:cNvSpPr>
            <a:spLocks noGrp="1"/>
          </p:cNvSpPr>
          <p:nvPr>
            <p:ph idx="1"/>
          </p:nvPr>
        </p:nvSpPr>
        <p:spPr/>
        <p:txBody>
          <a:bodyPr/>
          <a:lstStyle/>
          <a:p>
            <a:pPr marL="0" indent="0">
              <a:buNone/>
            </a:pPr>
            <a:endParaRPr lang="en-US" b="1" dirty="0"/>
          </a:p>
          <a:p>
            <a:r>
              <a:rPr lang="en-US" b="1" dirty="0"/>
              <a:t>Performance Analysis:</a:t>
            </a:r>
            <a:r>
              <a:rPr lang="en-US" dirty="0"/>
              <a:t> Process mining enables the analysis of process performance metrics such as cycle time, waiting times, and resource utilization.</a:t>
            </a:r>
          </a:p>
          <a:p>
            <a:endParaRPr lang="en-US" dirty="0"/>
          </a:p>
          <a:p>
            <a:r>
              <a:rPr lang="en-US" b="1" dirty="0"/>
              <a:t>Process Discovery:   </a:t>
            </a:r>
            <a:r>
              <a:rPr lang="en-US" dirty="0"/>
              <a:t>process discovery is  where the event logs are analyzed to automatically reconstruct and visualize the actual process flows.</a:t>
            </a:r>
          </a:p>
          <a:p>
            <a:endParaRPr lang="en-US" dirty="0"/>
          </a:p>
          <a:p>
            <a:r>
              <a:rPr lang="en-US" b="1" dirty="0"/>
              <a:t>Data Collection and Event Logs:</a:t>
            </a:r>
            <a:r>
              <a:rPr lang="en-US" dirty="0"/>
              <a:t>   Event logs are collected from IT systems , capturing timestamps , activities, participants, and other relevant details.</a:t>
            </a:r>
          </a:p>
          <a:p>
            <a:endParaRPr lang="en-US" dirty="0"/>
          </a:p>
          <a:p>
            <a:endParaRPr lang="en-US" dirty="0"/>
          </a:p>
        </p:txBody>
      </p:sp>
    </p:spTree>
    <p:extLst>
      <p:ext uri="{BB962C8B-B14F-4D97-AF65-F5344CB8AC3E}">
        <p14:creationId xmlns:p14="http://schemas.microsoft.com/office/powerpoint/2010/main" val="100562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9590-1EEC-8060-41A5-A89E3A048B03}"/>
              </a:ext>
            </a:extLst>
          </p:cNvPr>
          <p:cNvSpPr>
            <a:spLocks noGrp="1"/>
          </p:cNvSpPr>
          <p:nvPr>
            <p:ph type="title"/>
          </p:nvPr>
        </p:nvSpPr>
        <p:spPr/>
        <p:txBody>
          <a:bodyPr/>
          <a:lstStyle/>
          <a:p>
            <a:pPr algn="ctr"/>
            <a:r>
              <a:rPr lang="en-IN" dirty="0"/>
              <a:t>Applications</a:t>
            </a:r>
          </a:p>
        </p:txBody>
      </p:sp>
      <p:sp>
        <p:nvSpPr>
          <p:cNvPr id="3" name="Content Placeholder 2">
            <a:extLst>
              <a:ext uri="{FF2B5EF4-FFF2-40B4-BE49-F238E27FC236}">
                <a16:creationId xmlns:a16="http://schemas.microsoft.com/office/drawing/2014/main" id="{05C80B00-877C-F677-A7DF-EF7CEF00EBA3}"/>
              </a:ext>
            </a:extLst>
          </p:cNvPr>
          <p:cNvSpPr>
            <a:spLocks noGrp="1"/>
          </p:cNvSpPr>
          <p:nvPr>
            <p:ph idx="1"/>
          </p:nvPr>
        </p:nvSpPr>
        <p:spPr/>
        <p:txBody>
          <a:bodyPr>
            <a:normAutofit/>
          </a:bodyPr>
          <a:lstStyle/>
          <a:p>
            <a:r>
              <a:rPr lang="en-US" b="1" dirty="0"/>
              <a:t>Financial Process Analysis:</a:t>
            </a:r>
            <a:r>
              <a:rPr lang="en-US" dirty="0"/>
              <a:t>   Financial institutions can use process mining to analyze processes like loan approvals, claims processing, and compliance procedures. This ensures to regulations, reduces fraud, and enhances process transparency.</a:t>
            </a:r>
          </a:p>
          <a:p>
            <a:pPr marL="0" indent="0">
              <a:buNone/>
            </a:pPr>
            <a:endParaRPr lang="en-US" b="1" dirty="0"/>
          </a:p>
        </p:txBody>
      </p:sp>
      <p:pic>
        <p:nvPicPr>
          <p:cNvPr id="6" name="Picture 5" descr="m4.jpg"/>
          <p:cNvPicPr>
            <a:picLocks noChangeAspect="1"/>
          </p:cNvPicPr>
          <p:nvPr/>
        </p:nvPicPr>
        <p:blipFill>
          <a:blip r:embed="rId2"/>
          <a:srcRect l="3003" t="6102" b="6780"/>
          <a:stretch>
            <a:fillRect/>
          </a:stretch>
        </p:blipFill>
        <p:spPr>
          <a:xfrm>
            <a:off x="2899954" y="2769326"/>
            <a:ext cx="5486400" cy="3357154"/>
          </a:xfrm>
          <a:prstGeom prst="rect">
            <a:avLst/>
          </a:prstGeom>
        </p:spPr>
      </p:pic>
    </p:spTree>
    <p:extLst>
      <p:ext uri="{BB962C8B-B14F-4D97-AF65-F5344CB8AC3E}">
        <p14:creationId xmlns:p14="http://schemas.microsoft.com/office/powerpoint/2010/main" val="24905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8460-E448-D448-5367-39CA5F6346C5}"/>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8D3CE253-20E7-7D2E-1561-045531A54BDB}"/>
              </a:ext>
            </a:extLst>
          </p:cNvPr>
          <p:cNvSpPr>
            <a:spLocks noGrp="1"/>
          </p:cNvSpPr>
          <p:nvPr>
            <p:ph idx="1"/>
          </p:nvPr>
        </p:nvSpPr>
        <p:spPr/>
        <p:txBody>
          <a:bodyPr/>
          <a:lstStyle/>
          <a:p>
            <a:r>
              <a:rPr lang="en-US" b="1" dirty="0"/>
              <a:t>Logistics and Transportation:</a:t>
            </a:r>
            <a:r>
              <a:rPr lang="en-US" dirty="0"/>
              <a:t> Process mining can help optimize logistics and transportation processes, such as route planning, fleet management, and delivery tracking, leading to reduced transportation costs and improved delivery times.</a:t>
            </a:r>
            <a:endParaRPr lang="en-IN" dirty="0"/>
          </a:p>
          <a:p>
            <a:pPr marL="0" indent="0">
              <a:buNone/>
            </a:pPr>
            <a:endParaRPr lang="en-US" b="1" dirty="0"/>
          </a:p>
          <a:p>
            <a:r>
              <a:rPr lang="en-US" b="1" dirty="0"/>
              <a:t>Human Resources Management:</a:t>
            </a:r>
            <a:r>
              <a:rPr lang="en-US" dirty="0"/>
              <a:t> Process mining can help HR departments analyze employee onboarding processes, performance reviews, and other HR-related processes. It can highlight areas for streamlining and improving employee experiences.</a:t>
            </a:r>
            <a:endParaRPr lang="en-IN" dirty="0"/>
          </a:p>
        </p:txBody>
      </p:sp>
    </p:spTree>
    <p:extLst>
      <p:ext uri="{BB962C8B-B14F-4D97-AF65-F5344CB8AC3E}">
        <p14:creationId xmlns:p14="http://schemas.microsoft.com/office/powerpoint/2010/main" val="304623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1832-1B0C-CFE0-A702-96CF9B4406BF}"/>
              </a:ext>
            </a:extLst>
          </p:cNvPr>
          <p:cNvSpPr>
            <a:spLocks noGrp="1"/>
          </p:cNvSpPr>
          <p:nvPr>
            <p:ph type="title"/>
          </p:nvPr>
        </p:nvSpPr>
        <p:spPr/>
        <p:txBody>
          <a:bodyPr/>
          <a:lstStyle/>
          <a:p>
            <a:pPr algn="ctr"/>
            <a:r>
              <a:rPr lang="en-IN" dirty="0"/>
              <a:t>Modules</a:t>
            </a:r>
          </a:p>
        </p:txBody>
      </p:sp>
      <p:pic>
        <p:nvPicPr>
          <p:cNvPr id="4" name="Content Placeholder 3" descr="iii.jpg"/>
          <p:cNvPicPr>
            <a:picLocks noGrp="1" noChangeAspect="1"/>
          </p:cNvPicPr>
          <p:nvPr>
            <p:ph idx="1"/>
          </p:nvPr>
        </p:nvPicPr>
        <p:blipFill>
          <a:blip r:embed="rId2"/>
          <a:stretch>
            <a:fillRect/>
          </a:stretch>
        </p:blipFill>
        <p:spPr>
          <a:xfrm>
            <a:off x="1193800" y="1366044"/>
            <a:ext cx="9791700" cy="4857750"/>
          </a:xfrm>
        </p:spPr>
      </p:pic>
    </p:spTree>
    <p:extLst>
      <p:ext uri="{BB962C8B-B14F-4D97-AF65-F5344CB8AC3E}">
        <p14:creationId xmlns:p14="http://schemas.microsoft.com/office/powerpoint/2010/main" val="64718777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1002</TotalTime>
  <Words>810</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Wingdings</vt:lpstr>
      <vt:lpstr>Custom Design</vt:lpstr>
      <vt:lpstr>PowerPoint Presentation</vt:lpstr>
      <vt:lpstr>Contents</vt:lpstr>
      <vt:lpstr>Course Objective</vt:lpstr>
      <vt:lpstr>Introduction</vt:lpstr>
      <vt:lpstr>Technology</vt:lpstr>
      <vt:lpstr>contd..</vt:lpstr>
      <vt:lpstr>Applications</vt:lpstr>
      <vt:lpstr>contd...</vt:lpstr>
      <vt:lpstr>Modules</vt:lpstr>
      <vt:lpstr>contd..</vt:lpstr>
      <vt:lpstr>Real Time Examples</vt:lpstr>
      <vt:lpstr>contd..</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Sai Reddy</cp:lastModifiedBy>
  <cp:revision>124</cp:revision>
  <dcterms:created xsi:type="dcterms:W3CDTF">2019-06-11T05:35:51Z</dcterms:created>
  <dcterms:modified xsi:type="dcterms:W3CDTF">2023-08-31T05:18:30Z</dcterms:modified>
</cp:coreProperties>
</file>