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71" r:id="rId3"/>
    <p:sldId id="257" r:id="rId4"/>
    <p:sldId id="258" r:id="rId5"/>
    <p:sldId id="264" r:id="rId6"/>
    <p:sldId id="268" r:id="rId7"/>
    <p:sldId id="263" r:id="rId8"/>
    <p:sldId id="259" r:id="rId9"/>
    <p:sldId id="275" r:id="rId10"/>
    <p:sldId id="267" r:id="rId11"/>
    <p:sldId id="265" r:id="rId12"/>
    <p:sldId id="273" r:id="rId13"/>
    <p:sldId id="274" r:id="rId14"/>
    <p:sldId id="276" r:id="rId15"/>
    <p:sldId id="260" r:id="rId16"/>
    <p:sldId id="270" r:id="rId17"/>
    <p:sldId id="269" r:id="rId18"/>
    <p:sldId id="262" r:id="rId19"/>
    <p:sldId id="277"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14" autoAdjust="0"/>
    <p:restoredTop sz="94660"/>
  </p:normalViewPr>
  <p:slideViewPr>
    <p:cSldViewPr>
      <p:cViewPr varScale="1">
        <p:scale>
          <a:sx n="72" d="100"/>
          <a:sy n="72" d="100"/>
        </p:scale>
        <p:origin x="-106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A6C7999-3727-411E-B7E1-AA7F0DF72D00}" type="datetimeFigureOut">
              <a:rPr lang="en-US" smtClean="0"/>
              <a:pPr/>
              <a:t>9/2/2013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DCB0A3D-94DD-4DD0-86A1-82FABA4545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6C7999-3727-411E-B7E1-AA7F0DF72D00}" type="datetimeFigureOut">
              <a:rPr lang="en-US" smtClean="0"/>
              <a:pPr/>
              <a:t>9/2/2013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B0A3D-94DD-4DD0-86A1-82FABA4545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6C7999-3727-411E-B7E1-AA7F0DF72D00}" type="datetimeFigureOut">
              <a:rPr lang="en-US" smtClean="0"/>
              <a:pPr/>
              <a:t>9/2/2013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B0A3D-94DD-4DD0-86A1-82FABA4545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6C7999-3727-411E-B7E1-AA7F0DF72D00}" type="datetimeFigureOut">
              <a:rPr lang="en-US" smtClean="0"/>
              <a:pPr/>
              <a:t>9/2/2013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B0A3D-94DD-4DD0-86A1-82FABA4545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6C7999-3727-411E-B7E1-AA7F0DF72D00}" type="datetimeFigureOut">
              <a:rPr lang="en-US" smtClean="0"/>
              <a:pPr/>
              <a:t>9/2/2013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B0A3D-94DD-4DD0-86A1-82FABA4545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6C7999-3727-411E-B7E1-AA7F0DF72D00}" type="datetimeFigureOut">
              <a:rPr lang="en-US" smtClean="0"/>
              <a:pPr/>
              <a:t>9/2/2013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B0A3D-94DD-4DD0-86A1-82FABA4545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A6C7999-3727-411E-B7E1-AA7F0DF72D00}" type="datetimeFigureOut">
              <a:rPr lang="en-US" smtClean="0"/>
              <a:pPr/>
              <a:t>9/2/2013</a:t>
            </a:fld>
            <a:endParaRPr lang="en-US"/>
          </a:p>
        </p:txBody>
      </p:sp>
      <p:sp>
        <p:nvSpPr>
          <p:cNvPr id="27" name="Slide Number Placeholder 26"/>
          <p:cNvSpPr>
            <a:spLocks noGrp="1"/>
          </p:cNvSpPr>
          <p:nvPr>
            <p:ph type="sldNum" sz="quarter" idx="11"/>
          </p:nvPr>
        </p:nvSpPr>
        <p:spPr/>
        <p:txBody>
          <a:bodyPr rtlCol="0"/>
          <a:lstStyle/>
          <a:p>
            <a:fld id="{6DCB0A3D-94DD-4DD0-86A1-82FABA454562}"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A6C7999-3727-411E-B7E1-AA7F0DF72D00}" type="datetimeFigureOut">
              <a:rPr lang="en-US" smtClean="0"/>
              <a:pPr/>
              <a:t>9/2/2013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DCB0A3D-94DD-4DD0-86A1-82FABA4545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C7999-3727-411E-B7E1-AA7F0DF72D00}" type="datetimeFigureOut">
              <a:rPr lang="en-US" smtClean="0"/>
              <a:pPr/>
              <a:t>9/2/2013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CB0A3D-94DD-4DD0-86A1-82FABA4545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6C7999-3727-411E-B7E1-AA7F0DF72D00}" type="datetimeFigureOut">
              <a:rPr lang="en-US" smtClean="0"/>
              <a:pPr/>
              <a:t>9/2/2013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B0A3D-94DD-4DD0-86A1-82FABA4545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6C7999-3727-411E-B7E1-AA7F0DF72D00}" type="datetimeFigureOut">
              <a:rPr lang="en-US" smtClean="0"/>
              <a:pPr/>
              <a:t>9/2/2013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B0A3D-94DD-4DD0-86A1-82FABA4545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A6C7999-3727-411E-B7E1-AA7F0DF72D00}" type="datetimeFigureOut">
              <a:rPr lang="en-US" smtClean="0"/>
              <a:pPr/>
              <a:t>9/2/2013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DCB0A3D-94DD-4DD0-86A1-82FABA4545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362200"/>
            <a:ext cx="8458200" cy="1470025"/>
          </a:xfrm>
        </p:spPr>
        <p:txBody>
          <a:bodyPr>
            <a:normAutofit/>
          </a:bodyPr>
          <a:lstStyle/>
          <a:p>
            <a:r>
              <a:rPr lang="en-US" dirty="0" smtClean="0">
                <a:solidFill>
                  <a:schemeClr val="tx1"/>
                </a:solidFill>
                <a:latin typeface="Times New Roman" pitchFamily="18" charset="0"/>
                <a:cs typeface="Times New Roman" pitchFamily="18" charset="0"/>
              </a:rPr>
              <a:t>Ambient Back Scatter : Harvesting Power from Thin Air</a:t>
            </a:r>
            <a:endParaRPr lang="en-US"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4038600" y="4800600"/>
            <a:ext cx="4953000" cy="1752600"/>
          </a:xfrm>
        </p:spPr>
        <p:txBody>
          <a:bodyPr>
            <a:normAutofit/>
          </a:bodyPr>
          <a:lstStyle/>
          <a:p>
            <a:r>
              <a:rPr lang="en-US" dirty="0" smtClean="0">
                <a:latin typeface="Times New Roman" pitchFamily="18" charset="0"/>
                <a:cs typeface="Times New Roman" pitchFamily="18" charset="0"/>
              </a:rPr>
              <a:t>By : </a:t>
            </a:r>
            <a:r>
              <a:rPr lang="en-US" dirty="0" err="1" smtClean="0">
                <a:latin typeface="Times New Roman" pitchFamily="18" charset="0"/>
                <a:cs typeface="Times New Roman" pitchFamily="18" charset="0"/>
              </a:rPr>
              <a:t>Chetna</a:t>
            </a:r>
            <a:r>
              <a:rPr lang="en-US" dirty="0" smtClean="0">
                <a:latin typeface="Times New Roman" pitchFamily="18" charset="0"/>
                <a:cs typeface="Times New Roman" pitchFamily="18" charset="0"/>
              </a:rPr>
              <a:t> (04311503010)</a:t>
            </a:r>
          </a:p>
          <a:p>
            <a:r>
              <a:rPr lang="en-US" dirty="0" smtClean="0">
                <a:latin typeface="Times New Roman" pitchFamily="18" charset="0"/>
                <a:cs typeface="Times New Roman" pitchFamily="18" charset="0"/>
              </a:rPr>
              <a:t>Instrumentation and Control Engineering.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29600" cy="1069848"/>
          </a:xfrm>
        </p:spPr>
        <p:txBody>
          <a:bodyPr>
            <a:normAutofit/>
          </a:bodyPr>
          <a:lstStyle/>
          <a:p>
            <a:pPr algn="ctr"/>
            <a:r>
              <a:rPr lang="en-US" dirty="0" smtClean="0">
                <a:latin typeface="Times New Roman" pitchFamily="18" charset="0"/>
                <a:cs typeface="Times New Roman" pitchFamily="18" charset="0"/>
              </a:rPr>
              <a:t>3 Keys of Ambient Backscatter</a:t>
            </a:r>
            <a:endParaRPr lang="en-US" dirty="0">
              <a:latin typeface="Times New Roman" pitchFamily="18" charset="0"/>
              <a:cs typeface="Times New Roman" pitchFamily="18" charset="0"/>
            </a:endParaRPr>
          </a:p>
        </p:txBody>
      </p:sp>
      <p:sp>
        <p:nvSpPr>
          <p:cNvPr id="3" name="TextBox 2"/>
          <p:cNvSpPr txBox="1"/>
          <p:nvPr/>
        </p:nvSpPr>
        <p:spPr>
          <a:xfrm>
            <a:off x="228600" y="1828800"/>
            <a:ext cx="8382000" cy="3416320"/>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I</a:t>
            </a:r>
            <a:r>
              <a:rPr lang="en-US" sz="2400" dirty="0" smtClean="0">
                <a:latin typeface="Times New Roman" pitchFamily="18" charset="0"/>
                <a:cs typeface="Times New Roman" pitchFamily="18" charset="0"/>
              </a:rPr>
              <a:t>t </a:t>
            </a:r>
            <a:r>
              <a:rPr lang="en-US" sz="2400" dirty="0">
                <a:latin typeface="Times New Roman" pitchFamily="18" charset="0"/>
                <a:cs typeface="Times New Roman" pitchFamily="18" charset="0"/>
              </a:rPr>
              <a:t>takes advantage of existing RF signals </a:t>
            </a:r>
            <a:r>
              <a:rPr lang="en-US" sz="2400" dirty="0" smtClean="0">
                <a:latin typeface="Times New Roman" pitchFamily="18" charset="0"/>
                <a:cs typeface="Times New Roman" pitchFamily="18" charset="0"/>
              </a:rPr>
              <a:t>so it </a:t>
            </a:r>
            <a:r>
              <a:rPr lang="en-US" sz="2400" dirty="0">
                <a:latin typeface="Times New Roman" pitchFamily="18" charset="0"/>
                <a:cs typeface="Times New Roman" pitchFamily="18" charset="0"/>
              </a:rPr>
              <a:t>does not require the </a:t>
            </a:r>
            <a:r>
              <a:rPr lang="en-US" sz="2400" dirty="0" smtClean="0">
                <a:latin typeface="Times New Roman" pitchFamily="18" charset="0"/>
                <a:cs typeface="Times New Roman" pitchFamily="18" charset="0"/>
              </a:rPr>
              <a:t>development </a:t>
            </a:r>
            <a:r>
              <a:rPr lang="en-US" sz="2400" dirty="0">
                <a:latin typeface="Times New Roman" pitchFamily="18" charset="0"/>
                <a:cs typeface="Times New Roman" pitchFamily="18" charset="0"/>
              </a:rPr>
              <a:t>of a special-purpose </a:t>
            </a:r>
            <a:r>
              <a:rPr lang="en-US" sz="2400" dirty="0" smtClean="0">
                <a:latin typeface="Times New Roman" pitchFamily="18" charset="0"/>
                <a:cs typeface="Times New Roman" pitchFamily="18" charset="0"/>
              </a:rPr>
              <a:t>power Infrastructure</a:t>
            </a: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Font typeface="+mj-lt"/>
              <a:buAutoNum type="arabicPeriod"/>
            </a:pPr>
            <a:r>
              <a:rPr lang="en-US" sz="2400" dirty="0">
                <a:latin typeface="Times New Roman" pitchFamily="18" charset="0"/>
                <a:cs typeface="Times New Roman" pitchFamily="18" charset="0"/>
              </a:rPr>
              <a:t>I</a:t>
            </a:r>
            <a:r>
              <a:rPr lang="en-US" sz="2400" dirty="0" smtClean="0">
                <a:latin typeface="Times New Roman" pitchFamily="18" charset="0"/>
                <a:cs typeface="Times New Roman" pitchFamily="18" charset="0"/>
              </a:rPr>
              <a:t>t </a:t>
            </a:r>
            <a:r>
              <a:rPr lang="en-US" sz="2400" dirty="0">
                <a:latin typeface="Times New Roman" pitchFamily="18" charset="0"/>
                <a:cs typeface="Times New Roman" pitchFamily="18" charset="0"/>
              </a:rPr>
              <a:t>has a very small environmental footprint because no </a:t>
            </a:r>
            <a:r>
              <a:rPr lang="en-US" sz="2400" dirty="0" smtClean="0">
                <a:latin typeface="Times New Roman" pitchFamily="18" charset="0"/>
                <a:cs typeface="Times New Roman" pitchFamily="18" charset="0"/>
              </a:rPr>
              <a:t>additional energy is consumed beyond that which is already in the air.</a:t>
            </a:r>
          </a:p>
          <a:p>
            <a:pPr marL="457200" indent="-457200">
              <a:buFont typeface="+mj-lt"/>
              <a:buAutoNum type="arabicPeriod"/>
            </a:pPr>
            <a:endParaRPr lang="en-US" sz="2400" dirty="0">
              <a:latin typeface="Times New Roman" pitchFamily="18" charset="0"/>
              <a:cs typeface="Times New Roman" pitchFamily="18" charset="0"/>
            </a:endParaRPr>
          </a:p>
          <a:p>
            <a:pPr marL="457200" indent="-457200"/>
            <a:r>
              <a:rPr lang="en-US" sz="2400" dirty="0" smtClean="0">
                <a:latin typeface="Times New Roman" pitchFamily="18" charset="0"/>
                <a:cs typeface="Times New Roman" pitchFamily="18" charset="0"/>
              </a:rPr>
              <a:t>3.   Ambient </a:t>
            </a:r>
            <a:r>
              <a:rPr lang="en-US" sz="2400" dirty="0">
                <a:latin typeface="Times New Roman" pitchFamily="18" charset="0"/>
                <a:cs typeface="Times New Roman" pitchFamily="18" charset="0"/>
              </a:rPr>
              <a:t>backscatter provides device-to-device communication.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229600" cy="1069848"/>
          </a:xfrm>
        </p:spPr>
        <p:txBody>
          <a:bodyPr>
            <a:normAutofit/>
          </a:bodyPr>
          <a:lstStyle/>
          <a:p>
            <a:pPr algn="ctr"/>
            <a:r>
              <a:rPr lang="en-US" dirty="0" smtClean="0">
                <a:latin typeface="Times New Roman" pitchFamily="18" charset="0"/>
                <a:cs typeface="Times New Roman" pitchFamily="18" charset="0"/>
              </a:rPr>
              <a:t>Prototype</a:t>
            </a:r>
            <a:endParaRPr lang="en-US" dirty="0">
              <a:latin typeface="Times New Roman" pitchFamily="18" charset="0"/>
              <a:cs typeface="Times New Roman" pitchFamily="18" charset="0"/>
            </a:endParaRPr>
          </a:p>
        </p:txBody>
      </p:sp>
      <p:pic>
        <p:nvPicPr>
          <p:cNvPr id="22530" name="Picture 2"/>
          <p:cNvPicPr>
            <a:picLocks noChangeAspect="1" noChangeArrowheads="1"/>
          </p:cNvPicPr>
          <p:nvPr/>
        </p:nvPicPr>
        <p:blipFill>
          <a:blip r:embed="rId2"/>
          <a:srcRect/>
          <a:stretch>
            <a:fillRect/>
          </a:stretch>
        </p:blipFill>
        <p:spPr bwMode="auto">
          <a:xfrm>
            <a:off x="1219200" y="1524000"/>
            <a:ext cx="6019800" cy="3657600"/>
          </a:xfrm>
          <a:prstGeom prst="rect">
            <a:avLst/>
          </a:prstGeom>
          <a:noFill/>
          <a:ln w="9525">
            <a:noFill/>
            <a:miter lim="800000"/>
            <a:headEnd/>
            <a:tailEnd/>
          </a:ln>
          <a:effectLst/>
        </p:spPr>
      </p:pic>
      <p:sp>
        <p:nvSpPr>
          <p:cNvPr id="4" name="TextBox 3"/>
          <p:cNvSpPr txBox="1"/>
          <p:nvPr/>
        </p:nvSpPr>
        <p:spPr>
          <a:xfrm>
            <a:off x="304800" y="5334000"/>
            <a:ext cx="8610600" cy="1200329"/>
          </a:xfrm>
          <a:prstGeom prst="rect">
            <a:avLst/>
          </a:prstGeom>
          <a:noFill/>
        </p:spPr>
        <p:txBody>
          <a:bodyPr wrap="square" rtlCol="0">
            <a:spAutoFit/>
          </a:bodyPr>
          <a:lstStyle/>
          <a:p>
            <a:r>
              <a:rPr lang="en-US" dirty="0"/>
              <a:t>A photo of </a:t>
            </a:r>
            <a:r>
              <a:rPr lang="en-US" dirty="0" smtClean="0"/>
              <a:t> </a:t>
            </a:r>
            <a:r>
              <a:rPr lang="en-US" dirty="0"/>
              <a:t>prototype PCB that can </a:t>
            </a:r>
            <a:r>
              <a:rPr lang="en-US" dirty="0" smtClean="0"/>
              <a:t>harvest , transmit </a:t>
            </a:r>
            <a:r>
              <a:rPr lang="en-US" dirty="0"/>
              <a:t>and receive without needing a battery or </a:t>
            </a:r>
            <a:r>
              <a:rPr lang="en-US" dirty="0" smtClean="0"/>
              <a:t>powered reader</a:t>
            </a:r>
            <a:r>
              <a:rPr lang="en-US" dirty="0"/>
              <a:t>. It also includes touch sensors (the A, B and C buttons), </a:t>
            </a:r>
            <a:r>
              <a:rPr lang="en-US" dirty="0" smtClean="0"/>
              <a:t>and LEDs </a:t>
            </a:r>
            <a:r>
              <a:rPr lang="en-US" dirty="0"/>
              <a:t>(placed near the two arrows) that operate using harvested </a:t>
            </a:r>
            <a:r>
              <a:rPr lang="en-US" dirty="0" smtClean="0"/>
              <a:t>energy and </a:t>
            </a:r>
            <a:r>
              <a:rPr lang="en-US" dirty="0"/>
              <a:t>can be programmed by an onboard microcontroller.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29600" cy="1069848"/>
          </a:xfrm>
        </p:spPr>
        <p:txBody>
          <a:bodyPr>
            <a:normAutofit/>
          </a:bodyPr>
          <a:lstStyle/>
          <a:p>
            <a:pPr algn="ctr"/>
            <a:r>
              <a:rPr lang="en-US" dirty="0" smtClean="0">
                <a:latin typeface="Times New Roman" pitchFamily="18" charset="0"/>
                <a:cs typeface="Times New Roman" pitchFamily="18" charset="0"/>
              </a:rPr>
              <a:t>Hardware Prototype</a:t>
            </a:r>
            <a:endParaRPr lang="en-US" dirty="0">
              <a:latin typeface="Times New Roman" pitchFamily="18" charset="0"/>
              <a:cs typeface="Times New Roman" pitchFamily="18" charset="0"/>
            </a:endParaRPr>
          </a:p>
        </p:txBody>
      </p:sp>
      <p:pic>
        <p:nvPicPr>
          <p:cNvPr id="41986" name="Picture 2" descr="http://techbeat.com/wp-content/uploads/2013/08/abc_2-1024x576.jpg"/>
          <p:cNvPicPr>
            <a:picLocks noChangeAspect="1" noChangeArrowheads="1"/>
          </p:cNvPicPr>
          <p:nvPr/>
        </p:nvPicPr>
        <p:blipFill>
          <a:blip r:embed="rId2"/>
          <a:srcRect/>
          <a:stretch>
            <a:fillRect/>
          </a:stretch>
        </p:blipFill>
        <p:spPr bwMode="auto">
          <a:xfrm>
            <a:off x="4038600" y="1600200"/>
            <a:ext cx="4760343" cy="3276600"/>
          </a:xfrm>
          <a:prstGeom prst="rect">
            <a:avLst/>
          </a:prstGeom>
          <a:noFill/>
        </p:spPr>
      </p:pic>
      <p:sp>
        <p:nvSpPr>
          <p:cNvPr id="4" name="TextBox 3"/>
          <p:cNvSpPr txBox="1"/>
          <p:nvPr/>
        </p:nvSpPr>
        <p:spPr>
          <a:xfrm>
            <a:off x="228600" y="1600200"/>
            <a:ext cx="3581400" cy="3970318"/>
          </a:xfrm>
          <a:prstGeom prst="rect">
            <a:avLst/>
          </a:prstGeom>
          <a:noFill/>
        </p:spPr>
        <p:txBody>
          <a:bodyPr wrap="square" rtlCol="0">
            <a:spAutoFit/>
          </a:bodyPr>
          <a:lstStyle/>
          <a:p>
            <a:r>
              <a:rPr lang="en-US" dirty="0" smtClean="0">
                <a:cs typeface="Times New Roman" pitchFamily="18" charset="0"/>
              </a:rPr>
              <a:t>Prototype approximately the size of a credit card includes a power harvester for TV signals, as</a:t>
            </a:r>
          </a:p>
          <a:p>
            <a:r>
              <a:rPr lang="en-US" dirty="0" smtClean="0">
                <a:cs typeface="Times New Roman" pitchFamily="18" charset="0"/>
              </a:rPr>
              <a:t>well as the ambient backscatter hardware that is tuned to communicate by using UHF TV signals in a 50 MHz wide frequency band centered at 539 </a:t>
            </a:r>
            <a:r>
              <a:rPr lang="en-US" dirty="0" err="1" smtClean="0">
                <a:cs typeface="Times New Roman" pitchFamily="18" charset="0"/>
              </a:rPr>
              <a:t>MHz.</a:t>
            </a:r>
            <a:r>
              <a:rPr lang="en-US" dirty="0" smtClean="0">
                <a:cs typeface="Times New Roman" pitchFamily="18" charset="0"/>
              </a:rPr>
              <a:t> The harvested energy is used to provide the small amounts of power required for ambient backscatter and to run</a:t>
            </a:r>
          </a:p>
          <a:p>
            <a:r>
              <a:rPr lang="en-US" dirty="0" smtClean="0">
                <a:cs typeface="Times New Roman" pitchFamily="18" charset="0"/>
              </a:rPr>
              <a:t>the microcontroller and the on-board sensors .</a:t>
            </a:r>
            <a:endParaRPr lang="en-US" dirty="0">
              <a:cs typeface="Times New Roman" pitchFamily="18" charset="0"/>
            </a:endParaRPr>
          </a:p>
        </p:txBody>
      </p:sp>
      <p:sp>
        <p:nvSpPr>
          <p:cNvPr id="5" name="TextBox 4"/>
          <p:cNvSpPr txBox="1"/>
          <p:nvPr/>
        </p:nvSpPr>
        <p:spPr>
          <a:xfrm>
            <a:off x="304800" y="5410200"/>
            <a:ext cx="8686800" cy="923330"/>
          </a:xfrm>
          <a:prstGeom prst="rect">
            <a:avLst/>
          </a:prstGeom>
          <a:noFill/>
        </p:spPr>
        <p:txBody>
          <a:bodyPr wrap="square" rtlCol="0">
            <a:spAutoFit/>
          </a:bodyPr>
          <a:lstStyle/>
          <a:p>
            <a:r>
              <a:rPr lang="en-US" dirty="0" smtClean="0"/>
              <a:t> Prototype also</a:t>
            </a:r>
          </a:p>
          <a:p>
            <a:r>
              <a:rPr lang="en-US" dirty="0" smtClean="0"/>
              <a:t>includes a low-power flashing LED and capacitive touch sensor for</a:t>
            </a:r>
          </a:p>
          <a:p>
            <a:r>
              <a:rPr lang="en-US" dirty="0" smtClean="0"/>
              <a:t>use by applications.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069848"/>
          </a:xfrm>
        </p:spPr>
        <p:txBody>
          <a:bodyPr>
            <a:normAutofit/>
          </a:bodyPr>
          <a:lstStyle/>
          <a:p>
            <a:pPr algn="ctr"/>
            <a:r>
              <a:rPr lang="en-US" dirty="0" smtClean="0">
                <a:latin typeface="Times New Roman" pitchFamily="18" charset="0"/>
                <a:cs typeface="Times New Roman" pitchFamily="18" charset="0"/>
              </a:rPr>
              <a:t>Current Applications</a:t>
            </a:r>
            <a:endParaRPr lang="en-US" dirty="0">
              <a:latin typeface="Times New Roman" pitchFamily="18" charset="0"/>
              <a:cs typeface="Times New Roman" pitchFamily="18" charset="0"/>
            </a:endParaRPr>
          </a:p>
        </p:txBody>
      </p:sp>
      <p:sp>
        <p:nvSpPr>
          <p:cNvPr id="3" name="TextBox 2"/>
          <p:cNvSpPr txBox="1"/>
          <p:nvPr/>
        </p:nvSpPr>
        <p:spPr>
          <a:xfrm>
            <a:off x="381000" y="1752600"/>
            <a:ext cx="8382000" cy="3477875"/>
          </a:xfrm>
          <a:prstGeom prst="rect">
            <a:avLst/>
          </a:prstGeom>
          <a:noFill/>
        </p:spPr>
        <p:txBody>
          <a:bodyPr wrap="square" rtlCol="0">
            <a:spAutoFit/>
          </a:bodyPr>
          <a:lstStyle/>
          <a:p>
            <a:r>
              <a:rPr lang="en-US" sz="2000" dirty="0" smtClean="0"/>
              <a:t>1 . The first application is a bus pass that can also transfer</a:t>
            </a:r>
          </a:p>
          <a:p>
            <a:r>
              <a:rPr lang="en-US" sz="2000" dirty="0" smtClean="0"/>
              <a:t>money to other cards anywhere, at any time. When a user swipes</a:t>
            </a:r>
          </a:p>
          <a:p>
            <a:r>
              <a:rPr lang="en-US" sz="2000" dirty="0" smtClean="0"/>
              <a:t>the touch sensor in the presence of another card, it transmits the current</a:t>
            </a:r>
          </a:p>
          <a:p>
            <a:r>
              <a:rPr lang="en-US" sz="2000" dirty="0" smtClean="0"/>
              <a:t>balance stored in the microcontroller and confirms the transaction</a:t>
            </a:r>
          </a:p>
          <a:p>
            <a:r>
              <a:rPr lang="en-US" sz="2000" dirty="0" smtClean="0"/>
              <a:t>by flashing the LED. </a:t>
            </a:r>
          </a:p>
          <a:p>
            <a:endParaRPr lang="en-US" sz="2000" dirty="0" smtClean="0"/>
          </a:p>
          <a:p>
            <a:endParaRPr lang="en-US" sz="2000" dirty="0" smtClean="0"/>
          </a:p>
          <a:p>
            <a:r>
              <a:rPr lang="en-US" sz="2000" dirty="0" smtClean="0"/>
              <a:t>2. The second is a grocery store application</a:t>
            </a:r>
          </a:p>
          <a:p>
            <a:r>
              <a:rPr lang="en-US" sz="2000" dirty="0" smtClean="0"/>
              <a:t>where an item tag can tell when an item is placed in a wrong shelf.</a:t>
            </a:r>
          </a:p>
          <a:p>
            <a:r>
              <a:rPr lang="en-US" sz="2000" dirty="0" smtClean="0"/>
              <a:t>We ask 10 tags to verify that they do not contain a misplaced tag</a:t>
            </a:r>
          </a:p>
          <a:p>
            <a:r>
              <a:rPr lang="en-US" sz="2000" dirty="0" smtClean="0"/>
              <a:t>and flash the LED when they do.</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069848"/>
          </a:xfrm>
        </p:spPr>
        <p:txBody>
          <a:bodyPr>
            <a:normAutofit/>
          </a:bodyPr>
          <a:lstStyle/>
          <a:p>
            <a:pPr algn="ctr"/>
            <a:r>
              <a:rPr lang="en-US" dirty="0" smtClean="0">
                <a:latin typeface="Times New Roman" pitchFamily="18" charset="0"/>
                <a:cs typeface="Times New Roman" pitchFamily="18" charset="0"/>
              </a:rPr>
              <a:t>Smart Card Applications</a:t>
            </a:r>
            <a:endParaRPr lang="en-US" dirty="0">
              <a:latin typeface="Times New Roman" pitchFamily="18" charset="0"/>
              <a:cs typeface="Times New Roman" pitchFamily="18" charset="0"/>
            </a:endParaRPr>
          </a:p>
        </p:txBody>
      </p:sp>
      <p:sp>
        <p:nvSpPr>
          <p:cNvPr id="4" name="TextBox 3"/>
          <p:cNvSpPr txBox="1"/>
          <p:nvPr/>
        </p:nvSpPr>
        <p:spPr>
          <a:xfrm>
            <a:off x="228600" y="1447800"/>
            <a:ext cx="8610600" cy="1754326"/>
          </a:xfrm>
          <a:prstGeom prst="rect">
            <a:avLst/>
          </a:prstGeom>
          <a:noFill/>
        </p:spPr>
        <p:txBody>
          <a:bodyPr wrap="square" rtlCol="0">
            <a:spAutoFit/>
          </a:bodyPr>
          <a:lstStyle/>
          <a:p>
            <a:r>
              <a:rPr lang="en-US" dirty="0" smtClean="0"/>
              <a:t>Prototype that comes complete with an ambient backscattering transmitter/</a:t>
            </a:r>
          </a:p>
          <a:p>
            <a:r>
              <a:rPr lang="en-US" dirty="0" smtClean="0"/>
              <a:t>receiver, MSP430 microcontroller, capacitive touch sensor, and LEDs. When a user swipes the touch sensors (marked by A, B,C), in the presence of another card, it transmits the phrase "</a:t>
            </a:r>
            <a:r>
              <a:rPr lang="en-US" dirty="0" err="1" smtClean="0"/>
              <a:t>HelloWorld</a:t>
            </a:r>
            <a:r>
              <a:rPr lang="en-US" dirty="0" smtClean="0"/>
              <a:t>". The receiver on the other card decodes the transmission, and confirms a successful packet decoding</a:t>
            </a:r>
          </a:p>
          <a:p>
            <a:r>
              <a:rPr lang="en-US" dirty="0" smtClean="0"/>
              <a:t>by flashing the LED.</a:t>
            </a:r>
            <a:endParaRPr lang="en-US" dirty="0"/>
          </a:p>
        </p:txBody>
      </p:sp>
      <p:pic>
        <p:nvPicPr>
          <p:cNvPr id="44034" name="Picture 2"/>
          <p:cNvPicPr>
            <a:picLocks noChangeAspect="1" noChangeArrowheads="1"/>
          </p:cNvPicPr>
          <p:nvPr/>
        </p:nvPicPr>
        <p:blipFill>
          <a:blip r:embed="rId2"/>
          <a:srcRect/>
          <a:stretch>
            <a:fillRect/>
          </a:stretch>
        </p:blipFill>
        <p:spPr bwMode="auto">
          <a:xfrm>
            <a:off x="685800" y="3695700"/>
            <a:ext cx="7620000" cy="278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1069848"/>
          </a:xfrm>
        </p:spPr>
        <p:txBody>
          <a:bodyPr/>
          <a:lstStyle/>
          <a:p>
            <a:pPr algn="ctr"/>
            <a:r>
              <a:rPr lang="en-US" dirty="0" smtClean="0">
                <a:latin typeface="Times New Roman" pitchFamily="18" charset="0"/>
                <a:cs typeface="Times New Roman" pitchFamily="18" charset="0"/>
              </a:rPr>
              <a:t>Future Applications</a:t>
            </a:r>
            <a:endParaRPr lang="en-US" dirty="0">
              <a:latin typeface="Times New Roman" pitchFamily="18" charset="0"/>
              <a:cs typeface="Times New Roman" pitchFamily="18" charset="0"/>
            </a:endParaRPr>
          </a:p>
        </p:txBody>
      </p:sp>
      <p:sp>
        <p:nvSpPr>
          <p:cNvPr id="5" name="TextBox 4"/>
          <p:cNvSpPr txBox="1"/>
          <p:nvPr/>
        </p:nvSpPr>
        <p:spPr>
          <a:xfrm>
            <a:off x="457200" y="1447800"/>
            <a:ext cx="8458200" cy="1754326"/>
          </a:xfrm>
          <a:prstGeom prst="rect">
            <a:avLst/>
          </a:prstGeom>
          <a:noFill/>
        </p:spPr>
        <p:txBody>
          <a:bodyPr wrap="square" rtlCol="0">
            <a:spAutoFit/>
          </a:bodyPr>
          <a:lstStyle/>
          <a:p>
            <a:r>
              <a:rPr lang="en-US" dirty="0"/>
              <a:t>Smart sensors could be built and placed permanently inside nearly any structure, then set to communicate with each other. For example, sensors placed in a bridge could monitor the health of the concrete and steel, then send an alert if one of the sensors picks up a hairline crack. The technology can also be used for communication – text messages and emails, for example – in wearable devices, without requiring battery consumption.</a:t>
            </a:r>
          </a:p>
        </p:txBody>
      </p:sp>
      <p:pic>
        <p:nvPicPr>
          <p:cNvPr id="7170" name="Picture 2" descr="http://www.extremetech.com/wp-content/uploads/2012/04/471785.1-lg.jpg"/>
          <p:cNvPicPr>
            <a:picLocks noChangeAspect="1" noChangeArrowheads="1"/>
          </p:cNvPicPr>
          <p:nvPr/>
        </p:nvPicPr>
        <p:blipFill>
          <a:blip r:embed="rId2"/>
          <a:srcRect/>
          <a:stretch>
            <a:fillRect/>
          </a:stretch>
        </p:blipFill>
        <p:spPr bwMode="auto">
          <a:xfrm>
            <a:off x="3657600" y="3276600"/>
            <a:ext cx="5257800" cy="3429000"/>
          </a:xfrm>
          <a:prstGeom prst="rect">
            <a:avLst/>
          </a:prstGeom>
          <a:noFill/>
        </p:spPr>
      </p:pic>
      <p:pic>
        <p:nvPicPr>
          <p:cNvPr id="7172" name="Picture 4" descr="http://cdn1.dailyfusion.net/wp-content/uploads/2013/08/ambient-backscatter-02-1024x576.jpg"/>
          <p:cNvPicPr>
            <a:picLocks noChangeAspect="1" noChangeArrowheads="1"/>
          </p:cNvPicPr>
          <p:nvPr/>
        </p:nvPicPr>
        <p:blipFill>
          <a:blip r:embed="rId3"/>
          <a:srcRect/>
          <a:stretch>
            <a:fillRect/>
          </a:stretch>
        </p:blipFill>
        <p:spPr bwMode="auto">
          <a:xfrm>
            <a:off x="381000" y="3352800"/>
            <a:ext cx="2895600" cy="3200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069848"/>
          </a:xfrm>
        </p:spPr>
        <p:txBody>
          <a:bodyPr>
            <a:normAutofit/>
          </a:bodyPr>
          <a:lstStyle/>
          <a:p>
            <a:pPr algn="ctr"/>
            <a:r>
              <a:rPr lang="en-US"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p:txBody>
      </p:sp>
      <p:sp>
        <p:nvSpPr>
          <p:cNvPr id="4" name="TextBox 3"/>
          <p:cNvSpPr txBox="1"/>
          <p:nvPr/>
        </p:nvSpPr>
        <p:spPr>
          <a:xfrm>
            <a:off x="228600" y="1752600"/>
            <a:ext cx="8610600" cy="4247317"/>
          </a:xfrm>
          <a:prstGeom prst="rect">
            <a:avLst/>
          </a:prstGeom>
          <a:noFill/>
        </p:spPr>
        <p:txBody>
          <a:bodyPr wrap="square" rtlCol="0">
            <a:spAutoFit/>
          </a:bodyPr>
          <a:lstStyle/>
          <a:p>
            <a:pPr>
              <a:buFont typeface="Wingdings" pitchFamily="2" charset="2"/>
              <a:buChar char="ü"/>
            </a:pPr>
            <a:r>
              <a:rPr lang="en-US" dirty="0" smtClean="0"/>
              <a:t>No Additional Battery or Power outlet required</a:t>
            </a:r>
          </a:p>
          <a:p>
            <a:pPr>
              <a:buFont typeface="Wingdings" pitchFamily="2" charset="2"/>
              <a:buChar char="ü"/>
            </a:pPr>
            <a:endParaRPr lang="en-US" dirty="0" smtClean="0"/>
          </a:p>
          <a:p>
            <a:pPr>
              <a:buFont typeface="Wingdings" pitchFamily="2" charset="2"/>
              <a:buChar char="ü"/>
            </a:pPr>
            <a:r>
              <a:rPr lang="en-US" dirty="0" smtClean="0"/>
              <a:t> function anywhere and with no maintenance</a:t>
            </a:r>
          </a:p>
          <a:p>
            <a:pPr>
              <a:buFont typeface="Wingdings" pitchFamily="2" charset="2"/>
              <a:buChar char="ü"/>
            </a:pPr>
            <a:endParaRPr lang="en-US" dirty="0" smtClean="0"/>
          </a:p>
          <a:p>
            <a:pPr>
              <a:buFont typeface="Wingdings" pitchFamily="2" charset="2"/>
              <a:buChar char="ü"/>
            </a:pPr>
            <a:r>
              <a:rPr lang="en-US" dirty="0" smtClean="0"/>
              <a:t>No pollutions</a:t>
            </a:r>
          </a:p>
          <a:p>
            <a:pPr>
              <a:buFont typeface="Wingdings" pitchFamily="2" charset="2"/>
              <a:buChar char="ü"/>
            </a:pPr>
            <a:endParaRPr lang="en-US" dirty="0" smtClean="0"/>
          </a:p>
          <a:p>
            <a:pPr>
              <a:buFont typeface="Wingdings" pitchFamily="2" charset="2"/>
              <a:buChar char="ü"/>
            </a:pPr>
            <a:r>
              <a:rPr lang="en-US" dirty="0" smtClean="0"/>
              <a:t>Compact in size </a:t>
            </a:r>
          </a:p>
          <a:p>
            <a:pPr>
              <a:buFont typeface="Wingdings" pitchFamily="2" charset="2"/>
              <a:buChar char="ü"/>
            </a:pPr>
            <a:endParaRPr lang="en-US" dirty="0" smtClean="0"/>
          </a:p>
          <a:p>
            <a:pPr>
              <a:buFont typeface="Wingdings" pitchFamily="2" charset="2"/>
              <a:buChar char="ü"/>
            </a:pPr>
            <a:r>
              <a:rPr lang="en-US" dirty="0" smtClean="0"/>
              <a:t>Can be used for Home </a:t>
            </a:r>
            <a:r>
              <a:rPr lang="en-US" dirty="0" err="1" smtClean="0"/>
              <a:t>monitering</a:t>
            </a:r>
            <a:r>
              <a:rPr lang="en-US" dirty="0" smtClean="0"/>
              <a:t> :   The tech could also be used to allow </a:t>
            </a:r>
            <a:r>
              <a:rPr lang="en-US" dirty="0" err="1" smtClean="0"/>
              <a:t>smartphones</a:t>
            </a:r>
            <a:r>
              <a:rPr lang="en-US" dirty="0" smtClean="0"/>
              <a:t> to send text messages even if their battery is dead, or to tag various items such as keys, wallet or phone to transmit their location if they are lost</a:t>
            </a:r>
          </a:p>
          <a:p>
            <a:pPr>
              <a:buFont typeface="Wingdings" pitchFamily="2" charset="2"/>
              <a:buChar char="ü"/>
            </a:pPr>
            <a:endParaRPr lang="en-US" dirty="0" smtClean="0"/>
          </a:p>
          <a:p>
            <a:pPr>
              <a:buFont typeface="Wingdings" pitchFamily="2" charset="2"/>
              <a:buChar char="ü"/>
            </a:pPr>
            <a:r>
              <a:rPr lang="en-US" dirty="0" smtClean="0"/>
              <a:t> design avoids the expensive process of generating radio waves</a:t>
            </a:r>
          </a:p>
          <a:p>
            <a:pPr>
              <a:buFont typeface="Wingdings" pitchFamily="2" charset="2"/>
              <a:buChar char="ü"/>
            </a:pPr>
            <a:endParaRPr lang="en-US" dirty="0" smtClean="0"/>
          </a:p>
          <a:p>
            <a:pPr>
              <a:buFont typeface="Wingdings" pitchFamily="2" charset="2"/>
              <a:buChar char="ü"/>
            </a:pPr>
            <a:r>
              <a:rPr lang="en-US" dirty="0" smtClean="0"/>
              <a:t> devices communicate by backscattering ambient RF signals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905000"/>
          </a:xfrm>
        </p:spPr>
        <p:txBody>
          <a:bodyPr>
            <a:noAutofit/>
          </a:bodyPr>
          <a:lstStyle/>
          <a:p>
            <a:pPr algn="ctr"/>
            <a:r>
              <a:rPr lang="en-US" dirty="0" smtClean="0">
                <a:latin typeface="Times New Roman" pitchFamily="18" charset="0"/>
                <a:cs typeface="Times New Roman" pitchFamily="18" charset="0"/>
              </a:rPr>
              <a:t>Designing is challenging for three reasons.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Box 2"/>
          <p:cNvSpPr txBox="1"/>
          <p:nvPr/>
        </p:nvSpPr>
        <p:spPr>
          <a:xfrm>
            <a:off x="228600" y="1600200"/>
            <a:ext cx="8534400" cy="4093428"/>
          </a:xfrm>
          <a:prstGeom prst="rect">
            <a:avLst/>
          </a:prstGeom>
          <a:noFill/>
        </p:spPr>
        <p:txBody>
          <a:bodyPr wrap="square" rtlCol="0">
            <a:spAutoFit/>
          </a:bodyPr>
          <a:lstStyle/>
          <a:p>
            <a:pPr>
              <a:buFont typeface="Wingdings" pitchFamily="2" charset="2"/>
              <a:buChar char="ü"/>
            </a:pPr>
            <a:r>
              <a:rPr lang="en-US" sz="2000" dirty="0" smtClean="0"/>
              <a:t>Firstly the ambient signals are random and uncontrollable.</a:t>
            </a:r>
          </a:p>
          <a:p>
            <a:r>
              <a:rPr lang="en-US" sz="2000" dirty="0" smtClean="0"/>
              <a:t>Thus, we need a mechanism to extract the backscattered information</a:t>
            </a:r>
          </a:p>
          <a:p>
            <a:r>
              <a:rPr lang="en-US" sz="2000" dirty="0" smtClean="0"/>
              <a:t>from these random ambient signals.</a:t>
            </a: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 Second, the receiver has to decode these signals on a battery-free device which significantly limits the design space by placing a severe constraint on the power requirements of the device. </a:t>
            </a:r>
          </a:p>
          <a:p>
            <a:pPr>
              <a:buFont typeface="Wingdings" pitchFamily="2" charset="2"/>
              <a:buChar char="ü"/>
            </a:pPr>
            <a:endParaRPr lang="en-US" sz="2000" dirty="0" smtClean="0"/>
          </a:p>
          <a:p>
            <a:endParaRPr lang="en-US" sz="2000" dirty="0" smtClean="0"/>
          </a:p>
          <a:p>
            <a:pPr>
              <a:buFont typeface="Wingdings" pitchFamily="2" charset="2"/>
              <a:buChar char="ü"/>
            </a:pPr>
            <a:r>
              <a:rPr lang="en-US" sz="2000" dirty="0" smtClean="0"/>
              <a:t>Third, since there is no centralized controller to coordinate communications, these devices need to operate a distributed multiple access protocol and develop functionalities like carrier sense.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069848"/>
          </a:xfrm>
        </p:spPr>
        <p:txBody>
          <a:bodyPr>
            <a:normAutofit/>
          </a:bodyPr>
          <a:lstStyle/>
          <a:p>
            <a:pPr algn="ctr"/>
            <a:r>
              <a:rPr lang="en-US" dirty="0" err="1" smtClean="0">
                <a:latin typeface="Times New Roman" pitchFamily="18" charset="0"/>
                <a:cs typeface="Times New Roman" pitchFamily="18" charset="0"/>
              </a:rPr>
              <a:t>Refrences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extBox 2"/>
          <p:cNvSpPr txBox="1"/>
          <p:nvPr/>
        </p:nvSpPr>
        <p:spPr>
          <a:xfrm>
            <a:off x="228600" y="1600200"/>
            <a:ext cx="8610600" cy="2308324"/>
          </a:xfrm>
          <a:prstGeom prst="rect">
            <a:avLst/>
          </a:prstGeom>
          <a:noFill/>
        </p:spPr>
        <p:txBody>
          <a:bodyPr wrap="square" rtlCol="0">
            <a:spAutoFit/>
          </a:bodyPr>
          <a:lstStyle/>
          <a:p>
            <a:r>
              <a:rPr lang="en-US" dirty="0" smtClean="0">
                <a:latin typeface="Times New Roman" pitchFamily="18" charset="0"/>
                <a:ea typeface="Arial Unicode MS" pitchFamily="34" charset="-128"/>
                <a:cs typeface="Times New Roman" pitchFamily="18" charset="0"/>
              </a:rPr>
              <a:t>Researchers </a:t>
            </a:r>
            <a:r>
              <a:rPr lang="en-US" dirty="0">
                <a:latin typeface="Times New Roman" pitchFamily="18" charset="0"/>
                <a:ea typeface="Arial Unicode MS" pitchFamily="34" charset="-128"/>
                <a:cs typeface="Times New Roman" pitchFamily="18" charset="0"/>
              </a:rPr>
              <a:t>involved are David </a:t>
            </a:r>
            <a:r>
              <a:rPr lang="en-US" dirty="0" err="1">
                <a:latin typeface="Times New Roman" pitchFamily="18" charset="0"/>
                <a:ea typeface="Arial Unicode MS" pitchFamily="34" charset="-128"/>
                <a:cs typeface="Times New Roman" pitchFamily="18" charset="0"/>
              </a:rPr>
              <a:t>Wetherall</a:t>
            </a:r>
            <a:r>
              <a:rPr lang="en-US" dirty="0">
                <a:latin typeface="Times New Roman" pitchFamily="18" charset="0"/>
                <a:ea typeface="Arial Unicode MS" pitchFamily="34" charset="-128"/>
                <a:cs typeface="Times New Roman" pitchFamily="18" charset="0"/>
              </a:rPr>
              <a:t>, a UW professor of computer science and engineering, Vincent Liu, a doctoral student in computer science and engineering, and Aaron Parks and </a:t>
            </a:r>
            <a:r>
              <a:rPr lang="en-US" dirty="0" err="1">
                <a:latin typeface="Times New Roman" pitchFamily="18" charset="0"/>
                <a:ea typeface="Arial Unicode MS" pitchFamily="34" charset="-128"/>
                <a:cs typeface="Times New Roman" pitchFamily="18" charset="0"/>
              </a:rPr>
              <a:t>Vamsi</a:t>
            </a:r>
            <a:r>
              <a:rPr lang="en-US" dirty="0">
                <a:latin typeface="Times New Roman" pitchFamily="18" charset="0"/>
                <a:ea typeface="Arial Unicode MS" pitchFamily="34" charset="-128"/>
                <a:cs typeface="Times New Roman" pitchFamily="18" charset="0"/>
              </a:rPr>
              <a:t> </a:t>
            </a:r>
            <a:r>
              <a:rPr lang="en-US" dirty="0" err="1">
                <a:latin typeface="Times New Roman" pitchFamily="18" charset="0"/>
                <a:ea typeface="Arial Unicode MS" pitchFamily="34" charset="-128"/>
                <a:cs typeface="Times New Roman" pitchFamily="18" charset="0"/>
              </a:rPr>
              <a:t>Talla</a:t>
            </a:r>
            <a:r>
              <a:rPr lang="en-US" dirty="0">
                <a:latin typeface="Times New Roman" pitchFamily="18" charset="0"/>
                <a:ea typeface="Arial Unicode MS" pitchFamily="34" charset="-128"/>
                <a:cs typeface="Times New Roman" pitchFamily="18" charset="0"/>
              </a:rPr>
              <a:t>, both doctoral students in electrical engineering</a:t>
            </a:r>
            <a:r>
              <a:rPr lang="en-US" dirty="0" smtClean="0">
                <a:latin typeface="Times New Roman" pitchFamily="18" charset="0"/>
                <a:ea typeface="Arial Unicode MS" pitchFamily="34" charset="-128"/>
                <a:cs typeface="Times New Roman" pitchFamily="18" charset="0"/>
              </a:rPr>
              <a:t>.</a:t>
            </a:r>
          </a:p>
          <a:p>
            <a:endParaRPr lang="en-US" dirty="0">
              <a:latin typeface="Times New Roman" pitchFamily="18" charset="0"/>
              <a:ea typeface="Arial Unicode MS" pitchFamily="34" charset="-128"/>
              <a:cs typeface="Times New Roman" pitchFamily="18" charset="0"/>
            </a:endParaRPr>
          </a:p>
          <a:p>
            <a:r>
              <a:rPr lang="en-US" dirty="0">
                <a:latin typeface="Times New Roman" pitchFamily="18" charset="0"/>
                <a:ea typeface="Arial Unicode MS" pitchFamily="34" charset="-128"/>
                <a:cs typeface="Times New Roman" pitchFamily="18" charset="0"/>
              </a:rPr>
              <a:t>The research was funded by the University of Washington through a Google Faculty Research Award and by the National Science Foundation’s Research Center for </a:t>
            </a:r>
            <a:r>
              <a:rPr lang="en-US" dirty="0" err="1">
                <a:latin typeface="Times New Roman" pitchFamily="18" charset="0"/>
                <a:ea typeface="Arial Unicode MS" pitchFamily="34" charset="-128"/>
                <a:cs typeface="Times New Roman" pitchFamily="18" charset="0"/>
              </a:rPr>
              <a:t>Sensorimotor</a:t>
            </a:r>
            <a:r>
              <a:rPr lang="en-US" dirty="0">
                <a:latin typeface="Times New Roman" pitchFamily="18" charset="0"/>
                <a:ea typeface="Arial Unicode MS" pitchFamily="34" charset="-128"/>
                <a:cs typeface="Times New Roman" pitchFamily="18" charset="0"/>
              </a:rPr>
              <a:t> Neural Engineering at the UW.</a:t>
            </a:r>
          </a:p>
          <a:p>
            <a:endParaRPr lang="en-US" dirty="0">
              <a:latin typeface="Times New Roman" pitchFamily="18" charset="0"/>
              <a:ea typeface="Arial Unicode MS"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069848"/>
          </a:xfrm>
        </p:spPr>
        <p:txBody>
          <a:bodyPr/>
          <a:lstStyle/>
          <a:p>
            <a:pPr algn="ct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5" name="TextBox 4"/>
          <p:cNvSpPr txBox="1"/>
          <p:nvPr/>
        </p:nvSpPr>
        <p:spPr>
          <a:xfrm>
            <a:off x="152400" y="1676400"/>
            <a:ext cx="8763000" cy="6247864"/>
          </a:xfrm>
          <a:prstGeom prst="rect">
            <a:avLst/>
          </a:prstGeom>
          <a:noFill/>
        </p:spPr>
        <p:txBody>
          <a:bodyPr wrap="square" rtlCol="0" anchor="ctr">
            <a:spAutoFit/>
          </a:bodyPr>
          <a:lstStyle/>
          <a:p>
            <a:r>
              <a:rPr lang="en-US" sz="2000" dirty="0" smtClean="0"/>
              <a:t>Ambient </a:t>
            </a:r>
            <a:r>
              <a:rPr lang="en-US" sz="2000" dirty="0" smtClean="0"/>
              <a:t>backscatter, a new form </a:t>
            </a:r>
            <a:r>
              <a:rPr lang="en-US" sz="2000" dirty="0" smtClean="0"/>
              <a:t>of communication </a:t>
            </a:r>
            <a:r>
              <a:rPr lang="en-US" sz="2000" dirty="0" smtClean="0"/>
              <a:t>that provides connectivity between computers </a:t>
            </a:r>
            <a:r>
              <a:rPr lang="en-US" sz="2000" dirty="0" smtClean="0"/>
              <a:t>out of </a:t>
            </a:r>
            <a:r>
              <a:rPr lang="en-US" sz="2000" dirty="0" smtClean="0"/>
              <a:t>what is essentially thin air. In this technique, TV signals </a:t>
            </a:r>
            <a:r>
              <a:rPr lang="en-US" sz="2000" dirty="0" smtClean="0"/>
              <a:t>and other </a:t>
            </a:r>
            <a:r>
              <a:rPr lang="en-US" sz="2000" dirty="0" smtClean="0"/>
              <a:t>source of RF signals serve as both the source of power and </a:t>
            </a:r>
            <a:r>
              <a:rPr lang="en-US" sz="2000" dirty="0" smtClean="0"/>
              <a:t>the means </a:t>
            </a:r>
            <a:r>
              <a:rPr lang="en-US" sz="2000" dirty="0" smtClean="0"/>
              <a:t>of communication. Because ambient backscatter avoids </a:t>
            </a:r>
            <a:r>
              <a:rPr lang="en-US" sz="2000" dirty="0" smtClean="0"/>
              <a:t>the maintenance-heavy </a:t>
            </a:r>
            <a:r>
              <a:rPr lang="en-US" sz="2000" dirty="0" smtClean="0"/>
              <a:t>batteries and dedicated power infrastructure </a:t>
            </a:r>
            <a:r>
              <a:rPr lang="en-US" sz="2000" dirty="0" smtClean="0"/>
              <a:t>of other </a:t>
            </a:r>
            <a:r>
              <a:rPr lang="en-US" sz="2000" dirty="0" smtClean="0"/>
              <a:t>forms of low-power communication (e.g., </a:t>
            </a:r>
            <a:r>
              <a:rPr lang="en-US" sz="2000" dirty="0" smtClean="0"/>
              <a:t>RFID), it enables </a:t>
            </a:r>
            <a:r>
              <a:rPr lang="en-US" sz="2000" dirty="0" smtClean="0"/>
              <a:t>a bevy of new applications that were previously </a:t>
            </a:r>
            <a:r>
              <a:rPr lang="en-US" sz="2000" dirty="0" smtClean="0"/>
              <a:t>impossible or </a:t>
            </a:r>
            <a:r>
              <a:rPr lang="en-US" sz="2000" dirty="0" smtClean="0"/>
              <a:t>at least impractical</a:t>
            </a:r>
            <a:r>
              <a:rPr lang="en-US" sz="2000" dirty="0" smtClean="0"/>
              <a:t>.</a:t>
            </a:r>
          </a:p>
          <a:p>
            <a:r>
              <a:rPr lang="en-US" sz="2000" dirty="0" smtClean="0"/>
              <a:t>A</a:t>
            </a:r>
            <a:r>
              <a:rPr lang="en-US" sz="2000" dirty="0" smtClean="0"/>
              <a:t>mbient </a:t>
            </a:r>
            <a:r>
              <a:rPr lang="en-US" sz="2000" dirty="0" smtClean="0"/>
              <a:t>backscatter </a:t>
            </a:r>
            <a:r>
              <a:rPr lang="en-US" sz="2000" dirty="0" smtClean="0"/>
              <a:t>provides a </a:t>
            </a:r>
            <a:r>
              <a:rPr lang="en-US" sz="2000" dirty="0" smtClean="0"/>
              <a:t>key building block that </a:t>
            </a:r>
            <a:r>
              <a:rPr lang="en-US" sz="2000" dirty="0" smtClean="0"/>
              <a:t>enables </a:t>
            </a:r>
            <a:r>
              <a:rPr lang="en-US" sz="2000" dirty="0" smtClean="0"/>
              <a:t>communication (</a:t>
            </a:r>
            <a:r>
              <a:rPr lang="en-US" sz="2000" dirty="0" smtClean="0"/>
              <a:t>with no </a:t>
            </a:r>
            <a:r>
              <a:rPr lang="en-US" sz="2000" dirty="0" smtClean="0"/>
              <a:t>restrictions except the existence of ambient RF signals) </a:t>
            </a:r>
            <a:r>
              <a:rPr lang="en-US" sz="2000" dirty="0" smtClean="0"/>
              <a:t>among pervasive </a:t>
            </a:r>
            <a:r>
              <a:rPr lang="en-US" sz="2000" dirty="0" smtClean="0"/>
              <a:t>devices which are cheap and have near-zero </a:t>
            </a:r>
            <a:r>
              <a:rPr lang="en-US" sz="2000" dirty="0" smtClean="0"/>
              <a:t>maintenance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us.123rf.com/400wm/400/400/danicek/danicek1110/danicek111000029/10920647-orange-warning-low-battery-signal-on-a-laptop-along-with-turned-on-wifi.jpg"/>
          <p:cNvPicPr>
            <a:picLocks noChangeAspect="1" noChangeArrowheads="1"/>
          </p:cNvPicPr>
          <p:nvPr/>
        </p:nvPicPr>
        <p:blipFill>
          <a:blip r:embed="rId2"/>
          <a:srcRect/>
          <a:stretch>
            <a:fillRect/>
          </a:stretch>
        </p:blipFill>
        <p:spPr bwMode="auto">
          <a:xfrm>
            <a:off x="5408612" y="1066800"/>
            <a:ext cx="3506788" cy="3581400"/>
          </a:xfrm>
          <a:prstGeom prst="rect">
            <a:avLst/>
          </a:prstGeom>
          <a:noFill/>
        </p:spPr>
      </p:pic>
      <p:sp>
        <p:nvSpPr>
          <p:cNvPr id="2" name="Title 1"/>
          <p:cNvSpPr>
            <a:spLocks noGrp="1"/>
          </p:cNvSpPr>
          <p:nvPr>
            <p:ph type="title"/>
          </p:nvPr>
        </p:nvSpPr>
        <p:spPr>
          <a:xfrm>
            <a:off x="0" y="457200"/>
            <a:ext cx="8229600" cy="1069848"/>
          </a:xfrm>
        </p:spPr>
        <p:txBody>
          <a:bodyPr>
            <a:normAutofit/>
          </a:bodyPr>
          <a:lstStyle/>
          <a:p>
            <a:pPr algn="ctr"/>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TextBox 2"/>
          <p:cNvSpPr txBox="1"/>
          <p:nvPr/>
        </p:nvSpPr>
        <p:spPr>
          <a:xfrm>
            <a:off x="381000" y="1524000"/>
            <a:ext cx="5029200" cy="5029200"/>
          </a:xfrm>
          <a:prstGeom prst="rect">
            <a:avLst/>
          </a:prstGeom>
          <a:noFill/>
        </p:spPr>
        <p:txBody>
          <a:bodyPr wrap="square" rtlCol="0">
            <a:spAutoFit/>
          </a:bodyPr>
          <a:lstStyle/>
          <a:p>
            <a:r>
              <a:rPr lang="en-US" sz="2400" dirty="0" smtClean="0">
                <a:latin typeface="Times New Roman" pitchFamily="18" charset="0"/>
                <a:cs typeface="Times New Roman" pitchFamily="18" charset="0"/>
              </a:rPr>
              <a:t>Small computing devices are increasingly embedded in objects</a:t>
            </a:r>
          </a:p>
          <a:p>
            <a:r>
              <a:rPr lang="en-US" sz="2400" dirty="0" smtClean="0">
                <a:latin typeface="Times New Roman" pitchFamily="18" charset="0"/>
                <a:cs typeface="Times New Roman" pitchFamily="18" charset="0"/>
              </a:rPr>
              <a:t>and environments such as thermostats, books, furniture, and even</a:t>
            </a:r>
          </a:p>
          <a:p>
            <a:r>
              <a:rPr lang="en-US" sz="2400" dirty="0" smtClean="0">
                <a:latin typeface="Times New Roman" pitchFamily="18" charset="0"/>
                <a:cs typeface="Times New Roman" pitchFamily="18" charset="0"/>
              </a:rPr>
              <a:t>implantable medical devices . A key issue is how to</a:t>
            </a:r>
          </a:p>
          <a:p>
            <a:r>
              <a:rPr lang="en-US" sz="2400" dirty="0" smtClean="0">
                <a:latin typeface="Times New Roman" pitchFamily="18" charset="0"/>
                <a:cs typeface="Times New Roman" pitchFamily="18" charset="0"/>
              </a:rPr>
              <a:t>power these devices as they become smaller and numerous; wires</a:t>
            </a:r>
          </a:p>
          <a:p>
            <a:r>
              <a:rPr lang="en-US" sz="2400" dirty="0" smtClean="0">
                <a:latin typeface="Times New Roman" pitchFamily="18" charset="0"/>
                <a:cs typeface="Times New Roman" pitchFamily="18" charset="0"/>
              </a:rPr>
              <a:t>are often not feasible, and batteries add weight, bulk, cost, and require</a:t>
            </a:r>
          </a:p>
          <a:p>
            <a:r>
              <a:rPr lang="en-US" sz="2400" dirty="0" smtClean="0">
                <a:latin typeface="Times New Roman" pitchFamily="18" charset="0"/>
                <a:cs typeface="Times New Roman" pitchFamily="18" charset="0"/>
              </a:rPr>
              <a:t>recharging or replacement that adds maintenance cost and is</a:t>
            </a:r>
          </a:p>
          <a:p>
            <a:r>
              <a:rPr lang="en-US" sz="2400" dirty="0" smtClean="0">
                <a:latin typeface="Times New Roman" pitchFamily="18" charset="0"/>
                <a:cs typeface="Times New Roman" pitchFamily="18" charset="0"/>
              </a:rPr>
              <a:t>difficult at large scales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extremetech.com/wp-content/uploads/2012/04/471785.1-lg.jpg"/>
          <p:cNvPicPr>
            <a:picLocks noChangeAspect="1" noChangeArrowheads="1"/>
          </p:cNvPicPr>
          <p:nvPr/>
        </p:nvPicPr>
        <p:blipFill>
          <a:blip r:embed="rId2"/>
          <a:srcRect/>
          <a:stretch>
            <a:fillRect/>
          </a:stretch>
        </p:blipFill>
        <p:spPr bwMode="auto">
          <a:xfrm>
            <a:off x="152400" y="304800"/>
            <a:ext cx="8763000" cy="6324600"/>
          </a:xfrm>
          <a:prstGeom prst="rect">
            <a:avLst/>
          </a:prstGeom>
          <a:noFill/>
        </p:spPr>
      </p:pic>
      <p:sp>
        <p:nvSpPr>
          <p:cNvPr id="3" name="Rectangle 2"/>
          <p:cNvSpPr/>
          <p:nvPr/>
        </p:nvSpPr>
        <p:spPr>
          <a:xfrm>
            <a:off x="1828800" y="2743200"/>
            <a:ext cx="4791697"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effectLst>
                  <a:reflection blurRad="6350" stA="60000" endA="900" endPos="60000" dist="29997" dir="5400000" sy="-100000" algn="bl" rotWithShape="0"/>
                </a:effectLst>
              </a:rPr>
              <a:t>Thank you</a:t>
            </a:r>
            <a:endParaRPr lang="en-US" sz="5400" b="1" dirty="0">
              <a:ln w="18000">
                <a:solidFill>
                  <a:schemeClr val="accent2">
                    <a:satMod val="140000"/>
                  </a:schemeClr>
                </a:solidFill>
                <a:prstDash val="solid"/>
                <a:miter lim="800000"/>
              </a:ln>
              <a:effectLst>
                <a:reflection blurRad="6350" stA="60000" endA="900" endPos="60000" dist="29997"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219200"/>
          </a:xfrm>
        </p:spPr>
        <p:txBody>
          <a:bodyPr>
            <a:noAutofit/>
          </a:bodyPr>
          <a:lstStyle/>
          <a:p>
            <a:pPr algn="ctr"/>
            <a:r>
              <a:rPr lang="en-US" dirty="0" smtClean="0">
                <a:latin typeface="Times New Roman" pitchFamily="18" charset="0"/>
                <a:cs typeface="Times New Roman" pitchFamily="18" charset="0"/>
              </a:rPr>
              <a:t>Ambient Backscatter: Harvesting Power From Thin Air</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Box 2"/>
          <p:cNvSpPr txBox="1"/>
          <p:nvPr/>
        </p:nvSpPr>
        <p:spPr>
          <a:xfrm>
            <a:off x="457200" y="1752600"/>
            <a:ext cx="8001000" cy="4801314"/>
          </a:xfrm>
          <a:prstGeom prst="rect">
            <a:avLst/>
          </a:prstGeom>
          <a:noFill/>
        </p:spPr>
        <p:txBody>
          <a:bodyPr wrap="square" rtlCol="0">
            <a:spAutoFit/>
          </a:bodyPr>
          <a:lstStyle/>
          <a:p>
            <a:pPr>
              <a:buFont typeface="Wingdings" pitchFamily="2" charset="2"/>
              <a:buChar char="§"/>
            </a:pPr>
            <a:r>
              <a:rPr lang="en-US" dirty="0">
                <a:latin typeface="Times New Roman" pitchFamily="18" charset="0"/>
                <a:cs typeface="Times New Roman" pitchFamily="18" charset="0"/>
              </a:rPr>
              <a:t>A new system of wireless communication allows devices to interact and send data from one to another without having any source of </a:t>
            </a:r>
            <a:r>
              <a:rPr lang="en-US" dirty="0" smtClean="0">
                <a:latin typeface="Times New Roman" pitchFamily="18" charset="0"/>
                <a:cs typeface="Times New Roman" pitchFamily="18" charset="0"/>
              </a:rPr>
              <a:t>power</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Font typeface="Wingdings" pitchFamily="2" charset="2"/>
              <a:buChar char="§"/>
            </a:pPr>
            <a:r>
              <a:rPr lang="en-US" dirty="0">
                <a:latin typeface="Times New Roman" pitchFamily="18" charset="0"/>
                <a:cs typeface="Times New Roman" pitchFamily="18" charset="0"/>
              </a:rPr>
              <a:t>The system is based on the new ambient backscatter technology, which practically harvests all the existing signals in the air and converts them into power for communication devices</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Font typeface="Wingdings" pitchFamily="2" charset="2"/>
              <a:buChar char="§"/>
            </a:pPr>
            <a:r>
              <a:rPr lang="en-US" dirty="0">
                <a:latin typeface="Times New Roman" pitchFamily="18" charset="0"/>
                <a:cs typeface="Times New Roman" pitchFamily="18" charset="0"/>
              </a:rPr>
              <a:t>University of Washington researchers created the new system, which absorbs all the different kinds of transmissions all around us in the air, from radio waves, TV and cell signals to mobile networks and Wi-Fi, and transforms them to both a source of electricity and a medium for battery-free communication</a:t>
            </a:r>
            <a:r>
              <a:rPr lang="en-US" dirty="0" smtClean="0">
                <a:latin typeface="Times New Roman" pitchFamily="18" charset="0"/>
                <a:cs typeface="Times New Roman" pitchFamily="18" charset="0"/>
              </a:rPr>
              <a:t>.</a:t>
            </a:r>
          </a:p>
          <a:p>
            <a:pPr>
              <a:buFont typeface="Wingdings" pitchFamily="2" charset="2"/>
              <a:buChar char="§"/>
            </a:pPr>
            <a:endParaRPr lang="en-US" dirty="0">
              <a:latin typeface="Times New Roman" pitchFamily="18" charset="0"/>
              <a:cs typeface="Times New Roman" pitchFamily="18" charset="0"/>
            </a:endParaRPr>
          </a:p>
          <a:p>
            <a:pPr>
              <a:buFont typeface="Wingdings" pitchFamily="2" charset="2"/>
              <a:buChar char="§"/>
            </a:pPr>
            <a:r>
              <a:rPr lang="en-US" dirty="0">
                <a:latin typeface="Times New Roman" pitchFamily="18" charset="0"/>
                <a:cs typeface="Times New Roman" pitchFamily="18" charset="0"/>
              </a:rPr>
              <a:t>Basically, prototype devices using the technology are equipped with antennas to pick up the signals and reflect them back and </a:t>
            </a:r>
            <a:r>
              <a:rPr lang="en-US" dirty="0" smtClean="0">
                <a:latin typeface="Times New Roman" pitchFamily="18" charset="0"/>
                <a:cs typeface="Times New Roman" pitchFamily="18" charset="0"/>
              </a:rPr>
              <a:t>forth </a:t>
            </a:r>
            <a:r>
              <a:rPr lang="en-US" dirty="0">
                <a:latin typeface="Times New Roman" pitchFamily="18" charset="0"/>
                <a:cs typeface="Times New Roman" pitchFamily="18" charset="0"/>
              </a:rPr>
              <a:t>Other devices equipped with similar antennas then intercept and decode the signal and send a response, allowing full communication without any exterior power source and without any human intervention.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069848"/>
          </a:xfrm>
        </p:spPr>
        <p:txBody>
          <a:bodyPr>
            <a:normAutofit/>
          </a:bodyPr>
          <a:lstStyle/>
          <a:p>
            <a:pPr algn="ctr"/>
            <a:r>
              <a:rPr lang="en-US" dirty="0" smtClean="0">
                <a:latin typeface="Times New Roman" pitchFamily="18" charset="0"/>
                <a:cs typeface="Times New Roman" pitchFamily="18" charset="0"/>
              </a:rPr>
              <a:t>What is this Technology</a:t>
            </a:r>
            <a:endParaRPr lang="en-US" dirty="0">
              <a:latin typeface="Times New Roman" pitchFamily="18" charset="0"/>
              <a:cs typeface="Times New Roman" pitchFamily="18" charset="0"/>
            </a:endParaRPr>
          </a:p>
        </p:txBody>
      </p:sp>
      <p:sp>
        <p:nvSpPr>
          <p:cNvPr id="3" name="TextBox 2"/>
          <p:cNvSpPr txBox="1"/>
          <p:nvPr/>
        </p:nvSpPr>
        <p:spPr>
          <a:xfrm>
            <a:off x="381000" y="1143000"/>
            <a:ext cx="8229600" cy="4801314"/>
          </a:xfrm>
          <a:prstGeom prst="rect">
            <a:avLst/>
          </a:prstGeom>
          <a:noFill/>
        </p:spPr>
        <p:txBody>
          <a:bodyPr wrap="square" rtlCol="0">
            <a:spAutoFit/>
          </a:bodyPr>
          <a:lstStyle/>
          <a:p>
            <a:pPr>
              <a:buFont typeface="Wingdings" pitchFamily="2" charset="2"/>
              <a:buChar char="ü"/>
            </a:pPr>
            <a:r>
              <a:rPr lang="en-US" dirty="0"/>
              <a:t>The new communication technique, which the researchers call “ambient backscatter,” takes advantage of the TV and cellular transmissions that already surround us around the clock. Two devices communicate with each other by reflecting the existing signals to exchange information. The researchers built small, battery-free devices with antennas that can detect, harness and reflect a TV signal, which then is picked up by other similar devices</a:t>
            </a:r>
            <a:r>
              <a:rPr lang="en-US" dirty="0" smtClean="0"/>
              <a:t>.</a:t>
            </a:r>
          </a:p>
          <a:p>
            <a:endParaRPr lang="en-US" dirty="0"/>
          </a:p>
          <a:p>
            <a:pPr>
              <a:buFont typeface="Wingdings" pitchFamily="2" charset="2"/>
              <a:buChar char="ü"/>
            </a:pPr>
            <a:r>
              <a:rPr lang="en-US" dirty="0"/>
              <a:t>We can repurpose wireless signals that are already around us into both a source of power and a communication medium,” said lead researcher </a:t>
            </a:r>
            <a:r>
              <a:rPr lang="en-US" dirty="0" err="1"/>
              <a:t>Shyam</a:t>
            </a:r>
            <a:r>
              <a:rPr lang="en-US" dirty="0"/>
              <a:t> </a:t>
            </a:r>
            <a:r>
              <a:rPr lang="en-US" dirty="0" err="1"/>
              <a:t>Gollakota</a:t>
            </a:r>
            <a:r>
              <a:rPr lang="en-US" dirty="0"/>
              <a:t>, a UW assistant professor of computer science and engineering. “It’s hopefully going to have applications in a number of areas including wearable computing, smart homes and self-sustaining sensor networks</a:t>
            </a:r>
            <a:r>
              <a:rPr lang="en-US" dirty="0" smtClean="0"/>
              <a:t>.”</a:t>
            </a:r>
          </a:p>
          <a:p>
            <a:endParaRPr lang="en-US" dirty="0"/>
          </a:p>
          <a:p>
            <a:pPr>
              <a:buFont typeface="Wingdings" pitchFamily="2" charset="2"/>
              <a:buChar char="ü"/>
            </a:pPr>
            <a:r>
              <a:rPr lang="en-US" dirty="0"/>
              <a:t>The researchers published their results at the Association for Computing Machinery’s Special Interest Group on </a:t>
            </a:r>
            <a:r>
              <a:rPr lang="en-US" dirty="0" smtClean="0"/>
              <a:t>Data Communication</a:t>
            </a:r>
            <a:r>
              <a:rPr lang="en-US" dirty="0"/>
              <a:t> 2013 conference in Hong Kong, which began Aug. 13. They have received the conference’s best-paper award for their research.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069848"/>
          </a:xfrm>
        </p:spPr>
        <p:txBody>
          <a:bodyPr>
            <a:normAutofit fontScale="90000"/>
          </a:bodyPr>
          <a:lstStyle/>
          <a:p>
            <a:pPr algn="ctr"/>
            <a:r>
              <a:rPr lang="en-US" dirty="0" smtClean="0">
                <a:latin typeface="Times New Roman" pitchFamily="18" charset="0"/>
                <a:cs typeface="Times New Roman" pitchFamily="18" charset="0"/>
              </a:rPr>
              <a:t>Communication Through Ambient </a:t>
            </a:r>
            <a:r>
              <a:rPr lang="en-US" dirty="0" smtClean="0">
                <a:latin typeface="Times New Roman" pitchFamily="18" charset="0"/>
                <a:cs typeface="Times New Roman" pitchFamily="18" charset="0"/>
              </a:rPr>
              <a:t>Backscatter</a:t>
            </a:r>
            <a:endParaRPr lang="en-US" dirty="0">
              <a:latin typeface="Times New Roman" pitchFamily="18" charset="0"/>
              <a:cs typeface="Times New Roman" pitchFamily="18" charset="0"/>
            </a:endParaRPr>
          </a:p>
        </p:txBody>
      </p:sp>
      <p:pic>
        <p:nvPicPr>
          <p:cNvPr id="2051" name="Picture 3" descr="C:\Users\che-tna\Pictures\Ambient-Backscatter.png"/>
          <p:cNvPicPr>
            <a:picLocks noChangeAspect="1" noChangeArrowheads="1"/>
          </p:cNvPicPr>
          <p:nvPr/>
        </p:nvPicPr>
        <p:blipFill>
          <a:blip r:embed="rId2"/>
          <a:srcRect/>
          <a:stretch>
            <a:fillRect/>
          </a:stretch>
        </p:blipFill>
        <p:spPr bwMode="auto">
          <a:xfrm>
            <a:off x="838200" y="2482850"/>
            <a:ext cx="7467600" cy="36893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0" y="838200"/>
            <a:ext cx="8991600" cy="3552825"/>
          </a:xfrm>
          <a:prstGeom prst="rect">
            <a:avLst/>
          </a:prstGeom>
          <a:noFill/>
          <a:ln w="9525">
            <a:noFill/>
            <a:miter lim="800000"/>
            <a:headEnd/>
            <a:tailEnd/>
          </a:ln>
          <a:effectLst/>
        </p:spPr>
      </p:pic>
      <p:sp>
        <p:nvSpPr>
          <p:cNvPr id="4" name="Rectangle 3"/>
          <p:cNvSpPr/>
          <p:nvPr/>
        </p:nvSpPr>
        <p:spPr>
          <a:xfrm>
            <a:off x="228600" y="3962400"/>
            <a:ext cx="8458200" cy="3139321"/>
          </a:xfrm>
          <a:prstGeom prst="rect">
            <a:avLst/>
          </a:prstGeom>
        </p:spPr>
        <p:txBody>
          <a:bodyPr wrap="square">
            <a:spAutoFit/>
          </a:bodyPr>
          <a:lstStyle/>
          <a:p>
            <a:r>
              <a:rPr lang="en-US" dirty="0" smtClean="0">
                <a:latin typeface="Times New Roman" pitchFamily="18" charset="0"/>
                <a:cs typeface="Times New Roman" pitchFamily="18" charset="0"/>
              </a:rPr>
              <a:t>Achieves information rates of  1 Kbps over a distance of 2.5 feet while operating indoors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And  over a distance of 1.5 feet  outdoors </a:t>
            </a:r>
          </a:p>
          <a:p>
            <a:endParaRPr lang="en-US" dirty="0" smtClean="0"/>
          </a:p>
          <a:p>
            <a:r>
              <a:rPr lang="en-US" dirty="0" smtClean="0"/>
              <a:t>Is able to operate battery-free at distances of up to 6.5 miles from the tower</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686800" cy="1143000"/>
          </a:xfrm>
        </p:spPr>
        <p:txBody>
          <a:bodyPr>
            <a:noAutofit/>
          </a:bodyPr>
          <a:lstStyle/>
          <a:p>
            <a:pPr algn="ctr"/>
            <a:r>
              <a:rPr lang="en-US" dirty="0" smtClean="0">
                <a:latin typeface="Times New Roman" pitchFamily="18" charset="0"/>
                <a:cs typeface="Times New Roman" pitchFamily="18" charset="0"/>
              </a:rPr>
              <a:t>Block diagram of An Ambient Backscattering Device</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762000" y="1600201"/>
            <a:ext cx="7353300" cy="3505200"/>
          </a:xfrm>
          <a:prstGeom prst="rect">
            <a:avLst/>
          </a:prstGeom>
          <a:noFill/>
          <a:ln w="9525">
            <a:noFill/>
            <a:miter lim="800000"/>
            <a:headEnd/>
            <a:tailEnd/>
          </a:ln>
          <a:effectLst/>
        </p:spPr>
      </p:pic>
      <p:sp>
        <p:nvSpPr>
          <p:cNvPr id="4" name="TextBox 3"/>
          <p:cNvSpPr txBox="1"/>
          <p:nvPr/>
        </p:nvSpPr>
        <p:spPr>
          <a:xfrm>
            <a:off x="228600" y="5105400"/>
            <a:ext cx="8534400" cy="1477328"/>
          </a:xfrm>
          <a:prstGeom prst="rect">
            <a:avLst/>
          </a:prstGeom>
          <a:noFill/>
        </p:spPr>
        <p:txBody>
          <a:bodyPr wrap="square" rtlCol="0">
            <a:spAutoFit/>
          </a:bodyPr>
          <a:lstStyle/>
          <a:p>
            <a:r>
              <a:rPr lang="en-US" dirty="0" smtClean="0"/>
              <a:t>The transmitter, receiver, and the harvester are all connected to a single antenna and use the same RF signals. The transmitter and receiver communicate by backscattering the ambient signals. The harvester collects energy from the ambient signals and uses it to provide the small amount of power required for communication and to operate the sensors and the digital logic unit.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514600"/>
            <a:ext cx="8382000" cy="3970318"/>
          </a:xfrm>
          <a:prstGeom prst="rect">
            <a:avLst/>
          </a:prstGeom>
          <a:noFill/>
        </p:spPr>
        <p:txBody>
          <a:bodyPr wrap="square" rtlCol="0">
            <a:spAutoFit/>
          </a:bodyPr>
          <a:lstStyle/>
          <a:p>
            <a:endParaRPr lang="en-US" dirty="0" smtClean="0"/>
          </a:p>
          <a:p>
            <a:endParaRPr lang="en-US" dirty="0"/>
          </a:p>
          <a:p>
            <a:endParaRPr lang="en-US" dirty="0"/>
          </a:p>
          <a:p>
            <a:r>
              <a:rPr lang="en-US" dirty="0"/>
              <a:t>The researchers tested the ambient backscatter technique with credit card-sized prototype devices placed within several feet of each other. For each device the researchers built antennas into ordinary circuit boards that flash an LED light when receiving a communication signal from another device</a:t>
            </a:r>
            <a:r>
              <a:rPr lang="en-US" dirty="0" smtClean="0"/>
              <a:t>.</a:t>
            </a:r>
          </a:p>
          <a:p>
            <a:endParaRPr lang="en-US" dirty="0"/>
          </a:p>
          <a:p>
            <a:r>
              <a:rPr lang="en-US" dirty="0"/>
              <a:t>Groups of the devices were tested in a variety of settings in the Seattle area, including inside an apartment building, on a street corner and on the top level of a parking garage. These locations ranged from less than half a mile away from a TV tower to about 6.5 miles away.</a:t>
            </a:r>
            <a:endParaRPr lang="en-US" dirty="0" smtClean="0"/>
          </a:p>
          <a:p>
            <a:endParaRPr lang="en-US" dirty="0"/>
          </a:p>
          <a:p>
            <a:endParaRPr lang="en-US" dirty="0"/>
          </a:p>
        </p:txBody>
      </p:sp>
      <p:pic>
        <p:nvPicPr>
          <p:cNvPr id="9218" name="Picture 2" descr="https://encrypted-tbn3.gstatic.com/images?q=tbn:ANd9GcR6wHhXS5ELfRNqPv5nJQWsbK6tTx2Iu7-ym77fFzsVmesVn3Q6"/>
          <p:cNvPicPr>
            <a:picLocks noChangeAspect="1" noChangeArrowheads="1"/>
          </p:cNvPicPr>
          <p:nvPr/>
        </p:nvPicPr>
        <p:blipFill>
          <a:blip r:embed="rId2"/>
          <a:srcRect/>
          <a:stretch>
            <a:fillRect/>
          </a:stretch>
        </p:blipFill>
        <p:spPr bwMode="auto">
          <a:xfrm>
            <a:off x="2057400" y="762000"/>
            <a:ext cx="5181600" cy="2286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069848"/>
          </a:xfrm>
        </p:spPr>
        <p:txBody>
          <a:bodyPr>
            <a:normAutofit/>
          </a:bodyPr>
          <a:lstStyle/>
          <a:p>
            <a:pPr algn="ctr"/>
            <a:r>
              <a:rPr lang="en-US" dirty="0" smtClean="0">
                <a:latin typeface="Times New Roman" pitchFamily="18" charset="0"/>
                <a:cs typeface="Times New Roman" pitchFamily="18" charset="0"/>
              </a:rPr>
              <a:t>Role of </a:t>
            </a:r>
            <a:r>
              <a:rPr lang="en-US" dirty="0" err="1" smtClean="0">
                <a:latin typeface="Times New Roman" pitchFamily="18" charset="0"/>
                <a:cs typeface="Times New Roman" pitchFamily="18" charset="0"/>
              </a:rPr>
              <a:t>Tv</a:t>
            </a:r>
            <a:r>
              <a:rPr lang="en-US" dirty="0" smtClean="0">
                <a:latin typeface="Times New Roman" pitchFamily="18" charset="0"/>
                <a:cs typeface="Times New Roman" pitchFamily="18" charset="0"/>
              </a:rPr>
              <a:t> Towers</a:t>
            </a:r>
            <a:endParaRPr lang="en-US" dirty="0">
              <a:latin typeface="Times New Roman" pitchFamily="18" charset="0"/>
              <a:cs typeface="Times New Roman" pitchFamily="18" charset="0"/>
            </a:endParaRPr>
          </a:p>
        </p:txBody>
      </p:sp>
      <p:sp>
        <p:nvSpPr>
          <p:cNvPr id="3" name="TextBox 2"/>
          <p:cNvSpPr txBox="1"/>
          <p:nvPr/>
        </p:nvSpPr>
        <p:spPr>
          <a:xfrm>
            <a:off x="228600" y="1447800"/>
            <a:ext cx="8534400" cy="3785652"/>
          </a:xfrm>
          <a:prstGeom prst="rect">
            <a:avLst/>
          </a:prstGeom>
          <a:noFill/>
        </p:spPr>
        <p:txBody>
          <a:bodyPr wrap="square" rtlCol="0">
            <a:spAutoFit/>
          </a:bodyPr>
          <a:lstStyle/>
          <a:p>
            <a:pPr>
              <a:buFont typeface="Wingdings" pitchFamily="2" charset="2"/>
              <a:buChar char="ü"/>
            </a:pPr>
            <a:r>
              <a:rPr lang="en-US" sz="2000" dirty="0" smtClean="0"/>
              <a:t>TV towers transmit up to 1 MW effective radiated power (ERP) and can serve locations more than 100 m away from the tower in very flat terrain and up to 45 m in denser terrain</a:t>
            </a:r>
          </a:p>
          <a:p>
            <a:pPr>
              <a:buFont typeface="Wingdings" pitchFamily="2" charset="2"/>
              <a:buChar char="ü"/>
            </a:pPr>
            <a:endParaRPr lang="en-US" sz="2000" dirty="0" smtClean="0"/>
          </a:p>
          <a:p>
            <a:pPr>
              <a:buFont typeface="Wingdings" pitchFamily="2" charset="2"/>
              <a:buChar char="ü"/>
            </a:pPr>
            <a:r>
              <a:rPr lang="en-US" sz="2000" dirty="0" smtClean="0"/>
              <a:t>Firstly, TV towers broadcast uninterrupted, continuous signals at all hours of the day and night. Thus, they provide a reliable source of both power and signal for use in ambient backscatter. Secondly, TV transmissions are amplitude-varying signals that change at a fast rate.</a:t>
            </a:r>
          </a:p>
          <a:p>
            <a:pPr>
              <a:buFont typeface="Wingdings" pitchFamily="2" charset="2"/>
              <a:buChar char="ü"/>
            </a:pPr>
            <a:endParaRPr lang="en-US" sz="2000" dirty="0" smtClean="0"/>
          </a:p>
          <a:p>
            <a:pPr>
              <a:buFont typeface="Wingdings" pitchFamily="2" charset="2"/>
              <a:buChar char="ü"/>
            </a:pPr>
            <a:r>
              <a:rPr lang="en-US" sz="2000" dirty="0" smtClean="0"/>
              <a:t>Lastly, TV transmissions periodically encode special synchronization symbols that are used by the receiver to compute the multipath channel characteristics</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778</TotalTime>
  <Words>1259</Words>
  <Application>Microsoft Office PowerPoint</Application>
  <PresentationFormat>On-screen Show (4:3)</PresentationFormat>
  <Paragraphs>118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Urban</vt:lpstr>
      <vt:lpstr>Ambient Back Scatter : Harvesting Power from Thin Air</vt:lpstr>
      <vt:lpstr>Introduction</vt:lpstr>
      <vt:lpstr>Ambient Backscatter: Harvesting Power From Thin Air </vt:lpstr>
      <vt:lpstr>What is this Technology</vt:lpstr>
      <vt:lpstr>Communication Through Ambient Backscatter</vt:lpstr>
      <vt:lpstr>Slide 6</vt:lpstr>
      <vt:lpstr>Block diagram of An Ambient Backscattering Device</vt:lpstr>
      <vt:lpstr>Slide 8</vt:lpstr>
      <vt:lpstr>Role of Tv Towers</vt:lpstr>
      <vt:lpstr>3 Keys of Ambient Backscatter</vt:lpstr>
      <vt:lpstr>Prototype</vt:lpstr>
      <vt:lpstr>Hardware Prototype</vt:lpstr>
      <vt:lpstr>Current Applications</vt:lpstr>
      <vt:lpstr>Smart Card Applications</vt:lpstr>
      <vt:lpstr>Future Applications</vt:lpstr>
      <vt:lpstr>Advantages</vt:lpstr>
      <vt:lpstr>Designing is challenging for three reasons. </vt:lpstr>
      <vt:lpstr>Refrences </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che-tna</dc:creator>
  <cp:lastModifiedBy>che-tna</cp:lastModifiedBy>
  <cp:revision>74</cp:revision>
  <dcterms:created xsi:type="dcterms:W3CDTF">2013-08-28T09:04:52Z</dcterms:created>
  <dcterms:modified xsi:type="dcterms:W3CDTF">2013-09-02T03:12:05Z</dcterms:modified>
</cp:coreProperties>
</file>