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Roboto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39D4B3-C585-4E8A-A04F-48A63D5CC316}">
  <a:tblStyle styleId="{6D39D4B3-C585-4E8A-A04F-48A63D5CC3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Medium-bold.fntdata"/><Relationship Id="rId10" Type="http://schemas.openxmlformats.org/officeDocument/2006/relationships/slide" Target="slides/slide4.xml"/><Relationship Id="rId32" Type="http://schemas.openxmlformats.org/officeDocument/2006/relationships/font" Target="fonts/RobotoMedium-regular.fntdata"/><Relationship Id="rId13" Type="http://schemas.openxmlformats.org/officeDocument/2006/relationships/slide" Target="slides/slide7.xml"/><Relationship Id="rId35" Type="http://schemas.openxmlformats.org/officeDocument/2006/relationships/font" Target="fonts/RobotoMedium-boldItalic.fntdata"/><Relationship Id="rId12" Type="http://schemas.openxmlformats.org/officeDocument/2006/relationships/slide" Target="slides/slide6.xml"/><Relationship Id="rId34" Type="http://schemas.openxmlformats.org/officeDocument/2006/relationships/font" Target="fonts/Roboto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400e4f9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400e4f9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400e4f9e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400e4f9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400e4f9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400e4f9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3db7e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3db7e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3db7ec57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3db7ec57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3db7ec57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3db7ec57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400e4f9e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400e4f9e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400e4f9e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400e4f9e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400e4f9e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400e4f9e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400e4f9e0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400e4f9e0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f6e6d1f4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f6e6d1f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400e4f9e0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400e4f9e0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dgb</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dc17f03f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dc17f03f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761295b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761295b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761295b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761295b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61295b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61295b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400e4f9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400e4f9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400e4f9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400e4f9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761295b1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761295b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400e4f9e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400e4f9e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CCCC"/>
            </a:gs>
            <a:gs pos="50000">
              <a:srgbClr val="F0C8C8"/>
            </a:gs>
            <a:gs pos="100000">
              <a:srgbClr val="98BBFF"/>
            </a:gs>
          </a:gsLst>
          <a:path path="circle">
            <a:fillToRect b="100%" r="100%"/>
          </a:path>
          <a:tileRect l="-100%" t="-10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425025" y="531700"/>
            <a:ext cx="2143125" cy="2143125"/>
          </a:xfrm>
          <a:prstGeom prst="rect">
            <a:avLst/>
          </a:prstGeom>
          <a:noFill/>
          <a:ln>
            <a:noFill/>
          </a:ln>
        </p:spPr>
      </p:pic>
      <p:sp>
        <p:nvSpPr>
          <p:cNvPr id="55" name="Google Shape;55;p13"/>
          <p:cNvSpPr txBox="1"/>
          <p:nvPr/>
        </p:nvSpPr>
        <p:spPr>
          <a:xfrm>
            <a:off x="2674600" y="1349875"/>
            <a:ext cx="4952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400">
                <a:solidFill>
                  <a:schemeClr val="dk1"/>
                </a:solidFill>
                <a:latin typeface="Times New Roman"/>
                <a:ea typeface="Times New Roman"/>
                <a:cs typeface="Times New Roman"/>
                <a:sym typeface="Times New Roman"/>
              </a:rPr>
              <a:t>NER for Hindi-English Code-Mixed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3400">
                <a:solidFill>
                  <a:schemeClr val="dk1"/>
                </a:solidFill>
                <a:latin typeface="Times New Roman"/>
                <a:ea typeface="Times New Roman"/>
                <a:cs typeface="Times New Roman"/>
                <a:sym typeface="Times New Roman"/>
              </a:rPr>
              <a:t>Social Media Text</a:t>
            </a:r>
            <a:endParaRPr b="1" sz="34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267250" y="216350"/>
            <a:ext cx="17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November 2024</a:t>
            </a:r>
            <a:endParaRPr>
              <a:solidFill>
                <a:schemeClr val="dk1"/>
              </a:solidFill>
              <a:latin typeface="Roboto"/>
              <a:ea typeface="Roboto"/>
              <a:cs typeface="Roboto"/>
              <a:sym typeface="Roboto"/>
            </a:endParaRPr>
          </a:p>
        </p:txBody>
      </p:sp>
      <p:sp>
        <p:nvSpPr>
          <p:cNvPr id="57" name="Google Shape;57;p13"/>
          <p:cNvSpPr txBox="1"/>
          <p:nvPr/>
        </p:nvSpPr>
        <p:spPr>
          <a:xfrm>
            <a:off x="2674600" y="3006075"/>
            <a:ext cx="24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P</a:t>
            </a:r>
            <a:r>
              <a:rPr lang="en-GB">
                <a:solidFill>
                  <a:schemeClr val="dk1"/>
                </a:solidFill>
                <a:latin typeface="Roboto"/>
                <a:ea typeface="Roboto"/>
                <a:cs typeface="Roboto"/>
                <a:sym typeface="Roboto"/>
              </a:rPr>
              <a:t>hase-</a:t>
            </a:r>
            <a:r>
              <a:rPr lang="en-GB">
                <a:solidFill>
                  <a:schemeClr val="dk1"/>
                </a:solidFill>
                <a:latin typeface="Roboto"/>
                <a:ea typeface="Roboto"/>
                <a:cs typeface="Roboto"/>
                <a:sym typeface="Roboto"/>
              </a:rPr>
              <a:t>II Presentation</a:t>
            </a:r>
            <a:endParaRPr>
              <a:solidFill>
                <a:schemeClr val="dk1"/>
              </a:solidFill>
              <a:latin typeface="Roboto"/>
              <a:ea typeface="Roboto"/>
              <a:cs typeface="Roboto"/>
              <a:sym typeface="Roboto"/>
            </a:endParaRPr>
          </a:p>
        </p:txBody>
      </p:sp>
      <p:sp>
        <p:nvSpPr>
          <p:cNvPr id="58" name="Google Shape;58;p13"/>
          <p:cNvSpPr txBox="1"/>
          <p:nvPr/>
        </p:nvSpPr>
        <p:spPr>
          <a:xfrm>
            <a:off x="6547775" y="4107025"/>
            <a:ext cx="1781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Roboto"/>
                <a:ea typeface="Roboto"/>
                <a:cs typeface="Roboto"/>
                <a:sym typeface="Roboto"/>
              </a:rPr>
              <a:t>Abhinav Kumar</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Anand Keshav</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Sarvesh Gholap</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Priyanshu Mahawar</a:t>
            </a:r>
            <a:endParaRPr sz="1100">
              <a:solidFill>
                <a:schemeClr val="dk1"/>
              </a:solidFill>
              <a:latin typeface="Roboto"/>
              <a:ea typeface="Roboto"/>
              <a:cs typeface="Roboto"/>
              <a:sym typeface="Roboto"/>
            </a:endParaRPr>
          </a:p>
        </p:txBody>
      </p:sp>
      <p:sp>
        <p:nvSpPr>
          <p:cNvPr id="59" name="Google Shape;59;p13"/>
          <p:cNvSpPr txBox="1"/>
          <p:nvPr/>
        </p:nvSpPr>
        <p:spPr>
          <a:xfrm>
            <a:off x="267250" y="4345525"/>
            <a:ext cx="430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Roboto Medium"/>
                <a:ea typeface="Roboto Medium"/>
                <a:cs typeface="Roboto Medium"/>
                <a:sym typeface="Roboto Medium"/>
              </a:rPr>
              <a:t>CS529: Topics and Tools in Social Media Data Mining</a:t>
            </a:r>
            <a:endParaRPr sz="1300">
              <a:solidFill>
                <a:schemeClr val="dk1"/>
              </a:solidFill>
              <a:latin typeface="Roboto Medium"/>
              <a:ea typeface="Roboto Medium"/>
              <a:cs typeface="Roboto Medium"/>
              <a:sym typeface="Roboto Medium"/>
            </a:endParaRPr>
          </a:p>
        </p:txBody>
      </p:sp>
      <p:sp>
        <p:nvSpPr>
          <p:cNvPr id="60" name="Google Shape;60;p13"/>
          <p:cNvSpPr txBox="1"/>
          <p:nvPr/>
        </p:nvSpPr>
        <p:spPr>
          <a:xfrm>
            <a:off x="267250" y="4558025"/>
            <a:ext cx="259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Prof. Sanasam Ranbir Singh</a:t>
            </a:r>
            <a:endParaRPr sz="1200">
              <a:solidFill>
                <a:schemeClr val="dk1"/>
              </a:solidFill>
              <a:latin typeface="Roboto"/>
              <a:ea typeface="Roboto"/>
              <a:cs typeface="Roboto"/>
              <a:sym typeface="Roboto"/>
            </a:endParaRPr>
          </a:p>
        </p:txBody>
      </p:sp>
      <p:sp>
        <p:nvSpPr>
          <p:cNvPr id="61" name="Google Shape;61;p13"/>
          <p:cNvSpPr txBox="1"/>
          <p:nvPr/>
        </p:nvSpPr>
        <p:spPr>
          <a:xfrm>
            <a:off x="8032550" y="4107025"/>
            <a:ext cx="994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Roboto"/>
                <a:ea typeface="Roboto"/>
                <a:cs typeface="Roboto"/>
                <a:sym typeface="Roboto"/>
              </a:rPr>
              <a:t>210101003</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210101014</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210101043</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210101082</a:t>
            </a:r>
            <a:endParaRPr sz="1100">
              <a:solidFill>
                <a:schemeClr val="dk1"/>
              </a:solidFill>
              <a:latin typeface="Roboto"/>
              <a:ea typeface="Roboto"/>
              <a:cs typeface="Roboto"/>
              <a:sym typeface="Roboto"/>
            </a:endParaRPr>
          </a:p>
        </p:txBody>
      </p:sp>
      <p:sp>
        <p:nvSpPr>
          <p:cNvPr id="62" name="Google Shape;62;p13"/>
          <p:cNvSpPr txBox="1"/>
          <p:nvPr/>
        </p:nvSpPr>
        <p:spPr>
          <a:xfrm>
            <a:off x="6547775" y="3906950"/>
            <a:ext cx="24816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latin typeface="Roboto"/>
                <a:ea typeface="Roboto"/>
                <a:cs typeface="Roboto"/>
                <a:sym typeface="Roboto"/>
              </a:rPr>
              <a:t>Team </a:t>
            </a:r>
            <a:r>
              <a:rPr lang="en-GB" sz="1100">
                <a:solidFill>
                  <a:schemeClr val="dk1"/>
                </a:solidFill>
                <a:latin typeface="Roboto Medium"/>
                <a:ea typeface="Roboto Medium"/>
                <a:cs typeface="Roboto Medium"/>
                <a:sym typeface="Roboto Medium"/>
              </a:rPr>
              <a:t>Minors:</a:t>
            </a:r>
            <a:endParaRPr sz="1100">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427975" y="265613"/>
            <a:ext cx="229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Bi-LSTM</a:t>
            </a:r>
            <a:endParaRPr sz="2000">
              <a:solidFill>
                <a:srgbClr val="000000"/>
              </a:solidFill>
              <a:latin typeface="Roboto Medium"/>
              <a:ea typeface="Roboto Medium"/>
              <a:cs typeface="Roboto Medium"/>
              <a:sym typeface="Roboto Medium"/>
            </a:endParaRPr>
          </a:p>
        </p:txBody>
      </p:sp>
      <p:sp>
        <p:nvSpPr>
          <p:cNvPr id="124" name="Google Shape;124;p22"/>
          <p:cNvSpPr txBox="1"/>
          <p:nvPr>
            <p:ph idx="1" type="body"/>
          </p:nvPr>
        </p:nvSpPr>
        <p:spPr>
          <a:xfrm>
            <a:off x="311700" y="865550"/>
            <a:ext cx="8520600" cy="412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500">
                <a:solidFill>
                  <a:schemeClr val="dk1"/>
                </a:solidFill>
                <a:latin typeface="Roboto"/>
                <a:ea typeface="Roboto"/>
                <a:cs typeface="Roboto"/>
                <a:sym typeface="Roboto"/>
              </a:rPr>
              <a:t>The Bi-LSTM model uses a Dense Layer to predict the classes instead of using CRF, also has random dropout to reduce overfitting. </a:t>
            </a:r>
            <a:endParaRPr sz="1500">
              <a:solidFill>
                <a:schemeClr val="dk1"/>
              </a:solidFill>
              <a:latin typeface="Roboto"/>
              <a:ea typeface="Roboto"/>
              <a:cs typeface="Roboto"/>
              <a:sym typeface="Roboto"/>
            </a:endParaRPr>
          </a:p>
          <a:p>
            <a:pPr indent="0" lvl="0" marL="0" rtl="0" algn="l">
              <a:spcBef>
                <a:spcPts val="1200"/>
              </a:spcBef>
              <a:spcAft>
                <a:spcPts val="0"/>
              </a:spcAft>
              <a:buNone/>
            </a:pPr>
            <a:r>
              <a:rPr b="1" lang="en-GB" sz="1500">
                <a:solidFill>
                  <a:schemeClr val="dk1"/>
                </a:solidFill>
                <a:latin typeface="Roboto"/>
                <a:ea typeface="Roboto"/>
                <a:cs typeface="Roboto"/>
                <a:sym typeface="Roboto"/>
              </a:rPr>
              <a:t>Architecture</a:t>
            </a:r>
            <a:endParaRPr b="1" sz="1500">
              <a:solidFill>
                <a:schemeClr val="dk1"/>
              </a:solidFill>
              <a:latin typeface="Roboto"/>
              <a:ea typeface="Roboto"/>
              <a:cs typeface="Roboto"/>
              <a:sym typeface="Roboto"/>
            </a:endParaRPr>
          </a:p>
          <a:p>
            <a:pPr indent="-323850" lvl="0" marL="457200" rtl="0" algn="l">
              <a:spcBef>
                <a:spcPts val="1200"/>
              </a:spcBef>
              <a:spcAft>
                <a:spcPts val="0"/>
              </a:spcAft>
              <a:buClr>
                <a:schemeClr val="dk1"/>
              </a:buClr>
              <a:buSzPts val="1500"/>
              <a:buChar char="●"/>
            </a:pPr>
            <a:r>
              <a:rPr b="1" lang="en-GB" sz="1500">
                <a:solidFill>
                  <a:schemeClr val="dk1"/>
                </a:solidFill>
                <a:latin typeface="Roboto"/>
                <a:ea typeface="Roboto"/>
                <a:cs typeface="Roboto"/>
                <a:sym typeface="Roboto"/>
              </a:rPr>
              <a:t>Input Layer</a:t>
            </a:r>
            <a:r>
              <a:rPr lang="en-GB" sz="1500">
                <a:solidFill>
                  <a:schemeClr val="dk1"/>
                </a:solidFill>
                <a:latin typeface="Roboto"/>
                <a:ea typeface="Roboto"/>
                <a:cs typeface="Roboto"/>
                <a:sym typeface="Roboto"/>
              </a:rPr>
              <a:t>: Accepts integer-encoded sentences.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Embedding Layer</a:t>
            </a:r>
            <a:r>
              <a:rPr lang="en-GB" sz="1500">
                <a:solidFill>
                  <a:schemeClr val="dk1"/>
                </a:solidFill>
                <a:latin typeface="Roboto"/>
                <a:ea typeface="Roboto"/>
                <a:cs typeface="Roboto"/>
                <a:sym typeface="Roboto"/>
              </a:rPr>
              <a:t>: Converts words to dense vectors to capture semantic meaning.</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SpatialDropout1D</a:t>
            </a:r>
            <a:r>
              <a:rPr lang="en-GB" sz="1500">
                <a:solidFill>
                  <a:schemeClr val="dk1"/>
                </a:solidFill>
                <a:latin typeface="Roboto"/>
                <a:ea typeface="Roboto"/>
                <a:cs typeface="Roboto"/>
                <a:sym typeface="Roboto"/>
              </a:rPr>
              <a:t>: Randomly drops entire word embeddings (10%) to prevent overfitting.</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Bidirectional LSTM</a:t>
            </a:r>
            <a:r>
              <a:rPr lang="en-GB" sz="1500">
                <a:solidFill>
                  <a:schemeClr val="dk1"/>
                </a:solidFill>
                <a:latin typeface="Roboto"/>
                <a:ea typeface="Roboto"/>
                <a:cs typeface="Roboto"/>
                <a:sym typeface="Roboto"/>
              </a:rPr>
              <a:t>: Processes sequences in both directions, capturing full context.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TimeDistributed Dense</a:t>
            </a:r>
            <a:r>
              <a:rPr lang="en-GB" sz="1500">
                <a:solidFill>
                  <a:schemeClr val="dk1"/>
                </a:solidFill>
                <a:latin typeface="Roboto"/>
                <a:ea typeface="Roboto"/>
                <a:cs typeface="Roboto"/>
                <a:sym typeface="Roboto"/>
              </a:rPr>
              <a:t>: Applies softmax at each word position to predict entity tags.</a:t>
            </a:r>
            <a:endParaRPr sz="1500">
              <a:solidFill>
                <a:schemeClr val="dk1"/>
              </a:solidFill>
              <a:latin typeface="Roboto"/>
              <a:ea typeface="Roboto"/>
              <a:cs typeface="Roboto"/>
              <a:sym typeface="Roboto"/>
            </a:endParaRPr>
          </a:p>
          <a:p>
            <a:pPr indent="0" lvl="0" marL="0" rtl="0" algn="l">
              <a:spcBef>
                <a:spcPts val="1200"/>
              </a:spcBef>
              <a:spcAft>
                <a:spcPts val="0"/>
              </a:spcAft>
              <a:buNone/>
            </a:pPr>
            <a:r>
              <a:rPr b="1" lang="en-GB" sz="1500">
                <a:solidFill>
                  <a:schemeClr val="dk1"/>
                </a:solidFill>
                <a:latin typeface="Roboto"/>
                <a:ea typeface="Roboto"/>
                <a:cs typeface="Roboto"/>
                <a:sym typeface="Roboto"/>
              </a:rPr>
              <a:t>Model Compilation</a:t>
            </a:r>
            <a:endParaRPr b="1" sz="1500">
              <a:solidFill>
                <a:schemeClr val="dk1"/>
              </a:solidFill>
              <a:latin typeface="Roboto"/>
              <a:ea typeface="Roboto"/>
              <a:cs typeface="Roboto"/>
              <a:sym typeface="Roboto"/>
            </a:endParaRPr>
          </a:p>
          <a:p>
            <a:pPr indent="-323850" lvl="0" marL="457200" rtl="0" algn="l">
              <a:spcBef>
                <a:spcPts val="1200"/>
              </a:spcBef>
              <a:spcAft>
                <a:spcPts val="0"/>
              </a:spcAft>
              <a:buClr>
                <a:schemeClr val="dk1"/>
              </a:buClr>
              <a:buSzPts val="1500"/>
              <a:buChar char="●"/>
            </a:pPr>
            <a:r>
              <a:rPr b="1" lang="en-GB" sz="1500">
                <a:solidFill>
                  <a:schemeClr val="dk1"/>
                </a:solidFill>
                <a:latin typeface="Roboto"/>
                <a:ea typeface="Roboto"/>
                <a:cs typeface="Roboto"/>
                <a:sym typeface="Roboto"/>
              </a:rPr>
              <a:t>Optimizer</a:t>
            </a:r>
            <a:r>
              <a:rPr lang="en-GB" sz="1500">
                <a:solidFill>
                  <a:schemeClr val="dk1"/>
                </a:solidFill>
                <a:latin typeface="Roboto"/>
                <a:ea typeface="Roboto"/>
                <a:cs typeface="Roboto"/>
                <a:sym typeface="Roboto"/>
              </a:rPr>
              <a:t>: AdamW – efficient and generalizes well.</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Loss</a:t>
            </a:r>
            <a:r>
              <a:rPr lang="en-GB" sz="1500">
                <a:solidFill>
                  <a:schemeClr val="dk1"/>
                </a:solidFill>
                <a:latin typeface="Roboto"/>
                <a:ea typeface="Roboto"/>
                <a:cs typeface="Roboto"/>
                <a:sym typeface="Roboto"/>
              </a:rPr>
              <a:t>: Categorical Crossentropy – computes multi-class error.</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GB" sz="1500">
                <a:solidFill>
                  <a:schemeClr val="dk1"/>
                </a:solidFill>
                <a:latin typeface="Roboto"/>
                <a:ea typeface="Roboto"/>
                <a:cs typeface="Roboto"/>
                <a:sym typeface="Roboto"/>
              </a:rPr>
              <a:t>Metric</a:t>
            </a:r>
            <a:r>
              <a:rPr lang="en-GB" sz="1500">
                <a:solidFill>
                  <a:schemeClr val="dk1"/>
                </a:solidFill>
                <a:latin typeface="Roboto"/>
                <a:ea typeface="Roboto"/>
                <a:cs typeface="Roboto"/>
                <a:sym typeface="Roboto"/>
              </a:rPr>
              <a:t>: Accuracy – measures proportion of correctly tagged words.</a:t>
            </a:r>
            <a:endParaRPr sz="1500">
              <a:solidFill>
                <a:schemeClr val="dk1"/>
              </a:solidFill>
              <a:latin typeface="Roboto"/>
              <a:ea typeface="Roboto"/>
              <a:cs typeface="Roboto"/>
              <a:sym typeface="Roboto"/>
            </a:endParaRPr>
          </a:p>
          <a:p>
            <a:pPr indent="0" lvl="0" marL="0" rtl="0" algn="l">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560100" y="268375"/>
            <a:ext cx="8023800" cy="1454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BiLSTM model gave accuracy of 0.9602.</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model improved the accuracy over simple LSTM model which gave accuracy of 0.9257 and also over Bi-LSTM CRF with accuracy 0.9457.</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However it performed poorly compared to the CRF model with accuracy 0.9660.</a:t>
            </a:r>
            <a:endParaRPr sz="1500">
              <a:solidFill>
                <a:schemeClr val="dk1"/>
              </a:solidFill>
              <a:latin typeface="Roboto"/>
              <a:ea typeface="Roboto"/>
              <a:cs typeface="Roboto"/>
              <a:sym typeface="Roboto"/>
            </a:endParaRPr>
          </a:p>
        </p:txBody>
      </p:sp>
      <p:pic>
        <p:nvPicPr>
          <p:cNvPr id="130" name="Google Shape;130;p23"/>
          <p:cNvPicPr preferRelativeResize="0"/>
          <p:nvPr/>
        </p:nvPicPr>
        <p:blipFill>
          <a:blip r:embed="rId3">
            <a:alphaModFix/>
          </a:blip>
          <a:stretch>
            <a:fillRect/>
          </a:stretch>
        </p:blipFill>
        <p:spPr>
          <a:xfrm>
            <a:off x="1618150" y="1960275"/>
            <a:ext cx="5907700" cy="286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49050"/>
            <a:ext cx="4260300" cy="3810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A supervised learning algorithm which works by recursively splitting data into subsets based on the most informative attribute at each node. Each leaf node corresponds to a class label.</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lang="en-GB" sz="1500">
                <a:solidFill>
                  <a:schemeClr val="dk1"/>
                </a:solidFill>
                <a:latin typeface="Roboto"/>
                <a:ea typeface="Roboto"/>
                <a:cs typeface="Roboto"/>
                <a:sym typeface="Roboto"/>
              </a:rPr>
              <a:t>A</a:t>
            </a:r>
            <a:r>
              <a:rPr lang="en-GB" sz="1500">
                <a:solidFill>
                  <a:schemeClr val="dk1"/>
                </a:solidFill>
                <a:latin typeface="Roboto"/>
                <a:ea typeface="Roboto"/>
                <a:cs typeface="Roboto"/>
                <a:sym typeface="Roboto"/>
              </a:rPr>
              <a:t>ttribute selection is done based on information gain, estimating the information contained in an attribute, and the Gini index, measuring the likelihood of incorrect classification for a randomly chosen element.</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p>
        </p:txBody>
      </p:sp>
      <p:sp>
        <p:nvSpPr>
          <p:cNvPr id="136" name="Google Shape;136;p24"/>
          <p:cNvSpPr txBox="1"/>
          <p:nvPr/>
        </p:nvSpPr>
        <p:spPr>
          <a:xfrm>
            <a:off x="311700" y="364825"/>
            <a:ext cx="182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Medium"/>
                <a:ea typeface="Roboto Medium"/>
                <a:cs typeface="Roboto Medium"/>
                <a:sym typeface="Roboto Medium"/>
              </a:rPr>
              <a:t>Decision Tree</a:t>
            </a:r>
            <a:endParaRPr sz="2000">
              <a:solidFill>
                <a:schemeClr val="dk1"/>
              </a:solidFill>
              <a:latin typeface="Roboto Medium"/>
              <a:ea typeface="Roboto Medium"/>
              <a:cs typeface="Roboto Medium"/>
              <a:sym typeface="Roboto Medium"/>
            </a:endParaRPr>
          </a:p>
        </p:txBody>
      </p:sp>
      <p:pic>
        <p:nvPicPr>
          <p:cNvPr id="137" name="Google Shape;137;p24"/>
          <p:cNvPicPr preferRelativeResize="0"/>
          <p:nvPr/>
        </p:nvPicPr>
        <p:blipFill>
          <a:blip r:embed="rId3">
            <a:alphaModFix/>
          </a:blip>
          <a:stretch>
            <a:fillRect/>
          </a:stretch>
        </p:blipFill>
        <p:spPr>
          <a:xfrm>
            <a:off x="4671150" y="1678475"/>
            <a:ext cx="4267200" cy="2326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513150" y="804300"/>
            <a:ext cx="555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Decision Tree, Naive Bayes and Random Forest</a:t>
            </a:r>
            <a:endParaRPr sz="2000">
              <a:solidFill>
                <a:srgbClr val="000000"/>
              </a:solidFill>
              <a:latin typeface="Roboto Medium"/>
              <a:ea typeface="Roboto Medium"/>
              <a:cs typeface="Roboto Medium"/>
              <a:sym typeface="Roboto Medium"/>
            </a:endParaRPr>
          </a:p>
        </p:txBody>
      </p:sp>
      <p:sp>
        <p:nvSpPr>
          <p:cNvPr id="143" name="Google Shape;143;p25"/>
          <p:cNvSpPr txBox="1"/>
          <p:nvPr/>
        </p:nvSpPr>
        <p:spPr>
          <a:xfrm>
            <a:off x="584725" y="1296900"/>
            <a:ext cx="7777200" cy="36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Notable improvements in all </a:t>
            </a:r>
            <a:r>
              <a:rPr lang="en-GB">
                <a:solidFill>
                  <a:schemeClr val="dk1"/>
                </a:solidFill>
              </a:rPr>
              <a:t>the metrics like </a:t>
            </a:r>
            <a:r>
              <a:rPr lang="en-GB">
                <a:solidFill>
                  <a:schemeClr val="dk1"/>
                </a:solidFill>
              </a:rPr>
              <a:t>accuracy, F1 score etc. were observed when hyperparameters for these models were hyperparameter tuned and only certain parameters were used for classification.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In particular, adjusting the smoothing parameter and focusing on key parameters in Naive Bayes led to a much better classification accuracy.</a:t>
            </a:r>
            <a:endParaRPr>
              <a:solidFill>
                <a:schemeClr val="dk1"/>
              </a:solidFill>
            </a:endParaRPr>
          </a:p>
          <a:p>
            <a:pPr indent="0" lvl="0" marL="457200" rtl="0" algn="l">
              <a:spcBef>
                <a:spcPts val="0"/>
              </a:spcBef>
              <a:spcAft>
                <a:spcPts val="0"/>
              </a:spcAft>
              <a:buNone/>
            </a:pPr>
            <a:r>
              <a:t/>
            </a:r>
            <a:endParaRPr>
              <a:solidFill>
                <a:schemeClr val="dk1"/>
              </a:solidFill>
            </a:endParaRPr>
          </a:p>
        </p:txBody>
      </p:sp>
      <p:graphicFrame>
        <p:nvGraphicFramePr>
          <p:cNvPr id="144" name="Google Shape;144;p25"/>
          <p:cNvGraphicFramePr/>
          <p:nvPr/>
        </p:nvGraphicFramePr>
        <p:xfrm>
          <a:off x="952500" y="2851800"/>
          <a:ext cx="3000000" cy="3000000"/>
        </p:xfrm>
        <a:graphic>
          <a:graphicData uri="http://schemas.openxmlformats.org/drawingml/2006/table">
            <a:tbl>
              <a:tblPr>
                <a:noFill/>
                <a:tableStyleId>{6D39D4B3-C585-4E8A-A04F-48A63D5CC316}</a:tableStyleId>
              </a:tblPr>
              <a:tblGrid>
                <a:gridCol w="1809750"/>
                <a:gridCol w="1809750"/>
                <a:gridCol w="1809750"/>
                <a:gridCol w="1809750"/>
              </a:tblGrid>
              <a:tr h="448425">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Baseline Accuracy</a:t>
                      </a:r>
                      <a:endParaRPr/>
                    </a:p>
                  </a:txBody>
                  <a:tcPr marT="91425" marB="91425" marR="91425" marL="91425"/>
                </a:tc>
                <a:tc>
                  <a:txBody>
                    <a:bodyPr/>
                    <a:lstStyle/>
                    <a:p>
                      <a:pPr indent="0" lvl="0" marL="0" rtl="0" algn="l">
                        <a:spcBef>
                          <a:spcPts val="0"/>
                        </a:spcBef>
                        <a:spcAft>
                          <a:spcPts val="0"/>
                        </a:spcAft>
                        <a:buNone/>
                      </a:pPr>
                      <a:r>
                        <a:rPr lang="en-GB"/>
                        <a:t>Improved</a:t>
                      </a:r>
                      <a:r>
                        <a:rPr lang="en-GB"/>
                        <a:t> Accuracy</a:t>
                      </a:r>
                      <a:endParaRPr/>
                    </a:p>
                  </a:txBody>
                  <a:tcPr marT="91425" marB="91425" marR="91425" marL="91425"/>
                </a:tc>
                <a:tc>
                  <a:txBody>
                    <a:bodyPr/>
                    <a:lstStyle/>
                    <a:p>
                      <a:pPr indent="0" lvl="0" marL="0" rtl="0" algn="l">
                        <a:spcBef>
                          <a:spcPts val="0"/>
                        </a:spcBef>
                        <a:spcAft>
                          <a:spcPts val="0"/>
                        </a:spcAft>
                        <a:buNone/>
                      </a:pPr>
                      <a:r>
                        <a:rPr lang="en-GB"/>
                        <a:t>Difference</a:t>
                      </a:r>
                      <a:endParaRPr/>
                    </a:p>
                  </a:txBody>
                  <a:tcPr marT="91425" marB="91425" marR="91425" marL="91425"/>
                </a:tc>
              </a:tr>
              <a:tr h="381000">
                <a:tc>
                  <a:txBody>
                    <a:bodyPr/>
                    <a:lstStyle/>
                    <a:p>
                      <a:pPr indent="0" lvl="0" marL="0" rtl="0" algn="l">
                        <a:spcBef>
                          <a:spcPts val="0"/>
                        </a:spcBef>
                        <a:spcAft>
                          <a:spcPts val="0"/>
                        </a:spcAft>
                        <a:buNone/>
                      </a:pPr>
                      <a:r>
                        <a:rPr lang="en-GB"/>
                        <a:t>Decision Tree</a:t>
                      </a:r>
                      <a:endParaRPr/>
                    </a:p>
                  </a:txBody>
                  <a:tcPr marT="91425" marB="91425" marR="91425" marL="91425"/>
                </a:tc>
                <a:tc>
                  <a:txBody>
                    <a:bodyPr/>
                    <a:lstStyle/>
                    <a:p>
                      <a:pPr indent="0" lvl="0" marL="0" rtl="0" algn="l">
                        <a:spcBef>
                          <a:spcPts val="0"/>
                        </a:spcBef>
                        <a:spcAft>
                          <a:spcPts val="0"/>
                        </a:spcAft>
                        <a:buNone/>
                      </a:pPr>
                      <a:r>
                        <a:rPr lang="en-GB"/>
                        <a:t>0.9364</a:t>
                      </a:r>
                      <a:endParaRPr/>
                    </a:p>
                  </a:txBody>
                  <a:tcPr marT="91425" marB="91425" marR="91425" marL="91425"/>
                </a:tc>
                <a:tc>
                  <a:txBody>
                    <a:bodyPr/>
                    <a:lstStyle/>
                    <a:p>
                      <a:pPr indent="0" lvl="0" marL="0" rtl="0" algn="l">
                        <a:spcBef>
                          <a:spcPts val="0"/>
                        </a:spcBef>
                        <a:spcAft>
                          <a:spcPts val="0"/>
                        </a:spcAft>
                        <a:buNone/>
                      </a:pPr>
                      <a:r>
                        <a:rPr lang="en-GB"/>
                        <a:t>0.9629</a:t>
                      </a:r>
                      <a:endParaRPr/>
                    </a:p>
                  </a:txBody>
                  <a:tcPr marT="91425" marB="91425" marR="91425" marL="91425"/>
                </a:tc>
                <a:tc>
                  <a:txBody>
                    <a:bodyPr/>
                    <a:lstStyle/>
                    <a:p>
                      <a:pPr indent="0" lvl="0" marL="0" rtl="0" algn="l">
                        <a:spcBef>
                          <a:spcPts val="0"/>
                        </a:spcBef>
                        <a:spcAft>
                          <a:spcPts val="0"/>
                        </a:spcAft>
                        <a:buNone/>
                      </a:pPr>
                      <a:r>
                        <a:rPr lang="en-GB"/>
                        <a:t>+0.0265</a:t>
                      </a:r>
                      <a:endParaRPr/>
                    </a:p>
                  </a:txBody>
                  <a:tcPr marT="91425" marB="91425" marR="91425" marL="91425"/>
                </a:tc>
              </a:tr>
              <a:tr h="381000">
                <a:tc>
                  <a:txBody>
                    <a:bodyPr/>
                    <a:lstStyle/>
                    <a:p>
                      <a:pPr indent="0" lvl="0" marL="0" rtl="0" algn="l">
                        <a:spcBef>
                          <a:spcPts val="0"/>
                        </a:spcBef>
                        <a:spcAft>
                          <a:spcPts val="0"/>
                        </a:spcAft>
                        <a:buNone/>
                      </a:pPr>
                      <a:r>
                        <a:rPr lang="en-GB"/>
                        <a:t>Naive Bayes</a:t>
                      </a:r>
                      <a:endParaRPr/>
                    </a:p>
                  </a:txBody>
                  <a:tcPr marT="91425" marB="91425" marR="91425" marL="91425"/>
                </a:tc>
                <a:tc>
                  <a:txBody>
                    <a:bodyPr/>
                    <a:lstStyle/>
                    <a:p>
                      <a:pPr indent="0" lvl="0" marL="0" rtl="0" algn="l">
                        <a:spcBef>
                          <a:spcPts val="0"/>
                        </a:spcBef>
                        <a:spcAft>
                          <a:spcPts val="0"/>
                        </a:spcAft>
                        <a:buNone/>
                      </a:pPr>
                      <a:r>
                        <a:rPr lang="en-GB"/>
                        <a:t>0.7414</a:t>
                      </a:r>
                      <a:endParaRPr/>
                    </a:p>
                  </a:txBody>
                  <a:tcPr marT="91425" marB="91425" marR="91425" marL="91425"/>
                </a:tc>
                <a:tc>
                  <a:txBody>
                    <a:bodyPr/>
                    <a:lstStyle/>
                    <a:p>
                      <a:pPr indent="0" lvl="0" marL="0" rtl="0" algn="l">
                        <a:spcBef>
                          <a:spcPts val="0"/>
                        </a:spcBef>
                        <a:spcAft>
                          <a:spcPts val="0"/>
                        </a:spcAft>
                        <a:buNone/>
                      </a:pPr>
                      <a:r>
                        <a:rPr lang="en-GB"/>
                        <a:t>0.9543</a:t>
                      </a:r>
                      <a:endParaRPr/>
                    </a:p>
                  </a:txBody>
                  <a:tcPr marT="91425" marB="91425" marR="91425" marL="91425"/>
                </a:tc>
                <a:tc>
                  <a:txBody>
                    <a:bodyPr/>
                    <a:lstStyle/>
                    <a:p>
                      <a:pPr indent="0" lvl="0" marL="0" rtl="0" algn="l">
                        <a:spcBef>
                          <a:spcPts val="0"/>
                        </a:spcBef>
                        <a:spcAft>
                          <a:spcPts val="0"/>
                        </a:spcAft>
                        <a:buNone/>
                      </a:pPr>
                      <a:r>
                        <a:rPr lang="en-GB"/>
                        <a:t>+0.2129</a:t>
                      </a:r>
                      <a:endParaRPr/>
                    </a:p>
                  </a:txBody>
                  <a:tcPr marT="91425" marB="91425" marR="91425" marL="91425"/>
                </a:tc>
              </a:tr>
              <a:tr h="381000">
                <a:tc>
                  <a:txBody>
                    <a:bodyPr/>
                    <a:lstStyle/>
                    <a:p>
                      <a:pPr indent="0" lvl="0" marL="0" rtl="0" algn="l">
                        <a:spcBef>
                          <a:spcPts val="0"/>
                        </a:spcBef>
                        <a:spcAft>
                          <a:spcPts val="0"/>
                        </a:spcAft>
                        <a:buNone/>
                      </a:pPr>
                      <a:r>
                        <a:rPr lang="en-GB"/>
                        <a:t>Random Forest</a:t>
                      </a:r>
                      <a:endParaRPr/>
                    </a:p>
                  </a:txBody>
                  <a:tcPr marT="91425" marB="91425" marR="91425" marL="91425"/>
                </a:tc>
                <a:tc>
                  <a:txBody>
                    <a:bodyPr/>
                    <a:lstStyle/>
                    <a:p>
                      <a:pPr indent="0" lvl="0" marL="0" rtl="0" algn="l">
                        <a:spcBef>
                          <a:spcPts val="0"/>
                        </a:spcBef>
                        <a:spcAft>
                          <a:spcPts val="0"/>
                        </a:spcAft>
                        <a:buNone/>
                      </a:pPr>
                      <a:r>
                        <a:rPr lang="en-GB"/>
                        <a:t>0.9397</a:t>
                      </a:r>
                      <a:endParaRPr/>
                    </a:p>
                  </a:txBody>
                  <a:tcPr marT="91425" marB="91425" marR="91425" marL="91425"/>
                </a:tc>
                <a:tc>
                  <a:txBody>
                    <a:bodyPr/>
                    <a:lstStyle/>
                    <a:p>
                      <a:pPr indent="0" lvl="0" marL="0" rtl="0" algn="l">
                        <a:spcBef>
                          <a:spcPts val="0"/>
                        </a:spcBef>
                        <a:spcAft>
                          <a:spcPts val="0"/>
                        </a:spcAft>
                        <a:buNone/>
                      </a:pPr>
                      <a:r>
                        <a:rPr lang="en-GB"/>
                        <a:t>0.9648</a:t>
                      </a:r>
                      <a:endParaRPr/>
                    </a:p>
                  </a:txBody>
                  <a:tcPr marT="91425" marB="91425" marR="91425" marL="91425"/>
                </a:tc>
                <a:tc>
                  <a:txBody>
                    <a:bodyPr/>
                    <a:lstStyle/>
                    <a:p>
                      <a:pPr indent="0" lvl="0" marL="0" rtl="0" algn="l">
                        <a:spcBef>
                          <a:spcPts val="0"/>
                        </a:spcBef>
                        <a:spcAft>
                          <a:spcPts val="0"/>
                        </a:spcAft>
                        <a:buNone/>
                      </a:pPr>
                      <a:r>
                        <a:rPr lang="en-GB"/>
                        <a:t>+0.0251</a:t>
                      </a:r>
                      <a:endParaRPr/>
                    </a:p>
                  </a:txBody>
                  <a:tcPr marT="91425" marB="91425" marR="91425" marL="91425"/>
                </a:tc>
              </a:tr>
            </a:tbl>
          </a:graphicData>
        </a:graphic>
      </p:graphicFrame>
      <p:sp>
        <p:nvSpPr>
          <p:cNvPr id="145" name="Google Shape;145;p25"/>
          <p:cNvSpPr/>
          <p:nvPr/>
        </p:nvSpPr>
        <p:spPr>
          <a:xfrm>
            <a:off x="513150" y="361000"/>
            <a:ext cx="1448388"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Improvements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452550" y="280550"/>
            <a:ext cx="696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Decision Tree, Naive Bayes and Random Forest</a:t>
            </a:r>
            <a:endParaRPr sz="2000">
              <a:solidFill>
                <a:srgbClr val="000000"/>
              </a:solidFill>
              <a:latin typeface="Roboto Medium"/>
              <a:ea typeface="Roboto Medium"/>
              <a:cs typeface="Roboto Medium"/>
              <a:sym typeface="Roboto Medium"/>
            </a:endParaRPr>
          </a:p>
        </p:txBody>
      </p:sp>
      <p:sp>
        <p:nvSpPr>
          <p:cNvPr id="151" name="Google Shape;151;p26"/>
          <p:cNvSpPr txBox="1"/>
          <p:nvPr/>
        </p:nvSpPr>
        <p:spPr>
          <a:xfrm>
            <a:off x="452550" y="835500"/>
            <a:ext cx="7831200" cy="392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p:txBody>
      </p:sp>
      <p:pic>
        <p:nvPicPr>
          <p:cNvPr id="152" name="Google Shape;152;p26"/>
          <p:cNvPicPr preferRelativeResize="0"/>
          <p:nvPr/>
        </p:nvPicPr>
        <p:blipFill>
          <a:blip r:embed="rId3">
            <a:alphaModFix/>
          </a:blip>
          <a:stretch>
            <a:fillRect/>
          </a:stretch>
        </p:blipFill>
        <p:spPr>
          <a:xfrm>
            <a:off x="4534275" y="1200950"/>
            <a:ext cx="3307174" cy="3000901"/>
          </a:xfrm>
          <a:prstGeom prst="rect">
            <a:avLst/>
          </a:prstGeom>
          <a:noFill/>
          <a:ln>
            <a:noFill/>
          </a:ln>
        </p:spPr>
      </p:pic>
      <p:pic>
        <p:nvPicPr>
          <p:cNvPr id="153" name="Google Shape;153;p26"/>
          <p:cNvPicPr preferRelativeResize="0"/>
          <p:nvPr/>
        </p:nvPicPr>
        <p:blipFill>
          <a:blip r:embed="rId4">
            <a:alphaModFix/>
          </a:blip>
          <a:stretch>
            <a:fillRect/>
          </a:stretch>
        </p:blipFill>
        <p:spPr>
          <a:xfrm>
            <a:off x="722350" y="1270650"/>
            <a:ext cx="3463826" cy="282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452550" y="280550"/>
            <a:ext cx="696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Word2Vec Embedding: </a:t>
            </a:r>
            <a:r>
              <a:rPr lang="en-GB" sz="2000">
                <a:latin typeface="Roboto Medium"/>
                <a:ea typeface="Roboto Medium"/>
                <a:cs typeface="Roboto Medium"/>
                <a:sym typeface="Roboto Medium"/>
              </a:rPr>
              <a:t>Decision Tree, Naive Bayes and Random Forest</a:t>
            </a:r>
            <a:endParaRPr sz="2000">
              <a:solidFill>
                <a:srgbClr val="000000"/>
              </a:solidFill>
              <a:latin typeface="Roboto Medium"/>
              <a:ea typeface="Roboto Medium"/>
              <a:cs typeface="Roboto Medium"/>
              <a:sym typeface="Roboto Medium"/>
            </a:endParaRPr>
          </a:p>
        </p:txBody>
      </p:sp>
      <p:sp>
        <p:nvSpPr>
          <p:cNvPr id="159" name="Google Shape;159;p27"/>
          <p:cNvSpPr txBox="1"/>
          <p:nvPr/>
        </p:nvSpPr>
        <p:spPr>
          <a:xfrm>
            <a:off x="452550" y="1080950"/>
            <a:ext cx="7797900" cy="39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Word2Vec captures the meanings of words by mapping them into a vector space, where words with similar meanings are closer together. It helps models understand the relationships between words based on context, enhancing their ability to correctly label entities in code-mixed texts.</a:t>
            </a:r>
            <a:endParaRPr>
              <a:solidFill>
                <a:schemeClr val="dk1"/>
              </a:solidFill>
            </a:endParaRPr>
          </a:p>
          <a:p>
            <a:pPr indent="0" lvl="0" marL="457200" rtl="0" algn="l">
              <a:spcBef>
                <a:spcPts val="0"/>
              </a:spcBef>
              <a:spcAft>
                <a:spcPts val="0"/>
              </a:spcAft>
              <a:buNone/>
            </a:pPr>
            <a:r>
              <a:t/>
            </a:r>
            <a:endParaRPr sz="1100">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We observed notable improvements in accuracy for DTC and RF, while GNB underperformed with Word2Vec embeddings. This can be attributed to the inherent limitations of GNB, particularly its assumptions of feature independence and specific distributional requirements, which are not well-suited to the complex, high-dimensional nature of Word2Vec features.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graphicFrame>
        <p:nvGraphicFramePr>
          <p:cNvPr id="160" name="Google Shape;160;p27"/>
          <p:cNvGraphicFramePr/>
          <p:nvPr/>
        </p:nvGraphicFramePr>
        <p:xfrm>
          <a:off x="813250" y="3421050"/>
          <a:ext cx="3000000" cy="3000000"/>
        </p:xfrm>
        <a:graphic>
          <a:graphicData uri="http://schemas.openxmlformats.org/drawingml/2006/table">
            <a:tbl>
              <a:tblPr>
                <a:noFill/>
                <a:tableStyleId>{6D39D4B3-C585-4E8A-A04F-48A63D5CC316}</a:tableStyleId>
              </a:tblPr>
              <a:tblGrid>
                <a:gridCol w="1809750"/>
                <a:gridCol w="1809750"/>
                <a:gridCol w="1809750"/>
                <a:gridCol w="1809750"/>
              </a:tblGrid>
              <a:tr h="300475">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Baseline Accuracy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W</a:t>
                      </a:r>
                      <a:r>
                        <a:rPr lang="en-GB">
                          <a:solidFill>
                            <a:schemeClr val="dk1"/>
                          </a:solidFill>
                        </a:rPr>
                        <a:t>ord2Vec Accuracy</a:t>
                      </a:r>
                      <a:endParaRPr/>
                    </a:p>
                  </a:txBody>
                  <a:tcPr marT="91425" marB="91425" marR="91425" marL="91425"/>
                </a:tc>
                <a:tc>
                  <a:txBody>
                    <a:bodyPr/>
                    <a:lstStyle/>
                    <a:p>
                      <a:pPr indent="0" lvl="0" marL="0" rtl="0" algn="l">
                        <a:spcBef>
                          <a:spcPts val="0"/>
                        </a:spcBef>
                        <a:spcAft>
                          <a:spcPts val="0"/>
                        </a:spcAft>
                        <a:buNone/>
                      </a:pPr>
                      <a:r>
                        <a:rPr lang="en-GB"/>
                        <a:t>Difference</a:t>
                      </a:r>
                      <a:endParaRPr/>
                    </a:p>
                  </a:txBody>
                  <a:tcPr marT="91425" marB="91425" marR="91425" marL="91425"/>
                </a:tc>
              </a:tr>
              <a:tr h="300475">
                <a:tc>
                  <a:txBody>
                    <a:bodyPr/>
                    <a:lstStyle/>
                    <a:p>
                      <a:pPr indent="0" lvl="0" marL="0" rtl="0" algn="l">
                        <a:spcBef>
                          <a:spcPts val="0"/>
                        </a:spcBef>
                        <a:spcAft>
                          <a:spcPts val="0"/>
                        </a:spcAft>
                        <a:buClr>
                          <a:schemeClr val="dk1"/>
                        </a:buClr>
                        <a:buSzPts val="1100"/>
                        <a:buFont typeface="Arial"/>
                        <a:buNone/>
                      </a:pPr>
                      <a:r>
                        <a:rPr lang="en-GB">
                          <a:solidFill>
                            <a:schemeClr val="dk1"/>
                          </a:solidFill>
                        </a:rPr>
                        <a:t>Decision Tree</a:t>
                      </a:r>
                      <a:endParaRPr/>
                    </a:p>
                  </a:txBody>
                  <a:tcPr marT="91425" marB="91425" marR="91425" marL="91425"/>
                </a:tc>
                <a:tc>
                  <a:txBody>
                    <a:bodyPr/>
                    <a:lstStyle/>
                    <a:p>
                      <a:pPr indent="0" lvl="0" marL="0" rtl="0" algn="l">
                        <a:spcBef>
                          <a:spcPts val="0"/>
                        </a:spcBef>
                        <a:spcAft>
                          <a:spcPts val="0"/>
                        </a:spcAft>
                        <a:buNone/>
                      </a:pPr>
                      <a:r>
                        <a:rPr lang="en-GB"/>
                        <a:t>0.9364</a:t>
                      </a:r>
                      <a:endParaRPr/>
                    </a:p>
                  </a:txBody>
                  <a:tcPr marT="91425" marB="91425" marR="91425" marL="91425"/>
                </a:tc>
                <a:tc>
                  <a:txBody>
                    <a:bodyPr/>
                    <a:lstStyle/>
                    <a:p>
                      <a:pPr indent="0" lvl="0" marL="0" rtl="0" algn="l">
                        <a:spcBef>
                          <a:spcPts val="0"/>
                        </a:spcBef>
                        <a:spcAft>
                          <a:spcPts val="0"/>
                        </a:spcAft>
                        <a:buNone/>
                      </a:pPr>
                      <a:r>
                        <a:rPr lang="en-GB"/>
                        <a:t>0.9578</a:t>
                      </a:r>
                      <a:endParaRPr/>
                    </a:p>
                  </a:txBody>
                  <a:tcPr marT="91425" marB="91425" marR="91425" marL="91425"/>
                </a:tc>
                <a:tc>
                  <a:txBody>
                    <a:bodyPr/>
                    <a:lstStyle/>
                    <a:p>
                      <a:pPr indent="0" lvl="0" marL="0" rtl="0" algn="l">
                        <a:spcBef>
                          <a:spcPts val="0"/>
                        </a:spcBef>
                        <a:spcAft>
                          <a:spcPts val="0"/>
                        </a:spcAft>
                        <a:buNone/>
                      </a:pPr>
                      <a:r>
                        <a:rPr lang="en-GB"/>
                        <a:t>+0.0214</a:t>
                      </a:r>
                      <a:endParaRPr/>
                    </a:p>
                  </a:txBody>
                  <a:tcPr marT="91425" marB="91425" marR="91425" marL="91425"/>
                </a:tc>
              </a:tr>
              <a:tr h="291775">
                <a:tc>
                  <a:txBody>
                    <a:bodyPr/>
                    <a:lstStyle/>
                    <a:p>
                      <a:pPr indent="0" lvl="0" marL="0" rtl="0" algn="l">
                        <a:spcBef>
                          <a:spcPts val="0"/>
                        </a:spcBef>
                        <a:spcAft>
                          <a:spcPts val="0"/>
                        </a:spcAft>
                        <a:buClr>
                          <a:schemeClr val="dk1"/>
                        </a:buClr>
                        <a:buSzPts val="1100"/>
                        <a:buFont typeface="Arial"/>
                        <a:buNone/>
                      </a:pPr>
                      <a:r>
                        <a:rPr lang="en-GB">
                          <a:solidFill>
                            <a:schemeClr val="dk1"/>
                          </a:solidFill>
                        </a:rPr>
                        <a:t>Random Forest</a:t>
                      </a:r>
                      <a:endParaRPr/>
                    </a:p>
                  </a:txBody>
                  <a:tcPr marT="91425" marB="91425" marR="91425" marL="91425"/>
                </a:tc>
                <a:tc>
                  <a:txBody>
                    <a:bodyPr/>
                    <a:lstStyle/>
                    <a:p>
                      <a:pPr indent="0" lvl="0" marL="0" rtl="0" algn="l">
                        <a:spcBef>
                          <a:spcPts val="0"/>
                        </a:spcBef>
                        <a:spcAft>
                          <a:spcPts val="0"/>
                        </a:spcAft>
                        <a:buNone/>
                      </a:pPr>
                      <a:r>
                        <a:rPr lang="en-GB"/>
                        <a:t>0.9397</a:t>
                      </a:r>
                      <a:endParaRPr/>
                    </a:p>
                  </a:txBody>
                  <a:tcPr marT="91425" marB="91425" marR="91425" marL="91425"/>
                </a:tc>
                <a:tc>
                  <a:txBody>
                    <a:bodyPr/>
                    <a:lstStyle/>
                    <a:p>
                      <a:pPr indent="0" lvl="0" marL="0" rtl="0" algn="l">
                        <a:spcBef>
                          <a:spcPts val="0"/>
                        </a:spcBef>
                        <a:spcAft>
                          <a:spcPts val="0"/>
                        </a:spcAft>
                        <a:buNone/>
                      </a:pPr>
                      <a:r>
                        <a:rPr lang="en-GB"/>
                        <a:t>0.9536</a:t>
                      </a:r>
                      <a:endParaRPr/>
                    </a:p>
                  </a:txBody>
                  <a:tcPr marT="91425" marB="91425" marR="91425" marL="91425"/>
                </a:tc>
                <a:tc>
                  <a:txBody>
                    <a:bodyPr/>
                    <a:lstStyle/>
                    <a:p>
                      <a:pPr indent="0" lvl="0" marL="0" rtl="0" algn="l">
                        <a:spcBef>
                          <a:spcPts val="0"/>
                        </a:spcBef>
                        <a:spcAft>
                          <a:spcPts val="0"/>
                        </a:spcAft>
                        <a:buNone/>
                      </a:pPr>
                      <a:r>
                        <a:rPr lang="en-GB"/>
                        <a:t>+0.0139</a:t>
                      </a:r>
                      <a:endParaRPr/>
                    </a:p>
                  </a:txBody>
                  <a:tcPr marT="91425" marB="91425" marR="91425" marL="91425"/>
                </a:tc>
              </a:tr>
              <a:tr h="300475">
                <a:tc>
                  <a:txBody>
                    <a:bodyPr/>
                    <a:lstStyle/>
                    <a:p>
                      <a:pPr indent="0" lvl="0" marL="0" rtl="0" algn="l">
                        <a:spcBef>
                          <a:spcPts val="0"/>
                        </a:spcBef>
                        <a:spcAft>
                          <a:spcPts val="0"/>
                        </a:spcAft>
                        <a:buClr>
                          <a:schemeClr val="dk1"/>
                        </a:buClr>
                        <a:buSzPts val="1100"/>
                        <a:buFont typeface="Arial"/>
                        <a:buNone/>
                      </a:pPr>
                      <a:r>
                        <a:rPr lang="en-GB">
                          <a:solidFill>
                            <a:schemeClr val="dk1"/>
                          </a:solidFill>
                        </a:rPr>
                        <a:t>Naive Bayes</a:t>
                      </a:r>
                      <a:endParaRPr/>
                    </a:p>
                  </a:txBody>
                  <a:tcPr marT="91425" marB="91425" marR="91425" marL="91425"/>
                </a:tc>
                <a:tc>
                  <a:txBody>
                    <a:bodyPr/>
                    <a:lstStyle/>
                    <a:p>
                      <a:pPr indent="0" lvl="0" marL="0" rtl="0" algn="l">
                        <a:spcBef>
                          <a:spcPts val="0"/>
                        </a:spcBef>
                        <a:spcAft>
                          <a:spcPts val="0"/>
                        </a:spcAft>
                        <a:buNone/>
                      </a:pPr>
                      <a:r>
                        <a:rPr lang="en-GB"/>
                        <a:t>0.7414</a:t>
                      </a:r>
                      <a:endParaRPr/>
                    </a:p>
                  </a:txBody>
                  <a:tcPr marT="91425" marB="91425" marR="91425" marL="91425"/>
                </a:tc>
                <a:tc>
                  <a:txBody>
                    <a:bodyPr/>
                    <a:lstStyle/>
                    <a:p>
                      <a:pPr indent="0" lvl="0" marL="0" rtl="0" algn="l">
                        <a:spcBef>
                          <a:spcPts val="0"/>
                        </a:spcBef>
                        <a:spcAft>
                          <a:spcPts val="0"/>
                        </a:spcAft>
                        <a:buNone/>
                      </a:pPr>
                      <a:r>
                        <a:rPr lang="en-GB"/>
                        <a:t>0.3249</a:t>
                      </a:r>
                      <a:endParaRPr/>
                    </a:p>
                  </a:txBody>
                  <a:tcPr marT="91425" marB="91425" marR="91425" marL="91425"/>
                </a:tc>
                <a:tc>
                  <a:txBody>
                    <a:bodyPr/>
                    <a:lstStyle/>
                    <a:p>
                      <a:pPr indent="0" lvl="0" marL="0" rtl="0" algn="l">
                        <a:spcBef>
                          <a:spcPts val="0"/>
                        </a:spcBef>
                        <a:spcAft>
                          <a:spcPts val="0"/>
                        </a:spcAft>
                        <a:buNone/>
                      </a:pPr>
                      <a:r>
                        <a:rPr lang="en-GB"/>
                        <a:t>-0.4165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p:nvPr/>
        </p:nvSpPr>
        <p:spPr>
          <a:xfrm>
            <a:off x="513138" y="361000"/>
            <a:ext cx="1416474"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Other Models</a:t>
            </a:r>
            <a:endParaRPr/>
          </a:p>
        </p:txBody>
      </p:sp>
      <p:sp>
        <p:nvSpPr>
          <p:cNvPr id="166" name="Google Shape;166;p28"/>
          <p:cNvSpPr txBox="1"/>
          <p:nvPr/>
        </p:nvSpPr>
        <p:spPr>
          <a:xfrm>
            <a:off x="408800" y="802350"/>
            <a:ext cx="269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CRF with POS tagging</a:t>
            </a:r>
            <a:endParaRPr sz="2000">
              <a:solidFill>
                <a:srgbClr val="000000"/>
              </a:solidFill>
              <a:latin typeface="Roboto Medium"/>
              <a:ea typeface="Roboto Medium"/>
              <a:cs typeface="Roboto Medium"/>
              <a:sym typeface="Roboto Medium"/>
            </a:endParaRPr>
          </a:p>
        </p:txBody>
      </p:sp>
      <p:sp>
        <p:nvSpPr>
          <p:cNvPr id="167" name="Google Shape;167;p28"/>
          <p:cNvSpPr txBox="1"/>
          <p:nvPr>
            <p:ph idx="1" type="body"/>
          </p:nvPr>
        </p:nvSpPr>
        <p:spPr>
          <a:xfrm>
            <a:off x="283575" y="1294950"/>
            <a:ext cx="3910500" cy="16803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Font typeface="Roboto"/>
              <a:buChar char="●"/>
            </a:pPr>
            <a:r>
              <a:rPr lang="en-GB" sz="1350">
                <a:solidFill>
                  <a:schemeClr val="dk1"/>
                </a:solidFill>
                <a:latin typeface="Roboto"/>
                <a:ea typeface="Roboto"/>
                <a:cs typeface="Roboto"/>
                <a:sym typeface="Roboto"/>
              </a:rPr>
              <a:t>This model uses Part of Speech tags as additional features, helping CRF model identify named-entity structure enhancing its ability to distinguish entity boundaries.</a:t>
            </a:r>
            <a:endParaRPr sz="1350">
              <a:solidFill>
                <a:schemeClr val="dk1"/>
              </a:solidFill>
              <a:latin typeface="Roboto"/>
              <a:ea typeface="Roboto"/>
              <a:cs typeface="Roboto"/>
              <a:sym typeface="Roboto"/>
            </a:endParaRPr>
          </a:p>
          <a:p>
            <a:pPr indent="-314325" lvl="0" marL="457200" rtl="0" algn="l">
              <a:spcBef>
                <a:spcPts val="1000"/>
              </a:spcBef>
              <a:spcAft>
                <a:spcPts val="1000"/>
              </a:spcAft>
              <a:buClr>
                <a:schemeClr val="dk1"/>
              </a:buClr>
              <a:buSzPts val="1350"/>
              <a:buFont typeface="Roboto"/>
              <a:buChar char="●"/>
            </a:pPr>
            <a:r>
              <a:rPr lang="en-GB" sz="1350">
                <a:solidFill>
                  <a:schemeClr val="dk1"/>
                </a:solidFill>
                <a:latin typeface="Roboto"/>
                <a:ea typeface="Roboto"/>
                <a:cs typeface="Roboto"/>
                <a:sym typeface="Roboto"/>
              </a:rPr>
              <a:t>Used Spacy library for getting POS tag.</a:t>
            </a:r>
            <a:endParaRPr sz="1350">
              <a:solidFill>
                <a:schemeClr val="dk1"/>
              </a:solidFill>
              <a:latin typeface="Roboto"/>
              <a:ea typeface="Roboto"/>
              <a:cs typeface="Roboto"/>
              <a:sym typeface="Roboto"/>
            </a:endParaRPr>
          </a:p>
        </p:txBody>
      </p:sp>
      <p:sp>
        <p:nvSpPr>
          <p:cNvPr id="168" name="Google Shape;168;p28"/>
          <p:cNvSpPr txBox="1"/>
          <p:nvPr/>
        </p:nvSpPr>
        <p:spPr>
          <a:xfrm>
            <a:off x="5201700" y="802350"/>
            <a:ext cx="331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CRF with Word Embedding</a:t>
            </a:r>
            <a:endParaRPr sz="2000">
              <a:solidFill>
                <a:srgbClr val="000000"/>
              </a:solidFill>
              <a:latin typeface="Roboto Medium"/>
              <a:ea typeface="Roboto Medium"/>
              <a:cs typeface="Roboto Medium"/>
              <a:sym typeface="Roboto Medium"/>
            </a:endParaRPr>
          </a:p>
        </p:txBody>
      </p:sp>
      <p:sp>
        <p:nvSpPr>
          <p:cNvPr id="169" name="Google Shape;169;p28"/>
          <p:cNvSpPr txBox="1"/>
          <p:nvPr>
            <p:ph idx="1" type="body"/>
          </p:nvPr>
        </p:nvSpPr>
        <p:spPr>
          <a:xfrm>
            <a:off x="4998225" y="1294950"/>
            <a:ext cx="3862200" cy="1680300"/>
          </a:xfrm>
          <a:prstGeom prst="rect">
            <a:avLst/>
          </a:prstGeom>
        </p:spPr>
        <p:txBody>
          <a:bodyPr anchorCtr="0" anchor="t" bIns="91425" lIns="91425" spcFirstLastPara="1" rIns="91425" wrap="square" tIns="91425">
            <a:normAutofit fontScale="92500"/>
          </a:bodyPr>
          <a:lstStyle/>
          <a:p>
            <a:pPr indent="-316706" lvl="0" marL="457200" rtl="0" algn="l">
              <a:spcBef>
                <a:spcPts val="0"/>
              </a:spcBef>
              <a:spcAft>
                <a:spcPts val="0"/>
              </a:spcAft>
              <a:buClr>
                <a:schemeClr val="dk1"/>
              </a:buClr>
              <a:buSzPct val="100000"/>
              <a:buFont typeface="Roboto"/>
              <a:buChar char="●"/>
            </a:pPr>
            <a:r>
              <a:rPr lang="en-GB" sz="1500">
                <a:solidFill>
                  <a:schemeClr val="dk1"/>
                </a:solidFill>
                <a:latin typeface="Roboto"/>
                <a:ea typeface="Roboto"/>
                <a:cs typeface="Roboto"/>
                <a:sym typeface="Roboto"/>
              </a:rPr>
              <a:t>CRF with GloVe embeddings combines word-level features and 300-dimensional pre-trained embeddings, enabling better semantic understanding and context-aware predictions in sequence labeling tasks.</a:t>
            </a:r>
            <a:endParaRPr sz="1500">
              <a:solidFill>
                <a:schemeClr val="dk1"/>
              </a:solidFill>
              <a:latin typeface="Roboto"/>
              <a:ea typeface="Roboto"/>
              <a:cs typeface="Roboto"/>
              <a:sym typeface="Roboto"/>
            </a:endParaRPr>
          </a:p>
        </p:txBody>
      </p:sp>
      <p:pic>
        <p:nvPicPr>
          <p:cNvPr id="170" name="Google Shape;170;p28"/>
          <p:cNvPicPr preferRelativeResize="0"/>
          <p:nvPr/>
        </p:nvPicPr>
        <p:blipFill>
          <a:blip r:embed="rId3">
            <a:alphaModFix/>
          </a:blip>
          <a:stretch>
            <a:fillRect/>
          </a:stretch>
        </p:blipFill>
        <p:spPr>
          <a:xfrm>
            <a:off x="5001100" y="3127650"/>
            <a:ext cx="3856445" cy="1863450"/>
          </a:xfrm>
          <a:prstGeom prst="rect">
            <a:avLst/>
          </a:prstGeom>
          <a:noFill/>
          <a:ln>
            <a:noFill/>
          </a:ln>
        </p:spPr>
      </p:pic>
      <p:pic>
        <p:nvPicPr>
          <p:cNvPr id="171" name="Google Shape;171;p28"/>
          <p:cNvPicPr preferRelativeResize="0"/>
          <p:nvPr/>
        </p:nvPicPr>
        <p:blipFill>
          <a:blip r:embed="rId4">
            <a:alphaModFix/>
          </a:blip>
          <a:stretch>
            <a:fillRect/>
          </a:stretch>
        </p:blipFill>
        <p:spPr>
          <a:xfrm>
            <a:off x="486762" y="3051450"/>
            <a:ext cx="3504125" cy="1863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900300" y="635550"/>
            <a:ext cx="72003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50">
                <a:solidFill>
                  <a:schemeClr val="dk1"/>
                </a:solidFill>
                <a:latin typeface="Roboto"/>
                <a:ea typeface="Roboto"/>
                <a:cs typeface="Roboto"/>
                <a:sym typeface="Roboto"/>
              </a:rPr>
              <a:t>We used the </a:t>
            </a:r>
            <a:r>
              <a:rPr lang="en-GB" sz="1350">
                <a:solidFill>
                  <a:schemeClr val="dk1"/>
                </a:solidFill>
                <a:latin typeface="Roboto"/>
                <a:ea typeface="Roboto"/>
                <a:cs typeface="Roboto"/>
                <a:sym typeface="Roboto"/>
              </a:rPr>
              <a:t>features</a:t>
            </a:r>
            <a:r>
              <a:rPr lang="en-GB" sz="1350">
                <a:solidFill>
                  <a:schemeClr val="dk1"/>
                </a:solidFill>
                <a:latin typeface="Roboto"/>
                <a:ea typeface="Roboto"/>
                <a:cs typeface="Roboto"/>
                <a:sym typeface="Roboto"/>
              </a:rPr>
              <a:t> as in the </a:t>
            </a:r>
            <a:r>
              <a:rPr lang="en-GB" sz="1350">
                <a:solidFill>
                  <a:schemeClr val="dk1"/>
                </a:solidFill>
                <a:latin typeface="Roboto"/>
                <a:ea typeface="Roboto"/>
                <a:cs typeface="Roboto"/>
                <a:sym typeface="Roboto"/>
              </a:rPr>
              <a:t>CRF model and then experimented with various classification algorithms to assign tags based on these features, getting the following results :</a:t>
            </a:r>
            <a:endParaRPr sz="1350">
              <a:solidFill>
                <a:schemeClr val="dk1"/>
              </a:solidFill>
              <a:latin typeface="Roboto"/>
              <a:ea typeface="Roboto"/>
              <a:cs typeface="Roboto"/>
              <a:sym typeface="Roboto"/>
            </a:endParaRPr>
          </a:p>
        </p:txBody>
      </p:sp>
      <p:graphicFrame>
        <p:nvGraphicFramePr>
          <p:cNvPr id="177" name="Google Shape;177;p29"/>
          <p:cNvGraphicFramePr/>
          <p:nvPr/>
        </p:nvGraphicFramePr>
        <p:xfrm>
          <a:off x="880950" y="1744275"/>
          <a:ext cx="3000000" cy="3000000"/>
        </p:xfrm>
        <a:graphic>
          <a:graphicData uri="http://schemas.openxmlformats.org/drawingml/2006/table">
            <a:tbl>
              <a:tblPr>
                <a:noFill/>
                <a:tableStyleId>{6D39D4B3-C585-4E8A-A04F-48A63D5CC316}</a:tableStyleId>
              </a:tblPr>
              <a:tblGrid>
                <a:gridCol w="2413000"/>
                <a:gridCol w="2413000"/>
                <a:gridCol w="2413000"/>
              </a:tblGrid>
              <a:tr h="381000">
                <a:tc>
                  <a:txBody>
                    <a:bodyPr/>
                    <a:lstStyle/>
                    <a:p>
                      <a:pPr indent="0" lvl="0" marL="0" rtl="0" algn="l">
                        <a:spcBef>
                          <a:spcPts val="0"/>
                        </a:spcBef>
                        <a:spcAft>
                          <a:spcPts val="0"/>
                        </a:spcAft>
                        <a:buNone/>
                      </a:pPr>
                      <a:r>
                        <a:rPr lang="en-GB"/>
                        <a:t>Classifier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Baseline Accuracy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With Targeted Features</a:t>
                      </a:r>
                      <a:endParaRPr/>
                    </a:p>
                  </a:txBody>
                  <a:tcPr marT="91425" marB="91425" marR="91425" marL="91425"/>
                </a:tc>
              </a:tr>
              <a:tr h="381000">
                <a:tc>
                  <a:txBody>
                    <a:bodyPr/>
                    <a:lstStyle/>
                    <a:p>
                      <a:pPr indent="0" lvl="0" marL="0" rtl="0" algn="l">
                        <a:spcBef>
                          <a:spcPts val="0"/>
                        </a:spcBef>
                        <a:spcAft>
                          <a:spcPts val="0"/>
                        </a:spcAft>
                        <a:buNone/>
                      </a:pPr>
                      <a:r>
                        <a:rPr lang="en-GB"/>
                        <a:t>Decision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0.9364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0.9628</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GB"/>
                        <a:t>Naive Bayes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0.7414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0.9542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GB"/>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0.9397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0.9648</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Logistic Regression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Support Vector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0.9638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K-Neighbours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0.9563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p:nvPr/>
        </p:nvSpPr>
        <p:spPr>
          <a:xfrm>
            <a:off x="513150" y="361000"/>
            <a:ext cx="1352592"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Results </a:t>
            </a:r>
            <a:endParaRPr/>
          </a:p>
        </p:txBody>
      </p:sp>
      <p:graphicFrame>
        <p:nvGraphicFramePr>
          <p:cNvPr id="183" name="Google Shape;183;p30"/>
          <p:cNvGraphicFramePr/>
          <p:nvPr/>
        </p:nvGraphicFramePr>
        <p:xfrm>
          <a:off x="646450" y="937613"/>
          <a:ext cx="3000000" cy="3000000"/>
        </p:xfrm>
        <a:graphic>
          <a:graphicData uri="http://schemas.openxmlformats.org/drawingml/2006/table">
            <a:tbl>
              <a:tblPr>
                <a:noFill/>
                <a:tableStyleId>{6D39D4B3-C585-4E8A-A04F-48A63D5CC316}</a:tableStyleId>
              </a:tblPr>
              <a:tblGrid>
                <a:gridCol w="1962775"/>
                <a:gridCol w="1962775"/>
              </a:tblGrid>
              <a:tr h="407725">
                <a:tc>
                  <a:txBody>
                    <a:bodyPr/>
                    <a:lstStyle/>
                    <a:p>
                      <a:pPr indent="0" lvl="0" marL="0" rtl="0" algn="l">
                        <a:spcBef>
                          <a:spcPts val="0"/>
                        </a:spcBef>
                        <a:spcAft>
                          <a:spcPts val="0"/>
                        </a:spcAft>
                        <a:buNone/>
                      </a:pPr>
                      <a:r>
                        <a:rPr b="1" lang="en-GB" u="sng"/>
                        <a:t>Model Name</a:t>
                      </a:r>
                      <a:endParaRPr b="1" u="sng"/>
                    </a:p>
                  </a:txBody>
                  <a:tcPr marT="91425" marB="91425" marR="91425" marL="91425"/>
                </a:tc>
                <a:tc>
                  <a:txBody>
                    <a:bodyPr/>
                    <a:lstStyle/>
                    <a:p>
                      <a:pPr indent="0" lvl="0" marL="0" rtl="0" algn="l">
                        <a:spcBef>
                          <a:spcPts val="0"/>
                        </a:spcBef>
                        <a:spcAft>
                          <a:spcPts val="0"/>
                        </a:spcAft>
                        <a:buNone/>
                      </a:pPr>
                      <a:r>
                        <a:rPr b="1" lang="en-GB" u="sng"/>
                        <a:t>Accuracy</a:t>
                      </a:r>
                      <a:endParaRPr b="1" u="sng"/>
                    </a:p>
                  </a:txBody>
                  <a:tcPr marT="91425" marB="91425" marR="91425" marL="91425"/>
                </a:tc>
              </a:tr>
              <a:tr h="407725">
                <a:tc>
                  <a:txBody>
                    <a:bodyPr/>
                    <a:lstStyle/>
                    <a:p>
                      <a:pPr indent="0" lvl="0" marL="0" rtl="0" algn="l">
                        <a:spcBef>
                          <a:spcPts val="0"/>
                        </a:spcBef>
                        <a:spcAft>
                          <a:spcPts val="0"/>
                        </a:spcAft>
                        <a:buNone/>
                      </a:pPr>
                      <a:r>
                        <a:rPr lang="en-GB"/>
                        <a:t>CRF</a:t>
                      </a:r>
                      <a:endParaRPr/>
                    </a:p>
                  </a:txBody>
                  <a:tcPr marT="91425" marB="91425" marR="91425" marL="91425"/>
                </a:tc>
                <a:tc>
                  <a:txBody>
                    <a:bodyPr/>
                    <a:lstStyle/>
                    <a:p>
                      <a:pPr indent="0" lvl="0" marL="0" rtl="0" algn="l">
                        <a:spcBef>
                          <a:spcPts val="0"/>
                        </a:spcBef>
                        <a:spcAft>
                          <a:spcPts val="0"/>
                        </a:spcAft>
                        <a:buNone/>
                      </a:pPr>
                      <a:r>
                        <a:rPr lang="en-GB"/>
                        <a:t>0.96</a:t>
                      </a:r>
                      <a:r>
                        <a:rPr lang="en-GB"/>
                        <a:t>60</a:t>
                      </a:r>
                      <a:endParaRPr/>
                    </a:p>
                  </a:txBody>
                  <a:tcPr marT="91425" marB="91425" marR="91425" marL="91425"/>
                </a:tc>
              </a:tr>
              <a:tr h="407725">
                <a:tc>
                  <a:txBody>
                    <a:bodyPr/>
                    <a:lstStyle/>
                    <a:p>
                      <a:pPr indent="0" lvl="0" marL="0" rtl="0" algn="l">
                        <a:spcBef>
                          <a:spcPts val="0"/>
                        </a:spcBef>
                        <a:spcAft>
                          <a:spcPts val="0"/>
                        </a:spcAft>
                        <a:buNone/>
                      </a:pPr>
                      <a:r>
                        <a:rPr lang="en-GB"/>
                        <a:t>Decision Tree</a:t>
                      </a:r>
                      <a:endParaRPr/>
                    </a:p>
                  </a:txBody>
                  <a:tcPr marT="91425" marB="91425" marR="91425" marL="91425"/>
                </a:tc>
                <a:tc>
                  <a:txBody>
                    <a:bodyPr/>
                    <a:lstStyle/>
                    <a:p>
                      <a:pPr indent="0" lvl="0" marL="0" rtl="0" algn="l">
                        <a:spcBef>
                          <a:spcPts val="0"/>
                        </a:spcBef>
                        <a:spcAft>
                          <a:spcPts val="0"/>
                        </a:spcAft>
                        <a:buNone/>
                      </a:pPr>
                      <a:r>
                        <a:rPr lang="en-GB"/>
                        <a:t>0.9364</a:t>
                      </a:r>
                      <a:endParaRPr/>
                    </a:p>
                  </a:txBody>
                  <a:tcPr marT="91425" marB="91425" marR="91425" marL="91425"/>
                </a:tc>
              </a:tr>
              <a:tr h="407725">
                <a:tc>
                  <a:txBody>
                    <a:bodyPr/>
                    <a:lstStyle/>
                    <a:p>
                      <a:pPr indent="0" lvl="0" marL="0" rtl="0" algn="l">
                        <a:spcBef>
                          <a:spcPts val="0"/>
                        </a:spcBef>
                        <a:spcAft>
                          <a:spcPts val="0"/>
                        </a:spcAft>
                        <a:buNone/>
                      </a:pPr>
                      <a:r>
                        <a:rPr lang="en-GB"/>
                        <a:t>Naive Bayes</a:t>
                      </a:r>
                      <a:endParaRPr/>
                    </a:p>
                  </a:txBody>
                  <a:tcPr marT="91425" marB="91425" marR="91425" marL="91425"/>
                </a:tc>
                <a:tc>
                  <a:txBody>
                    <a:bodyPr/>
                    <a:lstStyle/>
                    <a:p>
                      <a:pPr indent="0" lvl="0" marL="0" rtl="0" algn="l">
                        <a:spcBef>
                          <a:spcPts val="0"/>
                        </a:spcBef>
                        <a:spcAft>
                          <a:spcPts val="0"/>
                        </a:spcAft>
                        <a:buNone/>
                      </a:pPr>
                      <a:r>
                        <a:rPr lang="en-GB"/>
                        <a:t>0.7414</a:t>
                      </a:r>
                      <a:endParaRPr/>
                    </a:p>
                  </a:txBody>
                  <a:tcPr marT="91425" marB="91425" marR="91425" marL="91425"/>
                </a:tc>
              </a:tr>
              <a:tr h="407725">
                <a:tc>
                  <a:txBody>
                    <a:bodyPr/>
                    <a:lstStyle/>
                    <a:p>
                      <a:pPr indent="0" lvl="0" marL="0" rtl="0" algn="l">
                        <a:spcBef>
                          <a:spcPts val="0"/>
                        </a:spcBef>
                        <a:spcAft>
                          <a:spcPts val="0"/>
                        </a:spcAft>
                        <a:buNone/>
                      </a:pPr>
                      <a:r>
                        <a:rPr lang="en-GB"/>
                        <a:t>Random Forest</a:t>
                      </a:r>
                      <a:endParaRPr/>
                    </a:p>
                  </a:txBody>
                  <a:tcPr marT="91425" marB="91425" marR="91425" marL="91425"/>
                </a:tc>
                <a:tc>
                  <a:txBody>
                    <a:bodyPr/>
                    <a:lstStyle/>
                    <a:p>
                      <a:pPr indent="0" lvl="0" marL="0" rtl="0" algn="l">
                        <a:spcBef>
                          <a:spcPts val="0"/>
                        </a:spcBef>
                        <a:spcAft>
                          <a:spcPts val="0"/>
                        </a:spcAft>
                        <a:buNone/>
                      </a:pPr>
                      <a:r>
                        <a:rPr lang="en-GB"/>
                        <a:t>0.9397</a:t>
                      </a:r>
                      <a:endParaRPr/>
                    </a:p>
                  </a:txBody>
                  <a:tcPr marT="91425" marB="91425" marR="91425" marL="91425"/>
                </a:tc>
              </a:tr>
              <a:tr h="407725">
                <a:tc>
                  <a:txBody>
                    <a:bodyPr/>
                    <a:lstStyle/>
                    <a:p>
                      <a:pPr indent="0" lvl="0" marL="0" rtl="0" algn="l">
                        <a:spcBef>
                          <a:spcPts val="0"/>
                        </a:spcBef>
                        <a:spcAft>
                          <a:spcPts val="0"/>
                        </a:spcAft>
                        <a:buNone/>
                      </a:pPr>
                      <a:r>
                        <a:rPr lang="en-GB"/>
                        <a:t>LSTM</a:t>
                      </a:r>
                      <a:endParaRPr/>
                    </a:p>
                  </a:txBody>
                  <a:tcPr marT="91425" marB="91425" marR="91425" marL="91425"/>
                </a:tc>
                <a:tc>
                  <a:txBody>
                    <a:bodyPr/>
                    <a:lstStyle/>
                    <a:p>
                      <a:pPr indent="0" lvl="0" marL="0" rtl="0" algn="l">
                        <a:spcBef>
                          <a:spcPts val="0"/>
                        </a:spcBef>
                        <a:spcAft>
                          <a:spcPts val="0"/>
                        </a:spcAft>
                        <a:buNone/>
                      </a:pPr>
                      <a:r>
                        <a:rPr lang="en-GB"/>
                        <a:t>0.9257</a:t>
                      </a:r>
                      <a:endParaRPr/>
                    </a:p>
                  </a:txBody>
                  <a:tcPr marT="91425" marB="91425" marR="91425" marL="91425"/>
                </a:tc>
              </a:tr>
              <a:tr h="453650">
                <a:tc>
                  <a:txBody>
                    <a:bodyPr/>
                    <a:lstStyle/>
                    <a:p>
                      <a:pPr indent="0" lvl="0" marL="0" rtl="0" algn="l">
                        <a:spcBef>
                          <a:spcPts val="0"/>
                        </a:spcBef>
                        <a:spcAft>
                          <a:spcPts val="0"/>
                        </a:spcAft>
                        <a:buNone/>
                      </a:pPr>
                      <a:r>
                        <a:rPr lang="en-GB"/>
                        <a:t>CRF with POS</a:t>
                      </a:r>
                      <a:endParaRPr/>
                    </a:p>
                  </a:txBody>
                  <a:tcPr marT="91425" marB="91425" marR="91425" marL="91425"/>
                </a:tc>
                <a:tc>
                  <a:txBody>
                    <a:bodyPr/>
                    <a:lstStyle/>
                    <a:p>
                      <a:pPr indent="0" lvl="0" marL="0" rtl="0" algn="l">
                        <a:spcBef>
                          <a:spcPts val="0"/>
                        </a:spcBef>
                        <a:spcAft>
                          <a:spcPts val="0"/>
                        </a:spcAft>
                        <a:buNone/>
                      </a:pPr>
                      <a:r>
                        <a:rPr lang="en-GB"/>
                        <a:t>0.9625</a:t>
                      </a:r>
                      <a:endParaRPr/>
                    </a:p>
                  </a:txBody>
                  <a:tcPr marT="91425" marB="91425" marR="91425" marL="91425"/>
                </a:tc>
              </a:tr>
              <a:tr h="627275">
                <a:tc>
                  <a:txBody>
                    <a:bodyPr/>
                    <a:lstStyle/>
                    <a:p>
                      <a:pPr indent="0" lvl="0" marL="0" rtl="0" algn="l">
                        <a:spcBef>
                          <a:spcPts val="0"/>
                        </a:spcBef>
                        <a:spcAft>
                          <a:spcPts val="0"/>
                        </a:spcAft>
                        <a:buNone/>
                      </a:pPr>
                      <a:r>
                        <a:rPr lang="en-GB"/>
                        <a:t>CRF with Word Embed</a:t>
                      </a:r>
                      <a:endParaRPr/>
                    </a:p>
                  </a:txBody>
                  <a:tcPr marT="91425" marB="91425" marR="91425" marL="91425"/>
                </a:tc>
                <a:tc>
                  <a:txBody>
                    <a:bodyPr/>
                    <a:lstStyle/>
                    <a:p>
                      <a:pPr indent="0" lvl="0" marL="0" rtl="0" algn="l">
                        <a:spcBef>
                          <a:spcPts val="0"/>
                        </a:spcBef>
                        <a:spcAft>
                          <a:spcPts val="0"/>
                        </a:spcAft>
                        <a:buNone/>
                      </a:pPr>
                      <a:r>
                        <a:rPr lang="en-GB"/>
                        <a:t>0.9659</a:t>
                      </a:r>
                      <a:endParaRPr/>
                    </a:p>
                  </a:txBody>
                  <a:tcPr marT="91425" marB="91425" marR="91425" marL="91425"/>
                </a:tc>
              </a:tr>
            </a:tbl>
          </a:graphicData>
        </a:graphic>
      </p:graphicFrame>
      <p:graphicFrame>
        <p:nvGraphicFramePr>
          <p:cNvPr id="184" name="Google Shape;184;p30"/>
          <p:cNvGraphicFramePr/>
          <p:nvPr/>
        </p:nvGraphicFramePr>
        <p:xfrm>
          <a:off x="4843675" y="937625"/>
          <a:ext cx="3000000" cy="3000000"/>
        </p:xfrm>
        <a:graphic>
          <a:graphicData uri="http://schemas.openxmlformats.org/drawingml/2006/table">
            <a:tbl>
              <a:tblPr>
                <a:noFill/>
                <a:tableStyleId>{6D39D4B3-C585-4E8A-A04F-48A63D5CC316}</a:tableStyleId>
              </a:tblPr>
              <a:tblGrid>
                <a:gridCol w="1915450"/>
                <a:gridCol w="1915450"/>
              </a:tblGrid>
              <a:tr h="294100">
                <a:tc>
                  <a:txBody>
                    <a:bodyPr/>
                    <a:lstStyle/>
                    <a:p>
                      <a:pPr indent="0" lvl="0" marL="0" rtl="0" algn="l">
                        <a:spcBef>
                          <a:spcPts val="0"/>
                        </a:spcBef>
                        <a:spcAft>
                          <a:spcPts val="0"/>
                        </a:spcAft>
                        <a:buNone/>
                      </a:pPr>
                      <a:r>
                        <a:rPr b="1" lang="en-GB" u="sng"/>
                        <a:t>Model Name</a:t>
                      </a:r>
                      <a:endParaRPr b="1" u="sng"/>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u="sng"/>
                        <a:t>Accuracy</a:t>
                      </a:r>
                      <a:endParaRPr b="1" u="sng"/>
                    </a:p>
                  </a:txBody>
                  <a:tcPr marT="91425" marB="91425" marR="91425" marL="91425">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Enhanced Decision Tree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0.9472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Enhanced Naive Bayes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0.8982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Enhanced 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0.9527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BI-LSTM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BI-LSTM CRF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0.9457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100">
                <a:tc>
                  <a:txBody>
                    <a:bodyPr/>
                    <a:lstStyle/>
                    <a:p>
                      <a:pPr indent="0" lvl="0" marL="0" rtl="0" algn="l">
                        <a:spcBef>
                          <a:spcPts val="0"/>
                        </a:spcBef>
                        <a:spcAft>
                          <a:spcPts val="0"/>
                        </a:spcAft>
                        <a:buNone/>
                      </a:pPr>
                      <a:r>
                        <a:rPr lang="en-GB"/>
                        <a:t>Classification with </a:t>
                      </a:r>
                      <a:r>
                        <a:rPr lang="en-GB">
                          <a:solidFill>
                            <a:schemeClr val="dk1"/>
                          </a:solidFill>
                        </a:rPr>
                        <a:t>Targeted Features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0.9681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p:nvPr/>
        </p:nvSpPr>
        <p:spPr>
          <a:xfrm>
            <a:off x="513150" y="361000"/>
            <a:ext cx="1437750"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Observation</a:t>
            </a:r>
            <a:endParaRPr/>
          </a:p>
        </p:txBody>
      </p:sp>
      <p:sp>
        <p:nvSpPr>
          <p:cNvPr id="190" name="Google Shape;190;p31"/>
          <p:cNvSpPr txBox="1"/>
          <p:nvPr/>
        </p:nvSpPr>
        <p:spPr>
          <a:xfrm>
            <a:off x="600300" y="975025"/>
            <a:ext cx="7943400" cy="399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We observed some interesting details about this problem statement.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The accuracy of models increase as we increase the train-test split indicating that the models are not well trained and there is a lack of data for better performance.</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The features extracted from pre-trained data such as word2vec, pos and word embedding could only increase the model accuracy to a limited value and is not effective further. This is mainly because these pre-trained modules are mostly trained in English, also our dataset contains many spelling errors and conjoined words because it is taken from Twitter(now X) where people do not tend to use correct spellings.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The best performing models were those when we added the features on our own rather than using convolution to extract it.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The dataset was a bit </a:t>
            </a:r>
            <a:r>
              <a:rPr lang="en-GB">
                <a:solidFill>
                  <a:schemeClr val="dk1"/>
                </a:solidFill>
                <a:latin typeface="Roboto"/>
                <a:ea typeface="Roboto"/>
                <a:cs typeface="Roboto"/>
                <a:sym typeface="Roboto"/>
              </a:rPr>
              <a:t>erroneous</a:t>
            </a:r>
            <a:r>
              <a:rPr lang="en-GB">
                <a:solidFill>
                  <a:schemeClr val="dk1"/>
                </a:solidFill>
                <a:latin typeface="Roboto"/>
                <a:ea typeface="Roboto"/>
                <a:cs typeface="Roboto"/>
                <a:sym typeface="Roboto"/>
              </a:rPr>
              <a:t> in the case that the same word were tagged differently. For example #dhoni was tagged B-per everywhere but was tagged as B-org in one case, there are similar examples for many words. We thought of filtering the dataset by removing these words but realized that it would be incorrect because the same words could have different meaning in different context (though the #dhoni one meant the same everywhere).</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1099225"/>
            <a:ext cx="7922100" cy="3835500"/>
          </a:xfrm>
          <a:prstGeom prst="rect">
            <a:avLst/>
          </a:prstGeom>
        </p:spPr>
        <p:txBody>
          <a:bodyPr anchorCtr="0" anchor="t" bIns="91425" lIns="91425" spcFirstLastPara="1" rIns="91425" wrap="square" tIns="91425">
            <a:normAutofit/>
          </a:bodyPr>
          <a:lstStyle/>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Social media text, especially on platforms like Twitter, often involves Hindi-English code-mixing, which combines linguistic elements of both languages in informal and unstructured ways.</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Extracting Named Entities (NE) from such text is challenging due to:</a:t>
            </a:r>
            <a:endParaRPr sz="1400">
              <a:solidFill>
                <a:schemeClr val="dk1"/>
              </a:solidFill>
              <a:latin typeface="Roboto"/>
              <a:ea typeface="Roboto"/>
              <a:cs typeface="Roboto"/>
              <a:sym typeface="Roboto"/>
            </a:endParaRPr>
          </a:p>
          <a:p>
            <a:pPr indent="-317500" lvl="1" marL="914400" rtl="0" algn="l">
              <a:lnSpc>
                <a:spcPct val="140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Shortness and ambiguity in microblogs.</a:t>
            </a:r>
            <a:endParaRPr>
              <a:solidFill>
                <a:schemeClr val="dk1"/>
              </a:solidFill>
              <a:latin typeface="Roboto"/>
              <a:ea typeface="Roboto"/>
              <a:cs typeface="Roboto"/>
              <a:sym typeface="Roboto"/>
            </a:endParaRPr>
          </a:p>
          <a:p>
            <a:pPr indent="-317500" lvl="1" marL="914400" rtl="0" algn="l">
              <a:lnSpc>
                <a:spcPct val="140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Non-standard grammar and heavy usage of emoticons, abbreviations, and hashtags.</a:t>
            </a:r>
            <a:endParaRPr>
              <a:solidFill>
                <a:schemeClr val="dk1"/>
              </a:solidFill>
              <a:latin typeface="Roboto"/>
              <a:ea typeface="Roboto"/>
              <a:cs typeface="Roboto"/>
              <a:sym typeface="Roboto"/>
            </a:endParaRPr>
          </a:p>
          <a:p>
            <a:pPr indent="-317500" lvl="1" marL="914400" rtl="0" algn="l">
              <a:lnSpc>
                <a:spcPct val="140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Lack of structured resources for code-mixed text, especially in Indian languages.</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Existing NER systems focus on resource-rich languages and formal domains, lacking support for informal, multilingual social media content.</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The problem is to address these challenges by developing machine learning models to optimize NER performance.</a:t>
            </a:r>
            <a:endParaRPr sz="1400">
              <a:solidFill>
                <a:schemeClr val="dk1"/>
              </a:solidFill>
              <a:latin typeface="Roboto"/>
              <a:ea typeface="Roboto"/>
              <a:cs typeface="Roboto"/>
              <a:sym typeface="Roboto"/>
            </a:endParaRPr>
          </a:p>
        </p:txBody>
      </p:sp>
      <p:sp>
        <p:nvSpPr>
          <p:cNvPr id="68" name="Google Shape;68;p14"/>
          <p:cNvSpPr/>
          <p:nvPr/>
        </p:nvSpPr>
        <p:spPr>
          <a:xfrm>
            <a:off x="513125" y="531375"/>
            <a:ext cx="1885032"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p:nvPr/>
        </p:nvSpPr>
        <p:spPr>
          <a:xfrm>
            <a:off x="513150" y="361000"/>
            <a:ext cx="1352592"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196" name="Google Shape;196;p32"/>
          <p:cNvSpPr txBox="1"/>
          <p:nvPr/>
        </p:nvSpPr>
        <p:spPr>
          <a:xfrm>
            <a:off x="635100" y="1118150"/>
            <a:ext cx="7943400" cy="3435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In this work, we addressed the challenge of Named Entity Recognition (NER) in Hindi-English code-mixed tweets.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We performed extensive preprocessing to clean and prepare the data, including noise removal, tokenization, and transliteration. The annotated dataset of 3,638 code-mixed tweets was used to train and evaluate machine learning models.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Through our experiments, we demonstrated that algorithms such as Decision Trees and Conditional Random Fields (CRFs) were effective in identifying entities in code-mixed text, with high inter-annotator agreement and a robust classification performance.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We used various measures such as hyperparameter tuning, word2vec embedding, pos embedding, word embedding to try increase our accuracy. Though it did help in increasing the accuracy of models like Decision Tree, Random Forest and Naive Bayes, it was ineffective for other models which were already performing with high accuracies.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CCCC"/>
            </a:gs>
            <a:gs pos="50000">
              <a:srgbClr val="F0C8C8"/>
            </a:gs>
            <a:gs pos="100000">
              <a:srgbClr val="98BBFF"/>
            </a:gs>
          </a:gsLst>
          <a:path path="circle">
            <a:fillToRect b="100%" r="100%"/>
          </a:path>
          <a:tileRect l="-100%" t="-100%"/>
        </a:gradFill>
      </p:bgPr>
    </p:bg>
    <p:spTree>
      <p:nvGrpSpPr>
        <p:cNvPr id="200" name="Shape 200"/>
        <p:cNvGrpSpPr/>
        <p:nvPr/>
      </p:nvGrpSpPr>
      <p:grpSpPr>
        <a:xfrm>
          <a:off x="0" y="0"/>
          <a:ext cx="0" cy="0"/>
          <a:chOff x="0" y="0"/>
          <a:chExt cx="0" cy="0"/>
        </a:xfrm>
      </p:grpSpPr>
      <p:sp>
        <p:nvSpPr>
          <p:cNvPr id="201" name="Google Shape;201;p33"/>
          <p:cNvSpPr txBox="1"/>
          <p:nvPr/>
        </p:nvSpPr>
        <p:spPr>
          <a:xfrm>
            <a:off x="2673600" y="1972500"/>
            <a:ext cx="3796800" cy="11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300">
                <a:solidFill>
                  <a:schemeClr val="dk1"/>
                </a:solidFill>
                <a:latin typeface="Times New Roman"/>
                <a:ea typeface="Times New Roman"/>
                <a:cs typeface="Times New Roman"/>
                <a:sym typeface="Times New Roman"/>
              </a:rPr>
              <a:t>Thank You!</a:t>
            </a:r>
            <a:endParaRPr b="1" sz="5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513125" y="455175"/>
            <a:ext cx="1522962"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Preprocessing</a:t>
            </a:r>
            <a:endParaRPr/>
          </a:p>
        </p:txBody>
      </p:sp>
      <p:sp>
        <p:nvSpPr>
          <p:cNvPr id="74" name="Google Shape;74;p15"/>
          <p:cNvSpPr txBox="1"/>
          <p:nvPr/>
        </p:nvSpPr>
        <p:spPr>
          <a:xfrm>
            <a:off x="436925" y="1006350"/>
            <a:ext cx="250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Noise Removal:</a:t>
            </a:r>
            <a:endParaRPr sz="2000">
              <a:solidFill>
                <a:srgbClr val="000000"/>
              </a:solidFill>
              <a:latin typeface="Roboto Medium"/>
              <a:ea typeface="Roboto Medium"/>
              <a:cs typeface="Roboto Medium"/>
              <a:sym typeface="Roboto Medium"/>
            </a:endParaRPr>
          </a:p>
        </p:txBody>
      </p:sp>
      <p:sp>
        <p:nvSpPr>
          <p:cNvPr id="75" name="Google Shape;75;p15"/>
          <p:cNvSpPr txBox="1"/>
          <p:nvPr>
            <p:ph idx="1" type="body"/>
          </p:nvPr>
        </p:nvSpPr>
        <p:spPr>
          <a:xfrm>
            <a:off x="332250" y="1651350"/>
            <a:ext cx="4239600" cy="3512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Non-Informative Tweets: Removed tweets with only hashtags, URLs, or minimal content.</a:t>
            </a:r>
            <a:endParaRPr sz="200">
              <a:solidFill>
                <a:schemeClr val="dk1"/>
              </a:solidFill>
              <a:latin typeface="Roboto"/>
              <a:ea typeface="Roboto"/>
              <a:cs typeface="Roboto"/>
              <a:sym typeface="Roboto"/>
            </a:endParaRPr>
          </a:p>
          <a:p>
            <a:pPr indent="0" lvl="0" marL="457200" rtl="0" algn="l">
              <a:lnSpc>
                <a:spcPct val="150000"/>
              </a:lnSpc>
              <a:spcBef>
                <a:spcPts val="1200"/>
              </a:spcBef>
              <a:spcAft>
                <a:spcPts val="0"/>
              </a:spcAft>
              <a:buNone/>
            </a:pPr>
            <a:r>
              <a:t/>
            </a:r>
            <a:endParaRPr sz="200">
              <a:solidFill>
                <a:schemeClr val="dk1"/>
              </a:solidFill>
              <a:latin typeface="Roboto"/>
              <a:ea typeface="Roboto"/>
              <a:cs typeface="Roboto"/>
              <a:sym typeface="Roboto"/>
            </a:endParaRPr>
          </a:p>
          <a:p>
            <a:pPr indent="-330200" lvl="0" marL="457200" rtl="0" algn="l">
              <a:lnSpc>
                <a:spcPct val="150000"/>
              </a:lnSpc>
              <a:spcBef>
                <a:spcPts val="1200"/>
              </a:spcBef>
              <a:spcAft>
                <a:spcPts val="1200"/>
              </a:spcAft>
              <a:buClr>
                <a:schemeClr val="dk1"/>
              </a:buClr>
              <a:buSzPts val="1600"/>
              <a:buFont typeface="Roboto"/>
              <a:buChar char="●"/>
            </a:pPr>
            <a:r>
              <a:rPr lang="en-GB" sz="1600">
                <a:solidFill>
                  <a:schemeClr val="dk1"/>
                </a:solidFill>
                <a:latin typeface="Roboto"/>
                <a:ea typeface="Roboto"/>
                <a:cs typeface="Roboto"/>
                <a:sym typeface="Roboto"/>
              </a:rPr>
              <a:t>Language &amp; Script Filtering: Kept tweets in Romanized Hindi-English, excluded other scripts and languages.</a:t>
            </a:r>
            <a:endParaRPr sz="1600">
              <a:solidFill>
                <a:schemeClr val="dk1"/>
              </a:solidFill>
              <a:latin typeface="Roboto"/>
              <a:ea typeface="Roboto"/>
              <a:cs typeface="Roboto"/>
              <a:sym typeface="Roboto"/>
            </a:endParaRPr>
          </a:p>
        </p:txBody>
      </p:sp>
      <p:sp>
        <p:nvSpPr>
          <p:cNvPr id="76" name="Google Shape;76;p15"/>
          <p:cNvSpPr txBox="1"/>
          <p:nvPr/>
        </p:nvSpPr>
        <p:spPr>
          <a:xfrm>
            <a:off x="4817300" y="1006350"/>
            <a:ext cx="383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Tokenization &amp; Normalization:</a:t>
            </a:r>
            <a:endParaRPr sz="2000">
              <a:solidFill>
                <a:srgbClr val="000000"/>
              </a:solidFill>
              <a:latin typeface="Roboto Medium"/>
              <a:ea typeface="Roboto Medium"/>
              <a:cs typeface="Roboto Medium"/>
              <a:sym typeface="Roboto Medium"/>
            </a:endParaRPr>
          </a:p>
        </p:txBody>
      </p:sp>
      <p:sp>
        <p:nvSpPr>
          <p:cNvPr id="77" name="Google Shape;77;p15"/>
          <p:cNvSpPr txBox="1"/>
          <p:nvPr>
            <p:ph idx="1" type="body"/>
          </p:nvPr>
        </p:nvSpPr>
        <p:spPr>
          <a:xfrm>
            <a:off x="4751850" y="1575150"/>
            <a:ext cx="4239600" cy="3512100"/>
          </a:xfrm>
          <a:prstGeom prst="rect">
            <a:avLst/>
          </a:prstGeom>
        </p:spPr>
        <p:txBody>
          <a:bodyPr anchorCtr="0" anchor="t" bIns="91425" lIns="91425" spcFirstLastPara="1" rIns="91425" wrap="square" tIns="91425">
            <a:normAutofit/>
          </a:bodyPr>
          <a:lstStyle/>
          <a:p>
            <a:pPr indent="-330200" lvl="0" marL="457200" rtl="0" algn="l">
              <a:lnSpc>
                <a:spcPct val="14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Tokenization: Split tweets into tokens, handling hashtags, emojis, URLs.</a:t>
            </a:r>
            <a:endParaRPr sz="1600">
              <a:solidFill>
                <a:schemeClr val="dk1"/>
              </a:solidFill>
              <a:latin typeface="Roboto"/>
              <a:ea typeface="Roboto"/>
              <a:cs typeface="Roboto"/>
              <a:sym typeface="Roboto"/>
            </a:endParaRPr>
          </a:p>
          <a:p>
            <a:pPr indent="-330200" lvl="0" marL="457200" rtl="0" algn="l">
              <a:lnSpc>
                <a:spcPct val="14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Transliteration: Converted Devanagari Hindi text to Roman script for consistency.</a:t>
            </a:r>
            <a:endParaRPr sz="1600">
              <a:solidFill>
                <a:schemeClr val="dk1"/>
              </a:solidFill>
              <a:latin typeface="Roboto"/>
              <a:ea typeface="Roboto"/>
              <a:cs typeface="Roboto"/>
              <a:sym typeface="Roboto"/>
            </a:endParaRPr>
          </a:p>
          <a:p>
            <a:pPr indent="-330200" lvl="0" marL="457200" rtl="0" algn="l">
              <a:lnSpc>
                <a:spcPct val="140000"/>
              </a:lnSpc>
              <a:spcBef>
                <a:spcPts val="1000"/>
              </a:spcBef>
              <a:spcAft>
                <a:spcPts val="1000"/>
              </a:spcAft>
              <a:buClr>
                <a:schemeClr val="dk1"/>
              </a:buClr>
              <a:buSzPts val="1600"/>
              <a:buFont typeface="Roboto"/>
              <a:buChar char="●"/>
            </a:pPr>
            <a:r>
              <a:rPr lang="en-GB" sz="1600">
                <a:solidFill>
                  <a:schemeClr val="dk1"/>
                </a:solidFill>
                <a:latin typeface="Roboto"/>
                <a:ea typeface="Roboto"/>
                <a:cs typeface="Roboto"/>
                <a:sym typeface="Roboto"/>
              </a:rPr>
              <a:t>Special Character Removal: Cleaned punctuation and symbols.</a:t>
            </a:r>
            <a:endParaRPr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513125" y="302775"/>
            <a:ext cx="1160892"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Dataset</a:t>
            </a:r>
            <a:endParaRPr/>
          </a:p>
        </p:txBody>
      </p:sp>
      <p:sp>
        <p:nvSpPr>
          <p:cNvPr id="83" name="Google Shape;83;p16"/>
          <p:cNvSpPr txBox="1"/>
          <p:nvPr>
            <p:ph idx="1" type="body"/>
          </p:nvPr>
        </p:nvSpPr>
        <p:spPr>
          <a:xfrm>
            <a:off x="513125" y="755225"/>
            <a:ext cx="7985400" cy="4012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Retrieved 110,231 tweets using the Twitter API</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Filtered to 3,638 relevant code-mixed tweets</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Annotated with 68,506 labeled tokens using CoNLL format</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Named Entity tags:</a:t>
            </a:r>
            <a:endParaRPr sz="1600">
              <a:solidFill>
                <a:schemeClr val="dk1"/>
              </a:solidFill>
              <a:latin typeface="Roboto"/>
              <a:ea typeface="Roboto"/>
              <a:cs typeface="Roboto"/>
              <a:sym typeface="Roboto"/>
            </a:endParaRPr>
          </a:p>
          <a:p>
            <a:pPr indent="-330200" lvl="1" marL="9144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Person (Per): for individual names.</a:t>
            </a:r>
            <a:endParaRPr sz="1600">
              <a:solidFill>
                <a:schemeClr val="dk1"/>
              </a:solidFill>
              <a:latin typeface="Roboto"/>
              <a:ea typeface="Roboto"/>
              <a:cs typeface="Roboto"/>
              <a:sym typeface="Roboto"/>
            </a:endParaRPr>
          </a:p>
          <a:p>
            <a:pPr indent="-330200" lvl="1" marL="9144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Organization (Org): for organizations.</a:t>
            </a:r>
            <a:endParaRPr sz="1600">
              <a:solidFill>
                <a:schemeClr val="dk1"/>
              </a:solidFill>
              <a:latin typeface="Roboto"/>
              <a:ea typeface="Roboto"/>
              <a:cs typeface="Roboto"/>
              <a:sym typeface="Roboto"/>
            </a:endParaRPr>
          </a:p>
          <a:p>
            <a:pPr indent="-330200" lvl="1" marL="9144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Location (Loc): for places.</a:t>
            </a:r>
            <a:endParaRPr sz="1600">
              <a:solidFill>
                <a:schemeClr val="dk1"/>
              </a:solidFill>
              <a:latin typeface="Roboto"/>
              <a:ea typeface="Roboto"/>
              <a:cs typeface="Roboto"/>
              <a:sym typeface="Roboto"/>
            </a:endParaRPr>
          </a:p>
          <a:p>
            <a:pPr indent="-330200" lvl="1" marL="9144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Other tag for non-NE elements.</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Inter-Annotator Agreement calculated with Cohen’s Kappa:</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High agreement for B-Loc (0.98), B-Org (0.96), B-Per (0.94).</a:t>
            </a:r>
            <a:endParaRPr sz="1600">
              <a:solidFill>
                <a:schemeClr val="dk1"/>
              </a:solidFill>
              <a:latin typeface="Roboto"/>
              <a:ea typeface="Roboto"/>
              <a:cs typeface="Roboto"/>
              <a:sym typeface="Roboto"/>
            </a:endParaRPr>
          </a:p>
          <a:p>
            <a:pPr indent="-330200" lvl="0" marL="457200" rtl="0" algn="l">
              <a:lnSpc>
                <a:spcPct val="100000"/>
              </a:lnSpc>
              <a:spcBef>
                <a:spcPts val="10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Slightly lower for I-Org (0.91) and I-Per (0.93) due to ambiguity.</a:t>
            </a:r>
            <a:endParaRPr sz="1600">
              <a:solidFill>
                <a:schemeClr val="dk1"/>
              </a:solidFill>
              <a:latin typeface="Roboto"/>
              <a:ea typeface="Roboto"/>
              <a:cs typeface="Roboto"/>
              <a:sym typeface="Roboto"/>
            </a:endParaRPr>
          </a:p>
          <a:p>
            <a:pPr indent="0" lvl="0" marL="0" rtl="0" algn="l">
              <a:lnSpc>
                <a:spcPct val="115000"/>
              </a:lnSpc>
              <a:spcBef>
                <a:spcPts val="1000"/>
              </a:spcBef>
              <a:spcAft>
                <a:spcPts val="1000"/>
              </a:spcAft>
              <a:buSzPts val="770"/>
              <a:buNone/>
            </a:pPr>
            <a:r>
              <a:t/>
            </a:r>
            <a:endParaRPr sz="1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513125" y="531375"/>
            <a:ext cx="2236464"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SOTA Implementations</a:t>
            </a:r>
            <a:endParaRPr/>
          </a:p>
        </p:txBody>
      </p:sp>
      <p:sp>
        <p:nvSpPr>
          <p:cNvPr id="89" name="Google Shape;89;p17"/>
          <p:cNvSpPr txBox="1"/>
          <p:nvPr>
            <p:ph idx="1" type="body"/>
          </p:nvPr>
        </p:nvSpPr>
        <p:spPr>
          <a:xfrm>
            <a:off x="513125" y="1250200"/>
            <a:ext cx="7443900" cy="3450300"/>
          </a:xfrm>
          <a:prstGeom prst="rect">
            <a:avLst/>
          </a:prstGeom>
        </p:spPr>
        <p:txBody>
          <a:bodyPr anchorCtr="0" anchor="t" bIns="91425" lIns="91425" spcFirstLastPara="1" rIns="91425" wrap="square" tIns="91425">
            <a:normAutofit/>
          </a:bodyPr>
          <a:lstStyle/>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Three approaches, Conditional Random Field(CRF), Long Short Term Memory(LSTM), and Decision Tree for Hindi-English code mixed NER were discussed in the paper.</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CRF, a sequential labelling model leveraging contextual dependencies gave accuracy of 0.9660.</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LSTM, a Neural network model designed to capture long-term dependencies gave accuracy of 0.9257.</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Decision Tree, a non-parametric model for classification based on feature splits gave accuracy of </a:t>
            </a:r>
            <a:r>
              <a:rPr lang="en-GB" sz="1400">
                <a:solidFill>
                  <a:schemeClr val="dk1"/>
                </a:solidFill>
              </a:rPr>
              <a:t>0.9628</a:t>
            </a:r>
            <a:r>
              <a:rPr lang="en-GB"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0" marL="457200" rtl="0" algn="l">
              <a:lnSpc>
                <a:spcPct val="140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Apart from these models, we also implemented Naive Bayes and Random Forest which gave accuracy of </a:t>
            </a:r>
            <a:r>
              <a:rPr lang="en-GB" sz="1400">
                <a:solidFill>
                  <a:schemeClr val="dk1"/>
                </a:solidFill>
              </a:rPr>
              <a:t>0.9542</a:t>
            </a:r>
            <a:r>
              <a:rPr lang="en-GB" sz="1400">
                <a:solidFill>
                  <a:schemeClr val="dk1"/>
                </a:solidFill>
                <a:latin typeface="Roboto"/>
                <a:ea typeface="Roboto"/>
                <a:cs typeface="Roboto"/>
                <a:sym typeface="Roboto"/>
              </a:rPr>
              <a:t> and </a:t>
            </a:r>
            <a:r>
              <a:rPr lang="en-GB" sz="1400">
                <a:solidFill>
                  <a:schemeClr val="dk1"/>
                </a:solidFill>
              </a:rPr>
              <a:t>0.9648</a:t>
            </a:r>
            <a:r>
              <a:rPr lang="en-GB" sz="1400">
                <a:solidFill>
                  <a:schemeClr val="dk1"/>
                </a:solidFill>
                <a:latin typeface="Roboto"/>
                <a:ea typeface="Roboto"/>
                <a:cs typeface="Roboto"/>
                <a:sym typeface="Roboto"/>
              </a:rPr>
              <a:t> respectively.</a:t>
            </a:r>
            <a:endParaRPr sz="14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452700" y="1001425"/>
            <a:ext cx="4067100" cy="3838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CRF is a statistical model for sequence labeling tasks which predicts the best sequence of tags by considering contextual dependencies between labels.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Probability of a tag sequence is given by:</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CRF model captures the relationships between neighboring labels. But it struggles with capturing long range dependencies in sequences.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aseline="30000" sz="1900">
              <a:solidFill>
                <a:schemeClr val="dk2"/>
              </a:solidFill>
            </a:endParaRPr>
          </a:p>
        </p:txBody>
      </p:sp>
      <p:sp>
        <p:nvSpPr>
          <p:cNvPr id="95" name="Google Shape;95;p18"/>
          <p:cNvSpPr txBox="1"/>
          <p:nvPr/>
        </p:nvSpPr>
        <p:spPr>
          <a:xfrm>
            <a:off x="311700" y="364825"/>
            <a:ext cx="42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Medium"/>
                <a:ea typeface="Roboto Medium"/>
                <a:cs typeface="Roboto Medium"/>
                <a:sym typeface="Roboto Medium"/>
              </a:rPr>
              <a:t>Conditional Random Field (CRF)</a:t>
            </a:r>
            <a:endParaRPr sz="2000">
              <a:solidFill>
                <a:schemeClr val="dk1"/>
              </a:solidFill>
              <a:latin typeface="Roboto Medium"/>
              <a:ea typeface="Roboto Medium"/>
              <a:cs typeface="Roboto Medium"/>
              <a:sym typeface="Roboto Medium"/>
            </a:endParaRPr>
          </a:p>
        </p:txBody>
      </p:sp>
      <p:pic>
        <p:nvPicPr>
          <p:cNvPr id="96" name="Google Shape;96;p18"/>
          <p:cNvPicPr preferRelativeResize="0"/>
          <p:nvPr/>
        </p:nvPicPr>
        <p:blipFill>
          <a:blip r:embed="rId3">
            <a:alphaModFix/>
          </a:blip>
          <a:stretch>
            <a:fillRect/>
          </a:stretch>
        </p:blipFill>
        <p:spPr>
          <a:xfrm>
            <a:off x="1264225" y="2734500"/>
            <a:ext cx="2444049" cy="546925"/>
          </a:xfrm>
          <a:prstGeom prst="rect">
            <a:avLst/>
          </a:prstGeom>
          <a:noFill/>
          <a:ln>
            <a:noFill/>
          </a:ln>
        </p:spPr>
      </p:pic>
      <p:pic>
        <p:nvPicPr>
          <p:cNvPr id="97" name="Google Shape;97;p18"/>
          <p:cNvPicPr preferRelativeResize="0"/>
          <p:nvPr/>
        </p:nvPicPr>
        <p:blipFill>
          <a:blip r:embed="rId4">
            <a:alphaModFix/>
          </a:blip>
          <a:stretch>
            <a:fillRect/>
          </a:stretch>
        </p:blipFill>
        <p:spPr>
          <a:xfrm>
            <a:off x="4519800" y="1513600"/>
            <a:ext cx="4319400" cy="21162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9"/>
          <p:cNvSpPr txBox="1"/>
          <p:nvPr/>
        </p:nvSpPr>
        <p:spPr>
          <a:xfrm>
            <a:off x="311700" y="364825"/>
            <a:ext cx="471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Medium"/>
                <a:ea typeface="Roboto Medium"/>
                <a:cs typeface="Roboto Medium"/>
                <a:sym typeface="Roboto Medium"/>
              </a:rPr>
              <a:t>Long Short Term Memory (LSTM) </a:t>
            </a:r>
            <a:endParaRPr sz="2000">
              <a:solidFill>
                <a:schemeClr val="dk1"/>
              </a:solidFill>
              <a:latin typeface="Roboto Medium"/>
              <a:ea typeface="Roboto Medium"/>
              <a:cs typeface="Roboto Medium"/>
              <a:sym typeface="Roboto Medium"/>
            </a:endParaRPr>
          </a:p>
        </p:txBody>
      </p:sp>
      <p:sp>
        <p:nvSpPr>
          <p:cNvPr id="103" name="Google Shape;103;p19"/>
          <p:cNvSpPr txBox="1"/>
          <p:nvPr/>
        </p:nvSpPr>
        <p:spPr>
          <a:xfrm>
            <a:off x="566525" y="1086600"/>
            <a:ext cx="3953400" cy="3838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LSTM is a type of Recurrent Neural Network (RNN) which overcomes the vanishing gradient problem in traditional RNNs, making it effective for long-range dependencies.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It captures long term dependencies in data by retaining information in a memory cell over long time steps.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LSTM uses gates to manage input and memory retention.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aseline="30000" sz="1900">
              <a:solidFill>
                <a:schemeClr val="dk2"/>
              </a:solidFill>
            </a:endParaRPr>
          </a:p>
        </p:txBody>
      </p:sp>
      <p:pic>
        <p:nvPicPr>
          <p:cNvPr id="104" name="Google Shape;104;p19"/>
          <p:cNvPicPr preferRelativeResize="0"/>
          <p:nvPr/>
        </p:nvPicPr>
        <p:blipFill>
          <a:blip r:embed="rId3">
            <a:alphaModFix/>
          </a:blip>
          <a:stretch>
            <a:fillRect/>
          </a:stretch>
        </p:blipFill>
        <p:spPr>
          <a:xfrm>
            <a:off x="4572000" y="1419675"/>
            <a:ext cx="4319275" cy="2304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p:nvPr/>
        </p:nvSpPr>
        <p:spPr>
          <a:xfrm>
            <a:off x="513138" y="361000"/>
            <a:ext cx="1416474" cy="360558"/>
          </a:xfrm>
          <a:prstGeom prst="flowChartTerminator">
            <a:avLst/>
          </a:prstGeom>
          <a:gradFill>
            <a:gsLst>
              <a:gs pos="0">
                <a:srgbClr val="F4CCCC"/>
              </a:gs>
              <a:gs pos="50000">
                <a:srgbClr val="F0C8C8"/>
              </a:gs>
              <a:gs pos="100000">
                <a:srgbClr val="98BB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New Models</a:t>
            </a:r>
            <a:endParaRPr/>
          </a:p>
        </p:txBody>
      </p:sp>
      <p:sp>
        <p:nvSpPr>
          <p:cNvPr id="110" name="Google Shape;110;p20"/>
          <p:cNvSpPr txBox="1"/>
          <p:nvPr/>
        </p:nvSpPr>
        <p:spPr>
          <a:xfrm>
            <a:off x="436925" y="802338"/>
            <a:ext cx="229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Roboto Medium"/>
                <a:ea typeface="Roboto Medium"/>
                <a:cs typeface="Roboto Medium"/>
                <a:sym typeface="Roboto Medium"/>
              </a:rPr>
              <a:t>BiLSTM CRF</a:t>
            </a:r>
            <a:endParaRPr sz="2000">
              <a:solidFill>
                <a:srgbClr val="000000"/>
              </a:solidFill>
              <a:latin typeface="Roboto Medium"/>
              <a:ea typeface="Roboto Medium"/>
              <a:cs typeface="Roboto Medium"/>
              <a:sym typeface="Roboto Medium"/>
            </a:endParaRPr>
          </a:p>
        </p:txBody>
      </p:sp>
      <p:sp>
        <p:nvSpPr>
          <p:cNvPr id="111" name="Google Shape;111;p20"/>
          <p:cNvSpPr txBox="1"/>
          <p:nvPr>
            <p:ph idx="1" type="body"/>
          </p:nvPr>
        </p:nvSpPr>
        <p:spPr>
          <a:xfrm>
            <a:off x="311700" y="1294950"/>
            <a:ext cx="8520600" cy="366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solidFill>
                  <a:schemeClr val="dk1"/>
                </a:solidFill>
                <a:latin typeface="Roboto"/>
                <a:ea typeface="Roboto"/>
                <a:cs typeface="Roboto"/>
                <a:sym typeface="Roboto"/>
              </a:rPr>
              <a:t>BiLSTM CRF model combines Bidirectional Short-Term Memory(BiLSTM) for capturing contextual dependencies in sequential data with CRF (Conditional Random Fields) for modeling label correlations and ensuring valid tag sequences.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BiLSTM layer encodes input sequences considering both past (left) and future (right) context.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CRF layer decodes the optimal tag sequence while enforcing label dependencies.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BiLSTM-CRF model effectively handles long-range dependencies via BiLSTM, enforces structured prediction using CRF for sequence labeling tasks, and performs well on noisy, code-mixed data such as Hindi-English NER.</a:t>
            </a:r>
            <a:endParaRPr sz="1500">
              <a:solidFill>
                <a:schemeClr val="dk1"/>
              </a:solidFill>
              <a:latin typeface="Roboto"/>
              <a:ea typeface="Roboto"/>
              <a:cs typeface="Roboto"/>
              <a:sym typeface="Roboto"/>
            </a:endParaRPr>
          </a:p>
        </p:txBody>
      </p:sp>
      <p:pic>
        <p:nvPicPr>
          <p:cNvPr id="112" name="Google Shape;112;p20"/>
          <p:cNvPicPr preferRelativeResize="0"/>
          <p:nvPr/>
        </p:nvPicPr>
        <p:blipFill>
          <a:blip r:embed="rId3">
            <a:alphaModFix/>
          </a:blip>
          <a:stretch>
            <a:fillRect/>
          </a:stretch>
        </p:blipFill>
        <p:spPr>
          <a:xfrm>
            <a:off x="466725" y="3959863"/>
            <a:ext cx="8210550"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419650" y="1984825"/>
            <a:ext cx="5162550" cy="2686050"/>
          </a:xfrm>
          <a:prstGeom prst="rect">
            <a:avLst/>
          </a:prstGeom>
          <a:noFill/>
          <a:ln>
            <a:noFill/>
          </a:ln>
        </p:spPr>
      </p:pic>
      <p:sp>
        <p:nvSpPr>
          <p:cNvPr id="118" name="Google Shape;118;p21"/>
          <p:cNvSpPr txBox="1"/>
          <p:nvPr>
            <p:ph idx="1" type="body"/>
          </p:nvPr>
        </p:nvSpPr>
        <p:spPr>
          <a:xfrm>
            <a:off x="311700" y="443025"/>
            <a:ext cx="7528200" cy="1648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BiLSTM CRF model gave accuracy of 0.9457.</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model improved the accuracy over simple LSTM model which gave accuracy of 0.9257.</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However it performed poorly compared to the CRF model with accuracy 0.9660.</a:t>
            </a:r>
            <a:endParaRPr sz="15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