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51009-A5A7-504F-98DB-F818093B0057}" type="datetimeFigureOut">
              <a:rPr lang="en-US" smtClean="0"/>
              <a:t>7/15/15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A40C2-3F04-764C-A438-0D64DC93B1A4}" type="slidenum">
              <a:rPr lang="en-US" smtClean="0"/>
              <a:t>‹#›</a:t>
            </a:fld>
            <a:endParaRPr lang="en-US"/>
          </a:p>
        </p:txBody>
      </p:sp>
    </p:spTree>
    <p:extLst>
      <p:ext uri="{BB962C8B-B14F-4D97-AF65-F5344CB8AC3E}">
        <p14:creationId xmlns:p14="http://schemas.microsoft.com/office/powerpoint/2010/main" val="932332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 Page</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1</a:t>
            </a:fld>
            <a:endParaRPr lang="en-US"/>
          </a:p>
        </p:txBody>
      </p:sp>
    </p:spTree>
    <p:extLst>
      <p:ext uri="{BB962C8B-B14F-4D97-AF65-F5344CB8AC3E}">
        <p14:creationId xmlns:p14="http://schemas.microsoft.com/office/powerpoint/2010/main" val="88802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Facilities</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11</a:t>
            </a:fld>
            <a:endParaRPr lang="en-US"/>
          </a:p>
        </p:txBody>
      </p:sp>
    </p:spTree>
    <p:extLst>
      <p:ext uri="{BB962C8B-B14F-4D97-AF65-F5344CB8AC3E}">
        <p14:creationId xmlns:p14="http://schemas.microsoft.com/office/powerpoint/2010/main" val="2620615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Publications: Click on Links to Open to Another Page with publications from 1990-1995,</a:t>
            </a:r>
            <a:r>
              <a:rPr lang="en-US" baseline="0" dirty="0" smtClean="0"/>
              <a:t> 1996-2000, 2001-2005, 2006-2010, 2011-2015</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12</a:t>
            </a:fld>
            <a:endParaRPr lang="en-US"/>
          </a:p>
        </p:txBody>
      </p:sp>
    </p:spTree>
    <p:extLst>
      <p:ext uri="{BB962C8B-B14F-4D97-AF65-F5344CB8AC3E}">
        <p14:creationId xmlns:p14="http://schemas.microsoft.com/office/powerpoint/2010/main" val="172875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Studies Page: Click on Studies to receive a drop-down</a:t>
            </a:r>
            <a:r>
              <a:rPr lang="en-US" baseline="0" dirty="0" smtClean="0"/>
              <a:t> menu to click on a specific study</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2</a:t>
            </a:fld>
            <a:endParaRPr lang="en-US"/>
          </a:p>
        </p:txBody>
      </p:sp>
    </p:spTree>
    <p:extLst>
      <p:ext uri="{BB962C8B-B14F-4D97-AF65-F5344CB8AC3E}">
        <p14:creationId xmlns:p14="http://schemas.microsoft.com/office/powerpoint/2010/main" val="119819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buttons above to get to page</a:t>
            </a:r>
            <a:r>
              <a:rPr lang="en-US" baseline="0" dirty="0" smtClean="0"/>
              <a:t> about studies</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3</a:t>
            </a:fld>
            <a:endParaRPr lang="en-US"/>
          </a:p>
        </p:txBody>
      </p:sp>
    </p:spTree>
    <p:extLst>
      <p:ext uri="{BB962C8B-B14F-4D97-AF65-F5344CB8AC3E}">
        <p14:creationId xmlns:p14="http://schemas.microsoft.com/office/powerpoint/2010/main" val="403097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B-Snip Study</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4</a:t>
            </a:fld>
            <a:endParaRPr lang="en-US"/>
          </a:p>
        </p:txBody>
      </p:sp>
    </p:spTree>
    <p:extLst>
      <p:ext uri="{BB962C8B-B14F-4D97-AF65-F5344CB8AC3E}">
        <p14:creationId xmlns:p14="http://schemas.microsoft.com/office/powerpoint/2010/main" val="267016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BICEPS Study</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5</a:t>
            </a:fld>
            <a:endParaRPr lang="en-US"/>
          </a:p>
        </p:txBody>
      </p:sp>
    </p:spTree>
    <p:extLst>
      <p:ext uri="{BB962C8B-B14F-4D97-AF65-F5344CB8AC3E}">
        <p14:creationId xmlns:p14="http://schemas.microsoft.com/office/powerpoint/2010/main" val="665475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Sleep Study</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6</a:t>
            </a:fld>
            <a:endParaRPr lang="en-US"/>
          </a:p>
        </p:txBody>
      </p:sp>
    </p:spTree>
    <p:extLst>
      <p:ext uri="{BB962C8B-B14F-4D97-AF65-F5344CB8AC3E}">
        <p14:creationId xmlns:p14="http://schemas.microsoft.com/office/powerpoint/2010/main" val="143380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CLUES Program</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7</a:t>
            </a:fld>
            <a:endParaRPr lang="en-US"/>
          </a:p>
        </p:txBody>
      </p:sp>
    </p:spTree>
    <p:extLst>
      <p:ext uri="{BB962C8B-B14F-4D97-AF65-F5344CB8AC3E}">
        <p14:creationId xmlns:p14="http://schemas.microsoft.com/office/powerpoint/2010/main" val="167623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PARDIP Study</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8</a:t>
            </a:fld>
            <a:endParaRPr lang="en-US"/>
          </a:p>
        </p:txBody>
      </p:sp>
    </p:spTree>
    <p:extLst>
      <p:ext uri="{BB962C8B-B14F-4D97-AF65-F5344CB8AC3E}">
        <p14:creationId xmlns:p14="http://schemas.microsoft.com/office/powerpoint/2010/main" val="44340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endParaRPr lang="en-US" dirty="0"/>
          </a:p>
        </p:txBody>
      </p:sp>
      <p:sp>
        <p:nvSpPr>
          <p:cNvPr id="4" name="Slide Number Placeholder 3"/>
          <p:cNvSpPr>
            <a:spLocks noGrp="1"/>
          </p:cNvSpPr>
          <p:nvPr>
            <p:ph type="sldNum" sz="quarter" idx="10"/>
          </p:nvPr>
        </p:nvSpPr>
        <p:spPr/>
        <p:txBody>
          <a:bodyPr/>
          <a:lstStyle/>
          <a:p>
            <a:fld id="{26AA40C2-3F04-764C-A438-0D64DC93B1A4}" type="slidenum">
              <a:rPr lang="en-US" smtClean="0"/>
              <a:t>10</a:t>
            </a:fld>
            <a:endParaRPr lang="en-US"/>
          </a:p>
        </p:txBody>
      </p:sp>
    </p:spTree>
    <p:extLst>
      <p:ext uri="{BB962C8B-B14F-4D97-AF65-F5344CB8AC3E}">
        <p14:creationId xmlns:p14="http://schemas.microsoft.com/office/powerpoint/2010/main" val="171388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758FF4-4594-944D-8889-BF47591B3744}" type="datetimeFigureOut">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202085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58FF4-4594-944D-8889-BF47591B3744}" type="datetimeFigureOut">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170484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58FF4-4594-944D-8889-BF47591B3744}" type="datetimeFigureOut">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66464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58FF4-4594-944D-8889-BF47591B3744}" type="datetimeFigureOut">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171489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758FF4-4594-944D-8889-BF47591B3744}" type="datetimeFigureOut">
              <a:rPr lang="en-US" smtClean="0"/>
              <a:t>7/15/15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374252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58FF4-4594-944D-8889-BF47591B3744}" type="datetimeFigureOut">
              <a:rPr lang="en-US" smtClean="0"/>
              <a:t>7/15/15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64550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58FF4-4594-944D-8889-BF47591B3744}" type="datetimeFigureOut">
              <a:rPr lang="en-US" smtClean="0"/>
              <a:t>7/15/15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237505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758FF4-4594-944D-8889-BF47591B3744}" type="datetimeFigureOut">
              <a:rPr lang="en-US" smtClean="0"/>
              <a:t>7/15/15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360930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58FF4-4594-944D-8889-BF47591B3744}" type="datetimeFigureOut">
              <a:rPr lang="en-US" smtClean="0"/>
              <a:t>7/15/15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274592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58FF4-4594-944D-8889-BF47591B3744}" type="datetimeFigureOut">
              <a:rPr lang="en-US" smtClean="0"/>
              <a:t>7/15/15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211491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758FF4-4594-944D-8889-BF47591B3744}" type="datetimeFigureOut">
              <a:rPr lang="en-US" smtClean="0"/>
              <a:t>7/15/15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3FE6-A19B-FE45-8F70-2FF95233E8B3}" type="slidenum">
              <a:rPr lang="en-US" smtClean="0"/>
              <a:t>‹#›</a:t>
            </a:fld>
            <a:endParaRPr lang="en-US"/>
          </a:p>
        </p:txBody>
      </p:sp>
    </p:spTree>
    <p:extLst>
      <p:ext uri="{BB962C8B-B14F-4D97-AF65-F5344CB8AC3E}">
        <p14:creationId xmlns:p14="http://schemas.microsoft.com/office/powerpoint/2010/main" val="199471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58FF4-4594-944D-8889-BF47591B3744}" type="datetimeFigureOut">
              <a:rPr lang="en-US" smtClean="0"/>
              <a:t>7/15/15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F3FE6-A19B-FE45-8F70-2FF95233E8B3}" type="slidenum">
              <a:rPr lang="en-US" smtClean="0"/>
              <a:t>‹#›</a:t>
            </a:fld>
            <a:endParaRPr lang="en-US"/>
          </a:p>
        </p:txBody>
      </p:sp>
    </p:spTree>
    <p:extLst>
      <p:ext uri="{BB962C8B-B14F-4D97-AF65-F5344CB8AC3E}">
        <p14:creationId xmlns:p14="http://schemas.microsoft.com/office/powerpoint/2010/main" val="165137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jpeg"/><Relationship Id="rId13" Type="http://schemas.openxmlformats.org/officeDocument/2006/relationships/image" Target="../media/image15.jpeg"/><Relationship Id="rId14" Type="http://schemas.openxmlformats.org/officeDocument/2006/relationships/image" Target="../media/image16.jpeg"/><Relationship Id="rId15" Type="http://schemas.openxmlformats.org/officeDocument/2006/relationships/image" Target="../media/image17.png"/><Relationship Id="rId16" Type="http://schemas.openxmlformats.org/officeDocument/2006/relationships/image" Target="../media/image18.jpeg"/><Relationship Id="rId17" Type="http://schemas.openxmlformats.org/officeDocument/2006/relationships/image" Target="../media/image19.jpeg"/><Relationship Id="rId18"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hyperlink" Target="http://www.bidmc.org/" TargetMode="External"/><Relationship Id="rId6" Type="http://schemas.openxmlformats.org/officeDocument/2006/relationships/hyperlink" Target="http://www.cedarclinic.org/" TargetMode="External"/><Relationship Id="rId7" Type="http://schemas.openxmlformats.org/officeDocument/2006/relationships/hyperlink" Target="http://www.brighamandwomens.org/Departments_and_Services/psychiatry/" TargetMode="External"/><Relationship Id="rId8" Type="http://schemas.openxmlformats.org/officeDocument/2006/relationships/hyperlink" Target="http://www.brighamandwomens.org" TargetMode="External"/><Relationship Id="rId9" Type="http://schemas.openxmlformats.org/officeDocument/2006/relationships/hyperlink" Target="http://hms.harvard.edu/hms/home.asp"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79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743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523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9" name="Table 8"/>
          <p:cNvGraphicFramePr>
            <a:graphicFrameLocks noGrp="1"/>
          </p:cNvGraphicFramePr>
          <p:nvPr>
            <p:extLst>
              <p:ext uri="{D42A27DB-BD31-4B8C-83A1-F6EECF244321}">
                <p14:modId xmlns:p14="http://schemas.microsoft.com/office/powerpoint/2010/main" val="231175013"/>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10" name="TextBox 9"/>
          <p:cNvSpPr txBox="1"/>
          <p:nvPr/>
        </p:nvSpPr>
        <p:spPr>
          <a:xfrm>
            <a:off x="720041" y="3129063"/>
            <a:ext cx="8004369" cy="3536353"/>
          </a:xfrm>
          <a:prstGeom prst="rect">
            <a:avLst/>
          </a:prstGeom>
          <a:noFill/>
        </p:spPr>
        <p:txBody>
          <a:bodyPr wrap="square" rtlCol="0">
            <a:spAutoFit/>
          </a:bodyPr>
          <a:lstStyle/>
          <a:p>
            <a:pPr>
              <a:lnSpc>
                <a:spcPct val="80000"/>
              </a:lnSpc>
              <a:spcBef>
                <a:spcPct val="20000"/>
              </a:spcBef>
            </a:pPr>
            <a:r>
              <a:rPr lang="en-US" b="1" dirty="0" smtClean="0">
                <a:solidFill>
                  <a:srgbClr val="161645"/>
                </a:solidFill>
              </a:rPr>
              <a:t>	</a:t>
            </a:r>
            <a:r>
              <a:rPr lang="en-US" dirty="0" smtClean="0">
                <a:solidFill>
                  <a:srgbClr val="161645"/>
                </a:solidFill>
              </a:rPr>
              <a:t>The Imaging , Psychopathology, Cognition and Therapeutics (IMPACT Program) is engaged in a broad program of studies of the brain mechanisms underlying  disorders of cognition and mood in healthy individuals and in those with psychiatric and medical disorders. The IMPACT Program also seeks to develop and evaluate new treatments for people with disorders of cognition and mood. </a:t>
            </a:r>
          </a:p>
          <a:p>
            <a:pPr>
              <a:lnSpc>
                <a:spcPct val="80000"/>
              </a:lnSpc>
              <a:spcBef>
                <a:spcPct val="20000"/>
              </a:spcBef>
            </a:pPr>
            <a:r>
              <a:rPr lang="en-US" dirty="0">
                <a:solidFill>
                  <a:srgbClr val="161645"/>
                </a:solidFill>
              </a:rPr>
              <a:t>	</a:t>
            </a:r>
            <a:r>
              <a:rPr lang="en-US" dirty="0" smtClean="0"/>
              <a:t>In the setting of our research </a:t>
            </a:r>
            <a:r>
              <a:rPr lang="en-US" dirty="0" smtClean="0"/>
              <a:t>programs </a:t>
            </a:r>
            <a:r>
              <a:rPr lang="en-US" dirty="0" smtClean="0"/>
              <a:t>and laboratories, our program  provides a range of research training opportunities for psychiatric residents, post-doctoral fellows, medical students and graduate students. Our research and research training programs are supported through grants and endowments from the Federal Government, the Commonwealth of Massachusetts, Harvard Medical School, Beth Israel Deaconess Medical Center, and research foundations, as well as through the generous contributions of individual donors. We hope that this </a:t>
            </a:r>
            <a:r>
              <a:rPr lang="en-US" dirty="0" smtClean="0"/>
              <a:t>website </a:t>
            </a:r>
            <a:r>
              <a:rPr lang="en-US" dirty="0" smtClean="0"/>
              <a:t>will provide a useful guide for interested students, research collaborators and clinical colleagues.</a:t>
            </a:r>
          </a:p>
          <a:p>
            <a:pPr>
              <a:lnSpc>
                <a:spcPct val="80000"/>
              </a:lnSpc>
              <a:spcBef>
                <a:spcPct val="20000"/>
              </a:spcBef>
            </a:pPr>
            <a:endParaRPr lang="en-US" dirty="0">
              <a:solidFill>
                <a:srgbClr val="161645"/>
              </a:solidFill>
            </a:endParaRPr>
          </a:p>
        </p:txBody>
      </p:sp>
      <p:sp>
        <p:nvSpPr>
          <p:cNvPr id="11" name="TextBox 10"/>
          <p:cNvSpPr txBox="1"/>
          <p:nvPr/>
        </p:nvSpPr>
        <p:spPr>
          <a:xfrm>
            <a:off x="2822015" y="2706160"/>
            <a:ext cx="3477668" cy="400110"/>
          </a:xfrm>
          <a:prstGeom prst="rect">
            <a:avLst/>
          </a:prstGeom>
          <a:noFill/>
        </p:spPr>
        <p:txBody>
          <a:bodyPr wrap="square" rtlCol="0">
            <a:spAutoFit/>
          </a:bodyPr>
          <a:lstStyle/>
          <a:p>
            <a:pPr algn="ctr"/>
            <a:r>
              <a:rPr lang="en-US" sz="2000" u="sng" dirty="0" smtClean="0"/>
              <a:t>About the Program</a:t>
            </a:r>
            <a:r>
              <a:rPr lang="en-US" u="sng" dirty="0" smtClean="0"/>
              <a:t>: </a:t>
            </a:r>
            <a:endParaRPr lang="en-US" u="sng" dirty="0"/>
          </a:p>
        </p:txBody>
      </p:sp>
    </p:spTree>
    <p:extLst>
      <p:ext uri="{BB962C8B-B14F-4D97-AF65-F5344CB8AC3E}">
        <p14:creationId xmlns:p14="http://schemas.microsoft.com/office/powerpoint/2010/main" val="272165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353492672"/>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pic>
        <p:nvPicPr>
          <p:cNvPr id="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6400" y="2138680"/>
            <a:ext cx="3272441" cy="245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8679"/>
            <a:ext cx="1532409" cy="1655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2409" y="2138680"/>
            <a:ext cx="1333992" cy="1655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descr="http://mghmcleanpsychiatry.partners.org/wp-content/uploads/2011/11/Brady_Rosco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8842" y="2138680"/>
            <a:ext cx="1512030" cy="189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50871" y="2138679"/>
            <a:ext cx="1493127" cy="189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3778035"/>
            <a:ext cx="1532409" cy="1481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5259619"/>
            <a:ext cx="1532409" cy="1653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descr="C:\Users\mkeshava\Downloads\image.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2409" y="3778036"/>
            <a:ext cx="1333991" cy="148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C:\Users\mkeshava\Downloads\ian (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6782" y="5231632"/>
            <a:ext cx="1339618" cy="162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2" descr="C:\Users\mkeshava\Downloads\kesh.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6401" y="4594418"/>
            <a:ext cx="1755304" cy="22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21705" y="4594417"/>
            <a:ext cx="1517136" cy="2263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5" descr="C:\Users\mkeshava\Downloads\jaya.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38842" y="4036563"/>
            <a:ext cx="1512029" cy="148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6" descr="C:\Users\mkeshava\Downloads\torous.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50872" y="4036564"/>
            <a:ext cx="1493126" cy="148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C:\Users\mkeshava\Downloads\Image (5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20180" y="5520300"/>
            <a:ext cx="1081338" cy="133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15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2823916917"/>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9" name="Rectangle 8"/>
          <p:cNvSpPr/>
          <p:nvPr/>
        </p:nvSpPr>
        <p:spPr>
          <a:xfrm>
            <a:off x="405561" y="2639356"/>
            <a:ext cx="8228128" cy="3646127"/>
          </a:xfrm>
          <a:prstGeom prst="rect">
            <a:avLst/>
          </a:prstGeom>
        </p:spPr>
        <p:txBody>
          <a:bodyPr wrap="square">
            <a:spAutoFit/>
          </a:bodyPr>
          <a:lstStyle/>
          <a:p>
            <a:pPr>
              <a:lnSpc>
                <a:spcPct val="80000"/>
              </a:lnSpc>
            </a:pPr>
            <a:r>
              <a:rPr lang="en-US" sz="1600" b="1" dirty="0" smtClean="0">
                <a:latin typeface="+mj-lt"/>
              </a:rPr>
              <a:t>The IMPACT Cognitive Enhancement Program. </a:t>
            </a:r>
            <a:r>
              <a:rPr lang="en-US" sz="1600" dirty="0" smtClean="0">
                <a:latin typeface="+mj-lt"/>
              </a:rPr>
              <a:t>This program seeks to develop and implement state of the art cognitive training approaches for the treatment and prevention of major psychiatric disorders such as schizophrenia. Our approaches include computer based cognitive training, individual and group therapy.</a:t>
            </a:r>
            <a:endParaRPr lang="en-US" sz="1600" b="1" dirty="0" smtClean="0">
              <a:latin typeface="+mj-lt"/>
            </a:endParaRPr>
          </a:p>
          <a:p>
            <a:pPr>
              <a:lnSpc>
                <a:spcPct val="80000"/>
              </a:lnSpc>
            </a:pPr>
            <a:endParaRPr lang="en-US" sz="1600" b="1" dirty="0" smtClean="0">
              <a:latin typeface="+mj-lt"/>
            </a:endParaRPr>
          </a:p>
          <a:p>
            <a:pPr>
              <a:lnSpc>
                <a:spcPct val="80000"/>
              </a:lnSpc>
            </a:pPr>
            <a:r>
              <a:rPr lang="en-US" sz="1600" b="1" dirty="0" smtClean="0">
                <a:latin typeface="+mj-lt"/>
              </a:rPr>
              <a:t>The IMPACT Imaging Laboratory</a:t>
            </a:r>
            <a:r>
              <a:rPr lang="en-US" sz="1600" dirty="0" smtClean="0">
                <a:latin typeface="+mj-lt"/>
              </a:rPr>
              <a:t>  seeks further knowledge about the neurochemical, neurophysiological, and neuroanatomical basis of psychiatric disorders using state of the art brain imaging techniques such as Magnetic  Resonance Spectroscopy (MRS), Magnetic Resonance Imaging (MRI), functional MRI (fMRI), and Diffusion  Tensor Imaging (DTI). This laboratory also aims to investigate the neurobiological mechanisms of medications and psychosocial treatments of psychiatric disorders, such as schizophrenia, affective and anxiety disorders, as well as co-morbid medical disorders such as diabetes, insulin resistance and metabolic syndrome.</a:t>
            </a:r>
            <a:endParaRPr lang="en-US" sz="1600" b="1" dirty="0" smtClean="0">
              <a:latin typeface="+mj-lt"/>
            </a:endParaRPr>
          </a:p>
          <a:p>
            <a:pPr>
              <a:lnSpc>
                <a:spcPct val="80000"/>
              </a:lnSpc>
            </a:pPr>
            <a:endParaRPr lang="en-US" sz="1600" b="1" dirty="0" smtClean="0">
              <a:latin typeface="+mj-lt"/>
            </a:endParaRPr>
          </a:p>
          <a:p>
            <a:pPr>
              <a:lnSpc>
                <a:spcPct val="80000"/>
              </a:lnSpc>
            </a:pPr>
            <a:r>
              <a:rPr lang="en-US" sz="1600" b="1" dirty="0" smtClean="0">
                <a:latin typeface="+mj-lt"/>
              </a:rPr>
              <a:t>The IMPACT Electrophysiology Laboratory. </a:t>
            </a:r>
            <a:r>
              <a:rPr lang="en-US" sz="1600" dirty="0" smtClean="0">
                <a:latin typeface="+mj-lt"/>
              </a:rPr>
              <a:t>This laboratory, led by Matcheri Keshavan and Brandon Hager, uses the techniques of system level electrophysiology to study the brain mechanisms of major 	psychiatric illness. This laboratory has the capability to obtain evoked response studies, eye movement studies, prepulse inhibition studies, and evaluations of gamma oscillations, all of which offer promising biomarkers for neuropsychiatric illness</a:t>
            </a:r>
            <a:r>
              <a:rPr lang="en-US" sz="1600" dirty="0" smtClean="0">
                <a:latin typeface="Arial" charset="0"/>
              </a:rPr>
              <a:t>.</a:t>
            </a:r>
            <a:endParaRPr lang="en-US" sz="1600" dirty="0">
              <a:latin typeface="Arial" charset="0"/>
            </a:endParaRPr>
          </a:p>
        </p:txBody>
      </p:sp>
    </p:spTree>
    <p:extLst>
      <p:ext uri="{BB962C8B-B14F-4D97-AF65-F5344CB8AC3E}">
        <p14:creationId xmlns:p14="http://schemas.microsoft.com/office/powerpoint/2010/main" val="208674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851503141"/>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31887502"/>
              </p:ext>
            </p:extLst>
          </p:nvPr>
        </p:nvGraphicFramePr>
        <p:xfrm>
          <a:off x="1524000" y="2417923"/>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1990-1995</a:t>
                      </a:r>
                      <a:endParaRPr lang="en-US" dirty="0"/>
                    </a:p>
                  </a:txBody>
                  <a:tcPr>
                    <a:solidFill>
                      <a:schemeClr val="tx1">
                        <a:lumMod val="65000"/>
                        <a:lumOff val="35000"/>
                      </a:schemeClr>
                    </a:solidFill>
                  </a:tcPr>
                </a:tc>
                <a:tc>
                  <a:txBody>
                    <a:bodyPr/>
                    <a:lstStyle/>
                    <a:p>
                      <a:r>
                        <a:rPr lang="en-US" dirty="0" smtClean="0"/>
                        <a:t>1996-2000</a:t>
                      </a:r>
                      <a:endParaRPr lang="en-US" dirty="0"/>
                    </a:p>
                  </a:txBody>
                  <a:tcPr>
                    <a:solidFill>
                      <a:schemeClr val="tx1">
                        <a:lumMod val="65000"/>
                        <a:lumOff val="35000"/>
                      </a:schemeClr>
                    </a:solidFill>
                  </a:tcPr>
                </a:tc>
                <a:tc>
                  <a:txBody>
                    <a:bodyPr/>
                    <a:lstStyle/>
                    <a:p>
                      <a:r>
                        <a:rPr lang="en-US" dirty="0" smtClean="0"/>
                        <a:t>2001-2005</a:t>
                      </a:r>
                      <a:endParaRPr lang="en-US" dirty="0"/>
                    </a:p>
                  </a:txBody>
                  <a:tcPr>
                    <a:solidFill>
                      <a:schemeClr val="tx1">
                        <a:lumMod val="65000"/>
                        <a:lumOff val="35000"/>
                      </a:schemeClr>
                    </a:solidFill>
                  </a:tcPr>
                </a:tc>
                <a:tc>
                  <a:txBody>
                    <a:bodyPr/>
                    <a:lstStyle/>
                    <a:p>
                      <a:r>
                        <a:rPr lang="en-US" dirty="0" smtClean="0"/>
                        <a:t>2006-2010</a:t>
                      </a:r>
                      <a:endParaRPr lang="en-US" dirty="0"/>
                    </a:p>
                  </a:txBody>
                  <a:tcPr>
                    <a:solidFill>
                      <a:schemeClr val="tx1">
                        <a:lumMod val="65000"/>
                        <a:lumOff val="35000"/>
                      </a:schemeClr>
                    </a:solidFill>
                  </a:tcPr>
                </a:tc>
                <a:tc>
                  <a:txBody>
                    <a:bodyPr/>
                    <a:lstStyle/>
                    <a:p>
                      <a:r>
                        <a:rPr lang="en-US" dirty="0" smtClean="0"/>
                        <a:t>2011-2015</a:t>
                      </a:r>
                      <a:endParaRPr lang="en-US" dirty="0"/>
                    </a:p>
                  </a:txBody>
                  <a:tcPr>
                    <a:solidFill>
                      <a:schemeClr val="tx1">
                        <a:lumMod val="65000"/>
                        <a:lumOff val="35000"/>
                      </a:schemeClr>
                    </a:solidFill>
                  </a:tcPr>
                </a:tc>
              </a:tr>
            </a:tbl>
          </a:graphicData>
        </a:graphic>
      </p:graphicFrame>
      <p:sp>
        <p:nvSpPr>
          <p:cNvPr id="10" name="TextBox 9"/>
          <p:cNvSpPr txBox="1"/>
          <p:nvPr/>
        </p:nvSpPr>
        <p:spPr>
          <a:xfrm>
            <a:off x="702480" y="3824910"/>
            <a:ext cx="2903097" cy="2677656"/>
          </a:xfrm>
          <a:prstGeom prst="rect">
            <a:avLst/>
          </a:prstGeom>
          <a:noFill/>
        </p:spPr>
        <p:txBody>
          <a:bodyPr wrap="square" rtlCol="0">
            <a:spAutoFit/>
          </a:bodyPr>
          <a:lstStyle/>
          <a:p>
            <a:pPr marL="285750" indent="-285750">
              <a:buFont typeface="Arial"/>
              <a:buChar char="•"/>
            </a:pPr>
            <a:r>
              <a:rPr lang="en-US" sz="2400" dirty="0" smtClean="0"/>
              <a:t>Psychosis</a:t>
            </a:r>
          </a:p>
          <a:p>
            <a:pPr marL="285750" indent="-285750">
              <a:buFont typeface="Arial"/>
              <a:buChar char="•"/>
            </a:pPr>
            <a:r>
              <a:rPr lang="en-US" sz="2400" dirty="0" smtClean="0"/>
              <a:t>Bipolar Disorder</a:t>
            </a:r>
          </a:p>
          <a:p>
            <a:pPr marL="285750" indent="-285750">
              <a:buFont typeface="Arial"/>
              <a:buChar char="•"/>
            </a:pPr>
            <a:r>
              <a:rPr lang="en-US" sz="2400" dirty="0" smtClean="0"/>
              <a:t>Schizophrenia</a:t>
            </a:r>
          </a:p>
          <a:p>
            <a:pPr marL="285750" indent="-285750">
              <a:buFont typeface="Arial"/>
              <a:buChar char="•"/>
            </a:pPr>
            <a:r>
              <a:rPr lang="en-US" sz="2400" dirty="0" smtClean="0"/>
              <a:t>Depression</a:t>
            </a:r>
          </a:p>
          <a:p>
            <a:pPr marL="285750" indent="-285750">
              <a:buFont typeface="Arial"/>
              <a:buChar char="•"/>
            </a:pPr>
            <a:r>
              <a:rPr lang="en-US" sz="2400" dirty="0" smtClean="0"/>
              <a:t>Autism</a:t>
            </a:r>
          </a:p>
          <a:p>
            <a:pPr marL="285750" indent="-285750">
              <a:buFont typeface="Arial"/>
              <a:buChar char="•"/>
            </a:pPr>
            <a:r>
              <a:rPr lang="en-US" sz="2400" dirty="0" smtClean="0"/>
              <a:t>ADHD</a:t>
            </a:r>
          </a:p>
          <a:p>
            <a:pPr marL="285750" indent="-285750">
              <a:buFont typeface="Arial"/>
              <a:buChar char="•"/>
            </a:pPr>
            <a:r>
              <a:rPr lang="en-US" sz="2400" dirty="0" smtClean="0"/>
              <a:t>22q DS</a:t>
            </a:r>
            <a:endParaRPr lang="en-US" sz="2400" dirty="0"/>
          </a:p>
        </p:txBody>
      </p:sp>
      <p:sp>
        <p:nvSpPr>
          <p:cNvPr id="11" name="TextBox 10"/>
          <p:cNvSpPr txBox="1"/>
          <p:nvPr/>
        </p:nvSpPr>
        <p:spPr>
          <a:xfrm>
            <a:off x="224118" y="3408600"/>
            <a:ext cx="3858362" cy="400110"/>
          </a:xfrm>
          <a:prstGeom prst="rect">
            <a:avLst/>
          </a:prstGeom>
          <a:noFill/>
        </p:spPr>
        <p:txBody>
          <a:bodyPr wrap="square" rtlCol="0">
            <a:spAutoFit/>
          </a:bodyPr>
          <a:lstStyle/>
          <a:p>
            <a:r>
              <a:rPr lang="en-US" sz="2000" b="1" u="sng" dirty="0" smtClean="0"/>
              <a:t>Publications on these Disorders: </a:t>
            </a:r>
            <a:endParaRPr lang="en-US" sz="2000" b="1" u="sng" dirty="0"/>
          </a:p>
        </p:txBody>
      </p:sp>
      <p:sp>
        <p:nvSpPr>
          <p:cNvPr id="12" name="TextBox 11"/>
          <p:cNvSpPr txBox="1"/>
          <p:nvPr/>
        </p:nvSpPr>
        <p:spPr>
          <a:xfrm>
            <a:off x="5473548" y="3808712"/>
            <a:ext cx="3311345" cy="2677656"/>
          </a:xfrm>
          <a:prstGeom prst="rect">
            <a:avLst/>
          </a:prstGeom>
          <a:noFill/>
        </p:spPr>
        <p:txBody>
          <a:bodyPr wrap="square" rtlCol="0">
            <a:spAutoFit/>
          </a:bodyPr>
          <a:lstStyle/>
          <a:p>
            <a:pPr marL="285750" indent="-285750">
              <a:buFont typeface="Arial"/>
              <a:buChar char="•"/>
            </a:pPr>
            <a:r>
              <a:rPr lang="en-US" sz="2400" dirty="0" smtClean="0"/>
              <a:t>Structural Imaging</a:t>
            </a:r>
          </a:p>
          <a:p>
            <a:pPr marL="285750" indent="-285750">
              <a:buFont typeface="Arial"/>
              <a:buChar char="•"/>
            </a:pPr>
            <a:r>
              <a:rPr lang="en-US" sz="2400" dirty="0" smtClean="0"/>
              <a:t>Functional Imaging</a:t>
            </a:r>
          </a:p>
          <a:p>
            <a:pPr marL="285750" indent="-285750">
              <a:buFont typeface="Arial"/>
              <a:buChar char="•"/>
            </a:pPr>
            <a:r>
              <a:rPr lang="en-US" sz="2400" dirty="0" smtClean="0"/>
              <a:t>MR Spectroscopy</a:t>
            </a:r>
          </a:p>
          <a:p>
            <a:pPr marL="285750" indent="-285750">
              <a:buFont typeface="Arial"/>
              <a:buChar char="•"/>
            </a:pPr>
            <a:r>
              <a:rPr lang="en-US" sz="2400" dirty="0" smtClean="0"/>
              <a:t>DTI</a:t>
            </a:r>
          </a:p>
          <a:p>
            <a:pPr marL="285750" indent="-285750">
              <a:buFont typeface="Arial"/>
              <a:buChar char="•"/>
            </a:pPr>
            <a:r>
              <a:rPr lang="en-US" sz="2400" dirty="0" smtClean="0"/>
              <a:t>Sleep</a:t>
            </a:r>
          </a:p>
          <a:p>
            <a:pPr marL="285750" indent="-285750">
              <a:buFont typeface="Arial"/>
              <a:buChar char="•"/>
            </a:pPr>
            <a:r>
              <a:rPr lang="en-US" sz="2400" dirty="0" smtClean="0"/>
              <a:t>Genetics</a:t>
            </a:r>
          </a:p>
          <a:p>
            <a:pPr marL="285750" indent="-285750">
              <a:buFont typeface="Arial"/>
              <a:buChar char="•"/>
            </a:pPr>
            <a:r>
              <a:rPr lang="en-US" sz="2400" dirty="0" smtClean="0"/>
              <a:t>EEG/ERP</a:t>
            </a:r>
            <a:endParaRPr lang="en-US" sz="2400" dirty="0"/>
          </a:p>
        </p:txBody>
      </p:sp>
      <p:sp>
        <p:nvSpPr>
          <p:cNvPr id="13" name="TextBox 12"/>
          <p:cNvSpPr txBox="1"/>
          <p:nvPr/>
        </p:nvSpPr>
        <p:spPr>
          <a:xfrm>
            <a:off x="5106343" y="3408600"/>
            <a:ext cx="3858362" cy="400110"/>
          </a:xfrm>
          <a:prstGeom prst="rect">
            <a:avLst/>
          </a:prstGeom>
          <a:noFill/>
        </p:spPr>
        <p:txBody>
          <a:bodyPr wrap="square" rtlCol="0">
            <a:spAutoFit/>
          </a:bodyPr>
          <a:lstStyle/>
          <a:p>
            <a:r>
              <a:rPr lang="en-US" sz="2000" b="1" u="sng" dirty="0" smtClean="0"/>
              <a:t>Publications on these Techniques: </a:t>
            </a:r>
            <a:endParaRPr lang="en-US" sz="2000" b="1" u="sng" dirty="0"/>
          </a:p>
        </p:txBody>
      </p:sp>
      <p:sp>
        <p:nvSpPr>
          <p:cNvPr id="14" name="TextBox 13"/>
          <p:cNvSpPr txBox="1"/>
          <p:nvPr/>
        </p:nvSpPr>
        <p:spPr>
          <a:xfrm>
            <a:off x="1240116" y="2838977"/>
            <a:ext cx="6607570" cy="369332"/>
          </a:xfrm>
          <a:prstGeom prst="rect">
            <a:avLst/>
          </a:prstGeom>
          <a:noFill/>
        </p:spPr>
        <p:txBody>
          <a:bodyPr wrap="square" rtlCol="0">
            <a:spAutoFit/>
          </a:bodyPr>
          <a:lstStyle/>
          <a:p>
            <a:pPr algn="ctr"/>
            <a:r>
              <a:rPr lang="en-US" dirty="0" smtClean="0"/>
              <a:t>Click on a time-span above to view publications from those years. </a:t>
            </a:r>
            <a:endParaRPr lang="en-US" dirty="0"/>
          </a:p>
        </p:txBody>
      </p:sp>
    </p:spTree>
    <p:extLst>
      <p:ext uri="{BB962C8B-B14F-4D97-AF65-F5344CB8AC3E}">
        <p14:creationId xmlns:p14="http://schemas.microsoft.com/office/powerpoint/2010/main" val="4477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1595707841"/>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9" name="TextBox 8"/>
          <p:cNvSpPr txBox="1"/>
          <p:nvPr/>
        </p:nvSpPr>
        <p:spPr>
          <a:xfrm>
            <a:off x="650173" y="2524742"/>
            <a:ext cx="8059118" cy="523220"/>
          </a:xfrm>
          <a:prstGeom prst="rect">
            <a:avLst/>
          </a:prstGeom>
          <a:noFill/>
        </p:spPr>
        <p:txBody>
          <a:bodyPr wrap="square" rtlCol="0">
            <a:spAutoFit/>
          </a:bodyPr>
          <a:lstStyle/>
          <a:p>
            <a:pPr algn="ctr"/>
            <a:r>
              <a:rPr lang="en-US" sz="2800" b="1" u="sng" dirty="0" smtClean="0"/>
              <a:t>Links</a:t>
            </a:r>
            <a:r>
              <a:rPr lang="en-US" dirty="0" smtClean="0"/>
              <a:t> </a:t>
            </a:r>
            <a:endParaRPr lang="en-US" dirty="0"/>
          </a:p>
        </p:txBody>
      </p:sp>
      <p:sp>
        <p:nvSpPr>
          <p:cNvPr id="10" name="Rectangle 9"/>
          <p:cNvSpPr/>
          <p:nvPr/>
        </p:nvSpPr>
        <p:spPr>
          <a:xfrm>
            <a:off x="647700" y="3110238"/>
            <a:ext cx="7154374" cy="2677656"/>
          </a:xfrm>
          <a:prstGeom prst="rect">
            <a:avLst/>
          </a:prstGeom>
        </p:spPr>
        <p:txBody>
          <a:bodyPr wrap="square">
            <a:spAutoFit/>
          </a:bodyPr>
          <a:lstStyle/>
          <a:p>
            <a:pPr marL="342900" indent="-342900">
              <a:buFont typeface="Arial"/>
              <a:buChar char="•"/>
            </a:pPr>
            <a:r>
              <a:rPr lang="en-US" sz="2400" dirty="0" smtClean="0">
                <a:solidFill>
                  <a:schemeClr val="bg1"/>
                </a:solidFill>
                <a:latin typeface="Arial" charset="0"/>
                <a:hlinkClick r:id="rId5"/>
              </a:rPr>
              <a:t>http://www.bidmc.org/</a:t>
            </a:r>
            <a:endParaRPr lang="en-US" sz="2400" dirty="0" smtClean="0">
              <a:solidFill>
                <a:schemeClr val="bg1"/>
              </a:solidFill>
              <a:latin typeface="Arial" charset="0"/>
            </a:endParaRPr>
          </a:p>
          <a:p>
            <a:endParaRPr lang="en-US" sz="2400" dirty="0">
              <a:solidFill>
                <a:schemeClr val="bg1"/>
              </a:solidFill>
              <a:latin typeface="+mj-lt"/>
              <a:hlinkClick r:id="rId6"/>
            </a:endParaRPr>
          </a:p>
          <a:p>
            <a:pPr marL="342900" indent="-342900">
              <a:buFont typeface="Arial"/>
              <a:buChar char="•"/>
            </a:pPr>
            <a:r>
              <a:rPr lang="en-US" sz="2400" dirty="0" smtClean="0">
                <a:solidFill>
                  <a:schemeClr val="bg1"/>
                </a:solidFill>
                <a:latin typeface="+mj-lt"/>
                <a:hlinkClick r:id="rId6"/>
              </a:rPr>
              <a:t>http://www.cedarclinic.org/</a:t>
            </a:r>
            <a:endParaRPr lang="en-US" sz="2400" dirty="0" smtClean="0">
              <a:solidFill>
                <a:schemeClr val="bg1"/>
              </a:solidFill>
              <a:latin typeface="+mj-lt"/>
            </a:endParaRPr>
          </a:p>
          <a:p>
            <a:pPr marL="342900" indent="-342900">
              <a:buFont typeface="Arial"/>
              <a:buChar char="•"/>
            </a:pPr>
            <a:endParaRPr lang="en-US" sz="2400" dirty="0" smtClean="0">
              <a:solidFill>
                <a:schemeClr val="bg1"/>
              </a:solidFill>
              <a:latin typeface="+mj-lt"/>
              <a:hlinkClick r:id="rId7"/>
            </a:endParaRPr>
          </a:p>
          <a:p>
            <a:pPr marL="342900" indent="-342900">
              <a:buFont typeface="Arial"/>
              <a:buChar char="•"/>
            </a:pPr>
            <a:r>
              <a:rPr lang="en-US" sz="2400" dirty="0" smtClean="0">
                <a:solidFill>
                  <a:schemeClr val="bg1"/>
                </a:solidFill>
                <a:latin typeface="+mj-lt"/>
                <a:hlinkClick r:id="rId8"/>
              </a:rPr>
              <a:t>http://www.brighamandwomens.org</a:t>
            </a:r>
            <a:endParaRPr lang="en-US" sz="2400" dirty="0" smtClean="0">
              <a:solidFill>
                <a:schemeClr val="bg1"/>
              </a:solidFill>
              <a:latin typeface="+mj-lt"/>
            </a:endParaRPr>
          </a:p>
          <a:p>
            <a:pPr marL="342900" indent="-342900">
              <a:buFont typeface="Arial"/>
              <a:buChar char="•"/>
            </a:pPr>
            <a:endParaRPr lang="en-US" sz="2400" dirty="0" smtClean="0">
              <a:solidFill>
                <a:schemeClr val="bg1"/>
              </a:solidFill>
              <a:latin typeface="+mj-lt"/>
              <a:hlinkClick r:id="rId9"/>
            </a:endParaRPr>
          </a:p>
          <a:p>
            <a:pPr marL="342900" indent="-342900">
              <a:buFont typeface="Arial"/>
              <a:buChar char="•"/>
            </a:pPr>
            <a:r>
              <a:rPr lang="en-US" sz="2400" dirty="0" smtClean="0">
                <a:solidFill>
                  <a:schemeClr val="bg1"/>
                </a:solidFill>
                <a:latin typeface="+mj-lt"/>
                <a:hlinkClick r:id="rId9"/>
              </a:rPr>
              <a:t>http://hms.harvard.edu/hms/home.asp</a:t>
            </a:r>
            <a:endParaRPr lang="en-US" sz="2400" dirty="0">
              <a:solidFill>
                <a:schemeClr val="bg1"/>
              </a:solidFill>
              <a:latin typeface="+mj-lt"/>
            </a:endParaRPr>
          </a:p>
        </p:txBody>
      </p:sp>
    </p:spTree>
    <p:extLst>
      <p:ext uri="{BB962C8B-B14F-4D97-AF65-F5344CB8AC3E}">
        <p14:creationId xmlns:p14="http://schemas.microsoft.com/office/powerpoint/2010/main" val="119992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49354112"/>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9" name="TextBox 8"/>
          <p:cNvSpPr txBox="1"/>
          <p:nvPr/>
        </p:nvSpPr>
        <p:spPr>
          <a:xfrm>
            <a:off x="224118" y="2333684"/>
            <a:ext cx="4810941" cy="3631763"/>
          </a:xfrm>
          <a:prstGeom prst="rect">
            <a:avLst/>
          </a:prstGeom>
          <a:noFill/>
        </p:spPr>
        <p:txBody>
          <a:bodyPr wrap="square" rtlCol="0">
            <a:spAutoFit/>
          </a:bodyPr>
          <a:lstStyle/>
          <a:p>
            <a:r>
              <a:rPr lang="en-US" b="1" dirty="0" smtClean="0"/>
              <a:t>If you are interested in participating in research studies, please click if any one or more of this applies to you:</a:t>
            </a:r>
          </a:p>
          <a:p>
            <a:pPr marL="285750" indent="-285750">
              <a:buFontTx/>
              <a:buChar char="-"/>
            </a:pPr>
            <a:r>
              <a:rPr lang="en-US" sz="1600" dirty="0" smtClean="0"/>
              <a:t>I have been diagnosed with schizophrenia or schizoaffective or bipolar disorder</a:t>
            </a:r>
          </a:p>
          <a:p>
            <a:pPr marL="285750" indent="-285750">
              <a:buFontTx/>
              <a:buChar char="-"/>
            </a:pPr>
            <a:r>
              <a:rPr lang="en-US" sz="1600" dirty="0" smtClean="0"/>
              <a:t>I have a close relative or family member with a diagnosis of schizophrenia, bipolar, or schizoaffective disorder</a:t>
            </a:r>
          </a:p>
          <a:p>
            <a:pPr marL="285750" indent="-285750">
              <a:buFontTx/>
              <a:buChar char="-"/>
            </a:pPr>
            <a:r>
              <a:rPr lang="en-US" sz="1600" dirty="0" smtClean="0"/>
              <a:t>I often have unusual thoughts or feelings that I cannot explain</a:t>
            </a:r>
          </a:p>
          <a:p>
            <a:pPr marL="285750" indent="-285750">
              <a:buFontTx/>
              <a:buChar char="-"/>
            </a:pPr>
            <a:r>
              <a:rPr lang="en-US" sz="1600" dirty="0" smtClean="0"/>
              <a:t>I have difficulties with memory, attention, or other cognitive functions for which I need help.</a:t>
            </a:r>
          </a:p>
          <a:p>
            <a:pPr marL="285750" indent="-285750">
              <a:buFontTx/>
              <a:buChar char="-"/>
            </a:pPr>
            <a:r>
              <a:rPr lang="en-US" sz="1600" dirty="0" smtClean="0"/>
              <a:t>I have Type I diabetes</a:t>
            </a:r>
          </a:p>
          <a:p>
            <a:pPr marL="285750" indent="-285750">
              <a:buFontTx/>
              <a:buChar char="-"/>
            </a:pPr>
            <a:r>
              <a:rPr lang="en-US" sz="1600" dirty="0" smtClean="0"/>
              <a:t>I have been diagnosed with a depressive disorder</a:t>
            </a:r>
          </a:p>
        </p:txBody>
      </p:sp>
      <p:sp>
        <p:nvSpPr>
          <p:cNvPr id="10" name="TextBox 9"/>
          <p:cNvSpPr txBox="1"/>
          <p:nvPr/>
        </p:nvSpPr>
        <p:spPr>
          <a:xfrm>
            <a:off x="5035060" y="2333684"/>
            <a:ext cx="4108940" cy="2893099"/>
          </a:xfrm>
          <a:prstGeom prst="rect">
            <a:avLst/>
          </a:prstGeom>
          <a:noFill/>
        </p:spPr>
        <p:txBody>
          <a:bodyPr wrap="square" rtlCol="0">
            <a:spAutoFit/>
          </a:bodyPr>
          <a:lstStyle/>
          <a:p>
            <a:r>
              <a:rPr lang="en-US" b="1" dirty="0" smtClean="0"/>
              <a:t>If you are interested to volunteer as a student in our program, please indicate:</a:t>
            </a:r>
          </a:p>
          <a:p>
            <a:endParaRPr lang="en-US" b="1" dirty="0" smtClean="0"/>
          </a:p>
          <a:p>
            <a:pPr marL="285750" indent="-285750">
              <a:buFontTx/>
              <a:buChar char="-"/>
            </a:pPr>
            <a:r>
              <a:rPr lang="en-US" sz="1600" dirty="0" smtClean="0"/>
              <a:t>I am interested in learning about your brain imaging and EEG studies: Contact Nick Bolo PhD or Roscoe Brady MD PhD </a:t>
            </a:r>
          </a:p>
          <a:p>
            <a:pPr marL="285750" indent="-285750">
              <a:buFontTx/>
              <a:buChar char="-"/>
            </a:pPr>
            <a:r>
              <a:rPr lang="en-US" sz="1600" dirty="0" smtClean="0"/>
              <a:t>I am interested in your Cognitive Remediation Studies: Contact Luis Sandoval PhD or Michelle Friedman-</a:t>
            </a:r>
            <a:r>
              <a:rPr lang="en-US" sz="1600" dirty="0" smtClean="0"/>
              <a:t>Yakoobian PhD </a:t>
            </a:r>
            <a:endParaRPr lang="en-US" sz="1600" dirty="0" smtClean="0"/>
          </a:p>
          <a:p>
            <a:pPr marL="285750" indent="-285750">
              <a:buFontTx/>
              <a:buChar char="-"/>
            </a:pPr>
            <a:r>
              <a:rPr lang="en-US" sz="1600" dirty="0" smtClean="0"/>
              <a:t>I am interested in your Biomarker studies: Contact Joanne </a:t>
            </a:r>
            <a:r>
              <a:rPr lang="en-US" sz="1600" dirty="0" err="1" smtClean="0"/>
              <a:t>Wojcik</a:t>
            </a:r>
            <a:r>
              <a:rPr lang="en-US" sz="1600" dirty="0" smtClean="0"/>
              <a:t> PhD</a:t>
            </a:r>
          </a:p>
        </p:txBody>
      </p:sp>
    </p:spTree>
    <p:extLst>
      <p:ext uri="{BB962C8B-B14F-4D97-AF65-F5344CB8AC3E}">
        <p14:creationId xmlns:p14="http://schemas.microsoft.com/office/powerpoint/2010/main" val="297072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579464590"/>
              </p:ext>
            </p:extLst>
          </p:nvPr>
        </p:nvGraphicFramePr>
        <p:xfrm>
          <a:off x="224118" y="1664605"/>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8" name="Rectangle 7"/>
          <p:cNvSpPr/>
          <p:nvPr/>
        </p:nvSpPr>
        <p:spPr>
          <a:xfrm>
            <a:off x="1240116" y="1189895"/>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sp>
        <p:nvSpPr>
          <p:cNvPr id="9" name="TextBox 8"/>
          <p:cNvSpPr txBox="1"/>
          <p:nvPr/>
        </p:nvSpPr>
        <p:spPr>
          <a:xfrm>
            <a:off x="93004" y="2035445"/>
            <a:ext cx="3257176" cy="369332"/>
          </a:xfrm>
          <a:prstGeom prst="rect">
            <a:avLst/>
          </a:prstGeom>
          <a:noFill/>
        </p:spPr>
        <p:txBody>
          <a:bodyPr wrap="square" rtlCol="0">
            <a:spAutoFit/>
          </a:bodyPr>
          <a:lstStyle/>
          <a:p>
            <a:r>
              <a:rPr lang="en-US" b="1" u="sng" dirty="0" smtClean="0"/>
              <a:t>Directions: </a:t>
            </a:r>
          </a:p>
        </p:txBody>
      </p:sp>
      <p:sp>
        <p:nvSpPr>
          <p:cNvPr id="10" name="Rectangle 9"/>
          <p:cNvSpPr/>
          <p:nvPr/>
        </p:nvSpPr>
        <p:spPr>
          <a:xfrm>
            <a:off x="93004" y="2202661"/>
            <a:ext cx="5773671" cy="4810549"/>
          </a:xfrm>
          <a:prstGeom prst="rect">
            <a:avLst/>
          </a:prstGeom>
        </p:spPr>
        <p:txBody>
          <a:bodyPr wrap="square">
            <a:spAutoFit/>
          </a:bodyPr>
          <a:lstStyle/>
          <a:p>
            <a:pPr>
              <a:lnSpc>
                <a:spcPct val="80000"/>
              </a:lnSpc>
              <a:spcBef>
                <a:spcPct val="20000"/>
              </a:spcBef>
            </a:pPr>
            <a:endParaRPr lang="en-US" sz="1200" dirty="0"/>
          </a:p>
          <a:p>
            <a:pPr>
              <a:spcBef>
                <a:spcPct val="20000"/>
              </a:spcBef>
            </a:pPr>
            <a:r>
              <a:rPr lang="en-US" sz="1100" dirty="0"/>
              <a:t>The Massachusetts Mental Health Center is located in the Longwood Medical Area, at 75 Fenwood Road Boston, MA 02115. For </a:t>
            </a:r>
            <a:r>
              <a:rPr lang="en-US" sz="1100" dirty="0" smtClean="0"/>
              <a:t>directions </a:t>
            </a:r>
            <a:r>
              <a:rPr lang="en-US" sz="1100" dirty="0"/>
              <a:t>to our facility, and easy access through public transportation, see below.</a:t>
            </a:r>
          </a:p>
          <a:p>
            <a:pPr>
              <a:spcBef>
                <a:spcPct val="20000"/>
              </a:spcBef>
            </a:pPr>
            <a:endParaRPr lang="en-US" sz="1100" b="1" dirty="0" smtClean="0"/>
          </a:p>
          <a:p>
            <a:pPr>
              <a:spcBef>
                <a:spcPct val="20000"/>
              </a:spcBef>
            </a:pPr>
            <a:r>
              <a:rPr lang="en-US" sz="1100" b="1" u="sng" dirty="0" smtClean="0"/>
              <a:t>Public Transportation-</a:t>
            </a:r>
            <a:r>
              <a:rPr lang="en-US" sz="1100" dirty="0"/>
              <a:t> Green Line</a:t>
            </a:r>
            <a:r>
              <a:rPr lang="en-US" sz="1100" dirty="0" smtClean="0"/>
              <a:t>:</a:t>
            </a:r>
            <a:r>
              <a:rPr lang="en-US" sz="1100" dirty="0"/>
              <a:t/>
            </a:r>
            <a:br>
              <a:rPr lang="en-US" sz="1100" dirty="0"/>
            </a:br>
            <a:r>
              <a:rPr lang="en-US" sz="1100" dirty="0"/>
              <a:t>Take the Green Line, E train, get off at the Brigham Circle. Once you are off the T, walk down towards Brigham and Women's Hospital (Francis Street), at the corner of Francis Street and Binney Street turn left and walk down towards Fenwood Road. The Massachusetts Mental Health Center will be on your right</a:t>
            </a:r>
            <a:r>
              <a:rPr lang="en-US" sz="1100" dirty="0" smtClean="0"/>
              <a:t>.</a:t>
            </a:r>
          </a:p>
          <a:p>
            <a:pPr>
              <a:spcBef>
                <a:spcPct val="20000"/>
              </a:spcBef>
            </a:pPr>
            <a:endParaRPr lang="en-US" sz="1100" dirty="0"/>
          </a:p>
          <a:p>
            <a:pPr>
              <a:spcBef>
                <a:spcPct val="20000"/>
              </a:spcBef>
            </a:pPr>
            <a:r>
              <a:rPr lang="en-US" sz="1100" b="1" u="sng" dirty="0" smtClean="0"/>
              <a:t>Bus</a:t>
            </a:r>
            <a:r>
              <a:rPr lang="en-US" sz="1100" b="1" u="sng" dirty="0"/>
              <a:t>:</a:t>
            </a:r>
            <a:r>
              <a:rPr lang="en-US" sz="1100" u="sng" dirty="0"/>
              <a:t> </a:t>
            </a:r>
            <a:r>
              <a:rPr lang="en-US" sz="1100" dirty="0"/>
              <a:t/>
            </a:r>
            <a:br>
              <a:rPr lang="en-US" sz="1100" dirty="0"/>
            </a:br>
            <a:r>
              <a:rPr lang="en-US" sz="1100" dirty="0"/>
              <a:t>Take the 39 bus, which stops at Huntington Avenue and Francis Street. Once you have gotten at Huntington and </a:t>
            </a:r>
            <a:r>
              <a:rPr lang="en-US" sz="1100" dirty="0" smtClean="0"/>
              <a:t>Francis </a:t>
            </a:r>
            <a:r>
              <a:rPr lang="en-US" sz="1100" dirty="0"/>
              <a:t>Street, walk down towards Brigham and Women's Hospital (Francis Street). At the corner of Francis Street and Binney Street turn left and walk down towards Fenwood Road. The Massachusetts Mental Health Center will be on your right. </a:t>
            </a:r>
            <a:br>
              <a:rPr lang="en-US" sz="1100" dirty="0"/>
            </a:br>
            <a:r>
              <a:rPr lang="en-US" sz="1100" dirty="0"/>
              <a:t/>
            </a:r>
            <a:br>
              <a:rPr lang="en-US" sz="1100" dirty="0"/>
            </a:br>
            <a:r>
              <a:rPr lang="en-US" sz="1100" dirty="0"/>
              <a:t>Take the 66 bus, which stops at Tremont Street and Huntington Avenue. Walk down Francis Street towards Brigham and Women's Hospital. At the corner of Francis Street and Binney Street turn left and walk down towards Fenwood Road. The Massachusetts Mental Health Center will be on your right. </a:t>
            </a:r>
            <a:br>
              <a:rPr lang="en-US" sz="1100" dirty="0"/>
            </a:br>
            <a:r>
              <a:rPr lang="en-US" sz="1100" dirty="0"/>
              <a:t/>
            </a:r>
            <a:br>
              <a:rPr lang="en-US" sz="1100" dirty="0"/>
            </a:br>
            <a:r>
              <a:rPr lang="en-US" sz="1100" dirty="0"/>
              <a:t>Both buses 60 and 65 stop at Brookline Avenue and Francis Street. Walk down Francis Street towards Brigham and Women's Hospital. At the corner of Francis Street and Binney Street turn right and walk down towards </a:t>
            </a:r>
            <a:r>
              <a:rPr lang="en-US" sz="1100" dirty="0" smtClean="0"/>
              <a:t>Fenwood </a:t>
            </a:r>
            <a:r>
              <a:rPr lang="en-US" sz="1100" dirty="0"/>
              <a:t>Road. The Massachusetts Mental Health Center will be your right. </a:t>
            </a:r>
          </a:p>
        </p:txBody>
      </p:sp>
      <p:pic>
        <p:nvPicPr>
          <p:cNvPr id="11" name="Picture 7" descr="ma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691" y="2895600"/>
            <a:ext cx="2981014" cy="271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16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19117907"/>
              </p:ext>
            </p:extLst>
          </p:nvPr>
        </p:nvGraphicFramePr>
        <p:xfrm>
          <a:off x="224118" y="1817445"/>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814" y="76200"/>
            <a:ext cx="1163086"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sp>
        <p:nvSpPr>
          <p:cNvPr id="9" name="Rectangle 8"/>
          <p:cNvSpPr/>
          <p:nvPr/>
        </p:nvSpPr>
        <p:spPr>
          <a:xfrm>
            <a:off x="597648" y="3210175"/>
            <a:ext cx="8113059" cy="3037755"/>
          </a:xfrm>
          <a:prstGeom prst="rect">
            <a:avLst/>
          </a:prstGeom>
        </p:spPr>
        <p:txBody>
          <a:bodyPr wrap="square">
            <a:spAutoFit/>
          </a:bodyPr>
          <a:lstStyle/>
          <a:p>
            <a:pPr>
              <a:lnSpc>
                <a:spcPct val="80000"/>
              </a:lnSpc>
              <a:spcBef>
                <a:spcPct val="20000"/>
              </a:spcBef>
            </a:pPr>
            <a:r>
              <a:rPr lang="en-US" dirty="0" smtClean="0">
                <a:solidFill>
                  <a:srgbClr val="161645"/>
                </a:solidFill>
              </a:rPr>
              <a:t>	The Imaging , Psychopathology, Cognition and Therapeutics (IMPACT Program) is engaged in a broad program of studies of the brain mechanisms underlying  disorders of cognition and mood in healthy individuals and in those with psychiatric and medical disorders. The IMPACT Program also seeks to develop and evaluate new treatments for people with disorders of cognition and mood. </a:t>
            </a:r>
          </a:p>
          <a:p>
            <a:pPr>
              <a:lnSpc>
                <a:spcPct val="80000"/>
              </a:lnSpc>
              <a:spcBef>
                <a:spcPct val="20000"/>
              </a:spcBef>
            </a:pPr>
            <a:r>
              <a:rPr lang="en-US" dirty="0" smtClean="0">
                <a:solidFill>
                  <a:srgbClr val="161645"/>
                </a:solidFill>
              </a:rPr>
              <a:t>	</a:t>
            </a:r>
            <a:r>
              <a:rPr lang="en-US" dirty="0" smtClean="0"/>
              <a:t>In the setting of our research Programs and laboratories, our program  provides a range of research training opportunities for psychiatric residents, post-doctoral fellows, medical students and graduate students. Our research and research training programs are supported through grants and endowments from the Federal Government, the Commonwealth of Massachusetts, Harvard Medical School, Beth Israel Deaconess Medical Center, and research foundations, as well as through the generous contributions of individual donors. We hope that this web site will provide a useful guide for interested students, research collaborators and clinical colleagues.</a:t>
            </a:r>
          </a:p>
        </p:txBody>
      </p:sp>
      <p:sp>
        <p:nvSpPr>
          <p:cNvPr id="10" name="TextBox 9"/>
          <p:cNvSpPr txBox="1"/>
          <p:nvPr/>
        </p:nvSpPr>
        <p:spPr>
          <a:xfrm>
            <a:off x="2822015" y="2706160"/>
            <a:ext cx="3477668" cy="400110"/>
          </a:xfrm>
          <a:prstGeom prst="rect">
            <a:avLst/>
          </a:prstGeom>
          <a:noFill/>
        </p:spPr>
        <p:txBody>
          <a:bodyPr wrap="square" rtlCol="0">
            <a:spAutoFit/>
          </a:bodyPr>
          <a:lstStyle/>
          <a:p>
            <a:pPr algn="ctr"/>
            <a:r>
              <a:rPr lang="en-US" sz="2000" u="sng" dirty="0" smtClean="0"/>
              <a:t>About the Program: </a:t>
            </a:r>
            <a:endParaRPr lang="en-US" sz="2000" u="sng" dirty="0"/>
          </a:p>
        </p:txBody>
      </p:sp>
    </p:spTree>
    <p:extLst>
      <p:ext uri="{BB962C8B-B14F-4D97-AF65-F5344CB8AC3E}">
        <p14:creationId xmlns:p14="http://schemas.microsoft.com/office/powerpoint/2010/main" val="231541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060824" y="3943639"/>
            <a:ext cx="1344705" cy="134470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2516991" y="2256118"/>
            <a:ext cx="1352774" cy="1337833"/>
          </a:xfrm>
          <a:prstGeom prst="ellipse">
            <a:avLst/>
          </a:prstGeom>
          <a:ln/>
        </p:spPr>
        <p:style>
          <a:lnRef idx="3">
            <a:schemeClr val="lt1"/>
          </a:lnRef>
          <a:fillRef idx="1">
            <a:schemeClr val="accent1"/>
          </a:fillRef>
          <a:effectRef idx="1">
            <a:schemeClr val="accent1"/>
          </a:effectRef>
          <a:fontRef idx="minor">
            <a:schemeClr val="lt1"/>
          </a:fontRef>
        </p:style>
        <p:txBody>
          <a:bodyPr/>
          <a:lstStyle/>
          <a:p>
            <a:endParaRPr lang="en-US"/>
          </a:p>
        </p:txBody>
      </p:sp>
      <p:sp>
        <p:nvSpPr>
          <p:cNvPr id="8" name="Oval 7"/>
          <p:cNvSpPr/>
          <p:nvPr/>
        </p:nvSpPr>
        <p:spPr>
          <a:xfrm>
            <a:off x="4654326" y="2256118"/>
            <a:ext cx="1352774" cy="1337833"/>
          </a:xfrm>
          <a:prstGeom prst="ellipse">
            <a:avLst/>
          </a:prstGeom>
          <a:ln/>
        </p:spPr>
        <p:style>
          <a:lnRef idx="3">
            <a:schemeClr val="lt1"/>
          </a:lnRef>
          <a:fillRef idx="1">
            <a:schemeClr val="accent1"/>
          </a:fillRef>
          <a:effectRef idx="1">
            <a:schemeClr val="accent1"/>
          </a:effectRef>
          <a:fontRef idx="minor">
            <a:schemeClr val="lt1"/>
          </a:fontRef>
        </p:style>
        <p:txBody>
          <a:bodyPr/>
          <a:lstStyle/>
          <a:p>
            <a:endParaRPr lang="en-US"/>
          </a:p>
        </p:txBody>
      </p:sp>
      <p:sp>
        <p:nvSpPr>
          <p:cNvPr id="9" name="Oval 8"/>
          <p:cNvSpPr/>
          <p:nvPr/>
        </p:nvSpPr>
        <p:spPr>
          <a:xfrm>
            <a:off x="6154276" y="3943639"/>
            <a:ext cx="1352774" cy="1337833"/>
          </a:xfrm>
          <a:prstGeom prst="ellipse">
            <a:avLst/>
          </a:prstGeom>
          <a:ln/>
        </p:spPr>
        <p:style>
          <a:lnRef idx="3">
            <a:schemeClr val="lt1"/>
          </a:lnRef>
          <a:fillRef idx="1">
            <a:schemeClr val="accent1"/>
          </a:fillRef>
          <a:effectRef idx="1">
            <a:schemeClr val="accent1"/>
          </a:effectRef>
          <a:fontRef idx="minor">
            <a:schemeClr val="lt1"/>
          </a:fontRef>
        </p:style>
        <p:txBody>
          <a:bodyPr/>
          <a:lstStyle/>
          <a:p>
            <a:endParaRPr lang="en-US"/>
          </a:p>
        </p:txBody>
      </p:sp>
      <p:sp>
        <p:nvSpPr>
          <p:cNvPr id="10" name="Oval 9"/>
          <p:cNvSpPr/>
          <p:nvPr/>
        </p:nvSpPr>
        <p:spPr>
          <a:xfrm>
            <a:off x="4801502" y="5520167"/>
            <a:ext cx="1352774" cy="1337833"/>
          </a:xfrm>
          <a:prstGeom prst="ellipse">
            <a:avLst/>
          </a:prstGeom>
          <a:ln/>
        </p:spPr>
        <p:style>
          <a:lnRef idx="3">
            <a:schemeClr val="lt1"/>
          </a:lnRef>
          <a:fillRef idx="1">
            <a:schemeClr val="accent1"/>
          </a:fillRef>
          <a:effectRef idx="1">
            <a:schemeClr val="accent1"/>
          </a:effectRef>
          <a:fontRef idx="minor">
            <a:schemeClr val="lt1"/>
          </a:fontRef>
        </p:style>
        <p:txBody>
          <a:bodyPr/>
          <a:lstStyle/>
          <a:p>
            <a:endParaRPr lang="en-US"/>
          </a:p>
        </p:txBody>
      </p:sp>
      <p:sp>
        <p:nvSpPr>
          <p:cNvPr id="11" name="Oval 10"/>
          <p:cNvSpPr/>
          <p:nvPr/>
        </p:nvSpPr>
        <p:spPr>
          <a:xfrm>
            <a:off x="2516991" y="5520167"/>
            <a:ext cx="1352774" cy="1337833"/>
          </a:xfrm>
          <a:prstGeom prst="ellipse">
            <a:avLst/>
          </a:prstGeom>
          <a:ln/>
        </p:spPr>
        <p:style>
          <a:lnRef idx="3">
            <a:schemeClr val="lt1"/>
          </a:lnRef>
          <a:fillRef idx="1">
            <a:schemeClr val="accent1"/>
          </a:fillRef>
          <a:effectRef idx="1">
            <a:schemeClr val="accent1"/>
          </a:effectRef>
          <a:fontRef idx="minor">
            <a:schemeClr val="lt1"/>
          </a:fontRef>
        </p:style>
        <p:txBody>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131081758"/>
              </p:ext>
            </p:extLst>
          </p:nvPr>
        </p:nvGraphicFramePr>
        <p:xfrm>
          <a:off x="224118" y="1557249"/>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13" name="Rectangle 12"/>
          <p:cNvSpPr/>
          <p:nvPr/>
        </p:nvSpPr>
        <p:spPr>
          <a:xfrm>
            <a:off x="1143808" y="1162050"/>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pic>
        <p:nvPicPr>
          <p:cNvPr id="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814" y="76200"/>
            <a:ext cx="1163086"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254985" y="4399400"/>
            <a:ext cx="1150544" cy="461665"/>
          </a:xfrm>
          <a:prstGeom prst="rect">
            <a:avLst/>
          </a:prstGeom>
          <a:noFill/>
        </p:spPr>
        <p:txBody>
          <a:bodyPr wrap="square" rtlCol="0">
            <a:spAutoFit/>
          </a:bodyPr>
          <a:lstStyle/>
          <a:p>
            <a:r>
              <a:rPr lang="en-US" sz="2400" dirty="0" smtClean="0"/>
              <a:t>BICEPS</a:t>
            </a:r>
            <a:endParaRPr lang="en-US" sz="2400" dirty="0"/>
          </a:p>
        </p:txBody>
      </p:sp>
      <p:sp>
        <p:nvSpPr>
          <p:cNvPr id="19" name="TextBox 18"/>
          <p:cNvSpPr txBox="1"/>
          <p:nvPr/>
        </p:nvSpPr>
        <p:spPr>
          <a:xfrm>
            <a:off x="2608814" y="2631381"/>
            <a:ext cx="1163086" cy="461665"/>
          </a:xfrm>
          <a:prstGeom prst="rect">
            <a:avLst/>
          </a:prstGeom>
          <a:noFill/>
        </p:spPr>
        <p:txBody>
          <a:bodyPr wrap="square" rtlCol="0">
            <a:spAutoFit/>
          </a:bodyPr>
          <a:lstStyle/>
          <a:p>
            <a:pPr algn="ctr"/>
            <a:r>
              <a:rPr lang="en-US" sz="2400" dirty="0" smtClean="0"/>
              <a:t>B-SNIP</a:t>
            </a:r>
            <a:endParaRPr lang="en-US" sz="2400" dirty="0"/>
          </a:p>
        </p:txBody>
      </p:sp>
      <p:sp>
        <p:nvSpPr>
          <p:cNvPr id="20" name="TextBox 19"/>
          <p:cNvSpPr txBox="1"/>
          <p:nvPr/>
        </p:nvSpPr>
        <p:spPr>
          <a:xfrm>
            <a:off x="2819321" y="6018267"/>
            <a:ext cx="952579" cy="461665"/>
          </a:xfrm>
          <a:prstGeom prst="rect">
            <a:avLst/>
          </a:prstGeom>
          <a:noFill/>
        </p:spPr>
        <p:txBody>
          <a:bodyPr wrap="square" rtlCol="0">
            <a:spAutoFit/>
          </a:bodyPr>
          <a:lstStyle/>
          <a:p>
            <a:r>
              <a:rPr lang="en-US" sz="2400" dirty="0" smtClean="0"/>
              <a:t>Sleep</a:t>
            </a:r>
            <a:endParaRPr lang="en-US" sz="2400" dirty="0"/>
          </a:p>
        </p:txBody>
      </p:sp>
      <p:sp>
        <p:nvSpPr>
          <p:cNvPr id="21" name="TextBox 20"/>
          <p:cNvSpPr txBox="1"/>
          <p:nvPr/>
        </p:nvSpPr>
        <p:spPr>
          <a:xfrm>
            <a:off x="4831743" y="2647717"/>
            <a:ext cx="1175357" cy="461665"/>
          </a:xfrm>
          <a:prstGeom prst="rect">
            <a:avLst/>
          </a:prstGeom>
          <a:noFill/>
        </p:spPr>
        <p:txBody>
          <a:bodyPr wrap="square" rtlCol="0">
            <a:spAutoFit/>
          </a:bodyPr>
          <a:lstStyle/>
          <a:p>
            <a:r>
              <a:rPr lang="en-US" sz="2400" dirty="0" smtClean="0"/>
              <a:t>CLUES</a:t>
            </a:r>
            <a:endParaRPr lang="en-US" sz="2400" dirty="0"/>
          </a:p>
        </p:txBody>
      </p:sp>
      <p:sp>
        <p:nvSpPr>
          <p:cNvPr id="22" name="TextBox 21"/>
          <p:cNvSpPr txBox="1"/>
          <p:nvPr/>
        </p:nvSpPr>
        <p:spPr>
          <a:xfrm>
            <a:off x="6307098" y="4399400"/>
            <a:ext cx="1199952" cy="461665"/>
          </a:xfrm>
          <a:prstGeom prst="rect">
            <a:avLst/>
          </a:prstGeom>
          <a:noFill/>
        </p:spPr>
        <p:txBody>
          <a:bodyPr wrap="square" rtlCol="0">
            <a:spAutoFit/>
          </a:bodyPr>
          <a:lstStyle/>
          <a:p>
            <a:r>
              <a:rPr lang="en-US" sz="2400" dirty="0" smtClean="0"/>
              <a:t>PARDIP</a:t>
            </a:r>
            <a:endParaRPr lang="en-US" sz="2400" dirty="0"/>
          </a:p>
        </p:txBody>
      </p:sp>
      <p:sp>
        <p:nvSpPr>
          <p:cNvPr id="23" name="TextBox 22"/>
          <p:cNvSpPr txBox="1"/>
          <p:nvPr/>
        </p:nvSpPr>
        <p:spPr>
          <a:xfrm>
            <a:off x="4831743" y="5995743"/>
            <a:ext cx="1352773" cy="461665"/>
          </a:xfrm>
          <a:prstGeom prst="rect">
            <a:avLst/>
          </a:prstGeom>
          <a:noFill/>
        </p:spPr>
        <p:txBody>
          <a:bodyPr wrap="square" rtlCol="0">
            <a:spAutoFit/>
          </a:bodyPr>
          <a:lstStyle/>
          <a:p>
            <a:r>
              <a:rPr lang="en-US" sz="2400" dirty="0" smtClean="0"/>
              <a:t>Diabetes</a:t>
            </a:r>
            <a:endParaRPr lang="en-US" sz="2400" dirty="0"/>
          </a:p>
        </p:txBody>
      </p:sp>
      <p:sp>
        <p:nvSpPr>
          <p:cNvPr id="24" name="TextBox 23"/>
          <p:cNvSpPr txBox="1"/>
          <p:nvPr/>
        </p:nvSpPr>
        <p:spPr>
          <a:xfrm>
            <a:off x="3391289" y="4185616"/>
            <a:ext cx="2615811" cy="830997"/>
          </a:xfrm>
          <a:prstGeom prst="rect">
            <a:avLst/>
          </a:prstGeom>
          <a:noFill/>
        </p:spPr>
        <p:txBody>
          <a:bodyPr wrap="square" rtlCol="0">
            <a:spAutoFit/>
          </a:bodyPr>
          <a:lstStyle/>
          <a:p>
            <a:r>
              <a:rPr lang="en-US" sz="4800" b="1" u="sng" dirty="0" smtClean="0"/>
              <a:t>Studies</a:t>
            </a:r>
            <a:endParaRPr lang="en-US" sz="4800" b="1" u="sng" dirty="0"/>
          </a:p>
        </p:txBody>
      </p:sp>
    </p:spTree>
    <p:extLst>
      <p:ext uri="{BB962C8B-B14F-4D97-AF65-F5344CB8AC3E}">
        <p14:creationId xmlns:p14="http://schemas.microsoft.com/office/powerpoint/2010/main" val="386629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82129656"/>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6" name="Rectangle 5"/>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93004" y="2305769"/>
            <a:ext cx="3257176" cy="369332"/>
          </a:xfrm>
          <a:prstGeom prst="rect">
            <a:avLst/>
          </a:prstGeom>
          <a:noFill/>
        </p:spPr>
        <p:txBody>
          <a:bodyPr wrap="square" rtlCol="0">
            <a:spAutoFit/>
          </a:bodyPr>
          <a:lstStyle/>
          <a:p>
            <a:r>
              <a:rPr lang="en-US" b="1" u="sng" dirty="0" smtClean="0"/>
              <a:t>B-SNIP Study:</a:t>
            </a:r>
            <a:endParaRPr lang="en-US" b="1" u="sng" dirty="0"/>
          </a:p>
        </p:txBody>
      </p:sp>
      <p:sp>
        <p:nvSpPr>
          <p:cNvPr id="11" name="Rectangle 10"/>
          <p:cNvSpPr/>
          <p:nvPr/>
        </p:nvSpPr>
        <p:spPr>
          <a:xfrm>
            <a:off x="93004" y="2700136"/>
            <a:ext cx="6776580" cy="4185761"/>
          </a:xfrm>
          <a:prstGeom prst="rect">
            <a:avLst/>
          </a:prstGeom>
        </p:spPr>
        <p:txBody>
          <a:bodyPr wrap="square">
            <a:spAutoFit/>
          </a:bodyPr>
          <a:lstStyle/>
          <a:p>
            <a:r>
              <a:rPr lang="en-US" sz="1400" dirty="0" smtClean="0"/>
              <a:t>B-SNIP is a large-scale study, funded in 2007 by the National Institute of Mental Health.</a:t>
            </a:r>
            <a:br>
              <a:rPr lang="en-US" sz="1400" dirty="0" smtClean="0"/>
            </a:br>
            <a:r>
              <a:rPr lang="en-US" sz="1400" dirty="0" smtClean="0"/>
              <a:t>Schizophrenia and bipolar disorder both “run in families” although how they are inherited and which genes and environmental factors are the most relevant are not well understood. Neither is it clear how these factors affect brain structure and function, personality or cognitive abilities.</a:t>
            </a:r>
          </a:p>
          <a:p>
            <a:endParaRPr lang="en-US" sz="1400" dirty="0" smtClean="0"/>
          </a:p>
          <a:p>
            <a:r>
              <a:rPr lang="en-US" sz="1400" dirty="0" smtClean="0"/>
              <a:t>The purpose of the B-SNIP study is to discover how the risk for schizophrenia and bipolar disorder is transmitted in families, to identify the most important risk genes and to measure the other factors listed above.</a:t>
            </a:r>
          </a:p>
          <a:p>
            <a:r>
              <a:rPr lang="en-US" sz="1400" dirty="0" smtClean="0"/>
              <a:t>Because the study is interested in measuring risk for the illnesses, we are as interested in assessing close family members as we are in examining people with the actual disorder.</a:t>
            </a:r>
          </a:p>
          <a:p>
            <a:endParaRPr lang="en-US" sz="1400" dirty="0" smtClean="0"/>
          </a:p>
          <a:p>
            <a:r>
              <a:rPr lang="en-US" sz="1400" dirty="0" smtClean="0"/>
              <a:t>In order to do </a:t>
            </a:r>
            <a:r>
              <a:rPr lang="en-US" sz="1400" dirty="0" smtClean="0"/>
              <a:t>this, several </a:t>
            </a:r>
            <a:r>
              <a:rPr lang="en-US" sz="1400" dirty="0" smtClean="0"/>
              <a:t>thousand people will be recruited at six sites throughout the United States, in Hartford/New </a:t>
            </a:r>
            <a:r>
              <a:rPr lang="en-US" sz="1400" dirty="0" smtClean="0"/>
              <a:t>Haven, CT, </a:t>
            </a:r>
            <a:r>
              <a:rPr lang="en-US" sz="1400" dirty="0" smtClean="0"/>
              <a:t>Athens, </a:t>
            </a:r>
            <a:r>
              <a:rPr lang="en-US" sz="1400" dirty="0" smtClean="0"/>
              <a:t>GA, Chicago, IL, Dallas, TX and Boston, MA. </a:t>
            </a:r>
            <a:r>
              <a:rPr lang="en-US" sz="1400" dirty="0" smtClean="0"/>
              <a:t>The study will assess people with schizophrenia, schizo-affective </a:t>
            </a:r>
            <a:r>
              <a:rPr lang="en-US" sz="1400" dirty="0" smtClean="0"/>
              <a:t>disorder, </a:t>
            </a:r>
            <a:r>
              <a:rPr lang="en-US" sz="1400" dirty="0" smtClean="0"/>
              <a:t>or bipolar (manic-depressive) illness on a variety of biological and genetic measures that seem to be associated with risk for the disorder.</a:t>
            </a:r>
          </a:p>
          <a:p>
            <a:endParaRPr lang="en-US" sz="1400" dirty="0" smtClean="0"/>
          </a:p>
          <a:p>
            <a:r>
              <a:rPr lang="en-US" sz="1400" dirty="0" smtClean="0"/>
              <a:t>Contact: Brandon Hager</a:t>
            </a:r>
            <a:endParaRPr lang="en-US" sz="1400" dirty="0"/>
          </a:p>
        </p:txBody>
      </p:sp>
      <p:pic>
        <p:nvPicPr>
          <p:cNvPr id="12" name="Picture 13" descr="C:\Users\mkeshava\AppData\Local\Temp\Rar$EXa0.358\IMPACT\images\bsni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3409950"/>
            <a:ext cx="170338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661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72297932"/>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sp>
        <p:nvSpPr>
          <p:cNvPr id="9" name="TextBox 8"/>
          <p:cNvSpPr txBox="1"/>
          <p:nvPr/>
        </p:nvSpPr>
        <p:spPr>
          <a:xfrm>
            <a:off x="93004" y="2305769"/>
            <a:ext cx="3257176" cy="369332"/>
          </a:xfrm>
          <a:prstGeom prst="rect">
            <a:avLst/>
          </a:prstGeom>
          <a:noFill/>
        </p:spPr>
        <p:txBody>
          <a:bodyPr wrap="square" rtlCol="0">
            <a:spAutoFit/>
          </a:bodyPr>
          <a:lstStyle/>
          <a:p>
            <a:r>
              <a:rPr lang="en-US" b="1" u="sng" dirty="0" smtClean="0"/>
              <a:t>BICEPS Study:</a:t>
            </a:r>
            <a:endParaRPr lang="en-US" b="1" u="sng" dirty="0"/>
          </a:p>
        </p:txBody>
      </p:sp>
      <p:sp>
        <p:nvSpPr>
          <p:cNvPr id="10" name="Text Box 12"/>
          <p:cNvSpPr txBox="1">
            <a:spLocks noChangeArrowheads="1"/>
          </p:cNvSpPr>
          <p:nvPr/>
        </p:nvSpPr>
        <p:spPr bwMode="auto">
          <a:xfrm>
            <a:off x="93004" y="2723808"/>
            <a:ext cx="5181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r>
              <a:rPr lang="en-US" sz="1400" dirty="0">
                <a:latin typeface="+mj-lt"/>
              </a:rPr>
              <a:t>Brain Imaging and Cognitive Enhancement in Early Phase of Schizophrenia (BICEPS)  is a study funded in 2012 by the National Institute of Mental Health.</a:t>
            </a:r>
            <a:br>
              <a:rPr lang="en-US" sz="1400" dirty="0">
                <a:latin typeface="+mj-lt"/>
              </a:rPr>
            </a:br>
            <a:endParaRPr lang="en-US" sz="1400" dirty="0">
              <a:latin typeface="+mj-lt"/>
            </a:endParaRPr>
          </a:p>
          <a:p>
            <a:r>
              <a:rPr lang="en-US" sz="1400" dirty="0">
                <a:latin typeface="+mj-lt"/>
              </a:rPr>
              <a:t>The purpose of the BICEPS study is to understand how psychotherapy treatments work in people with early phase of </a:t>
            </a:r>
            <a:r>
              <a:rPr lang="en-US" sz="1400" dirty="0" smtClean="0">
                <a:latin typeface="+mj-lt"/>
              </a:rPr>
              <a:t>schizophrenia </a:t>
            </a:r>
            <a:r>
              <a:rPr lang="en-US" sz="1400" dirty="0">
                <a:latin typeface="+mj-lt"/>
              </a:rPr>
              <a:t>using state-of the art and safe brain imaging studies.</a:t>
            </a:r>
          </a:p>
          <a:p>
            <a:endParaRPr lang="en-US" sz="1400" dirty="0">
              <a:latin typeface="+mj-lt"/>
            </a:endParaRPr>
          </a:p>
          <a:p>
            <a:r>
              <a:rPr lang="en-US" sz="1400" dirty="0">
                <a:latin typeface="+mj-lt"/>
              </a:rPr>
              <a:t>In order to do </a:t>
            </a:r>
            <a:r>
              <a:rPr lang="en-US" sz="1400" dirty="0" smtClean="0">
                <a:latin typeface="+mj-lt"/>
              </a:rPr>
              <a:t>this, </a:t>
            </a:r>
            <a:r>
              <a:rPr lang="en-US" sz="1400" dirty="0">
                <a:latin typeface="+mj-lt"/>
              </a:rPr>
              <a:t>people recently diagnosed with schizophrenia or schizoaffective disorder will be recruited at two sites, in </a:t>
            </a:r>
            <a:r>
              <a:rPr lang="en-US" sz="1400" dirty="0" smtClean="0">
                <a:latin typeface="+mj-lt"/>
              </a:rPr>
              <a:t>Boston, MA and Pittsburgh, PA. </a:t>
            </a:r>
            <a:r>
              <a:rPr lang="en-US" sz="1400" dirty="0">
                <a:latin typeface="+mj-lt"/>
              </a:rPr>
              <a:t>These persons will receive either Cognitive Enhancement Therapy (CET) or Enriched Supportive Therapy (EST) for a period of 18 months and will be followed up to examine the effectiveness and brain mechanisms underlying these treatments.</a:t>
            </a:r>
          </a:p>
          <a:p>
            <a:endParaRPr lang="en-US" sz="1400" dirty="0">
              <a:latin typeface="+mj-lt"/>
            </a:endParaRPr>
          </a:p>
          <a:p>
            <a:r>
              <a:rPr lang="en-US" sz="1400" dirty="0">
                <a:latin typeface="+mj-lt"/>
              </a:rPr>
              <a:t> </a:t>
            </a:r>
            <a:endParaRPr lang="en-US" sz="1400" dirty="0" smtClean="0">
              <a:latin typeface="+mj-lt"/>
            </a:endParaRPr>
          </a:p>
          <a:p>
            <a:endParaRPr lang="en-US" sz="1400" dirty="0">
              <a:latin typeface="+mj-lt"/>
            </a:endParaRPr>
          </a:p>
          <a:p>
            <a:r>
              <a:rPr lang="en-US" sz="1400" dirty="0" smtClean="0">
                <a:latin typeface="+mj-lt"/>
              </a:rPr>
              <a:t>Contact</a:t>
            </a:r>
            <a:r>
              <a:rPr lang="en-US" sz="1400" dirty="0">
                <a:latin typeface="+mj-lt"/>
              </a:rPr>
              <a:t>: Luis Sandoval PhD</a:t>
            </a:r>
          </a:p>
        </p:txBody>
      </p:sp>
      <p:pic>
        <p:nvPicPr>
          <p:cNvPr id="1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4796" y="2915023"/>
            <a:ext cx="3116262" cy="290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07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7178863"/>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sp>
        <p:nvSpPr>
          <p:cNvPr id="9" name="TextBox 8"/>
          <p:cNvSpPr txBox="1"/>
          <p:nvPr/>
        </p:nvSpPr>
        <p:spPr>
          <a:xfrm>
            <a:off x="93004" y="2305769"/>
            <a:ext cx="3257176" cy="369332"/>
          </a:xfrm>
          <a:prstGeom prst="rect">
            <a:avLst/>
          </a:prstGeom>
          <a:noFill/>
        </p:spPr>
        <p:txBody>
          <a:bodyPr wrap="square" rtlCol="0">
            <a:spAutoFit/>
          </a:bodyPr>
          <a:lstStyle/>
          <a:p>
            <a:r>
              <a:rPr lang="en-US" b="1" u="sng" dirty="0" smtClean="0"/>
              <a:t>Sleep Study:</a:t>
            </a:r>
            <a:endParaRPr lang="en-US" b="1" u="sng" dirty="0"/>
          </a:p>
        </p:txBody>
      </p:sp>
    </p:spTree>
    <p:extLst>
      <p:ext uri="{BB962C8B-B14F-4D97-AF65-F5344CB8AC3E}">
        <p14:creationId xmlns:p14="http://schemas.microsoft.com/office/powerpoint/2010/main" val="331419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897447956"/>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9" name="TextBox 8"/>
          <p:cNvSpPr txBox="1"/>
          <p:nvPr/>
        </p:nvSpPr>
        <p:spPr>
          <a:xfrm>
            <a:off x="93004" y="2305769"/>
            <a:ext cx="3257176" cy="369332"/>
          </a:xfrm>
          <a:prstGeom prst="rect">
            <a:avLst/>
          </a:prstGeom>
          <a:noFill/>
        </p:spPr>
        <p:txBody>
          <a:bodyPr wrap="square" rtlCol="0">
            <a:spAutoFit/>
          </a:bodyPr>
          <a:lstStyle/>
          <a:p>
            <a:r>
              <a:rPr lang="en-US" b="1" u="sng" dirty="0" smtClean="0"/>
              <a:t>CLUES Program:</a:t>
            </a:r>
            <a:endParaRPr lang="en-US" b="1" u="sng" dirty="0"/>
          </a:p>
        </p:txBody>
      </p:sp>
      <p:sp>
        <p:nvSpPr>
          <p:cNvPr id="10" name="TextBox 9"/>
          <p:cNvSpPr txBox="1"/>
          <p:nvPr/>
        </p:nvSpPr>
        <p:spPr>
          <a:xfrm>
            <a:off x="93004" y="2838824"/>
            <a:ext cx="4643349" cy="3323987"/>
          </a:xfrm>
          <a:prstGeom prst="rect">
            <a:avLst/>
          </a:prstGeom>
          <a:noFill/>
        </p:spPr>
        <p:txBody>
          <a:bodyPr wrap="square" rtlCol="0">
            <a:spAutoFit/>
          </a:bodyPr>
          <a:lstStyle/>
          <a:p>
            <a:r>
              <a:rPr lang="en-US" sz="1400" dirty="0" smtClean="0"/>
              <a:t>“CLUES” stand for: </a:t>
            </a:r>
            <a:r>
              <a:rPr lang="en-US" sz="1400" i="1" dirty="0" smtClean="0"/>
              <a:t>Cognition for Learning and for Understand Everyday Social Situations. </a:t>
            </a:r>
          </a:p>
          <a:p>
            <a:endParaRPr lang="en-US" sz="1400" dirty="0"/>
          </a:p>
          <a:p>
            <a:r>
              <a:rPr lang="en-US" sz="1400" dirty="0" smtClean="0"/>
              <a:t>CLUES is designed to help improve attention, thinking, memory, and social skills in young people ages 16-30, who are being treated at the CEDAR clinic. </a:t>
            </a:r>
          </a:p>
          <a:p>
            <a:endParaRPr lang="en-US" sz="1400" dirty="0"/>
          </a:p>
          <a:p>
            <a:r>
              <a:rPr lang="en-US" sz="1400" dirty="0" smtClean="0"/>
              <a:t>CLUES is based on a program called Cognitive Enhancement Therapy, which was found to help people with certain psychiatric conditions and significantly improve their thinking, work, and social functioning.</a:t>
            </a:r>
          </a:p>
          <a:p>
            <a:endParaRPr lang="en-US" sz="1400" dirty="0"/>
          </a:p>
          <a:p>
            <a:r>
              <a:rPr lang="en-US" sz="1400" dirty="0" smtClean="0"/>
              <a:t>CLUES is individually tailored to focus on helping participants to identify and achieve specific goals that are important to them. </a:t>
            </a:r>
            <a:endParaRPr lang="en-US" sz="1400" dirty="0"/>
          </a:p>
        </p:txBody>
      </p:sp>
      <p:sp>
        <p:nvSpPr>
          <p:cNvPr id="11" name="TextBox 10"/>
          <p:cNvSpPr txBox="1"/>
          <p:nvPr/>
        </p:nvSpPr>
        <p:spPr>
          <a:xfrm>
            <a:off x="122887" y="6320118"/>
            <a:ext cx="3989294" cy="523220"/>
          </a:xfrm>
          <a:prstGeom prst="rect">
            <a:avLst/>
          </a:prstGeom>
          <a:noFill/>
        </p:spPr>
        <p:txBody>
          <a:bodyPr wrap="square" rtlCol="0">
            <a:spAutoFit/>
          </a:bodyPr>
          <a:lstStyle/>
          <a:p>
            <a:endParaRPr lang="en-US" sz="1400" dirty="0" smtClean="0"/>
          </a:p>
          <a:p>
            <a:r>
              <a:rPr lang="en-US" sz="1400" dirty="0" smtClean="0"/>
              <a:t>Contact</a:t>
            </a:r>
            <a:r>
              <a:rPr lang="en-US" sz="1400" dirty="0" smtClean="0"/>
              <a:t>: Michelle Friedman-Yakoobian PhD </a:t>
            </a:r>
            <a:endParaRPr lang="en-US" sz="1400" dirty="0"/>
          </a:p>
        </p:txBody>
      </p:sp>
      <p:pic>
        <p:nvPicPr>
          <p:cNvPr id="12"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313" y="3130177"/>
            <a:ext cx="298132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92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1534820216"/>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10" name="TextBox 9"/>
          <p:cNvSpPr txBox="1"/>
          <p:nvPr/>
        </p:nvSpPr>
        <p:spPr>
          <a:xfrm>
            <a:off x="93004" y="2305769"/>
            <a:ext cx="3257176" cy="369332"/>
          </a:xfrm>
          <a:prstGeom prst="rect">
            <a:avLst/>
          </a:prstGeom>
          <a:noFill/>
        </p:spPr>
        <p:txBody>
          <a:bodyPr wrap="square" rtlCol="0">
            <a:spAutoFit/>
          </a:bodyPr>
          <a:lstStyle/>
          <a:p>
            <a:r>
              <a:rPr lang="en-US" b="1" u="sng" dirty="0" smtClean="0"/>
              <a:t>PARDIP Study:</a:t>
            </a:r>
            <a:endParaRPr lang="en-US" b="1" u="sng" dirty="0"/>
          </a:p>
        </p:txBody>
      </p:sp>
      <p:sp>
        <p:nvSpPr>
          <p:cNvPr id="12" name="TextBox 11"/>
          <p:cNvSpPr txBox="1"/>
          <p:nvPr/>
        </p:nvSpPr>
        <p:spPr>
          <a:xfrm>
            <a:off x="93004" y="6379886"/>
            <a:ext cx="4987416" cy="307777"/>
          </a:xfrm>
          <a:prstGeom prst="rect">
            <a:avLst/>
          </a:prstGeom>
          <a:noFill/>
        </p:spPr>
        <p:txBody>
          <a:bodyPr wrap="square" rtlCol="0">
            <a:spAutoFit/>
          </a:bodyPr>
          <a:lstStyle/>
          <a:p>
            <a:r>
              <a:rPr lang="en-US" sz="1400" dirty="0" smtClean="0"/>
              <a:t>Contact: Michelle Friedman-Yakoobian PhD</a:t>
            </a:r>
            <a:endParaRPr lang="en-US" sz="1400" dirty="0"/>
          </a:p>
        </p:txBody>
      </p:sp>
    </p:spTree>
    <p:extLst>
      <p:ext uri="{BB962C8B-B14F-4D97-AF65-F5344CB8AC3E}">
        <p14:creationId xmlns:p14="http://schemas.microsoft.com/office/powerpoint/2010/main" val="199328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3" y="76200"/>
            <a:ext cx="1163637"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76200"/>
            <a:ext cx="1447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95250"/>
            <a:ext cx="156368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240116" y="1312893"/>
            <a:ext cx="7903883" cy="400110"/>
          </a:xfrm>
          <a:prstGeom prst="rect">
            <a:avLst/>
          </a:prstGeom>
        </p:spPr>
        <p:txBody>
          <a:bodyPr wrap="square">
            <a:spAutoFit/>
          </a:bodyPr>
          <a:lstStyle/>
          <a:p>
            <a:r>
              <a:rPr lang="en-US" sz="2000" b="1" dirty="0" smtClean="0">
                <a:solidFill>
                  <a:schemeClr val="tx1"/>
                </a:solidFill>
                <a:latin typeface="+mj-lt"/>
              </a:rPr>
              <a:t>IMPACT: Imaging, Psychopathology, Cognition and Therapeutics </a:t>
            </a:r>
            <a:endParaRPr lang="en-US" sz="2000" b="1" dirty="0">
              <a:latin typeface="+mj-lt"/>
            </a:endParaRPr>
          </a:p>
        </p:txBody>
      </p:sp>
      <p:graphicFrame>
        <p:nvGraphicFramePr>
          <p:cNvPr id="9" name="Table 8"/>
          <p:cNvGraphicFramePr>
            <a:graphicFrameLocks noGrp="1"/>
          </p:cNvGraphicFramePr>
          <p:nvPr>
            <p:extLst>
              <p:ext uri="{D42A27DB-BD31-4B8C-83A1-F6EECF244321}">
                <p14:modId xmlns:p14="http://schemas.microsoft.com/office/powerpoint/2010/main" val="181834770"/>
              </p:ext>
            </p:extLst>
          </p:nvPr>
        </p:nvGraphicFramePr>
        <p:xfrm>
          <a:off x="224118" y="1767840"/>
          <a:ext cx="8740587" cy="370840"/>
        </p:xfrm>
        <a:graphic>
          <a:graphicData uri="http://schemas.openxmlformats.org/drawingml/2006/table">
            <a:tbl>
              <a:tblPr firstRow="1" bandRow="1">
                <a:tableStyleId>{5C22544A-7EE6-4342-B048-85BDC9FD1C3A}</a:tableStyleId>
              </a:tblPr>
              <a:tblGrid>
                <a:gridCol w="728381"/>
                <a:gridCol w="898854"/>
                <a:gridCol w="929850"/>
                <a:gridCol w="1007337"/>
                <a:gridCol w="1246636"/>
                <a:gridCol w="644057"/>
                <a:gridCol w="1131316"/>
                <a:gridCol w="1108275"/>
                <a:gridCol w="1045881"/>
              </a:tblGrid>
              <a:tr h="370840">
                <a:tc>
                  <a:txBody>
                    <a:bodyPr/>
                    <a:lstStyle/>
                    <a:p>
                      <a:r>
                        <a:rPr lang="en-US" sz="1600" dirty="0" smtClean="0"/>
                        <a:t>Home</a:t>
                      </a:r>
                      <a:endParaRPr lang="en-US" sz="1600" dirty="0"/>
                    </a:p>
                  </a:txBody>
                  <a:tcPr/>
                </a:tc>
                <a:tc>
                  <a:txBody>
                    <a:bodyPr/>
                    <a:lstStyle/>
                    <a:p>
                      <a:r>
                        <a:rPr lang="en-US" sz="1600" dirty="0" smtClean="0"/>
                        <a:t>Studies</a:t>
                      </a:r>
                      <a:endParaRPr lang="en-US" sz="1600" dirty="0"/>
                    </a:p>
                  </a:txBody>
                  <a:tcPr/>
                </a:tc>
                <a:tc>
                  <a:txBody>
                    <a:bodyPr/>
                    <a:lstStyle/>
                    <a:p>
                      <a:r>
                        <a:rPr lang="en-US" sz="1600" dirty="0" smtClean="0"/>
                        <a:t>People</a:t>
                      </a:r>
                      <a:endParaRPr lang="en-US" sz="1600" dirty="0"/>
                    </a:p>
                  </a:txBody>
                  <a:tcPr/>
                </a:tc>
                <a:tc>
                  <a:txBody>
                    <a:bodyPr/>
                    <a:lstStyle/>
                    <a:p>
                      <a:r>
                        <a:rPr lang="en-US" sz="1600" dirty="0" smtClean="0"/>
                        <a:t>Facilities</a:t>
                      </a:r>
                      <a:endParaRPr lang="en-US" sz="1600" dirty="0"/>
                    </a:p>
                  </a:txBody>
                  <a:tcPr/>
                </a:tc>
                <a:tc>
                  <a:txBody>
                    <a:bodyPr/>
                    <a:lstStyle/>
                    <a:p>
                      <a:r>
                        <a:rPr lang="en-US" sz="1600" dirty="0" smtClean="0"/>
                        <a:t>Publications</a:t>
                      </a:r>
                      <a:endParaRPr lang="en-US" sz="1600" dirty="0"/>
                    </a:p>
                  </a:txBody>
                  <a:tcPr/>
                </a:tc>
                <a:tc>
                  <a:txBody>
                    <a:bodyPr/>
                    <a:lstStyle/>
                    <a:p>
                      <a:r>
                        <a:rPr lang="en-US" sz="1600" dirty="0" smtClean="0"/>
                        <a:t>Links</a:t>
                      </a:r>
                      <a:endParaRPr lang="en-US" sz="1600" dirty="0"/>
                    </a:p>
                  </a:txBody>
                  <a:tcPr/>
                </a:tc>
                <a:tc>
                  <a:txBody>
                    <a:bodyPr/>
                    <a:lstStyle/>
                    <a:p>
                      <a:r>
                        <a:rPr lang="en-US" sz="1600" dirty="0" smtClean="0"/>
                        <a:t>Participate</a:t>
                      </a:r>
                      <a:endParaRPr lang="en-US" sz="1600" dirty="0"/>
                    </a:p>
                  </a:txBody>
                  <a:tcPr/>
                </a:tc>
                <a:tc>
                  <a:txBody>
                    <a:bodyPr/>
                    <a:lstStyle/>
                    <a:p>
                      <a:r>
                        <a:rPr lang="en-US" sz="1600" dirty="0" smtClean="0"/>
                        <a:t>Contact Us</a:t>
                      </a:r>
                      <a:endParaRPr lang="en-US" sz="1600" dirty="0"/>
                    </a:p>
                  </a:txBody>
                  <a:tcPr/>
                </a:tc>
                <a:tc>
                  <a:txBody>
                    <a:bodyPr/>
                    <a:lstStyle/>
                    <a:p>
                      <a:r>
                        <a:rPr lang="en-US" sz="1600" dirty="0" smtClean="0"/>
                        <a:t>Directions</a:t>
                      </a:r>
                      <a:endParaRPr lang="en-US" sz="1600" dirty="0"/>
                    </a:p>
                  </a:txBody>
                  <a:tcPr/>
                </a:tc>
              </a:tr>
            </a:tbl>
          </a:graphicData>
        </a:graphic>
      </p:graphicFrame>
      <p:sp>
        <p:nvSpPr>
          <p:cNvPr id="10" name="TextBox 9"/>
          <p:cNvSpPr txBox="1"/>
          <p:nvPr/>
        </p:nvSpPr>
        <p:spPr>
          <a:xfrm>
            <a:off x="93004" y="2305769"/>
            <a:ext cx="3257176" cy="369332"/>
          </a:xfrm>
          <a:prstGeom prst="rect">
            <a:avLst/>
          </a:prstGeom>
          <a:noFill/>
        </p:spPr>
        <p:txBody>
          <a:bodyPr wrap="square" rtlCol="0">
            <a:spAutoFit/>
          </a:bodyPr>
          <a:lstStyle/>
          <a:p>
            <a:r>
              <a:rPr lang="en-US" b="1" u="sng" dirty="0" smtClean="0"/>
              <a:t>Diabetes Study:</a:t>
            </a:r>
            <a:endParaRPr lang="en-US" b="1" u="sng" dirty="0"/>
          </a:p>
        </p:txBody>
      </p:sp>
      <p:sp>
        <p:nvSpPr>
          <p:cNvPr id="11" name="TextBox 10"/>
          <p:cNvSpPr txBox="1"/>
          <p:nvPr/>
        </p:nvSpPr>
        <p:spPr>
          <a:xfrm>
            <a:off x="0" y="6426570"/>
            <a:ext cx="4987416" cy="307777"/>
          </a:xfrm>
          <a:prstGeom prst="rect">
            <a:avLst/>
          </a:prstGeom>
          <a:noFill/>
        </p:spPr>
        <p:txBody>
          <a:bodyPr wrap="square" rtlCol="0">
            <a:spAutoFit/>
          </a:bodyPr>
          <a:lstStyle/>
          <a:p>
            <a:r>
              <a:rPr lang="en-US" sz="1400" dirty="0" smtClean="0"/>
              <a:t>Contact: Brandon Hager </a:t>
            </a:r>
            <a:endParaRPr lang="en-US" sz="1400" dirty="0"/>
          </a:p>
        </p:txBody>
      </p:sp>
    </p:spTree>
    <p:extLst>
      <p:ext uri="{BB962C8B-B14F-4D97-AF65-F5344CB8AC3E}">
        <p14:creationId xmlns:p14="http://schemas.microsoft.com/office/powerpoint/2010/main" val="2591726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TotalTime>
  <Words>1050</Words>
  <Application>Microsoft Macintosh PowerPoint</Application>
  <PresentationFormat>On-screen Show (4:3)</PresentationFormat>
  <Paragraphs>272</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Arun</dc:creator>
  <cp:lastModifiedBy>Siddharth Arun</cp:lastModifiedBy>
  <cp:revision>15</cp:revision>
  <dcterms:created xsi:type="dcterms:W3CDTF">2015-07-13T19:17:59Z</dcterms:created>
  <dcterms:modified xsi:type="dcterms:W3CDTF">2015-07-15T14:53:39Z</dcterms:modified>
</cp:coreProperties>
</file>