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2"/>
  </p:notesMasterIdLst>
  <p:sldIdLst>
    <p:sldId id="257" r:id="rId2"/>
    <p:sldId id="265" r:id="rId3"/>
    <p:sldId id="263" r:id="rId4"/>
    <p:sldId id="264" r:id="rId5"/>
    <p:sldId id="256" r:id="rId6"/>
    <p:sldId id="258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FF9933"/>
    <a:srgbClr val="FF3399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-60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B2880-ECE1-4697-BB96-10D29EC09A9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8D5A5-1C1E-46C6-B1AD-1264F293C8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D5A5-1C1E-46C6-B1AD-1264F293C8E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9492561-6CEC-4E3F-B070-5868B3E82BC3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E2017B-38D4-4C77-B8E6-518F322F2E13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636912"/>
            <a:ext cx="7416824" cy="1008112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Arial Black" pitchFamily="34" charset="0"/>
              </a:rPr>
              <a:t>BANK LOAN ANALYSIS</a:t>
            </a:r>
            <a:endParaRPr lang="en-US" sz="4400" b="1" dirty="0">
              <a:solidFill>
                <a:srgbClr val="FFFF00"/>
              </a:solidFill>
              <a:latin typeface="Arial Black" pitchFamily="34" charset="0"/>
            </a:endParaRPr>
          </a:p>
        </p:txBody>
      </p:sp>
      <p:pic>
        <p:nvPicPr>
          <p:cNvPr id="2050" name="Picture 2" descr="https://lh7-rt.googleusercontent.com/slidesz/AGV_vUft61VRReEZNOvbpANpMzOjBp52r0X-8hQYwfeFuHA16gmXtqoX-xX4V3lcNglFXDh01UE1ZNp8uGcP-b3t1A1iFPPr-GAA5aWo_jLg97chp2u4RKSK42AbAFsSMuYIaP-qMmgK9F0MfqYIsmjcjMsy3Vsdes-IEUcTjtPtZxlvgRGWlaIsQw=s2048?key=Q8RktwYJIL51opOnzdgGzw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4230077"/>
            <a:ext cx="2376264" cy="1336444"/>
          </a:xfrm>
          <a:prstGeom prst="rect">
            <a:avLst/>
          </a:prstGeom>
          <a:noFill/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2780184" y="3437384"/>
            <a:ext cx="3888432" cy="1008112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POWER BI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5576" y="1073056"/>
            <a:ext cx="7704856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Bahnschrift SemiBold" pitchFamily="34" charset="0"/>
              </a:rPr>
              <a:t>SOFTWARE USED</a:t>
            </a:r>
            <a:endParaRPr lang="en-US" sz="3200" b="1" dirty="0" smtClean="0">
              <a:latin typeface="Bahnschrift SemiBold" pitchFamily="34" charset="0"/>
            </a:endParaRPr>
          </a:p>
          <a:p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1" dirty="0">
                <a:solidFill>
                  <a:srgbClr val="FFFF00"/>
                </a:solidFill>
              </a:rPr>
              <a:t>MS OFFICE/ EXCEL: </a:t>
            </a:r>
            <a:r>
              <a:rPr lang="en-US" sz="2400" b="1" dirty="0">
                <a:solidFill>
                  <a:srgbClr val="92D050"/>
                </a:solidFill>
              </a:rPr>
              <a:t>VERSION 2021</a:t>
            </a:r>
            <a:endParaRPr lang="en-US" sz="2400" b="0" dirty="0" smtClean="0">
              <a:solidFill>
                <a:srgbClr val="92D050"/>
              </a:solidFill>
            </a:endParaRPr>
          </a:p>
          <a:p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1" dirty="0">
                <a:solidFill>
                  <a:srgbClr val="FFFF00"/>
                </a:solidFill>
              </a:rPr>
              <a:t>MS SQL SERVER: 19.0</a:t>
            </a:r>
            <a:endParaRPr lang="en-US" sz="2400" b="0" dirty="0" smtClean="0">
              <a:solidFill>
                <a:srgbClr val="FFFF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SQL SERVER MANAGEMENT STUDIO </a:t>
            </a:r>
            <a:r>
              <a:rPr lang="en-US" sz="2400" b="1" dirty="0">
                <a:solidFill>
                  <a:srgbClr val="92D050"/>
                </a:solidFill>
              </a:rPr>
              <a:t>– 19.0.20209.0</a:t>
            </a:r>
            <a:endParaRPr lang="en-US" sz="2400" b="0" dirty="0" smtClean="0">
              <a:solidFill>
                <a:srgbClr val="92D050"/>
              </a:solidFill>
            </a:endParaRPr>
          </a:p>
          <a:p>
            <a:r>
              <a:rPr lang="en-US" sz="2400" b="0" dirty="0" smtClean="0"/>
              <a:t/>
            </a:r>
            <a:br>
              <a:rPr lang="en-US" sz="2400" b="0" dirty="0" smtClean="0"/>
            </a:br>
            <a:r>
              <a:rPr lang="en-US" sz="2400" b="1" dirty="0">
                <a:solidFill>
                  <a:srgbClr val="FFFF00"/>
                </a:solidFill>
              </a:rPr>
              <a:t>POWER BI: </a:t>
            </a:r>
            <a:r>
              <a:rPr lang="en-US" sz="2400" b="1" dirty="0">
                <a:solidFill>
                  <a:srgbClr val="92D050"/>
                </a:solidFill>
              </a:rPr>
              <a:t>JUNE 2023 Version </a:t>
            </a:r>
            <a:endParaRPr lang="en-US" sz="2400" b="0" dirty="0" smtClean="0">
              <a:solidFill>
                <a:srgbClr val="92D050"/>
              </a:solidFill>
            </a:endParaRP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power bi bank loan summary pho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512" y="764704"/>
            <a:ext cx="8877901" cy="5832648"/>
          </a:xfrm>
          <a:prstGeom prst="rect">
            <a:avLst/>
          </a:prstGeom>
        </p:spPr>
      </p:pic>
      <p:pic>
        <p:nvPicPr>
          <p:cNvPr id="9" name="Picture 2" descr="https://lh7-rt.googleusercontent.com/slidesz/AGV_vUcWknbnB-X6LhWfTiTALVBNHxCmriPT4MdyUlNpgfJMuseaYECESBxZfKw1nwpOuYMJWykh_LyQfHRjdl9lpbgkn_qyPgBb2VVIRUc1gtlBq255ya1_5GixPaIuNan-c_Kdiva1e3UEwnH7pHk6Y1OROa7aQZxt1MAjYkkqgiz7Wt-mk4KXID0=s2048?key=Q8RktwYJIL51opOnzdgGz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108520" y="116633"/>
            <a:ext cx="1152126" cy="648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power bi bank loan overview phot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7504" y="836712"/>
            <a:ext cx="8858849" cy="5688632"/>
          </a:xfrm>
          <a:prstGeom prst="rect">
            <a:avLst/>
          </a:prstGeom>
        </p:spPr>
      </p:pic>
      <p:pic>
        <p:nvPicPr>
          <p:cNvPr id="8" name="Picture 2" descr="https://lh7-rt.googleusercontent.com/slidesz/AGV_vUcWknbnB-X6LhWfTiTALVBNHxCmriPT4MdyUlNpgfJMuseaYECESBxZfKw1nwpOuYMJWykh_LyQfHRjdl9lpbgkn_qyPgBb2VVIRUc1gtlBq255ya1_5GixPaIuNan-c_Kdiva1e3UEwnH7pHk6Y1OROa7aQZxt1MAjYkkqgiz7Wt-mk4KXID0=s2048?key=Q8RktwYJIL51opOnzdgGz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108520" y="116633"/>
            <a:ext cx="1152126" cy="648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kk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305" y="887917"/>
            <a:ext cx="8892191" cy="5853451"/>
          </a:xfrm>
          <a:prstGeom prst="rect">
            <a:avLst/>
          </a:prstGeom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Calibri" pitchFamily="34" charset="0"/>
                <a:cs typeface="Calibri" pitchFamily="34" charset="0"/>
              </a:rPr>
              <a:t>POWER BI</a:t>
            </a:r>
            <a:endParaRPr kumimoji="0" lang="en-US" sz="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69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1506" name="Picture 2" descr="https://lh7-rt.googleusercontent.com/slidesz/AGV_vUcWknbnB-X6LhWfTiTALVBNHxCmriPT4MdyUlNpgfJMuseaYECESBxZfKw1nwpOuYMJWykh_LyQfHRjdl9lpbgkn_qyPgBb2VVIRUc1gtlBq255ya1_5GixPaIuNan-c_Kdiva1e3UEwnH7pHk6Y1OROa7aQZxt1MAjYkkqgiz7Wt-mk4KXID0=s2048?key=Q8RktwYJIL51opOnzdgGzw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-108520" y="116633"/>
            <a:ext cx="1152126" cy="6480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995936" cy="4766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PROBLEM STATEMENT</a:t>
            </a:r>
            <a:endParaRPr lang="en-US" sz="2800" dirty="0">
              <a:solidFill>
                <a:srgbClr val="FFFF00"/>
              </a:solidFill>
              <a:latin typeface="Bahnschrift SemiBol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476672"/>
            <a:ext cx="3600400" cy="5040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u="sng" dirty="0">
                <a:solidFill>
                  <a:srgbClr val="FFFF00"/>
                </a:solidFill>
              </a:rPr>
              <a:t>DASHBOARD 1: SUMMARY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908720"/>
            <a:ext cx="6228184" cy="43204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dirty="0" smtClean="0">
                <a:solidFill>
                  <a:srgbClr val="FF66FF"/>
                </a:solidFill>
              </a:rPr>
              <a:t>Key Performance Indicators (KPIs) Requirements: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31032" y="1340768"/>
            <a:ext cx="8712968" cy="5517232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fontAlgn="base"/>
            <a:r>
              <a:rPr lang="en-US" sz="2000" b="1" dirty="0">
                <a:solidFill>
                  <a:srgbClr val="FFFF00"/>
                </a:solidFill>
              </a:rPr>
              <a:t>Total Loan Applications: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We need to calculate the total number of loan applications received during a specified period. Additionally, it is essential to monitor the Month-to-Date (MTD) Loan Applications and track changes Month-over-Month </a:t>
            </a:r>
            <a:r>
              <a:rPr lang="en-US" sz="2000" dirty="0" smtClean="0"/>
              <a:t>(</a:t>
            </a:r>
            <a:r>
              <a:rPr lang="en-US" sz="2000" dirty="0" smtClean="0"/>
              <a:t>MOM</a:t>
            </a:r>
            <a:r>
              <a:rPr lang="en-US" sz="2000" dirty="0" smtClean="0"/>
              <a:t>).</a:t>
            </a:r>
            <a:endParaRPr lang="en-US" sz="2000" b="1" dirty="0"/>
          </a:p>
          <a:p>
            <a:pPr fontAlgn="base"/>
            <a:r>
              <a:rPr lang="en-US" sz="2000" b="1" dirty="0">
                <a:solidFill>
                  <a:srgbClr val="FFFF00"/>
                </a:solidFill>
              </a:rPr>
              <a:t>Total Funded Amount: </a:t>
            </a:r>
            <a:r>
              <a:rPr lang="en-US" sz="2000" dirty="0"/>
              <a:t>Understanding the total amount of funds disbursed as loans is crucial. We also want to keep an eye on the MTD Total Funded Amount and </a:t>
            </a:r>
            <a:r>
              <a:rPr lang="en-US" sz="2000" dirty="0" smtClean="0"/>
              <a:t>analyze </a:t>
            </a:r>
            <a:r>
              <a:rPr lang="en-US" sz="2000" dirty="0"/>
              <a:t>the Month-over-Month </a:t>
            </a:r>
            <a:r>
              <a:rPr lang="en-US" sz="2000" dirty="0" smtClean="0"/>
              <a:t>(</a:t>
            </a:r>
            <a:r>
              <a:rPr lang="en-US" sz="2000" dirty="0" smtClean="0"/>
              <a:t>MOM</a:t>
            </a:r>
            <a:r>
              <a:rPr lang="en-US" sz="2000" dirty="0" smtClean="0"/>
              <a:t>) </a:t>
            </a:r>
            <a:r>
              <a:rPr lang="en-US" sz="2000" dirty="0"/>
              <a:t>changes in this metric.</a:t>
            </a:r>
            <a:endParaRPr lang="en-US" sz="2000" b="1" dirty="0"/>
          </a:p>
          <a:p>
            <a:pPr fontAlgn="base"/>
            <a:r>
              <a:rPr lang="en-US" sz="2000" b="1" dirty="0">
                <a:solidFill>
                  <a:srgbClr val="FFFF00"/>
                </a:solidFill>
              </a:rPr>
              <a:t>Total Amount Received: </a:t>
            </a:r>
            <a:r>
              <a:rPr lang="en-US" sz="2000" dirty="0"/>
              <a:t>Tracking the total amount received from borrowers is essential for assessing the bank's cash flow and loan repayment. We should </a:t>
            </a:r>
            <a:r>
              <a:rPr lang="en-US" sz="2000" dirty="0" smtClean="0"/>
              <a:t>analyze </a:t>
            </a:r>
            <a:r>
              <a:rPr lang="en-US" sz="2000" dirty="0"/>
              <a:t>the Month-to-Date (MTD) Total Amount Received and observe the Month-over-Month (</a:t>
            </a:r>
            <a:r>
              <a:rPr lang="en-US" sz="2000" dirty="0" smtClean="0"/>
              <a:t>MOM</a:t>
            </a:r>
            <a:r>
              <a:rPr lang="en-US" sz="2000" dirty="0"/>
              <a:t>) changes.</a:t>
            </a:r>
            <a:endParaRPr lang="en-US" sz="2000" b="1" dirty="0"/>
          </a:p>
          <a:p>
            <a:pPr fontAlgn="base"/>
            <a:r>
              <a:rPr lang="en-US" sz="2000" b="1" dirty="0">
                <a:solidFill>
                  <a:srgbClr val="FFFF00"/>
                </a:solidFill>
              </a:rPr>
              <a:t>Average Interest Rate: </a:t>
            </a:r>
            <a:r>
              <a:rPr lang="en-US" sz="2000" dirty="0"/>
              <a:t>Calculating the average interest rate across all loans, MTD, and monitoring the Month-over-Month </a:t>
            </a:r>
            <a:r>
              <a:rPr lang="en-US" sz="2000" dirty="0" smtClean="0"/>
              <a:t>(</a:t>
            </a:r>
            <a:r>
              <a:rPr lang="en-US" sz="2000" dirty="0" smtClean="0"/>
              <a:t>MOM</a:t>
            </a:r>
            <a:r>
              <a:rPr lang="en-US" sz="2000" dirty="0" smtClean="0"/>
              <a:t>) </a:t>
            </a:r>
            <a:r>
              <a:rPr lang="en-US" sz="2000" dirty="0"/>
              <a:t>variations in interest rates will provide insights into our lending portfolio's overall cost.</a:t>
            </a:r>
            <a:endParaRPr lang="en-US" sz="2000" b="1" dirty="0"/>
          </a:p>
          <a:p>
            <a:r>
              <a:rPr lang="en-US" sz="2000" b="1" dirty="0">
                <a:solidFill>
                  <a:srgbClr val="FFFF00"/>
                </a:solidFill>
              </a:rPr>
              <a:t>Average Debt-to-Income Ratio (DTI): </a:t>
            </a:r>
            <a:r>
              <a:rPr lang="en-US" sz="2000" dirty="0"/>
              <a:t>Evaluating the average DTI for our borrowers helps us gauge their financial health. We need to compute the average DTI for all loans, MTD, and track Month-over-Month </a:t>
            </a:r>
            <a:r>
              <a:rPr lang="en-US" sz="2000" dirty="0" smtClean="0"/>
              <a:t>(</a:t>
            </a:r>
            <a:r>
              <a:rPr lang="en-US" sz="2000" dirty="0" smtClean="0"/>
              <a:t>MOM</a:t>
            </a:r>
            <a:r>
              <a:rPr lang="en-US" sz="2000" dirty="0" smtClean="0"/>
              <a:t>) </a:t>
            </a:r>
            <a:r>
              <a:rPr lang="en-US" sz="2000" dirty="0"/>
              <a:t>fluctuations.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496" y="1309328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" pitchFamily="34" charset="0"/>
                <a:ea typeface="+mn-ea"/>
                <a:cs typeface="+mn-cs"/>
              </a:rPr>
              <a:t>1.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0" y="2492896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dirty="0" smtClean="0">
                <a:solidFill>
                  <a:srgbClr val="FFFF00"/>
                </a:solidFill>
                <a:latin typeface="Bahnschrift SemiBold" pitchFamily="34" charset="0"/>
              </a:rPr>
              <a:t>2.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1440" y="3469568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dirty="0">
                <a:solidFill>
                  <a:srgbClr val="FFFF00"/>
                </a:solidFill>
                <a:latin typeface="Bahnschrift SemiBold" pitchFamily="34" charset="0"/>
              </a:rPr>
              <a:t>3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1440" y="4693704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dirty="0">
                <a:solidFill>
                  <a:srgbClr val="FFFF00"/>
                </a:solidFill>
                <a:latin typeface="Bahnschrift SemiBold" pitchFamily="34" charset="0"/>
              </a:rPr>
              <a:t>4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1440" y="5589240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dirty="0">
                <a:solidFill>
                  <a:srgbClr val="FFFF00"/>
                </a:solidFill>
                <a:latin typeface="Bahnschrift SemiBold" pitchFamily="34" charset="0"/>
              </a:rPr>
              <a:t>5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Bahnschrift SemiBold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995936" cy="4766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PROBLEM STATEMENT</a:t>
            </a:r>
            <a:endParaRPr lang="en-US" sz="2800" dirty="0">
              <a:solidFill>
                <a:srgbClr val="FFFF00"/>
              </a:solidFill>
              <a:latin typeface="Bahnschrift SemiBol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476672"/>
            <a:ext cx="3600400" cy="50405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u="sng" dirty="0">
                <a:solidFill>
                  <a:srgbClr val="FFFF00"/>
                </a:solidFill>
              </a:rPr>
              <a:t>DASHBOARD 1: SUMMARY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908720"/>
            <a:ext cx="4932040" cy="43204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400" b="1" dirty="0">
                <a:solidFill>
                  <a:srgbClr val="FF9933"/>
                </a:solidFill>
              </a:rPr>
              <a:t>Good Loan v Bad Loan KPI’s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39552" y="1340768"/>
            <a:ext cx="3816424" cy="151216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Good </a:t>
            </a:r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Loan</a:t>
            </a:r>
            <a:r>
              <a:rPr lang="en-US" sz="2000" b="1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:</a:t>
            </a:r>
            <a:endParaRPr lang="en-US" sz="2000" b="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fontAlgn="base"/>
            <a:r>
              <a:rPr lang="en-US" sz="1600" b="1" dirty="0"/>
              <a:t>Good Loan Application Percentage</a:t>
            </a:r>
          </a:p>
          <a:p>
            <a:pPr fontAlgn="base"/>
            <a:r>
              <a:rPr lang="en-US" sz="1600" b="1" dirty="0"/>
              <a:t>Good Loan Applications</a:t>
            </a:r>
          </a:p>
          <a:p>
            <a:pPr fontAlgn="base"/>
            <a:r>
              <a:rPr lang="en-US" sz="1600" b="1" dirty="0"/>
              <a:t>Good Loan Funded Amount</a:t>
            </a:r>
          </a:p>
          <a:p>
            <a:pPr fontAlgn="base"/>
            <a:r>
              <a:rPr lang="en-US" sz="1600" b="1" dirty="0"/>
              <a:t>Good Loan Total Received Amount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5220072" y="1340768"/>
            <a:ext cx="4536504" cy="216024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r>
              <a:rPr lang="en-US" sz="20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Bad Loan</a:t>
            </a:r>
            <a:endParaRPr lang="en-US" sz="2000" b="0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fontAlgn="base"/>
            <a:r>
              <a:rPr lang="en-US" sz="1600" b="1" dirty="0"/>
              <a:t>Bad Loan Application Percentage</a:t>
            </a:r>
          </a:p>
          <a:p>
            <a:pPr fontAlgn="base"/>
            <a:r>
              <a:rPr lang="en-US" sz="1600" b="1" dirty="0"/>
              <a:t>Bad Loan Applications</a:t>
            </a:r>
          </a:p>
          <a:p>
            <a:pPr fontAlgn="base"/>
            <a:r>
              <a:rPr lang="en-US" sz="1600" b="1" dirty="0"/>
              <a:t>Bad Loan Funded Amount</a:t>
            </a:r>
          </a:p>
          <a:p>
            <a:pPr fontAlgn="base"/>
            <a:r>
              <a:rPr lang="en-US" sz="1600" b="1" dirty="0"/>
              <a:t>Bad Loan Total Received Amount</a:t>
            </a:r>
          </a:p>
        </p:txBody>
      </p:sp>
      <p:sp>
        <p:nvSpPr>
          <p:cNvPr id="21" name="Subtitle 2"/>
          <p:cNvSpPr txBox="1">
            <a:spLocks/>
          </p:cNvSpPr>
          <p:nvPr/>
        </p:nvSpPr>
        <p:spPr>
          <a:xfrm>
            <a:off x="251520" y="3861048"/>
            <a:ext cx="8892480" cy="25922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r>
              <a:rPr lang="en-US" sz="2000" b="1" dirty="0">
                <a:solidFill>
                  <a:srgbClr val="FF9933"/>
                </a:solidFill>
              </a:rPr>
              <a:t>Loan Status Grid View</a:t>
            </a:r>
            <a:endParaRPr lang="en-US" sz="2000" b="1" dirty="0" smtClean="0">
              <a:solidFill>
                <a:srgbClr val="FF9933"/>
              </a:solidFill>
            </a:endParaRPr>
          </a:p>
          <a:p>
            <a:r>
              <a:rPr lang="en-US" dirty="0"/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US" b="0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3995936" cy="4766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PROBLEM STATEMENT</a:t>
            </a:r>
            <a:endParaRPr lang="en-US" sz="2800" dirty="0">
              <a:solidFill>
                <a:srgbClr val="FFFF00"/>
              </a:solidFill>
              <a:latin typeface="Bahnschrift SemiBol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496" y="476672"/>
            <a:ext cx="3600400" cy="504056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r>
              <a:rPr lang="en-US" sz="2000" b="1" u="sng" dirty="0">
                <a:solidFill>
                  <a:srgbClr val="FFFF00"/>
                </a:solidFill>
              </a:rPr>
              <a:t>DASHBOARD 2: OVERVIEW</a:t>
            </a:r>
            <a:endParaRPr lang="en-US" sz="2000" b="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/>
            </a:r>
            <a:br>
              <a:rPr lang="en-US" sz="2000" dirty="0" smtClean="0">
                <a:solidFill>
                  <a:srgbClr val="FFFF00"/>
                </a:solidFill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31032" y="1008112"/>
            <a:ext cx="8712968" cy="5517232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r>
              <a:rPr lang="en-US" sz="2000" b="1" dirty="0">
                <a:solidFill>
                  <a:srgbClr val="FF66FF"/>
                </a:solidFill>
              </a:rPr>
              <a:t>CHARTS</a:t>
            </a:r>
            <a:endParaRPr lang="en-US" sz="2000" b="0" dirty="0" smtClean="0">
              <a:solidFill>
                <a:srgbClr val="FF66FF"/>
              </a:solidFill>
            </a:endParaRPr>
          </a:p>
          <a:p>
            <a:pPr fontAlgn="base"/>
            <a:r>
              <a:rPr lang="en-US" sz="2000" b="1" dirty="0">
                <a:solidFill>
                  <a:srgbClr val="FF9933"/>
                </a:solidFill>
              </a:rPr>
              <a:t>Monthly Trends by Issue Date (Line Chart):</a:t>
            </a:r>
            <a:r>
              <a:rPr lang="en-US" sz="2000" b="1" dirty="0"/>
              <a:t>  </a:t>
            </a:r>
            <a:r>
              <a:rPr lang="en-US" sz="2000" dirty="0"/>
              <a:t>To identify seasonality and long-term trends in lending activities</a:t>
            </a:r>
            <a:endParaRPr lang="en-US" sz="2000" b="1" dirty="0"/>
          </a:p>
          <a:p>
            <a:pPr fontAlgn="base"/>
            <a:r>
              <a:rPr lang="en-US" sz="2000" b="1" dirty="0"/>
              <a:t>Regional Analysis by State (Filled Map):</a:t>
            </a:r>
            <a:r>
              <a:rPr lang="en-US" sz="2000" dirty="0"/>
              <a:t> To identify regions with significant lending activity and assess regional disparities</a:t>
            </a:r>
            <a:endParaRPr lang="en-US" sz="2000" b="1" dirty="0"/>
          </a:p>
          <a:p>
            <a:pPr fontAlgn="base"/>
            <a:r>
              <a:rPr lang="en-US" sz="2000" b="1" dirty="0">
                <a:solidFill>
                  <a:srgbClr val="FF9933"/>
                </a:solidFill>
              </a:rPr>
              <a:t>Loan Term Analysis (Donut Chart): </a:t>
            </a:r>
            <a:r>
              <a:rPr lang="en-US" sz="2000" dirty="0"/>
              <a:t>To allow the client to understand the distribution of loans across various term lengths.</a:t>
            </a:r>
            <a:endParaRPr lang="en-US" sz="2000" b="1" dirty="0"/>
          </a:p>
          <a:p>
            <a:pPr fontAlgn="base"/>
            <a:r>
              <a:rPr lang="en-US" sz="2000" b="1" dirty="0">
                <a:solidFill>
                  <a:srgbClr val="FF9933"/>
                </a:solidFill>
              </a:rPr>
              <a:t>Employee Length Analysis (Bar Chart): </a:t>
            </a:r>
            <a:r>
              <a:rPr lang="en-US" sz="2000" dirty="0"/>
              <a:t>How lending metrics are distributed among borrowers with different employment lengths, helping us assess the impact of employment history on loan applications.</a:t>
            </a:r>
            <a:endParaRPr lang="en-US" sz="2000" b="1" dirty="0"/>
          </a:p>
          <a:p>
            <a:pPr fontAlgn="base"/>
            <a:r>
              <a:rPr lang="en-US" sz="2000" b="1" dirty="0">
                <a:solidFill>
                  <a:srgbClr val="FF9933"/>
                </a:solidFill>
              </a:rPr>
              <a:t>Loan Purpose Breakdown (Bar Chart): </a:t>
            </a:r>
            <a:r>
              <a:rPr lang="en-US" sz="2000" b="1" dirty="0"/>
              <a:t>W</a:t>
            </a:r>
            <a:r>
              <a:rPr lang="en-US" sz="2000" dirty="0"/>
              <a:t>ill provide a visual breakdown of loan metrics based on the stated purposes of loans, aiding in the understanding of the primary reasons borrowers seek financing.</a:t>
            </a:r>
            <a:endParaRPr lang="en-US" sz="2000" b="1" dirty="0"/>
          </a:p>
          <a:p>
            <a:pPr fontAlgn="base"/>
            <a:r>
              <a:rPr lang="en-US" sz="2000" b="1" dirty="0">
                <a:solidFill>
                  <a:srgbClr val="FF9933"/>
                </a:solidFill>
              </a:rPr>
              <a:t>Home Ownership Analysis (Tree Map): </a:t>
            </a:r>
            <a:r>
              <a:rPr lang="en-US" sz="2000" dirty="0"/>
              <a:t>For a hierarchical view of how home ownership impacts loan applications and disbursements.</a:t>
            </a:r>
            <a:endParaRPr lang="en-US" sz="2000" b="1" dirty="0"/>
          </a:p>
          <a:p>
            <a:r>
              <a:rPr lang="en-US" sz="2000" b="1" i="1" u="sng" dirty="0">
                <a:solidFill>
                  <a:srgbClr val="FFFF00"/>
                </a:solidFill>
              </a:rPr>
              <a:t>Metrics to be shown: 'Total Loan Applications,' 'Total Funded Amount,' and 'Total Amount Received'</a:t>
            </a:r>
            <a:endParaRPr lang="en-US" sz="2000" b="0" dirty="0" smtClean="0">
              <a:solidFill>
                <a:srgbClr val="FFFF00"/>
              </a:solidFill>
            </a:endParaRP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5496" y="1309328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Bahnschrift SemiBold" pitchFamily="34" charset="0"/>
                <a:ea typeface="+mn-ea"/>
                <a:cs typeface="+mn-cs"/>
              </a:rPr>
              <a:t>1.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0" y="2492896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dirty="0" smtClean="0">
                <a:solidFill>
                  <a:srgbClr val="FF9933"/>
                </a:solidFill>
                <a:latin typeface="Bahnschrift SemiBold" pitchFamily="34" charset="0"/>
              </a:rPr>
              <a:t>2.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31440" y="3140968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dirty="0">
                <a:solidFill>
                  <a:srgbClr val="FF9933"/>
                </a:solidFill>
                <a:latin typeface="Bahnschrift SemiBold" pitchFamily="34" charset="0"/>
              </a:rPr>
              <a:t>3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Bahnschrift SemiBold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31440" y="4077072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dirty="0">
                <a:solidFill>
                  <a:srgbClr val="FF9933"/>
                </a:solidFill>
                <a:latin typeface="Bahnschrift SemiBold" pitchFamily="34" charset="0"/>
              </a:rPr>
              <a:t>4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Bahnschrift SemiBold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31440" y="4941168"/>
            <a:ext cx="436104" cy="463488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pPr marR="45720" lvl="0" algn="ctr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000" b="1" dirty="0">
                <a:solidFill>
                  <a:srgbClr val="FF9933"/>
                </a:solidFill>
                <a:latin typeface="Bahnschrift SemiBold" pitchFamily="34" charset="0"/>
              </a:rPr>
              <a:t>5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Bahnschrift SemiBold" pitchFamily="34" charset="0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144016"/>
            <a:ext cx="3995936" cy="47667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800" dirty="0" smtClean="0">
                <a:latin typeface="Bahnschrift SemiBold" pitchFamily="34" charset="0"/>
              </a:rPr>
              <a:t>PROBLEM STATEMENT</a:t>
            </a:r>
            <a:endParaRPr lang="en-US" sz="2800" dirty="0">
              <a:solidFill>
                <a:srgbClr val="FFFF00"/>
              </a:solidFill>
              <a:latin typeface="Bahnschrift SemiBold" pitchFamily="34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79512" y="692696"/>
            <a:ext cx="3600400" cy="504056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r>
              <a:rPr lang="en-US" sz="2000" b="1" u="sng" dirty="0">
                <a:solidFill>
                  <a:srgbClr val="FFFF00"/>
                </a:solidFill>
              </a:rPr>
              <a:t>DASHBOARD </a:t>
            </a:r>
            <a:r>
              <a:rPr lang="en-US" sz="2000" b="1" u="sng" dirty="0" smtClean="0">
                <a:solidFill>
                  <a:srgbClr val="FFFF00"/>
                </a:solidFill>
              </a:rPr>
              <a:t>3: </a:t>
            </a:r>
            <a:r>
              <a:rPr lang="en-US" sz="2000" b="1" u="sng" dirty="0">
                <a:solidFill>
                  <a:srgbClr val="FFFF00"/>
                </a:solidFill>
              </a:rPr>
              <a:t>OVERVIEW</a:t>
            </a:r>
            <a:endParaRPr lang="en-US" sz="2000" b="0" dirty="0" smtClean="0">
              <a:solidFill>
                <a:srgbClr val="FFFF00"/>
              </a:solidFill>
            </a:endParaRPr>
          </a:p>
          <a:p>
            <a:r>
              <a:rPr lang="en-US" sz="2000" dirty="0" smtClean="0">
                <a:solidFill>
                  <a:srgbClr val="FFFF00"/>
                </a:solidFill>
              </a:rPr>
              <a:t/>
            </a:r>
            <a:br>
              <a:rPr lang="en-US" sz="2000" dirty="0" smtClean="0">
                <a:solidFill>
                  <a:srgbClr val="FFFF00"/>
                </a:solidFill>
              </a:rPr>
            </a:b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31032" y="1412776"/>
            <a:ext cx="8712968" cy="3600400"/>
          </a:xfrm>
          <a:prstGeom prst="rect">
            <a:avLst/>
          </a:prstGeom>
        </p:spPr>
        <p:txBody>
          <a:bodyPr vert="horz" lIns="0" rIns="18288">
            <a:noAutofit/>
          </a:bodyPr>
          <a:lstStyle/>
          <a:p>
            <a:r>
              <a:rPr lang="en-US" sz="2000" b="1" dirty="0">
                <a:solidFill>
                  <a:srgbClr val="FF9933"/>
                </a:solidFill>
              </a:rPr>
              <a:t>GRID</a:t>
            </a:r>
            <a:endParaRPr lang="en-US" sz="2000" b="0" dirty="0" smtClean="0">
              <a:solidFill>
                <a:srgbClr val="FF9933"/>
              </a:solidFill>
            </a:endParaRPr>
          </a:p>
          <a:p>
            <a:r>
              <a:rPr lang="en-US" sz="2000" dirty="0"/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  <a:endParaRPr lang="en-US" sz="2000" b="0" dirty="0" smtClean="0"/>
          </a:p>
          <a:p>
            <a:r>
              <a:rPr lang="en-US" sz="2000" b="1" i="1" dirty="0">
                <a:solidFill>
                  <a:srgbClr val="FF9933"/>
                </a:solidFill>
              </a:rPr>
              <a:t>Objective:</a:t>
            </a:r>
            <a:endParaRPr lang="en-US" sz="2000" b="0" dirty="0" smtClean="0">
              <a:solidFill>
                <a:srgbClr val="FF9933"/>
              </a:solidFill>
            </a:endParaRPr>
          </a:p>
          <a:p>
            <a:r>
              <a:rPr lang="en-US" sz="2000" i="1" dirty="0">
                <a:solidFill>
                  <a:srgbClr val="FFFF00"/>
                </a:solidFill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US" sz="2000" b="0" dirty="0" smtClean="0">
              <a:solidFill>
                <a:srgbClr val="FFFF00"/>
              </a:solidFill>
            </a:endParaRPr>
          </a:p>
          <a:p>
            <a:r>
              <a:rPr lang="en-US" sz="2000" b="0" dirty="0" smtClean="0"/>
              <a:t/>
            </a:r>
            <a:br>
              <a:rPr lang="en-US" sz="2000" b="0" dirty="0" smtClean="0"/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Bahnschrift SemiBold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23528" y="332657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 Rounded MT Bold" pitchFamily="34" charset="0"/>
              </a:rPr>
              <a:t>FUNCTIONALITIES YOU WILL LEARN</a:t>
            </a:r>
            <a:endParaRPr lang="en-US" sz="2400" b="0" dirty="0" smtClean="0">
              <a:latin typeface="Arial Rounded MT Bold" pitchFamily="34" charset="0"/>
            </a:endParaRPr>
          </a:p>
          <a:p>
            <a:r>
              <a:rPr lang="en-US" sz="2400" dirty="0" smtClean="0">
                <a:latin typeface="Arial Rounded MT Bold" pitchFamily="34" charset="0"/>
              </a:rPr>
              <a:t/>
            </a:r>
            <a:br>
              <a:rPr lang="en-US" sz="2400" dirty="0" smtClean="0">
                <a:latin typeface="Arial Rounded MT Bold" pitchFamily="34" charset="0"/>
              </a:rPr>
            </a:br>
            <a:endParaRPr lang="en-US" sz="2400" dirty="0">
              <a:latin typeface="Arial Rounded MT Bold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7584" y="1137518"/>
            <a:ext cx="28620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66FF"/>
                </a:solidFill>
              </a:rPr>
              <a:t>SQL – MS SQL SERVER</a:t>
            </a:r>
            <a:endParaRPr lang="en-US" b="0" dirty="0" smtClean="0">
              <a:solidFill>
                <a:srgbClr val="FF66FF"/>
              </a:solidFill>
            </a:endParaRPr>
          </a:p>
          <a:p>
            <a:r>
              <a:rPr lang="en-US" dirty="0" smtClean="0">
                <a:solidFill>
                  <a:srgbClr val="FF66FF"/>
                </a:solidFill>
              </a:rPr>
              <a:t/>
            </a:r>
            <a:br>
              <a:rPr lang="en-US" dirty="0" smtClean="0">
                <a:solidFill>
                  <a:srgbClr val="FF66FF"/>
                </a:solidFill>
              </a:rPr>
            </a:br>
            <a:endParaRPr lang="en-US" dirty="0">
              <a:solidFill>
                <a:srgbClr val="FF66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92080" y="1137518"/>
            <a:ext cx="24300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POWER BI</a:t>
            </a:r>
            <a:endParaRPr lang="en-US" b="0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/>
            </a:r>
            <a:br>
              <a:rPr lang="en-US" dirty="0" smtClean="0">
                <a:solidFill>
                  <a:srgbClr val="FFFF00"/>
                </a:solidFill>
              </a:rPr>
            </a:b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7584" y="1471424"/>
            <a:ext cx="2358008" cy="5413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>
                <a:solidFill>
                  <a:srgbClr val="FFC000"/>
                </a:solidFill>
              </a:rPr>
              <a:t>Creating Database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Creating Table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Select</a:t>
            </a:r>
          </a:p>
          <a:p>
            <a:pPr fontAlgn="base"/>
            <a:r>
              <a:rPr lang="en-US" b="1" dirty="0" smtClean="0">
                <a:solidFill>
                  <a:srgbClr val="FFC000"/>
                </a:solidFill>
              </a:rPr>
              <a:t>Date name</a:t>
            </a:r>
            <a:endParaRPr lang="en-US" b="1" dirty="0">
              <a:solidFill>
                <a:srgbClr val="FFC000"/>
              </a:solidFill>
            </a:endParaRPr>
          </a:p>
          <a:p>
            <a:pPr fontAlgn="base"/>
            <a:r>
              <a:rPr lang="en-US" b="1" dirty="0" smtClean="0">
                <a:solidFill>
                  <a:srgbClr val="FFC000"/>
                </a:solidFill>
              </a:rPr>
              <a:t>Date part</a:t>
            </a:r>
            <a:endParaRPr lang="en-US" b="1" dirty="0">
              <a:solidFill>
                <a:srgbClr val="FFC000"/>
              </a:solidFill>
            </a:endParaRP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Cast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Decimal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Month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Hour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Quarter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Day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Group by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Order by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Decimal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Limit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Count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Distinct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CTE</a:t>
            </a:r>
          </a:p>
          <a:p>
            <a:pPr fontAlgn="base"/>
            <a:r>
              <a:rPr lang="en-US" b="1" dirty="0">
                <a:solidFill>
                  <a:srgbClr val="FFC000"/>
                </a:solidFill>
              </a:rPr>
              <a:t>Partition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502688"/>
            <a:ext cx="34381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/>
              <a:t>Connecting to SQL Server</a:t>
            </a:r>
          </a:p>
          <a:p>
            <a:pPr fontAlgn="base"/>
            <a:r>
              <a:rPr lang="en-US" b="1" dirty="0"/>
              <a:t>Data Cleaning</a:t>
            </a:r>
          </a:p>
          <a:p>
            <a:pPr fontAlgn="base"/>
            <a:r>
              <a:rPr lang="en-US" b="1" dirty="0"/>
              <a:t>Data </a:t>
            </a:r>
            <a:r>
              <a:rPr lang="en-US" b="1" dirty="0" smtClean="0"/>
              <a:t>Modeling</a:t>
            </a:r>
            <a:endParaRPr lang="en-US" b="1" dirty="0"/>
          </a:p>
          <a:p>
            <a:pPr fontAlgn="base"/>
            <a:r>
              <a:rPr lang="en-US" b="1" dirty="0"/>
              <a:t>Data Processing</a:t>
            </a:r>
          </a:p>
          <a:p>
            <a:pPr fontAlgn="base"/>
            <a:r>
              <a:rPr lang="en-US" b="1" dirty="0"/>
              <a:t>Power Query</a:t>
            </a:r>
          </a:p>
          <a:p>
            <a:pPr fontAlgn="base"/>
            <a:r>
              <a:rPr lang="en-US" b="1" dirty="0"/>
              <a:t>Date Tables</a:t>
            </a:r>
          </a:p>
          <a:p>
            <a:pPr fontAlgn="base"/>
            <a:r>
              <a:rPr lang="en-US" b="1" dirty="0"/>
              <a:t>Time Intelligence </a:t>
            </a:r>
            <a:r>
              <a:rPr lang="en-US" b="1" dirty="0" smtClean="0"/>
              <a:t>function</a:t>
            </a:r>
            <a:endParaRPr lang="en-US" b="1" dirty="0"/>
          </a:p>
          <a:p>
            <a:pPr fontAlgn="base"/>
            <a:r>
              <a:rPr lang="en-US" b="1" dirty="0"/>
              <a:t>DAX</a:t>
            </a:r>
          </a:p>
          <a:p>
            <a:pPr fontAlgn="base"/>
            <a:r>
              <a:rPr lang="en-US" b="1" dirty="0"/>
              <a:t>Date Function</a:t>
            </a:r>
          </a:p>
          <a:p>
            <a:pPr fontAlgn="base"/>
            <a:r>
              <a:rPr lang="en-US" b="1" dirty="0"/>
              <a:t>Text Function</a:t>
            </a:r>
          </a:p>
          <a:p>
            <a:pPr fontAlgn="base"/>
            <a:r>
              <a:rPr lang="en-US" b="1" dirty="0"/>
              <a:t>Filter Function</a:t>
            </a:r>
          </a:p>
          <a:p>
            <a:pPr fontAlgn="base"/>
            <a:r>
              <a:rPr lang="en-US" b="1" dirty="0"/>
              <a:t>Calculate</a:t>
            </a:r>
          </a:p>
          <a:p>
            <a:pPr fontAlgn="base"/>
            <a:r>
              <a:rPr lang="en-US" b="1" dirty="0"/>
              <a:t>SUM/ SUMX</a:t>
            </a:r>
          </a:p>
          <a:p>
            <a:pPr fontAlgn="base"/>
            <a:r>
              <a:rPr lang="en-US" b="1" dirty="0"/>
              <a:t>Creating KPI’s</a:t>
            </a:r>
          </a:p>
          <a:p>
            <a:pPr fontAlgn="base"/>
            <a:r>
              <a:rPr lang="en-US" b="1" dirty="0"/>
              <a:t>New Card Visual</a:t>
            </a:r>
          </a:p>
          <a:p>
            <a:pPr fontAlgn="base"/>
            <a:r>
              <a:rPr lang="en-US" b="1" dirty="0"/>
              <a:t>Creating Charts</a:t>
            </a:r>
          </a:p>
          <a:p>
            <a:pPr fontAlgn="base"/>
            <a:r>
              <a:rPr lang="en-US" b="1" dirty="0"/>
              <a:t>Formatting visuals</a:t>
            </a:r>
          </a:p>
          <a:p>
            <a:pPr fontAlgn="base"/>
            <a:r>
              <a:rPr lang="en-US" b="1" dirty="0"/>
              <a:t>Creating Functions</a:t>
            </a:r>
          </a:p>
          <a:p>
            <a:pPr fontAlgn="base"/>
            <a:r>
              <a:rPr lang="en-US" b="1" dirty="0"/>
              <a:t>Navigations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76923C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4565</TotalTime>
  <Words>593</Words>
  <Application>Microsoft Office PowerPoint</Application>
  <PresentationFormat>On-screen Show (4:3)</PresentationFormat>
  <Paragraphs>118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ANALYSIS</dc:title>
  <dc:creator>M.KESHAVA RAJ</dc:creator>
  <cp:lastModifiedBy>M.KESHAVA RAJ</cp:lastModifiedBy>
  <cp:revision>17</cp:revision>
  <dcterms:created xsi:type="dcterms:W3CDTF">2025-08-29T03:44:02Z</dcterms:created>
  <dcterms:modified xsi:type="dcterms:W3CDTF">2025-09-01T07:49:08Z</dcterms:modified>
</cp:coreProperties>
</file>