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56" r:id="rId5"/>
    <p:sldId id="257" r:id="rId6"/>
    <p:sldId id="258" r:id="rId7"/>
    <p:sldId id="259" r:id="rId8"/>
    <p:sldId id="260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E58-63D8-4570-BF8D-F5D9C3B5DFE7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9B6C-0C4F-4383-8DDF-EB4748BE5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E58-63D8-4570-BF8D-F5D9C3B5DFE7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9B6C-0C4F-4383-8DDF-EB4748BE5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E58-63D8-4570-BF8D-F5D9C3B5DFE7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9B6C-0C4F-4383-8DDF-EB4748BE5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E58-63D8-4570-BF8D-F5D9C3B5DFE7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9B6C-0C4F-4383-8DDF-EB4748BE5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E58-63D8-4570-BF8D-F5D9C3B5DFE7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9B6C-0C4F-4383-8DDF-EB4748BE5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E58-63D8-4570-BF8D-F5D9C3B5DFE7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9B6C-0C4F-4383-8DDF-EB4748BE5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E58-63D8-4570-BF8D-F5D9C3B5DFE7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9B6C-0C4F-4383-8DDF-EB4748BE5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E58-63D8-4570-BF8D-F5D9C3B5DFE7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9B6C-0C4F-4383-8DDF-EB4748BE5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E58-63D8-4570-BF8D-F5D9C3B5DFE7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9B6C-0C4F-4383-8DDF-EB4748BE5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E58-63D8-4570-BF8D-F5D9C3B5DFE7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9B6C-0C4F-4383-8DDF-EB4748BE5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BE58-63D8-4570-BF8D-F5D9C3B5DFE7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39B6C-0C4F-4383-8DDF-EB4748BE5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4BE58-63D8-4570-BF8D-F5D9C3B5DFE7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39B6C-0C4F-4383-8DDF-EB4748BE5D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846640" cy="504056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HOSPITAL EMERGENCY ROOM DASHBOARD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76256" y="6165304"/>
            <a:ext cx="2448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 smtClean="0">
                <a:solidFill>
                  <a:srgbClr val="33CC33"/>
                </a:solidFill>
              </a:rPr>
              <a:t>POWER BI</a:t>
            </a:r>
            <a:endParaRPr lang="en-US" sz="3200" b="1" dirty="0">
              <a:solidFill>
                <a:srgbClr val="33CC33"/>
              </a:solidFill>
            </a:endParaRPr>
          </a:p>
        </p:txBody>
      </p:sp>
      <p:sp>
        <p:nvSpPr>
          <p:cNvPr id="11266" name="AutoShape 2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4" name="AutoShape 10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8" name="AutoShape 2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AutoShape 6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4" name="AutoShape 8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 descr="icons8-power-bi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6632"/>
            <a:ext cx="504056" cy="504056"/>
          </a:xfrm>
          <a:prstGeom prst="rect">
            <a:avLst/>
          </a:prstGeom>
        </p:spPr>
      </p:pic>
      <p:sp>
        <p:nvSpPr>
          <p:cNvPr id="14346" name="AutoShape 10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icons8-power-bi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176" y="6093296"/>
            <a:ext cx="634921" cy="634921"/>
          </a:xfrm>
          <a:prstGeom prst="rect">
            <a:avLst/>
          </a:prstGeom>
        </p:spPr>
      </p:pic>
      <p:pic>
        <p:nvPicPr>
          <p:cNvPr id="17" name="Picture 16" descr="hospital monthly 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133" y="764704"/>
            <a:ext cx="8769735" cy="53285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846640" cy="504056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HOSPITAL EMERGENCY ROOM DASHBOARD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760" y="2924944"/>
            <a:ext cx="3816424" cy="432048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THANK YOU</a:t>
            </a:r>
            <a:endParaRPr lang="en-US" b="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76256" y="6165304"/>
            <a:ext cx="2448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 smtClean="0">
                <a:solidFill>
                  <a:srgbClr val="33CC33"/>
                </a:solidFill>
              </a:rPr>
              <a:t>POWER BI</a:t>
            </a:r>
            <a:endParaRPr lang="en-US" sz="3200" b="1" dirty="0">
              <a:solidFill>
                <a:srgbClr val="33CC33"/>
              </a:solidFill>
            </a:endParaRPr>
          </a:p>
        </p:txBody>
      </p:sp>
      <p:sp>
        <p:nvSpPr>
          <p:cNvPr id="11266" name="AutoShape 2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4" name="AutoShape 10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8" name="AutoShape 2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AutoShape 6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4" name="AutoShape 8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 descr="icons8-power-bi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6632"/>
            <a:ext cx="504056" cy="504056"/>
          </a:xfrm>
          <a:prstGeom prst="rect">
            <a:avLst/>
          </a:prstGeom>
        </p:spPr>
      </p:pic>
      <p:sp>
        <p:nvSpPr>
          <p:cNvPr id="14346" name="AutoShape 10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icons8-power-bi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176" y="6093296"/>
            <a:ext cx="634921" cy="6349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846640" cy="504056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HOSPITAL EMERGENCY ROOM DASHBOARD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76256" y="6165304"/>
            <a:ext cx="2448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 smtClean="0">
                <a:solidFill>
                  <a:srgbClr val="33CC33"/>
                </a:solidFill>
              </a:rPr>
              <a:t>POWER BI</a:t>
            </a:r>
            <a:endParaRPr lang="en-US" sz="3200" b="1" dirty="0">
              <a:solidFill>
                <a:srgbClr val="33CC33"/>
              </a:solidFill>
            </a:endParaRPr>
          </a:p>
        </p:txBody>
      </p:sp>
      <p:sp>
        <p:nvSpPr>
          <p:cNvPr id="11266" name="AutoShape 2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4" name="AutoShape 10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8" name="AutoShape 2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AutoShape 6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4" name="AutoShape 8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 descr="icons8-power-bi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6632"/>
            <a:ext cx="504056" cy="504056"/>
          </a:xfrm>
          <a:prstGeom prst="rect">
            <a:avLst/>
          </a:prstGeom>
        </p:spPr>
      </p:pic>
      <p:sp>
        <p:nvSpPr>
          <p:cNvPr id="14346" name="AutoShape 10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icons8-power-bi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176" y="6093296"/>
            <a:ext cx="634921" cy="634921"/>
          </a:xfrm>
          <a:prstGeom prst="rect">
            <a:avLst/>
          </a:prstGeom>
        </p:spPr>
      </p:pic>
      <p:pic>
        <p:nvPicPr>
          <p:cNvPr id="16" name="Picture 15" descr="hospital co 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764704"/>
            <a:ext cx="8784976" cy="53769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846640" cy="504056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HOSPITAL EMERGENCY ROOM DASHBOARD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76256" y="6165304"/>
            <a:ext cx="2448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 smtClean="0">
                <a:solidFill>
                  <a:srgbClr val="33CC33"/>
                </a:solidFill>
              </a:rPr>
              <a:t>POWER BI</a:t>
            </a:r>
            <a:endParaRPr lang="en-US" sz="3200" b="1" dirty="0">
              <a:solidFill>
                <a:srgbClr val="33CC33"/>
              </a:solidFill>
            </a:endParaRPr>
          </a:p>
        </p:txBody>
      </p:sp>
      <p:sp>
        <p:nvSpPr>
          <p:cNvPr id="11266" name="AutoShape 2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4" name="AutoShape 10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8" name="AutoShape 2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AutoShape 6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4" name="AutoShape 8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 descr="icons8-power-bi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6632"/>
            <a:ext cx="504056" cy="504056"/>
          </a:xfrm>
          <a:prstGeom prst="rect">
            <a:avLst/>
          </a:prstGeom>
        </p:spPr>
      </p:pic>
      <p:sp>
        <p:nvSpPr>
          <p:cNvPr id="14346" name="AutoShape 10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icons8-power-bi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176" y="6093296"/>
            <a:ext cx="634921" cy="634921"/>
          </a:xfrm>
          <a:prstGeom prst="rect">
            <a:avLst/>
          </a:prstGeom>
        </p:spPr>
      </p:pic>
      <p:pic>
        <p:nvPicPr>
          <p:cNvPr id="16" name="Picture 15" descr="hospital detail 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870" y="764704"/>
            <a:ext cx="8794617" cy="53227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846640" cy="76470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HOSPITAL EMERGENCY ROOM DASHBOARD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1941984"/>
            <a:ext cx="2768352" cy="55091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STEPS IN PROJECT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5616" y="2172920"/>
            <a:ext cx="51845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b="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b="0" dirty="0" smtClean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Requirement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Gathering/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Business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Requirements</a:t>
            </a:r>
          </a:p>
          <a:p>
            <a:pPr fontAlgn="base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2. Data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Walkthrough</a:t>
            </a:r>
          </a:p>
          <a:p>
            <a:pPr fontAlgn="base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3. Data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Connection</a:t>
            </a:r>
          </a:p>
          <a:p>
            <a:pPr fontAlgn="base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4. Data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Cleaning / Quality Check</a:t>
            </a:r>
          </a:p>
          <a:p>
            <a:pPr fontAlgn="base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5. Data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Modeling</a:t>
            </a:r>
          </a:p>
          <a:p>
            <a:pPr fontAlgn="base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6. Data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Processing</a:t>
            </a:r>
          </a:p>
          <a:p>
            <a:pPr fontAlgn="base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7. DAX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Calculations</a:t>
            </a:r>
          </a:p>
          <a:p>
            <a:pPr fontAlgn="base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8. Dashboard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Lay outing</a:t>
            </a:r>
          </a:p>
          <a:p>
            <a:pPr fontAlgn="base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9. Charts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Development and Formatting</a:t>
            </a:r>
          </a:p>
          <a:p>
            <a:pPr fontAlgn="base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10. Dashboard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/ Report Development</a:t>
            </a:r>
          </a:p>
          <a:p>
            <a:pPr fontAlgn="base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11. Insights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Generation</a:t>
            </a:r>
          </a:p>
        </p:txBody>
      </p:sp>
      <p:sp>
        <p:nvSpPr>
          <p:cNvPr id="11266" name="AutoShape 2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4" name="AutoShape 10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76256" y="6165304"/>
            <a:ext cx="2448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 smtClean="0">
                <a:solidFill>
                  <a:srgbClr val="33CC33"/>
                </a:solidFill>
              </a:rPr>
              <a:t>POWER BI</a:t>
            </a:r>
            <a:endParaRPr lang="en-US" sz="3200" b="1" dirty="0">
              <a:solidFill>
                <a:srgbClr val="33CC33"/>
              </a:solidFill>
            </a:endParaRPr>
          </a:p>
        </p:txBody>
      </p:sp>
      <p:pic>
        <p:nvPicPr>
          <p:cNvPr id="12" name="Picture 11" descr="icons8-power-bi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176" y="6093296"/>
            <a:ext cx="634921" cy="634921"/>
          </a:xfrm>
          <a:prstGeom prst="rect">
            <a:avLst/>
          </a:prstGeom>
        </p:spPr>
      </p:pic>
      <p:pic>
        <p:nvPicPr>
          <p:cNvPr id="13" name="Picture 12" descr="icons8-power-bi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76672"/>
            <a:ext cx="576064" cy="5760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846640" cy="76470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HOSPITAL EMERGENCY ROOM DASHBOARD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1628800"/>
            <a:ext cx="2768352" cy="55091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DASHBOARDS - 4</a:t>
            </a:r>
            <a:endParaRPr lang="en-US" sz="2400" b="0" dirty="0" smtClean="0">
              <a:solidFill>
                <a:srgbClr val="00B05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/>
            </a:r>
            <a:br>
              <a:rPr lang="en-US" sz="2400" dirty="0" smtClean="0">
                <a:solidFill>
                  <a:srgbClr val="00B050"/>
                </a:solidFill>
              </a:rPr>
            </a:b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76256" y="6165304"/>
            <a:ext cx="2448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 smtClean="0">
                <a:solidFill>
                  <a:srgbClr val="33CC33"/>
                </a:solidFill>
              </a:rPr>
              <a:t>POWER BI</a:t>
            </a:r>
            <a:endParaRPr lang="en-US" sz="3200" b="1" dirty="0">
              <a:solidFill>
                <a:srgbClr val="33CC33"/>
              </a:solidFill>
            </a:endParaRPr>
          </a:p>
        </p:txBody>
      </p:sp>
      <p:sp>
        <p:nvSpPr>
          <p:cNvPr id="11266" name="AutoShape 2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4" name="AutoShape 10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8" name="AutoShape 2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AutoShape 6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4" name="AutoShape 8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 descr="icons8-power-bi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404664"/>
            <a:ext cx="634921" cy="634921"/>
          </a:xfrm>
          <a:prstGeom prst="rect">
            <a:avLst/>
          </a:prstGeom>
        </p:spPr>
      </p:pic>
      <p:sp>
        <p:nvSpPr>
          <p:cNvPr id="14346" name="AutoShape 10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icons8-power-bi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176" y="6093296"/>
            <a:ext cx="634921" cy="63492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268016" y="2325320"/>
            <a:ext cx="5184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smtClean="0"/>
              <a:t>1. Monthly </a:t>
            </a:r>
            <a:r>
              <a:rPr lang="en-US" b="1" dirty="0"/>
              <a:t>View</a:t>
            </a:r>
          </a:p>
          <a:p>
            <a:pPr fontAlgn="base"/>
            <a:r>
              <a:rPr lang="en-US" b="1" dirty="0" smtClean="0"/>
              <a:t>2. Consolidated </a:t>
            </a:r>
            <a:r>
              <a:rPr lang="en-US" b="1" dirty="0"/>
              <a:t>View</a:t>
            </a:r>
          </a:p>
          <a:p>
            <a:pPr fontAlgn="base"/>
            <a:r>
              <a:rPr lang="en-US" b="1" dirty="0" smtClean="0"/>
              <a:t>3. Patient </a:t>
            </a:r>
            <a:r>
              <a:rPr lang="en-US" b="1" dirty="0"/>
              <a:t>Details</a:t>
            </a:r>
          </a:p>
          <a:p>
            <a:pPr fontAlgn="base"/>
            <a:r>
              <a:rPr lang="en-US" b="1" dirty="0" smtClean="0"/>
              <a:t>4. Key </a:t>
            </a:r>
            <a:r>
              <a:rPr lang="en-US" b="1" dirty="0"/>
              <a:t>Takeaways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846640" cy="504056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HOSPITAL EMERGENCY ROOM DASHBOARD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052736"/>
            <a:ext cx="2160240" cy="288032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KPI’s Requirements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76256" y="6165304"/>
            <a:ext cx="2448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 smtClean="0">
                <a:solidFill>
                  <a:srgbClr val="33CC33"/>
                </a:solidFill>
              </a:rPr>
              <a:t>POWER BI</a:t>
            </a:r>
            <a:endParaRPr lang="en-US" sz="3200" b="1" dirty="0">
              <a:solidFill>
                <a:srgbClr val="33CC33"/>
              </a:solidFill>
            </a:endParaRPr>
          </a:p>
        </p:txBody>
      </p:sp>
      <p:sp>
        <p:nvSpPr>
          <p:cNvPr id="11266" name="AutoShape 2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4" name="AutoShape 10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8" name="AutoShape 2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AutoShape 6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4" name="AutoShape 8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 descr="icons8-power-bi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6632"/>
            <a:ext cx="504056" cy="504056"/>
          </a:xfrm>
          <a:prstGeom prst="rect">
            <a:avLst/>
          </a:prstGeom>
        </p:spPr>
      </p:pic>
      <p:sp>
        <p:nvSpPr>
          <p:cNvPr id="14346" name="AutoShape 10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icons8-power-bi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176" y="6093296"/>
            <a:ext cx="634921" cy="63492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23528" y="2410430"/>
            <a:ext cx="882047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b="1" dirty="0" smtClean="0">
                <a:solidFill>
                  <a:srgbClr val="0070C0"/>
                </a:solidFill>
              </a:rPr>
              <a:t>Number </a:t>
            </a:r>
            <a:r>
              <a:rPr lang="en-US" sz="1400" b="1" dirty="0">
                <a:solidFill>
                  <a:srgbClr val="0070C0"/>
                </a:solidFill>
              </a:rPr>
              <a:t>of Patients</a:t>
            </a:r>
            <a:r>
              <a:rPr lang="en-US" sz="1400" dirty="0">
                <a:solidFill>
                  <a:srgbClr val="0070C0"/>
                </a:solidFill>
              </a:rPr>
              <a:t>: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dirty="0"/>
              <a:t>Measure the total number of patients visiting the ER daily.</a:t>
            </a:r>
            <a:endParaRPr lang="en-US" sz="1400" b="0" dirty="0" smtClean="0"/>
          </a:p>
          <a:p>
            <a:r>
              <a:rPr lang="en-US" sz="1400" dirty="0"/>
              <a:t>Display a daily trend using an area </a:t>
            </a:r>
            <a:r>
              <a:rPr lang="en-US" sz="1400" dirty="0" smtClean="0"/>
              <a:t>spark line </a:t>
            </a:r>
            <a:r>
              <a:rPr lang="en-US" sz="1400" dirty="0"/>
              <a:t>to understand patterns over time, such as peak days or seasonal trends.</a:t>
            </a:r>
            <a:endParaRPr lang="en-US" sz="1400" b="0" dirty="0" smtClean="0"/>
          </a:p>
          <a:p>
            <a:pPr fontAlgn="base"/>
            <a:r>
              <a:rPr lang="en-US" sz="1400" b="1" dirty="0">
                <a:solidFill>
                  <a:srgbClr val="0070C0"/>
                </a:solidFill>
              </a:rPr>
              <a:t>Average Wait Time</a:t>
            </a:r>
            <a:r>
              <a:rPr lang="en-US" sz="1400" dirty="0">
                <a:solidFill>
                  <a:srgbClr val="0070C0"/>
                </a:solidFill>
              </a:rPr>
              <a:t>: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dirty="0"/>
              <a:t>Calculate the average time patients wait before being attended to by a medical professional.</a:t>
            </a:r>
            <a:endParaRPr lang="en-US" sz="1400" b="0" dirty="0" smtClean="0"/>
          </a:p>
          <a:p>
            <a:r>
              <a:rPr lang="en-US" sz="1400" dirty="0"/>
              <a:t>Use an area </a:t>
            </a:r>
            <a:r>
              <a:rPr lang="en-US" sz="1400" dirty="0" smtClean="0"/>
              <a:t>spark line </a:t>
            </a:r>
            <a:r>
              <a:rPr lang="en-US" sz="1400" dirty="0"/>
              <a:t>to show daily fluctuations and identify days with higher wait times that may require operational adjustments.</a:t>
            </a:r>
            <a:endParaRPr lang="en-US" sz="1400" b="0" dirty="0" smtClean="0"/>
          </a:p>
          <a:p>
            <a:pPr fontAlgn="base"/>
            <a:r>
              <a:rPr lang="en-US" sz="1400" b="1" dirty="0">
                <a:solidFill>
                  <a:srgbClr val="0070C0"/>
                </a:solidFill>
              </a:rPr>
              <a:t>Patient Satisfaction Score</a:t>
            </a:r>
            <a:r>
              <a:rPr lang="en-US" sz="1400" dirty="0">
                <a:solidFill>
                  <a:srgbClr val="0070C0"/>
                </a:solidFill>
              </a:rPr>
              <a:t>: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dirty="0"/>
              <a:t>Analyze the average satisfaction score of patients on a daily basis to evaluate the quality of service provided.</a:t>
            </a:r>
            <a:endParaRPr lang="en-US" sz="1400" b="0" dirty="0" smtClean="0"/>
          </a:p>
          <a:p>
            <a:r>
              <a:rPr lang="en-US" sz="1400" dirty="0"/>
              <a:t>Present a daily trend using an area </a:t>
            </a:r>
            <a:r>
              <a:rPr lang="en-US" sz="1400" dirty="0" smtClean="0"/>
              <a:t>spark line </a:t>
            </a:r>
            <a:r>
              <a:rPr lang="en-US" sz="1400" dirty="0"/>
              <a:t>to identify dips in satisfaction and correlate them with operational challenges or peak times.</a:t>
            </a:r>
            <a:endParaRPr lang="en-US" sz="1400" b="0" dirty="0" smtClean="0"/>
          </a:p>
          <a:p>
            <a:pPr fontAlgn="base"/>
            <a:r>
              <a:rPr lang="en-US" sz="1400" b="1" dirty="0">
                <a:solidFill>
                  <a:srgbClr val="0070C0"/>
                </a:solidFill>
              </a:rPr>
              <a:t>Number of Patients Referred</a:t>
            </a:r>
            <a:r>
              <a:rPr lang="en-US" sz="1400" dirty="0">
                <a:solidFill>
                  <a:srgbClr val="0070C0"/>
                </a:solidFill>
              </a:rPr>
              <a:t>: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dirty="0"/>
              <a:t>Count the number of patients referred to specific departments from the ER each day.</a:t>
            </a:r>
            <a:endParaRPr lang="en-US" sz="1400" b="0" dirty="0" smtClean="0"/>
          </a:p>
          <a:p>
            <a:r>
              <a:rPr lang="en-US" sz="1400" dirty="0"/>
              <a:t>Use an area </a:t>
            </a:r>
            <a:r>
              <a:rPr lang="en-US" sz="1400" dirty="0" smtClean="0"/>
              <a:t>spark line </a:t>
            </a:r>
            <a:r>
              <a:rPr lang="en-US" sz="1400" dirty="0"/>
              <a:t>to track daily trends and identify departments with high referral rates, which may require additional resources.</a:t>
            </a:r>
            <a:endParaRPr lang="en-US" sz="1400" b="0" dirty="0" smtClean="0"/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251520" y="764704"/>
            <a:ext cx="2736304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REQUIREMENTS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323528" y="1484784"/>
            <a:ext cx="8964488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400" b="1" dirty="0" smtClean="0">
                <a:solidFill>
                  <a:schemeClr val="accent4"/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lang="en-US" sz="1400" b="0" dirty="0" smtClean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846640" cy="504056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HOSPITAL EMERGENCY ROOM DASHBOARD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340768"/>
            <a:ext cx="3240360" cy="432048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Dashboard 1: Monthly View </a:t>
            </a:r>
            <a:endParaRPr lang="en-US" sz="2000" b="0" dirty="0" smtClean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76256" y="6165304"/>
            <a:ext cx="2448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 smtClean="0">
                <a:solidFill>
                  <a:srgbClr val="33CC33"/>
                </a:solidFill>
              </a:rPr>
              <a:t>POWER BI</a:t>
            </a:r>
            <a:endParaRPr lang="en-US" sz="3200" b="1" dirty="0">
              <a:solidFill>
                <a:srgbClr val="33CC33"/>
              </a:solidFill>
            </a:endParaRPr>
          </a:p>
        </p:txBody>
      </p:sp>
      <p:sp>
        <p:nvSpPr>
          <p:cNvPr id="11266" name="AutoShape 2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4" name="AutoShape 10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8" name="AutoShape 2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AutoShape 6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4" name="AutoShape 8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 descr="icons8-power-bi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6632"/>
            <a:ext cx="504056" cy="504056"/>
          </a:xfrm>
          <a:prstGeom prst="rect">
            <a:avLst/>
          </a:prstGeom>
        </p:spPr>
      </p:pic>
      <p:sp>
        <p:nvSpPr>
          <p:cNvPr id="14346" name="AutoShape 10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icons8-power-bi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176" y="6093296"/>
            <a:ext cx="634921" cy="63492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23528" y="2410430"/>
            <a:ext cx="705678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Charts </a:t>
            </a:r>
            <a:r>
              <a:rPr lang="en-US" b="1" dirty="0">
                <a:solidFill>
                  <a:srgbClr val="0070C0"/>
                </a:solidFill>
              </a:rPr>
              <a:t>to Develop:</a:t>
            </a:r>
            <a:endParaRPr lang="en-US" b="0" dirty="0" smtClean="0">
              <a:solidFill>
                <a:srgbClr val="0070C0"/>
              </a:solidFill>
            </a:endParaRPr>
          </a:p>
          <a:p>
            <a:pPr fontAlgn="base"/>
            <a:r>
              <a:rPr lang="en-US" sz="1600" b="1" dirty="0" smtClean="0"/>
              <a:t>1. Patient </a:t>
            </a:r>
            <a:r>
              <a:rPr lang="en-US" sz="1600" b="1" dirty="0"/>
              <a:t>Admission Status</a:t>
            </a:r>
            <a:r>
              <a:rPr lang="en-US" sz="1600" dirty="0"/>
              <a:t>: Track admitted vs. non-admitted patients.</a:t>
            </a:r>
          </a:p>
          <a:p>
            <a:pPr fontAlgn="base"/>
            <a:r>
              <a:rPr lang="en-US" sz="1600" b="1" dirty="0" smtClean="0"/>
              <a:t>2. Patient </a:t>
            </a:r>
            <a:r>
              <a:rPr lang="en-US" sz="1600" b="1" dirty="0"/>
              <a:t>Age Distribution</a:t>
            </a:r>
            <a:r>
              <a:rPr lang="en-US" sz="1600" dirty="0"/>
              <a:t>: Group patients by 10-year age intervals.</a:t>
            </a:r>
          </a:p>
          <a:p>
            <a:pPr fontAlgn="base"/>
            <a:r>
              <a:rPr lang="en-US" sz="1600" b="1" dirty="0" smtClean="0"/>
              <a:t>3. Department </a:t>
            </a:r>
            <a:r>
              <a:rPr lang="en-US" sz="1600" b="1" dirty="0"/>
              <a:t>Referrals: </a:t>
            </a:r>
            <a:r>
              <a:rPr lang="en-US" sz="1600" dirty="0"/>
              <a:t>Analyze referral trends across different departments.</a:t>
            </a:r>
          </a:p>
          <a:p>
            <a:pPr fontAlgn="base"/>
            <a:r>
              <a:rPr lang="en-US" sz="1600" b="1" dirty="0" smtClean="0"/>
              <a:t>4. Timeliness</a:t>
            </a:r>
            <a:r>
              <a:rPr lang="en-US" sz="1600" dirty="0"/>
              <a:t>: Measure the percentage of patients seen within 30 minutes.</a:t>
            </a:r>
          </a:p>
          <a:p>
            <a:pPr fontAlgn="base"/>
            <a:r>
              <a:rPr lang="en-US" sz="1600" b="1" dirty="0" smtClean="0"/>
              <a:t>5. Gender </a:t>
            </a:r>
            <a:r>
              <a:rPr lang="en-US" sz="1600" b="1" dirty="0"/>
              <a:t>Analysis</a:t>
            </a:r>
            <a:r>
              <a:rPr lang="en-US" sz="1600" dirty="0"/>
              <a:t>: Visualize patient distribution by gender.</a:t>
            </a:r>
          </a:p>
          <a:p>
            <a:pPr fontAlgn="base"/>
            <a:r>
              <a:rPr lang="en-US" sz="1600" b="1" dirty="0" smtClean="0"/>
              <a:t>6. Racial </a:t>
            </a:r>
            <a:r>
              <a:rPr lang="en-US" sz="1600" b="1" dirty="0"/>
              <a:t>Demographics</a:t>
            </a:r>
            <a:r>
              <a:rPr lang="en-US" sz="1600" dirty="0"/>
              <a:t>: Analyze patient data by race.</a:t>
            </a:r>
          </a:p>
          <a:p>
            <a:pPr fontAlgn="base"/>
            <a:r>
              <a:rPr lang="en-US" sz="1600" b="1" dirty="0" smtClean="0"/>
              <a:t>7. Time </a:t>
            </a:r>
            <a:r>
              <a:rPr lang="en-US" sz="1600" b="1" dirty="0"/>
              <a:t>Analysis</a:t>
            </a:r>
            <a:r>
              <a:rPr lang="en-US" sz="1600" dirty="0"/>
              <a:t>: Assess patient volume by day and hour.</a:t>
            </a: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251520" y="764704"/>
            <a:ext cx="302433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REQUIREMENTS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251520" y="1772816"/>
            <a:ext cx="813690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Objective: </a:t>
            </a:r>
            <a:r>
              <a:rPr lang="en-US" sz="1600" dirty="0" smtClean="0"/>
              <a:t>Monitor key metrics and trends on a month-by-month basis to identify patterns and areas for improvement.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846640" cy="504056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HOSPITAL EMERGENCY ROOM DASHBOARD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340768"/>
            <a:ext cx="3672408" cy="432048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Dashboard 2: Consolidated View </a:t>
            </a:r>
            <a:endParaRPr lang="en-US" sz="2000" b="0" dirty="0" smtClean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76256" y="6165304"/>
            <a:ext cx="2448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 smtClean="0">
                <a:solidFill>
                  <a:srgbClr val="33CC33"/>
                </a:solidFill>
              </a:rPr>
              <a:t>POWER BI</a:t>
            </a:r>
            <a:endParaRPr lang="en-US" sz="3200" b="1" dirty="0">
              <a:solidFill>
                <a:srgbClr val="33CC33"/>
              </a:solidFill>
            </a:endParaRPr>
          </a:p>
        </p:txBody>
      </p:sp>
      <p:sp>
        <p:nvSpPr>
          <p:cNvPr id="11266" name="AutoShape 2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4" name="AutoShape 10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8" name="AutoShape 2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AutoShape 6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4" name="AutoShape 8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 descr="icons8-power-bi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6632"/>
            <a:ext cx="504056" cy="504056"/>
          </a:xfrm>
          <a:prstGeom prst="rect">
            <a:avLst/>
          </a:prstGeom>
        </p:spPr>
      </p:pic>
      <p:sp>
        <p:nvSpPr>
          <p:cNvPr id="14346" name="AutoShape 10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icons8-power-bi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176" y="6093296"/>
            <a:ext cx="634921" cy="634921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/>
        </p:nvSpPr>
        <p:spPr>
          <a:xfrm>
            <a:off x="251520" y="764704"/>
            <a:ext cx="302433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REQUIREMENTS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251520" y="1772816"/>
            <a:ext cx="8136904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Objective</a:t>
            </a:r>
            <a:r>
              <a:rPr lang="en-US" sz="1600" b="1" dirty="0">
                <a:solidFill>
                  <a:srgbClr val="0070C0"/>
                </a:solidFill>
              </a:rPr>
              <a:t>: </a:t>
            </a:r>
            <a:r>
              <a:rPr lang="en-US" sz="1600" dirty="0"/>
              <a:t>Provide a holistic summary of hospital performance for a selected date range.</a:t>
            </a:r>
            <a:endParaRPr lang="en-US" sz="1600" dirty="0" smtClean="0"/>
          </a:p>
          <a:p>
            <a:r>
              <a:rPr lang="en-US" sz="1600" dirty="0"/>
              <a:t>Charts to Develop</a:t>
            </a:r>
            <a:r>
              <a:rPr lang="en-US" sz="1600" dirty="0" smtClean="0"/>
              <a:t>:</a:t>
            </a:r>
          </a:p>
          <a:p>
            <a:endParaRPr lang="en-US" sz="1600" dirty="0" smtClean="0"/>
          </a:p>
          <a:p>
            <a:pPr fontAlgn="base"/>
            <a:r>
              <a:rPr lang="en-US" sz="1600" dirty="0"/>
              <a:t>Similar metrics as the Monthly View, but aggregated over a customizable date range for broader insights and trend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846640" cy="504056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HOSPITAL EMERGENCY ROOM DASHBOARD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340768"/>
            <a:ext cx="3816424" cy="43204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Dashboard 3: Patient </a:t>
            </a:r>
            <a:r>
              <a:rPr lang="en-US" sz="2200" b="1" dirty="0" smtClean="0">
                <a:solidFill>
                  <a:srgbClr val="00B0F0"/>
                </a:solidFill>
              </a:rPr>
              <a:t>Details</a:t>
            </a:r>
            <a:endParaRPr lang="en-US" sz="2200" b="0" dirty="0" smtClean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76256" y="6165304"/>
            <a:ext cx="24482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 smtClean="0">
                <a:solidFill>
                  <a:srgbClr val="33CC33"/>
                </a:solidFill>
              </a:rPr>
              <a:t>POWER BI</a:t>
            </a:r>
            <a:endParaRPr lang="en-US" sz="3200" b="1" dirty="0">
              <a:solidFill>
                <a:srgbClr val="33CC33"/>
              </a:solidFill>
            </a:endParaRPr>
          </a:p>
        </p:txBody>
      </p:sp>
      <p:sp>
        <p:nvSpPr>
          <p:cNvPr id="11266" name="AutoShape 2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4" name="AutoShape 10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8" name="AutoShape 2" descr="data:image/png;base64,iVBORw0KGgoAAAANSUhEUgAABLAAAASwCAYAAADrIbPPAAAQAElEQVR4AezdC5xd1Vnw/+c5ZyYhAUq5hEAys/c+e28IndL66mBrS6hoQ9VK8H1bg+2rBK/BWwmvVoNXglUbtFqC9RK0KsG/1lBfXwm1rUGtJa1aEy/YUALnss/JEAiESy+5TGbOWf91gMAEcpnLuey99m9/1srM2WfvtZ7nu07InIdZMwXhQAABBBBAAAEEEEAAAQQQQAAB1wXID4FMC1DAyvTyETwCCCCAAAIIIIAAAgj0ToCZEEAAAQT6JUABq1/yzIsAAggggAACCORRgJwRQAABBBBAAIFZCFDAmgUatyCAAAIIINBPAeZGAAEEEEAAAQQQQCBvAhSw8rbi5IsAAm0BOgIIIIAAAggggAACCCCAQIYEKGBlaLHSFWpPoyksGx5eEvn+W6Mg+J7IL73fftwY+cFf2P4Je/4B+/G/Qj+o2o/P2N603Zykt6+p2ef/64V7S/fZz//cfv47cRD8XOyVrruoVHpbPDwcxXE8v6eZMhkCCCCAAAIIIIAAAggggAACqRJIRzAUsNKxDkRhBdrFotj3vz7ySqttMek3Qi/4tC0stQtNhycLxcdE9HNi5GMi5jftxxtF5D22v1NEl4vIG1WkZD+ebfupXtftawJ73Rvl+XvNd4rIe0X0J42RXzdqNrda5p9MoVg2E5OHbQxPxF7wr7EffDR6oXj27aVSyRcOBBBAAAEEEEAAAQQQQGA6AlyDAAJzFjjVG/05T8AACJxAoGCLQF8XecGNtn8s8oOHzMTE14zov4uau0T0Z1TlHSLSLjQNSn+PxUblTUbkB18snn2y0DKJjfkrURB8wcb/+/bj9UEQXGLDtHU0+ycNAQQQQAABBBBAoKMCDIYAAgggkG8BClj5Xv+eZX+lyMBFQfDmyC/9TOz7WyM/eNoWgf5TVDaKyvfYQF4nogOSreNMMfKNNv4ftR//tGjkS7Ef7Le5/W3oBb8cl0rvWLJkycJspUS0CCCAAAIOC5AaAggggAACCCCQWYFCZiMn8NQLtIs3sVdaGfn+5j1+8FTLyL+ImN8wolfb4F9ru3PNiJxjk/oOVbnVtMynFwwOftkWtHbEQbA+8rxR+xx/5ywCDYHsChA5AggggAACCCCAAAII9EOAN9P9UHd4znhpPBT7/o+HXmCLN/OeNWruFdHrRMTJgpWc8nj+u8pGjZFbRAs7bDHr8dgv/Zkt7H3fJUuXnnvK2128gJwQQAABBBBAAAEEEEAAAQQQmKEABawZgqXh8rTF8MbFi0+PguD7bf+sGZhsGNHf1Rd+ftW8tMWagnjON2K+1xb27p4YGNxnC33/FPml94dheHEKYiMEBBBAAAEEEEAAAQQQQACBFAkQyssCFLBetuCzGQq0t8TZotWmA6cteFyM/IkYucIOwQ8xtwjTbEVb6HubiPlNbbZ2R35QsZ4bQy9cMTo62u8fXD/NFLgMAQQQQAABBBBAAIFUCxAcAgg4IkABy5GF7FUaYRieFfn+T0d+8JBoYYctWq2xc59pO23uAqH1vFG1te25/U8/bp03x15pVRzHr5n70IyAAAIIIIAAAgjMVoD7EEAAAQQQ6L8ABaz+r0EmIgiC4IL2DyLXZqsmoh8SkdfZTuuewLkiep1Rs8VMTD4T+aXtoResswVEthoKBwIIIJBBAUJGAAEEEEAAAQQQmJMABaw58bl/czgUXtTe1lY0Unv+B5GLnO1+1qnLsChiLleVDfrCVsNdtpi4IfTC5TZS/g5bBFo+BMgSAQQQQAABBBBAAAEE8ivAm9/8rv1JMy+VSm+K/OATWmztbm9rsxefZjstHQIjtpi4TrX1gF2jscj377TFrKuHhoYWnCI8nkYAAQQQQAABBBBAAAEEEEAgkwIUsGa0bO5fbAtXvi2IbC60zL/YbN9pOz+U3SKkuF0ooj9ii1lb5xcHnrZrty30grUXDw0tFQ4EEEAAAQQQQAABBBBAAIFZCnBb2gQoYKVtRfoUz8VLLj6vvS3NFq52i+h1IkLhSjJ3LBDRFapye7M4MBb5QXur4fr2b4sUYT2FAwEEEEAAAQQQQKC3AsyGAAIIdFCAAlYHMbM41MiikTNCL7ilOTje/hlX62wO822nuSHQ3mp4i2hhhy1mVds/yyz0whWjo6ODbqRHFggggAACCLgvQIYIIIAAAggg8IIABawXHHL5py1mXD2+8OAuVVkvomcIh8sCQftnmam2tj27/+lnY9/fGnnBmlKptNjlpMkNAQQQEBEQEEAAAQQQQAABBBwQoIDlwCLONAXf9y+MfH+zLWZstfd6ttNyJKAipxvRq0VlU6FlHov80vbQC9Zd5PuvyxEDqc5IgIsRQAABBBBAAAEEEEAAgf4KUMDqr3+vZ9f2d90MiD4sL/ycK+HokUB6pymKmMtVZUNL9KHIDypsNUzvYhEZAggggAACCCCAAAIIIJBXgcwUsPK6QJ3KOxqOLrXFic+1v+vGjvka22kIHE8gPLrV8Ln9+/faguefhr7/7vbPSjvexZxDAAEEEEAAAQQQQAABBDotwHgIHE+AAtbxVBw7F3ml1VJo/qtN6y220xCYpoCeZwue16vox8cXHng2emGr4dooioanOQCXIYAAAggggAACCPRHgFkRQAAB5wQoYDm3pC8ndPGSi88Lg+BeUXOXPbvQdhoCsxTQgRe3Gt4uk81G5Ae74iDYEHrhcjug2k5DAAEEEEDAMQHSQQABBBBAAIE0CVDAStNqdDAWW1y4sjl45D/VyMoODstQCBwVGDFG1qm2HrDFrH3tXwoQe6VVbDU8ysNHBBB4XoA/EEAAAQQQQAABBBDokAAFrA5BpmWYK0UGbPFqvTFyv41pqe00BLotsEhErzNqtowvPPhk7PtbIy9Ys2x4eIlwzFmAARBAAAEEEEAAAQQQQAABBEQKILgjsMz3S3v84LO2eHWLzapoO00Eg94KLDCiV4vKpslCcU/kB58Pg+Dm2PNe39swmA0BBBBAAAEEEEAAAQQQQMAlgWkUsFxK191c2tu3JkV32gz5Qe0WgZYKgfZ/X96iRj5otPBFW8yqRUGwyb5WV46MjMxLRYQEgQACCCCAAAIIIIAAAlME+BSB9Aq032CmNzoiO6VAHMevCX3/7vb2LXvx2bbTEEirQCBG1tjX6r2HDxx85oWthqXVnufxuk3rihEXAggggAACCMxcgDsQQAABBLoiQAGrK6y9GTQOgm8yE5P/rqLf15sZmQWBzgioyOkvbDU0dw1q4anIL20PvWBdEASXdGYGRkEAAQQQyLIAsSOAAAIIIIAAAq8UoID1SpFsPFb7hv8XjZHtNtzIdhoCWRYoipjLVWVD0ciXIj/4YuwFH4x9v70dlv9GZXllib2fAsyNAAIIIIAAAggggIBTArw5zNhyvnHx4tND399i3/B/wIZu3/jbP2kIuCXweqNysxH9vC1mPRkFwZbIK61ub5ftbZrMhgACCCCAAAIIIIAAAgggkBYBClhpWYlpxBEvjYcOnLbgn1T0u6dxef8vIQIE5i5wrhhZJWruMhOT+yLf3xZ6wdr234W5D80ICCCAAAIIIIAAAggggAACHRHowSAUsHqA3IkpQi9cbgYmd9ixRm2nIZBHgdNEdIWq3G7/LuyJ/GBXHAQb2n83RESFAwEEEEAAAQQQQACBDAsQOgIInFyAAtbJfVLxbBgEP6ba+gcbzGLbaQgg8ILAiDGyzv7deCDygnrsB78XBcG3x3E8/4Wn+RMBBBBAAAEEciZAuggggAACDgtQwEr54oZesE6N/J4Nc9B2GgIIHE9AZdiI/JgY+aSZmHwm9v2ttqi1xvf9C493OecQQAABBE4kwHkEEEAAAQQQQCCdAhSw0rku7ag09oIPq8qG9gM6AghMW2ChEb1aVDYNiI5FfrAjDoL1keeNTnsELkRgLgLciwACCCCAAAIIIIAAAh0XoIDVcdK5D3ilyEDkBX9iVG4SDgRyKNDBlAt2rFFj5BbRwo7QD6pREGyKvdLKkZGRefY5GgIIIIAAAggggAACCCCAQAYE2m/uMhBmfkJcsmTJwj1+cK+oXD+HrLkVAQSOI6AiJTGyxqi5d/zAwSdsMWtL5JVWB0Hw2uNczikEEEAAAQQQQAABBBBAIO0CuYmPAlaKlnrZsmVnLhic/3c2pO+wnYYAAt0VONsWs1aJmruKRp6MfH9b5AU3LvP9UnenZXQEEEAAAQQQQACBdAkQDQIIZEGAAlZKVmloaGjB5OHxe0XM5SkJiTAQyJPAoIiuEJWNk6LVyA8qURBsDL1wuYjw30mLQEMAAQQQQOCkAjyJAAIIIIBAlwV4Y9Zl4OkMPzo6OnhasbjFXnul7TQEEOi/QChGblRtPRD5/j7bN8deaVX7uyT7HxoRIICAqwLkhQACCCCAAAIIIHBiAQpYJ7bp1TPF5/Y/vfn535rWqxmZBwEEZiCg54nodUbNlsnD489vNQy9YG28NB4SjrQJEA8CCCCAAAIIIIAAAgg4KkABq78Lq5Hv/74N4T220xBIgQAhnELgNBFdoSq3m4HJPZEf7IqDYMOLWw1VOBBAAAEEEEAAAQQQQAABBLoiQAGr06wzGC/0Sx8S0R8RDgQQyKrAiDGy7oWthkHN/p3+SFwqvWNkZGReVhMibgQQQAABBBBAAAEEEJimAJf1VIACVk+5X54s9v0fUjE/9fIZPkMAgYwL+Pbv9E+Ylvn0+IGDz9q/41sjL1gTBMEFGc+L8BFAAAEEEEAAga4JMDACCCAwXQEKWNOV6uB1F5VKbzOiv9fBIRkKAQTSJbDQ/h2/WlQ2FY2MRX6wIw6C9ZHnjaYrTKJBAAEEEHBAgBQQQAABBBDIhQAFrB4v80WeF7Zarb+y07LFyCLQEMiBQNHmOGqM3CJa2GGLWZUoCDaGXrii/RtI7XM0BBDouwABIIAAAggggAACCKRdgAJWD1cojuPXtLRwr4ieJxwIIJBXgVCM3Kja2vbl/U8/YYtZWyKvtDoMw7MyDULwCCCAAAIIIIAAAggggEAXBShgdRF36tBXigzI5OTH7bnX205D4FUCnMifgBE5xxazVomau7TZejL0gk9HfuknS6WSnz8NMkYAAQQQQAABBBBAAAEETixQOPFTmXsm1QHv8UvrjZGrUh0kwSGAQD8F5qnKO0TM7xRaJon8YFccBBtCL1xug+K/1RaBhgACCCCAAAIIIIDAiwJ8yKEAb4p6sOj2Teg32zelN/dgKqZAAAF3BEZs0XudausBW8x6IvL9zbFXWjWyaOQMd1IkEwQQQAABBBDonwAzI4AAAtkSoIDV5fUaGho6x74J3Wynaf8gZ/uBhgACCMxYYJGIXmfUbBlfePBJW8zaFnrB2ouHhpYKBwIIIIBA/wSYGQEEEEAAAQR6JkABq7vUOn9g4E/sFJ7tNAQQQKATAgtEdIWq3N4sDoxFL2w1XB953qiIqHAgkDEBwkUAAQQQQAABBBBAYDoCFLCmozTLa8IgJ3uUlwAAEABJREFUWCtGrpnl7dyGAAIITEegvdXwFtHCDlvMqkVBsCn2SitHRkbmTedmrkEAAQQQQAABBBBAAAEEsiBAAatLq1Qqld6oRjZ0aXiG7agAgyHgjIBvi+ZrjJp7xw8cfNIWs/4y9P3vbW9ldiZDEkEAAQQQQAABBBBAAIFcCnSmgJVLupMmXSi0zB/YK+bbTkMAAQT6IXCWLWZdq6J/Nr848GTkl7aHXrDuIt9/XT+CYU4EEEAAAQQQQAABRwRIA4E+CVDA6gK8fZP4PjvsW2yn9Udg3E77rO3VV/R9ImbSnqMhkDeBon3tX64qG1qiD8V+8KUoCG4LvXC5hbDP2T9pCCCAAAIIINAzASZCAAEEEJi5AAWsmZud9I5SqeSrml896UU8OUcBs98Y+awY2WRU/o8R8277xvwtA63m0uF6MlipJ6fZfo7t0Sv6BZV6fVAHB84qmFZUKOg32/t/UER/TVS2iEjFdhoCzgsYkUvs35+fVW09EPn+E5EX/Gno++8eWTRyhvPJkyACCLgiQB4IIIAAAgggkDMBClgdXvBCy/y+iPImUDp2HBEx223/ULtQ1S5S2SLUomoj+eZKI/nRapLcXq3X/285Sf5l9549ez8jcsrvsCqXy195tNGoPlqrfdbe/yeVeu0XK0nyPZV6Eo83J8+1xbBvtwWyD9oM/sN2+17f/klDwFkBPc8WcK9X0Y+PLzy43xazPhUGwY9FUTTsbMok9qIAHxBAAAEEEEAAAQQQyI4ABawOrpV90/deO9x32E6bm0DFFqw+okavmX9w4bmVev0K23+mXahqF6nmNvTJ7x4bG3vGFsM+bQtkP1+pJ9/QKuiFtnD2Q/auf7C9ZTsNgZcF3Ptsvi1mfZsa+T2ZbDYiP/j3OAhujTxv1KaqttMQQAABBBBAAAEEEEAAgb4IUMDqEHscx6+xb/o+3KHhcjPMlEQr7e96UjHfYAtHcaVef1+5Udv60FMPfW3KNT3/tFar7bOFsz+u1JO3F5uTnoj+jIh83vam7TQEXBf4evv38pdFCztsMWtP5AV/EPr+O4MgOM31xMkPAQQQQAABBBBAAAEEOisw19EoYM1V8MX7zURznf10se206QscEpV7jClcZQtEF7W/66lcr7e37U1/hB5e+cjY2GOVeu1DNtbLBycnFqvRa0XM3TaEr9hOQ8B1gaX27+sNKvqJopFnIt/fFnrB2mXDw0tcT5z8EEAAAQQQQACBlAgQBgK5FqCA1YHlj5fGQ7aQcVMHhsrLELvsm+AfmX9w4fmVJLm22qjebxPP1M+aevixx54uN2r3VOr11To4cL6qfLsR/T2bR8N2GgKuCywQ0RX2dX/7ZKG4J/KDz4dBcHPsea8XDgQQQAABBFItQHAIIIAAAlkVoIDVgZUzxckP2GEW2k47iYB9s7tNVL6jUk/eUK7X/qjf2wNPEuqMniqXy+PP/9yseu0nbG5+QeXrRfSXROXfxFY2bach4LJA+9+Rt6iRDxotfNEWsyqxF3w48v1vHR0dHXQ5cXJDILcCJI4AAggggAACCPRBoP3Gow/TujNlqVT6OluoWO1ORt3IxNzfKuibbZHnHZUk+ZSdwdjubHs0Sf6zUq/9qs31TTo4sFiMXm9fI/fYhL9qOw0B1wVCo3KTiP79s/uffjb2/a2RV1rted7ZwvGSAJ8ggAACCCCAAAIIIIDAzAQoYM3M61VXF435TXsSR4vw6mbuV5W3VOr1q2q12hde/bz7Z8rl8lOVRm2zLWZdO96cbP/crGtEzB/azB+3nTZ7Ae7MgICKnG5ErxY1dw2qPhn5wd+HQXBTPDwcZSB8QkQAAQQQQAABBBBAAIEUCVB4mcNitLfIGCNXzWGIPt7a1al3G1NY2S5clZPkX7o6U4YGHxsbO1Ru1LZalzWVerLUtApvssWsDxiR/xQOBJwX0AGb4reqkQ+bQrFsi1lfjL3gg/a/o2+15/m3yCLQEEAAAQQQQAABBBDojoAbo/KmYU7rWPj5Od3u3s1NW5B5/2vPO/cN1Ub1PvfS62hGprqn+m+Vev2Xq/Xk602x4KuYn7AzfMr2cdtpCLgu8HqjcrOIfs4Wsx6P/eCPbTHrf71x8eLThQMBBBBAAAEEEEibAPEggEDfBShgzXIJSqVS+7tn3j7L2128zYjRH7MFmd/auXPnhIsJdjOnarXaKNfrv1epJ99xaOLIOWr0GlG5087JVkOLQHNe4Hwj8gMi+n8PnLZgvy1kbQu9YG0URcPCgQACCCDgjACJIIAAAgggMBcBCliz1Cs0Dd99dYyd/mylUWv/bKdjzvJg5gJ79+49+PxWwyS5wRa0hsS0LlOVW+1IO22nIeC6wGkiusK+5m+XyWYj8oNdcRBsCL1wuYiocCCQbwGyRwABBBBAAAEEcitAAWsWS3+R77/Ovo1aOYtbnbzFvtG8tVKvfcjJ5PqfVKvSaOwsJ8l6W8y6rKlSEiM3qJj2Fs0j/Q+PCBDousCIMbJOtfWALWY9Efn+5tgrrYzjeP7sZuYuBBBAAAEEEEAAAQQQyKIABaxZrJqRwi/Y27CzCCLmI+3iyvOf8kfXBRJ7VBrJneV6feXphw9N3Wq4r+uTH52Ajwj0T+B8Eb3OqLnXTEw+E/v+1sgL1vi+f6FwIIAAAggggAACCCCAgNMCFGFmuLylUsk30vqeGd52zOWuPFCRP6nU6ze6kk/W8nhw374DR7caDteTIVX5FhH9LTHyqHAg4L7AQiN6tahsGhDdE/ml7baY9bPPf4es+7mTIQIIIIAAAggggEBGBAizcwIUsGZoWWjJj4jogOT+MPcP1ZM1lsHYTuuzwGdEJstJ8plKvfb+SiO5uFXQS0T0Z42Rz4pI03YaAi4LFEXM5baYdVtL9KHI9x8N/dJvxUFw5ZUi/PdaOBBAAAEEEMi0AMEjgAACzwsUnv+TP6Yl8MIbIfMD07rY7YuS4sT897aLJm6nmd3sarXablvM+s1qI/nm8ebk+Wr0WvsG/26b0XO20xBwXEBjFfNTtoD7j3v84MkoCLZEXml1EASvdTxx0kMAAQROIMBpBBBAAAEEsi9AAWsGa9jw/e+yly+xPcfNfE1axZWP7H1kf44RMpX62NjYM+VG7Z5Kvb66Uk/OM6ZwharcZpPYbTsNAdcFzhYjq0TNXUUj+9tbDUMvWFcqlZa5njj5dViA4RBAAAEEEEAAAQT6KkABawb8BdUbZnC5i5caNYUfrOypfNHF5HKSU7PaqG4vJ8nNtph1ScG0ImPkJhFzv+2TwoFAFwVSMPTzWw1tAXdDoWUejvygEgXBxtALl9vY+PfQItAQQAABBBBAAAEEEEirAF+wT3Nllvl+yb7Rf/s0L3fyMpv/re3v5HEyuWwk1fEoH200qtVGsrFSr19VnJh/oRi9XlTusRN9xXYaAq4LhGLkRtXWA5Hv77N9c+yVVi1btuxM1xMnPwQQQAABBBBAAAEEsiaQswLW7JenaXSNvTvPXn9tCx2/Yg1ojgq0t4VWGrXNlSS5tqmyWMS80765/wP7cczRlEkLgSkCep6IXmfUbJk8PL4v9v2tkRes8X3/QuFAAAEEEEAAAQQQyKAAIbsmkOeCzEzWUo3K/57JDU5da2TPhGn9kM2J3zhoEfLQkiQ5XKnXP1lpJD9mPw6raV1qjNwsop8TW9GynYaAywILjOjVorJpQHRv5Ae74iDYEL6w1VBdTpzcEEAAAQQQOEaABwgggECKBChgTWMxIt9/i73Msz2HzUyKtN7baDSezWHypPyiQLnR2FVtJLdV6rXlOjiwWF7aami+9uIlfEDAZYERY2TdC1sNgyQKgk2xV1oZx/F8l5MmNwQQ6IwAoyCAAAIIIIBAZwQoYE3D0f6f+O+exmVOXmKM/mql0Wh/142T+ZHUzAXK5fJTR7caHpqYWKwq/9P+HfmoHWmf7TQEXBfwxMgao+ZeMzH5lC1mbbHFrOsuWbr0XNcT72N+TI0AAggggAACCCCAgFDAOvWLwL4/l3ef+jL3rjAi/3n2onN/3b3MyKhTAnv37j1YTpK/qdZrP1ypJxe0txravzC32vF32m5fQvZPWgoECKFLAmfaYtYqW8zaPDEwuC/ygx1xEKyPPG+0S/MxLAIIIIAAAggggAACuRWggHWKpc/v9kEzWRDzgzt37pw4BVE+nibLaQm0txragtZ6W8y6rFXQkn1zf4OKuc/ePG47DQGXBYo2uVFj5BbRwg5bzKpEQbAx9MIVo6Ojg/Y5GgIIIIAAAggggAACCMxBoGcFrDnE2Ndb1eiqvgbQp8lV9dfL9fp/9Gl6pnVAoFar1SuN5E77Olo5cNr8Rc//XVLZLGL2O5AeKSBwKoFQjNyo2tr23P6nH7f/M2Rz7JVWxXH8mlPdyPMIIIAAAggggEDWBYgfgW4IUMA6hapRedcpLnHvaSOPysAAWwfdW9m+ZbR79+6vlhu1j1eS5PpKvX6BMYUrROU3bEBfsp2GgOsC54rodUbNlvbPzQq94NORX/rJUqnkCwcCCCCAAALHF+AsAggggMArBChgvQJk6sOLfP919nHufvugfZN1U7lcZsuXXXxaVwSa1UZ1uy1mravUk5EBMe3vVDm61fBIV2ZkUATSIzBPVd4hYn6n0DJJ5Ae74iDYEHrhchsi/yZbBBoCnRNgJAQQQAABBBBwSYAvlk+ymi1TWHGSp918ysjfVOv1v3UzObJKo8Duer12dKvh6YcPnaNGr7Fv7u+2sT5rOw0B1wVGjJF1qq0HbDHriaNbDUcWjZyRisQJAgEEEEAAAQQQQACBlAhQwDrZQhRM3gpYE6ZV+JmTkfAcAt0UeHDfvgPlRm1rpV5fPVxPzreFrLcbkQ/bOSu2Z7IRNAIzEFgk8sJWw/GFB/dFQfA3sV/64SAILhAOBBBAAAEEEEAAAQRyLkAB6wQvgCtFBsTIN5/gaTdPG/lodaz6aMqSI5ycCnxGZNIWsv6hWk9+qlJP4oJpRcbITbaodb+ITNhOQ8BlgYVi5Boj5g+LRh6P/Oe3Gq6PPG/UJq220xBAAAEEEEAAAQQQcE3gpPkUTvpsjp/c43lvtumfZXte2mFtDvxaXpIlz+wJPNpoVKuNZGOlXr9qcHLiQjV6rS1mtbcafjl72RAxAjMWaG81vEW0sMMWs2pREGyKvdLKkZGReTMeiRsQQAABBBBAwGEBUkPAXQEKWCdYWyOFt5/gKUdP6++WHyuPOZocaTkm8PBjjz1dbtTuscWs1To4sFgL+m1G9HdtmnXbaQi4LuCLkTVGzb3jBw4+aYtZfxn6/vcODQ2d43ri5IcAAgj0RIBJEEAAAQRSKUAB6wTLoipXSn6O8YHW5G/nJ10ydUmg/Rszy7Xa31XrtZ+s1JOgVdD/IWJ+UY18webZsp2GgMsCZ9li1rUq+mfzi8V9kR/8Y+T7Px0NRbHLSZNb+gWIEAEEEEAAAQQQ6LQABazji7ZdRo//lINnVeHy7/4AABAASURBVO7avWfPXgczI6UcCtRqtf+q1Ou/Vm4kby5OzFssRq8XlXssxVdtpyGQFYFZxKkD9qYrRfRDUmw+aotZlSgINoZeuGJ0dHRQOBBAAAEEEEAAAQQQyLBAu1CT4fC7E3oQBBfbkV9jex5ay0wWPpSHRMkxbwIij+x9ZH+lUdtcSZJrx5uTi40prLTFrDutBAVbi0BzXiAUIzeqtrY9t3//3sgL/jT0/XePLBo5w/nMSRABBBBAAAEEEEDAOQEKWMdZ0mJL33Sc046e0k+e8DcPOpoxaeVTYGxs7FC1Ub3PFrNuqNSTpWpalxojN4vo50Ts23z7Bw0BdwX0PFu8vV5FPz6+8MCzkV/aHnrB2iiKht3NmcwQQAABBBBAAAEEpi2QgQspYB1vkbR12fFOu3hOjWxyMS9yQuBUAuVGY1e1kdxWqdeWy0DxAnlxq6EROXCqe3kegWwL6ICt2V6uKrfLZLMR+cGuOAg2hF64XMSWuYQDAQQQQAABBGYjwD0IINBdAQpYx/XVbzzuaddOGtlTbtT+1rW0yAeBmQpUKpUnj241PNKcXKRGr7Fv49lqOFNIrs+qwIgxsk619YAtZu2LfH9z7JVWsdUwq8tJ3AhkWoDgEUAAAQQQOKEABaxX0FwpYv/PtHzdK067+VDNXTaxpu00BBB4UaC91dAWdre+uNVwWMW81b65/6CI+eKLl/ABAZcFFonodUbNlsMLDz5hC1r/N/T9H4yi6HzhyIgAYSKAAAIIIIAAAm4KFNxMa/ZZjXle+we4L5j9CNm5U435WHaiJVIE+iLQKtfr/1xtJD9fqdffMCCm/UOx19pi1v02mgnbaS4KkNPzAipyuv3kf6noR2Wy+bgtZn0+DIKbY897vT1PQwABBBBAAAEEEECgpwIUsF7JXShc9MpTjj5+sP0zgBzNjbT6LODq9Lvr9Vqlkdxhi1lXnX740NlTthruczVn8kLgRYH21wtvUSMfNFr4oi1m1aIg2BR7pZUjIyPzXryGDwgggAACCCCAAAIIdE2g/QVp1wbP4sDGmDgFcfcgBLOlB5MwBQLOCjy4b9+BKVsNl6rKlSLmQyLyiO00BFwXCMTIGqPm3vEDB/fZgtZfhEHw3iAIXut64uSHAAIIIIAAAgh0WIDhpilAAeuVUKrtLYSvPOvc41ahcJ9zSZEQAv0TaJaT5J8q9frPVOrJsoJpRcbITbagdb+IsNXQItCcFmgXrd6jRv68aGR/5Je2h16wzhazLnE6a5JDAAEEEEiRAKEggEAeBChgvXKVjVz0ylMOPn6iVqs96GBepIRAKgQebTSq1UaysVKvXzXenLxAjV5ri1l32+Ces52GgMsCRftav1xVNthi1pciP6hEQbAx9MIVV8rzvyTF5dzJDYFsCxA9AggggAACKRcopDy+PoRn3C9gGfmUhTW20xBAoMsCY2Njz5QbtXtsMWt1pZ6cZ0zhCvvm/jYVebjLUzM8AmkQaP/igxtVW9v2+METtpi1JfJKq+M4fk0agut0DIyHAAIIIIAAAggg0D0BClhTbIeGhhaI6FJx/FDRv3c8RdJDIK0CzWqjur2cJDeX68nrpFV8g1H5ORvsP9vesj3vjfzdFjhXjKwSNXeZicn2z836RBgEP3rx0JDz/+66vaxkhwACCCCAAAII9EaAAtYU58HBQc8+VNvdbmay/WbZ7Rxzmx2JZ0mgsqfyxWqSbKjUk7fKQPFCW8z6QRv//zUiB+xHGgIuC5xmk3unGvn9ZnFgT+QHO0IvuCX2/W+w52kIIIAAAggggAACCLxKgALWFJKiMRfIlMeOfvpkec+eiqO5kRYCmRWoVCpP2mLWn9hi1rtbKu2thleJyh1iZE9mkyJwBKYn0P4fR6Oqst6I7rTFrH2R72+OvdLKOI7nT28IrkIAAQQQQAABBGYhwC2ZEqCANXW5Wnr+1IdOfq7yL07mRVIIOCSQJMnhaqN6fyVJ1lYaiaemdakxcrOIfk7ElrTsHzQEHBaw/xbrdUbNvWZi8pnY97dGXrDG9/0LHc6Z1BBAAIHMChA4Aggg0CsBClhTpbVlv2ieesLBz435LwezIiUEnBYoNxq7qo3ktkq9tlwHBxaL0etF5R5by/qa04mTHAIiC43o1fb1vmlAdCzygx1xEKyPPG8UHAQcEiAVBBBAAAEEEJiGAAWsqUiqi6Y+dPFzI7LbxbzICYG8CJTL5acqjdrmSpJcO95snm9M4YWthiKP5cWAPHMr0P6aZdQYuUW0sCP0g2oUBJvaWw1HRkbm5VaFxBFAAAEEEEAAgZwItL8YzEmq00jTiPvfgdUqUsCaxkuBSxDIgsDY2Nih6tGthvVkaE5bDbOQMDEiMEVARUpiZE17q+H4gYNP2GLWlsgrrQ6C4LVTLuNTBBBAAAEEEEAAAUcEKGBNWciWGOe/A6swv/DIlJT5tIMCDIVAvwWmbjVsFbSkYn7SvsH/tI1r3HYaAi4LnG1f66tEzV1FI09Gvr8t8oIbl/l+yeWkyQ0BBBBAAAEEEMiTQJoKWH13V9Fz+h5EdwP4crlc/kp3p2B0BBBIg0CtVquX6/XfrTSSbx84bf4iI+a77Rv8u0TM/jTERwwIdFFgUERXiMrGSdH2NsMHI7/0axcFwZtFhK97LAINAQQQQACBFAgQAgIzFuALuWPJFhz70K1HKvK4WxmRDQIITEdg9+7dX63W639li1nfX6nXF4tpXaYqt9p7d9pOQ8BtASNvsIXbn28Z+ZfI9/fZvjn2SquWLVt2ptuJkx0CCLgvQIYIIIBAvgQoYB273vOPfejWIyPyhFsZkQ0CCMxCoFVpNHaWk2R9pZ5cNiAmFCM3qJj77FhHbKch4LCAniei1xk1WyYPjz+/1TD0grXx0nhIOPIpQNYIIIAAAgggkBkBCljHLJVx+7cYqTx5TLo8QACB3AvsrtdrlUZyZ7leX9lUWSwq77Uof2H7s7bTEDilQIYvOE1EV6jK7WZgshEFwRciv/SLFwXB/xAOBBBAAAEEEEAAgdQJUMA6dknsF7PHnnDpkRo54FI+5IKAIwKpSSNJkucqSfKxSj3537YvMqZwhX1zf5sN8Eu20xBwWUDFyDeKmA+0jPxH5Ad1W9DaFHullXEcO/3d2S4vKrkhgAACCCCAgFsCFLCmrqdR179IPTw1XXc+JxMEEOiCQLPaqG4vJ8nNtpg1UjCtyBi5yb7Bv19EJmynIeCygGcLWmuMmnvNxOQzse9vjbxgTRAEF7icNLkhgAACCCCAAAJpFnihgJXmCHsZm4rT34Flvxgf7yUncyGAgDsCjzYa1Woj2Vip168ab05eoEavtcWsu22GX7adhoDLAguN6NWisqloZCzygx1xEKyPPG/U5aTJDQEEEEDAYQFSQyCjAhSwjl24wWMfuvXIFIQf0OzWkpINAn0RGBsbe6bcqN1ji1mr55++8PyW0XeImI/YYBLbaQi4LFC0yY0aI7eIFnbYYtbuyPd/86JS6W32fPs5+4GGAAJ5ECBHBBBAAIHeC1DAOtZcj33o1iNtScutjMgGAQT6LfDQQw8dqTVq22wx632VelJ6eauhfs7Gxn9zLALNaYGLRfT9rZb5p9gPnoyCYEvklVaHYXiWcJxKgOcRQAABBBBAAIEZCVDAmhEXFyOAAAIInEzg5a2GteXFiXmLxej1onKPveerttM6KsBgaRIwIueIkVWi5i5ttp6O/NL20AvW2WKWLXKlKVJiQQABBBBAAAEEsilAASub60bUCCDQCQHG6KrAI3sf2V9p1DZXkuTapsr5xhSussWsO+yb/D1dnZjBEei/QFHEXK4qG2wxa3fkB7viINgQeuFyGxpfe1kEGgIIIIAAAgggMFMBvoiaqRjXHyPAAwQQQGA6AkmSHK42qvfbYtbaSiPx1LQuNUZuFnl+q6ERDgTcFhixr/d1qq0HbDHricj3N8deadXIopEz3E6b7BBAAAEEEEDAJYF+50IBq98rwPwIIIBADgXKjcauaiO5rVKvLZeB4gXy0lZD87UccpByvgQWieh1Rs2W8YUHn7TFrG2hF6y9eGhoqXAggAACCLguQH4IIDAHAQpYc8DjVgQQQACBuQtUKpUnj241HG82X95qKLJ37qMzAgKpFlggoitU5fZmcWAsemGr4frI80ZFxOlfLCMcCMxagBsRQAABBPIqQAErrytP3ggggEAKBcbGxg69tNWwngyLaV1m39zfakPdaTtbDS0CzWmB9lbDW0QLO2wxqxYFwabYK60cGRmZ19GsGQwBBBBAAAEEEMigAAWsDC4aISOAAAI5EWhVGo2d5SRZX6knl7UKWhIjN6iY+2z+47b3rTExAj0Q8O3rfY1Rc+/hAwefiX1/a+QFa0ql0uIezM0UCCCAAAIIIIBA6gQoYKVuSQgIgVwIkCQCMxao1Wr1SiO5s1yvrzw0ceQcNXqNqNxpB3rCdhoCzgqoyOlG9Gr7et9UaJnHIr+0PfSCdbHnjTibNIkhgAACCCCAAAKvEKCA9QqQ7DwkUgQQQCC/Anv37j1YbtS2VpLkhko9GXrFVsP8wpB5HgSKIuZyVdlgtLAr8oNKFAQbQy9cMTo6OpgHAHJEAAEEEEAgfwJk3BaggNVWoCOAAAIIZFmgOXWrYcG0Inl5q+GRLCdG7AhMQyC0r/cbVVvbntv/9OO2mLUl8kqrwzA8axr3cgkCCCCQHwEyRQCBzAtQwMr8EpIAAggggMBUgUcbjerRrYYTpnWBGr1WxNxtr3nOdhoCLguca4tZq0TNXdps7o9e2Gq4NoqiYZeTJrfeCTATAggggAAC/RSggNVPfeZGAAEEEOiqQKPReLbcqN1TqddXV+rJecYUrlCV21Tk4a5OzOAIHF+gh2d1wBZu21sNb5fJZiPyg11xEGwIvXC5DcL+FbB/0hBAAAEEEEAAgQwJUMDK0GIRKgIIIIDAnASa1UZ1ezlJbi7Xk9e1txoaIzfZN/n32z4pHAi4LTBiX+/rVFsP2GLWvsj3N8deadXIopEz3E6b7BBAAAEEEEDAFQEKWK6sJHkgMF0BrkMAgecF2lsNq41kY6Vev2pwcnLqVsOvPH8BfyDgrsAiEb3OqNkyvvDgk7aYtS30grXLhoeXCAcCCCCAAAIIIJBSAQpYs1gYbkEAAQQQcEvg4ccee/roVsPhenJue6uhqNxhs2zYTkPAZYEFIrpCVW6fLBT3RH6wIw6C9ZHnjQoHAggggAACCAgE6RGggJWetSASBBBAAIEUCHxGZLK91bCSJGsr9cRX07rUGLlZRD8nIi3baQi4KtD+unDUvt5vES3ssMWsWhQEm2KvtHJkZGSeq0mTFwIIdF2ACRBAAIGOCLS/UOnIQAyCAAIIIICAiwLlRmNXtZHcVqnXluvgwAVi9HpRucfm+lXbaQi4LBCIkTVGzb2HDxx8Jvb9rZFXWu153tkuJ53O3IgKAQQQQAABBChg8RpAAAEEEEBgmgJQp8BfAAAQAElEQVTlcvmpSqO2uZIk1443JxcbU7jKFrPuEDFj0xyCy/olwLxzElCR043o1aLmrkEtPBX5pe2hF6wLguCSOQ3MzQgggAACCCCAwDQFKGBNE4rLEEAAgbwLkP+xAmNjY4eqjer9tpi1tlKvD79iq6E59moeIeCUQNEWbS9XlQ1FI1+K/KASBcHG0AtXXCky4FSmJIMAAggggAACqREopCYSAkHAfQEyRAABhwWmbjWUgeIFYvR6FXOfTXncdhoCLguEYuRG1da2PX7whC1mbYm80uo4jl/jctLkhgACCCCAAAK9FchYAau3OMyGAAIIIIDAbAQqlcqT7a2G5Xp95aGJI+eo0WtE5U471uO20xBwWeBcW8xa1d5qaCYm90W+vy30grVRFA27nDS5IYAAAgh0Q4AxEThWgALWsR48QgABBBBAoKMCe/fuPVhu1LZWkuSGSj0ZEtO6TFVutZPstJ2GgMsCp4noCvt6v10mm43ID3bFQbAh9MLlIqLCgQAC3RdgBgQQQMAhAQpYDi0mqSCAAAIIpF6gVWk0dpaTZL0tZl3WVCmJkRte3Gp4JPXREyACcxMYMUbWqbYesMWsJyLf3xx7pZVxHM+f27DdvZvREUAAAQQQQCAdAhSw0rEORIEAAgggkEOBxB6VRnJne6vh6YcPTd1quM8hDlJB4HgC54vodUbNvWZi8pnY97dGXrDG9/0LhQMBBBBAAAEEEDiOAAWs46BwCgEEEEiXANHkQeDBffsOTNlquHTKVsOH8pA/OeZaYKERvVpUNg2IjkV+sCMOgvWR543mWoXkEUAAAQQQQOAYAQpYx3DwwFkBEkMAAQSyJdCcstXw9QXTioyRm0TM/SIyYTsNAVcF2l+bjtrX+y2ihR2hH1SjINjU3mo4MjIyz9WkyQsBBBBAAAEETi3Q/iLh1FeJCBchgAACCCCAQH8EHm00qtVGsrFSr1813py8QI1eK2LuttE8ZzsNAWcFVKT9c+LWtLcajh84+IQtZm2JvNLqIAhe62zSJIYAAgikQIAQEEijAAWsNK4KMSGAAAIIIHACgbGxsWfKjdo9tpi1ulJPzjOmcIWq3GYv3207DQGXBc4WI6tEzV1FI/sjv7Q99IJ1pVJpmctJk1tmBQgcAQQQQKDDAhSwOgzKcAgggAACCPRQoFltVLeXk+RmW8y65Nithmayh3EwFQJdEDjpkEURc7kt3m4otMzDkR9UoiDYGHrhiitFBk56J08igAACCCCAQCYFCpmMmqARQAABBBBA4FUCU7caFifmXyhGrxeVe+yFX7GdhoDLAqEYuVG1tW2P7z8e+f7m2CutWrZs2ZkuJ01uCCCAAAII5EmAAlaeVptcEUBgxgLcgEBWBR7Z+8j+SqO2uZIk1zZVFhtTuMoWs+6wb/L3ZDUn4kZgegJ6noheZ9RsmTw8/qQtZm0LvWBtvDQeEg4EEEAAAQQQyKwABazMLl1mAidQBBBAAIE+CyRJcrjaqN5vi1lrK43EU9O61Bi5WUQ/J2JLWvYPGgKOCpwmoitU5XYzMLkn8oNdcRBsCL1wuYgt6QoHAggggAACCHRQoKtDUcDqKi+DI4AAAgggkD6BcqOxq9pIbqvUa8t1cGCxvLTV0HwtfdESEQIdFRgxRtapth6wxawkCoJNsVdaGcfx/I7OwmAIIIDArAW4EQEETiRAAetEMpxHAAEEEEAgBwLlcvmpo1sNx5vN81/aaijyWA7SJ8V8C3hiZI1Rc6+ZmHwm9v2tkResCYLggnyzOJA9KSCAAAIIOClAAcvJZSUpBBBAAAEEZi4wNjZ26KWthvVkqL3VUFVutSPttN3YTsuJQA7TXGhErxaVTUUjj0V+sCMOgvWR543m0IKUEUAAAQQQSKUABaxULgtBIYAAAghkXMCJ8NtbDctJsr5STy5rFbQkRm5QMffZ5MZtpyHgqkD76+NRY+QW0cIOW8yqREGwMfTCFaOjo4OuJk1eCCCAAAIIpF2g/Q902mMkPgQQyKUASSOAQJoEarVavdJI7izX6ysPTRw5R41eIyp32hifsJ2GgMsCoRi5UbW17cv7n37CFrO2RF5pdRiGZ7mcNLkhgAACCCCQNgEKWGlbkU7Gw1gIIIAAAgh0QWDv3r0Hy43a1kqS3FCpJ0vFtC7Tl7cadmFGhkQgHQJG5BxbzFolau7SZuvpyC9tD71gnS1mXZyOCIkCAQQQQCC3AjlInAJWDhaZFBFAAAEEEOiiQKvSaOw8utVwQEz7u1WObjU80sV5GRqBfgsURczltni7wRazdkd+sCsOgg2hFy63gfE1tkWgIZA1AeJFAIF0C/CPa7rXh+gQQAABBBDIlMDuer12dKvh6YcPvbDVUMzdNolnbach4LLAiDGyTrX1gC1mPRH5/ubYK60aWTRyhstJvyI3HiKAAAIIINA1AQpYXaNlYAQQQAABBPIt8OC+fQee32pYr6+u1JNFxhSuUJXbrMqXbKcdV4CTjggsEtHrjJot4wsPPmmLWdtCL1h78dDQUuFAAAEEEEAAgVkJUMCaFRs3IYAAAgikVoDA0irQrDaq28tJcrMtZo0UTCsyRm4SMfeLyITtNARcFVggoits8fb2ZnFgLHphq+H6yPNGRUSFAwEEEEAAAQSmJUABa1pMXIRAvgTIFgEEEOi2wKONRrXaSDZW6vWrBicnLlSj19piVnur4Ze7PTfjI9BngfZWw1tECztsMasWBcGm2CutjON4fp/jYnoEEEAAAQRSLUABqzvLw6gIIIAAAgggME2Bhx977Olyo3aPLWatHq4n503ZavjINIfgMgSyKuCLkTVGzb1mYvKZ2Pe3Rl6wplQqLc5qQsSNAAII5FCAlHskQAGrR9BMgwACCCCAAAKnFviMyOSUrYbL1LQuNUZuFtHPiUjLdhoCrgosNKJXi8qmQss8Fvml7aEXrIs9b8TVhMkLgZcF+AwBBBA4tQAFrFMbcQUCCCCAAAII9Emg3GjsqjaS2yr12vLixLzFYvR6+wb/HhvOV22nIeCqQFHEXK4qG4wWdkV+UImCYGPohStGR0cHj5s0JxFAAAEEEHBcgAKW4wtMeggggAACCLgi8MjeR/ZXGrXNlSS5tqlyvjGFq2wx6w77Rn+sEzkyBgIpFgjFyI2qrW3P7X/6cVvM2hJ5pdVhGJ6V4pgJDQEEEEAAgY4KUMDqKCeDIYAAArkWIHkEeiaQJMnhaqN6vy1mra3U68Ov2GpoehYIEyHQe4FzbTFrlai5S5vN/dELWw3XRlE03PtQmBEBBBBAAIHeCVDA6p01MyEwDQEuQQABBBCYjcDUrYYyULxAXtxqaCtZB2YzHvcgkA0BHZAXthreLpPNRuQHu+Ig2BB64XIbv9pOQwABBBBAwBkB9wpYziwNiSCAAAIIIIDAbAQqlcqTR7caHmlOLlKj14jKnXasvbbTEHBZYMQYWafaesAWs/ZFvr859kqrRhaNnOFy0uSGAAI5FiD1XAlQwMrVcpMsAggggAAC+RIYGxs7VG7UtlaS5IZKPRkW07pMVW61CjttN7bTEHBVYJGIXmfUbBlfePBJW8zaFnrB2mXDw0uEA4EpAnyKAAIIZEWAAlZWVoo4EUAAAQQQQGCuAq1Ko7GznCTrbTHrsqZK+wdj36Bi7rMDH7GdhsBsBLJwzwIRXWGLt7dPFop7Ij/YEQfB+sjzRoUDAQQQQACBjAhQwMrIQhEmAggggAAC7gr0J7PEHpVGcme5Xl95+uFD50zZarivPxExKwI9EWh//T9qjNwiWthhi1m1KAg2xV5p5cjIyLyeRMAkCCCAAAIIzEKg/Q/YLG7jFgQQQACBVAkQDAIIzEngwX37DkzZarj0FVsN5zQ2NyOQcoFAjKwxau49fODgM7Hvb4280mrP885OedyEhwACCCCQMwEKWDlbcNI9sQDPIIAAAggg8KJAc+pWw4JpRcbITSLmfhGZsJ2GgJMCKnK6Eb1a1Nw1qIWnIr+0PfSCdUEQXOJkwiSFAAIIIJApgU4WsDKVOMEigAACCCCAAALTEXi00ahWG8nGSr1+1Xhz8gI1eq0tZt1t733OdhoCrgoU7ev8clXZUDTypcgPKlEQbAy9cMWVIgOuJk1eCCAwbQEuRKDnAoWez8iECCCAAAIIIIBARgXGxsaeKTdq99hi1upKPTnPmMIV9g3+bSrycEZTImwEpivQ/qUHN6q2tu3xgydsMWtL5JVWx3H8mukOwHWvFOAxAggggMBMBChgzUSLaxFAAAEEEEAAgZcFmtVGdXs5SW4u15PXHbvV0Ey+fBmfdU2AgfslcK4YWdXeamgmJvdFvr8t9IK1URQN9ysg5kUAAQQQcF+AApb7a0yGCCCAAAIInFCAJzonMHWr4eDkMVsNv9K5WRgJgdQJnCaiK1TldplsNiI/2BUHwYbQC5eLiAoHAggggAACHRKggNUhSIZBAIHcCpA4Aggg8CqBhx977OmjWw2bKouNKVxl38rfIUb2vOpiTiDglsCIMbJOtfWALWY9Efn+5tgrrYzjeL5baZINAggggECvBShg9Vqc+Y4jwCkEEEAAAQTcFUiS5HC1Ub2/kiRrK43EU9O61L7Bv1lEPydiS1r2DxoCjgqcL6LXGTX3monJZ2Lf3xp5wRrf9y8UDgQQQACBnArMPm0KWLO3404EEEAAAQQQQGDGAuVGY1e1kdxWqdeW6+DAYjF6vajcY2tZX5vxYNyAQHYEFhrRq+1rfdOA6FjkBzviIFgfed5odlIgUgRSIkAYCORUgAJWTheetBFAAAEEEECg/wLlcvmpSqO2uZIk1443m+e/tNVQ5LH+R0cECHRNoP0eZNQYuUW0sCP0g2oUBJvaWw1HRkbmdW3WKQPzKQIIIIBA9gTa/3hkL2oiRgABBBBAAAEEHBMYGxs7VD261bCeDKV8q6Fj+qTTTwEVKYmRNe2thuMHDj5hi1lbIq+0OgiC1/YzLuZGAAEEEEiXAAWsdK0H0SCAAAII5EaARBE4ucDUrYamWAjsG/wbVMx99q5x22kIuCpwtn2trxI1dxWN7I/80vbQC9aVSqVlriZMXggggAAC0xMoTO8yrkIAAQRSKEBICCCAQE4EqtVqo9JI7izX6ysPTRw5R41eIyp32vQft52GgKsCRRFzuapsKLTMw5EfVKIg2Bh64YorRQZcTZq8EEAAAQSOL1A4/mnO5kWAPBFAAAEEEEAgWwJ79+49WG7UtlaS5IZKPRkS07rMvsG/1Wax03YaAi4LhGLkRtXWtj2+/3jk+5tjr7Rq2bJlZ7qcNLkhgAACnRLI+jgUsLK+gsSPAAIIIIAAAnkWaFUajZ3lJFlvi1mXDYhpv8G/4cWthkfyDEPurgvoeSJ6nVGzZfLw+JO2mLUt9IK18dJ4SDgQ6J4AIyOAQB8FKGD1EZ+pEUAAAQQQQACBTgrsrtdrR7cann740NSthvs6OQ9jITB7ga7ceZqIrlCV283A5J7IbbdekAAAEABJREFUD3bFQbAh9MLlIqLCgQACCCDghAAFLCeWkSQQQAABBBBAIDcC00z0wX37DkzZarjUmMIV9g3+bfb2L9lOQ8BlgRFjZJ1q6wFbzEqiINgUe6WVcRzPdzlpckMAAQRcF6CA5foKkx8CCCCAwKsEOIFADgWa1UZ1ezlJbq7Uk5GCaUX2Df5NIuZ+azFhOw0BVwU8MbLGqLnXTEw+E/v+1sgL1gRBcIGrCZMXAggg4KoABSxXV5a8EOiuAKMjgAACCGRY4NFGo1ptJBsr9fpV483JC9TotbaYdbdN6cu20xBwVWChEb1aVDYVjTwW+cGOOAjWR5436mrC5IUAAgi4JEABq2+rycQIIIAAAggggED/BcbGxp4pN2r32GLW6ko9OXfKVsPd/Y+OCBDomkD7fdCoMXKLaGGHLWZVoiDYGHrhitHR0cGuzcrACCCQUwHS7oRA+z/cnRiHMRBAAAEEEEAAAQSyLzB1q+ElL2811M/Z1Fq20xBwVaD9GzxvVG1t+/L+p5+wxawtkVdaHYbhWa4mnLm8CBgBBHIvQAEr9y8BABBAAAEEEEAAgeMLvLzVsLa8ODFvsRi9XlTusVd/1XZaxgQId3oCRuQcMbJK1NylzdbTkV/aHnrBOlvMunh6I3AVAggggEA3BChgdUOVMRFAAAEEEEDARYFc5/TI3kf2Vxq1zZUkubapcr4xhatsMesOETOWaxiSd12gaF/jl6vKBlvM2h35wa44CDaEXrjcJs57KYtAQwABBHolwH90eyXNPAgggAACIgICAgi4IJAkyeFqo3q/LWatrdTrw2palxojN4s8v9XQCAcC7gqM2Nf6OtXWA7aY9UTk+5tjr7RqZNHIGe6mTGYIIIBAOgQoYKVjHYgCgekLcCUCCCCAAAIpEyg3GruqjeS2Sr22XAaKF8hLWw3N11IWKuEg0EmBRSJ6nVGzZXzhwSdtMWtb6AVrLx4aWiocCCCAAAIdF8hlAavjigyIAAIIIIAAAggg8LxApVJ58uhWw/Fmc8pWQ9n7/AX8gYCbAgtEdIWq3N4sDoxFL2w1XB953qiIqHAggEDfBJjYHQEKWO6sJZkggAACCCCAAAKpEhgbGzv08lbDZFhM6zL7Bv9WG+RO29lqaBFozgq0txreIlrYYYtZtSgINsVeaWUcx/MzmDEhI4AAAqkQoICVimUgCAQQQAABBBBAwHmBVqXR2FlOkvWVenJZq6AlMXKDirnPZj5uu8ON1HIu4NvX+hqj5l4zMflM7PtbIy9YUyqVFufchfQRQACBGQlQwJoRFxcjgAACCCCAQF8EmNQ5gVqtVq80kjvL9frKQxNHzlGj14jKnTbRJ2ynIeCqwEIjerV9rW8qtMxjkV/aHnrButjzRlxNmLwQQACBTglQwOqUJOMggAACKRcgPAQQQCCtAnv37j1YbtS2VpLkhko9GXrFVsO0hk1cCMxVoChiLleVDUYLuyI/qERBsDH0whWjo6ODcx2c+xFAAAHXBChgubai5NNNAcZGAAEEEEAAge4LNKduNSyYViQvbzU80v3pmQGBvgmE9rV+o2pr23P7n37cFrO2RF5pdRiGZ/UtIiZGAAEEUiTQ4wJWijInFAQQQAABBBBAAIHUCzzaaFSPbjWcMK0L1Oi1IuZuG/hzttMQcFXgXFvMWiVq7tJmc3/0wlbDtVEUDbuaMHm5KEBOCHRWgAJWZz0ZDQEEEEAAAQQQQKBLAo1G49lyo3ZPpV5fXakn5xlTuEJVblORh7s0JcMi0F+B52fXAVu0bW81vF0mm43ID3bFQbAh9MLl9mn78rd/0hBAAIEcCFDAysEikyICCCCAAAIIIOCgQLPaqG4vJ8nN5XryuvZWQ2PkJvtG/37bJ+XFgw8IOCgwYl/r61RbD9hi1r7I9zfHXmnVyKKRMxzMlZQQQACBlwQoYL1EwScIIIAAAgggcBwBTiGQCYH2VsNqI9lYqdevGpycnLrV8CuZSIAgEZidwCIRvc6o2TK+8OCTtpi1LfSCtcuGh5cIBwIIIOCYAAUsxxaUdBBAII0CxIQAAggg0EuBhx977OmjWw2H68m57a2GonKHjaFhOw0BVwUWiOgKVbl9slDcE/nBjjgI1keeNyocCCCAgAMCFLAcWMRcpECSCCCAAAIIIIDALAQ+IzLZ3mpYSZK1lXriq2ldaozcLKKfE5GW7TQEXBRov88bta/1W0QLO2wxqxYFwabYK60cGRmZ52LC5IQAAg4JnCCV9n/YTvAUpxFAAAEEEEAAAQQQcEug3GjsqjaS2yr12nIdHLhAjF4vKvfYLL9qOw0BVwUCMbLGqLn38IGDz8S+vzXySqs9zzvb1YTznhf5I+CiAAUsF1eVnBBAAAEEEEAAAQROKVAul5+qNGqbK0ly7XhzcrExhatsMesOETN2ypu5wHUBZ/NTkdON6NWi5q5BLTwV+aXtoResC4LgEmeTJjEEEHBCgAKWE8tIEggggAACCCCAQNoEshXP2NjYoWqjer8tZq2t1OvDr9hqaLKVDdEiMG2Boi3YXq4qG4pGvhT5QSUKgo2hF664UmRg2qNwIQIIINADgUIP5mAKBBBAAAEEEJiNAPcggEDfBKZuNZSB4gVi9HoVc58NaNx2GgKuCoRi5EbV1rY9fvCELWZtibzS6jiOX+NqwuSFAALZEaCAlZ21IlIEEJiFALcggAACCCAwV4FKpfJke6thuV5feWjiyDlq9BpRudOO+7jtNARcFTjXFrNWtbcamonJfZHvbwu9YG0URcOuJkxeCCCQbgEKWOlenzRERwwIIIAAAggggAACLwrs3bv3YLlR21pJkhsq9WRITOsyVbnVPr3TdhoCrgqcJqIr7Gv9dplsNiI/2BUHwYbQC5eLiAoHAgi4IpDqPChgpXp5CA4BBBBAAAEEEEAgxQKtSqOxs5wk620x67KmSkmM3PDiVsMjKY6b0BCYq8CIMbJOtfWALWY9Efn+5tgrrYzjeP5cB87+/WSAAALdEqCA1S1ZxkUAAQQQQAABBBDIlUBij0ojubO91fD0w4embjXclyuIuSbL/VkTOF9ErzNq7jUTk8/Evr818oI1vu9fKBwIIIBABwUoYHUQk6EQQAABBBBAAIE0CBBD/wUe3LfvwJSthkunbDV8qP/REQECXRNYaESvFpVNA6JjkR/siINgfeR5o12bkYERQCA3AhSwcrPUJIoAAgggMAMBLkUAAQQ6KdCcstXw9QXTioyRm0TM/SIyYTsNARcF2u81R+1r/RbRwo7QD6pREGxqbzUcGRmZ52LC5IQAAt0VaP9HpbszMDoCCORUgLQRQAABBBBA4HgCjzYa1Woj2Vip168ab05eoEavFTF322ufs52GgJMCKtL+GXFr2lsNxw8cfMIWs7ZEXml1EASvdTJhkkIAgY4LUMDqOGkHB2QoBBBAAAEEEEAAAacFxsbGnik3avfYYtbqSj05z5jCFapym016t+00BFwVOFuMrBI1dxWN7I/80vbQC9aVSqVlriZMXgicUoALTilAAeuURFyAAAIIIIAAAggggEBPBJrVRnV7OUlutsWsS47damgmexIBkyDQe4GiiLncFm43FFrm4cgPKlEQbAy9cMWVIgMzCYdrEUDAbYGC2+mRHQIIIIAAAggggAAC2RSYutWwODH/QjF6vajcY7P5iu3daIyJQBoEQjFyo2pr2x7ffzzy/c2xV1q1bNmyM9MQHDEggED/BChg9c+emRFAAAEEEEDAOQESQqA7Ao/sfWR/pVHbXEmSa5sqi40pXGWLWXfYN/p7ujMjoyKQBgE9T0SvM2q2TB4ef9IWs7aFXrA2XhoPCQcCCOROgAJW7pachBFAAIGUCxAeAggggMBJBZIkOVxtVO+3xay1lUbiqWldaozcLKKfE7ElLfsHDQEHBU4T0RWqcrsZmNwT+cGuOAg2hF64XMSWc4UDAQRcF6CA5foKk18uBUgaAQQQQAABBPIjUG40dlUbyW2Vem25Dg4slpe2Gpqv5UeBTHMoMGKMrFNtPWCLWUkUBJtir7QyjuP5ObQgZQRyIUAB6/jLzFkEEEAAAQQQQAABBDInUC6Xnzq61XC82Tz/pa2GIo9lLhkCRmD6Ap4YWWPU3GsmJp+JfX9r5AVrgiC4YPpDcGWOBUg9IwIUsDKyUISJAAIIIIAAAggggMBMBMbGxg69tNWwngy1txqqyq12jJ22G9tpCHRIIFXDLDSiV4vKpqKRxyI/2BEHwfrI80ZTFSXBIIDAjAUoYM2YjBsQQAABBBBAAAEEEOiwQA+Ga281LCfJ+ko9uaxV0JIYuUHF3GenHredhoCLAu33u6PGyC2ihR22mFWJgmBj6IUrRkdHB11MmJwQcFmg/Rfa5fzIDQEEEEAAAQRyIkCaCCAwfYFarVavNJI7y/X6ykMTR85Ro9eIyp12hCdspyHgqkAoRm5UbW378v6nn7DFrC2RV1odhuFZriZMXgi4JEABy6XVJBcEEEBgbgLcjQACCCCQQ4G9e/ceLDdqWytJckOlniwV07pMX95qmEMRUs6DgBE5xxazVomau7TZejryS9tDL1hni1kX5yF/ckQgiwIUsLK4asScYgFCQwABBBBAAAEEMi3QqjQaO49uNRwQ0/6OlaNbDY9kOjOCR+DEAkURc7kt3G6wxazdkR/sioNgQ+iFy+0tvGe2CDQE0iCQvr+MaVAhBgQQQAABBBBAAAEEEJDd9Xrt6FbD0w8femGroZi7Lc2zttMQcFVgxBhZp9p6wBaznoh8f3PslVYtW7bsTFcT7lteTIzADAQoYM0Ai0sRQAABBBBAAAEEEMirwIP79h14fqthvb66Uk8WGVO4QlVusx5fsp3WJwGm7brAIhG9zqjZMnl4fJ8tZm0LvWDtxUNDS4UDAQR6KkABq6fcTIYAAggggAACCCCQMgHCmZ1As9qobi8nyc22mDVSMK3IGLlJxNwvIhO20xBwUWCBiK6whdvbm8WBseiFrYbrI88bFREVDgQQ6KoABayu8jI4AggggAACeRAgRwQQyLvAo41GtdpINlbq9asGJycuVKPX2mJWe6vhl/NuQ/5OC7S3Gt4iWthhi1m1KAg2xV5pZRzH853OmuQQ6JMABaw+wTMtAgggcIwADxBAAAEEEHBE4OHHHnu63KjdY4tZq4fryXlTtho+4kiKpIHA8QR8MbLGqLnXTEw+E/v+1sgL1pRKpcXHu5hzCCAwcwEKWDM3446UChAWAggggAACCCCAQLoEPiMyOWWr4TI1rUuNkZtF9HMi0rKdhoCLAguN6NWisqnQMo9FfrAjDoL1seeNuJgsOSHQK4GpBaxezck8CCCAAAIIIIAAAgggkEOBcqOxq9pIbqvUa8uLE/MWi9Hr7Zv8eyzFV22nIeCiQNEmNWqM3GK0sMsWsypREGwMvXDF6OjooH2uX415EcicAAWszC0ZASOAAAIIIIAAAgggkH2BR/Y+sr/SqCJA0WoAABAASURBVG2uJMm1TZXzjSlcZYtZd4iYsWxkR5QIzEogFCM3qra2Pbf/6cdtMWtL5JVWh2F41qxG4yYEciRAAStHi02qCCCAAAIIIIBAqgQIBoEXBZIkOVxtVO+3xay1lXp9+BVbDc2Ll/EBAdcEzrXFrFWi5i5tNvdHfml76AVrbTHLcy1R8kGgEwIUsDqhyBgIIIAAAgj0SYBpEUAAARcFpm41lIHiBfLiVkNbyTrgYr7khICIDoiYy1Xldm226pEf7IqDYEPohctFRIUDAQSEAhYvAgQQyLsA+SOAAAIIIIBAigUqlcqTR7caHmlOLlKj19i383fakPfaTkPAVYERY2SdausBW8zaF/n+5tgrrRpZNHKGqwmTFwKnEqCAdSohnp+GAJcggAACCCCAAAIIINB9gbGxsUPlRm1rJUluqNSTYTGty1TlVjvzTtuN7TQEXBRYJKLXGTVbxhcefNIWs7a1txouGx5eIhwI9FygfxNSwOqfPTMjgAACCCCAAAIIIIDA7AValUZjZzlJ1tti1mVNlfYPx75BxdxnhzxiOw2BdArMLaoFIrrCFm5vnywU90R+sCMOgvWR540KBwKOC1DAcnyBSQ8BBBBAAAEEEEAAAdcEjpdPYo9KI7mzXK+vPP3woXOmbDXcd7zrOYeAAwLt9/OjxsgtooUdtphVi4JgU+yVVo6MjMxzID9SQOAYgfYL/pgTPEAAAQQQQAABBBBwXoAEEXBa4MF9+w5M2Wq49BVbDZ3OneRyLRCIkTVGzb2HDxx8Jvb9rZFXWu153tm5ViF5ZwQoYDmzlCSCAAIIINBbAWZDAAEEEMiIQHPqVsOCaUXGyE0i5n4RmbCdhoBzAipyuhG9WtTcNaiFpyK/tD30gnVBEFziXLIklBsBCli5WWoSRSCFAoSEAAIIIIAAAgj0WODRRqNabSQbK/X6VePNyQvU6LW2mHW3DeM522kIuChQtK/xy1VlQ9HIlyI/qERBsDH0whVXigy4mDA5uSlQcDOt/GRFpggggAACCCCAAAIIIDA7gbGxsWfKjdo9tpi1ulJPzjOmcIV9k3+bijw8uxG5C4FMCLR/4cGNqq1te/zgCVvM2hJ5pdVxHL8mE9HnOMi8p04BK++vAPJHAAEEEEAAAQQQQACBtkCz2qhuLyfJzeV68rpjtxqayfYF9MwLkMCrBc4VI6vaWw3NxOS+yPe3hV6wNoqi4VdfyhkE+itAAau//syOAAIIIIAAAggggECGBPIT6tSthoOTx2w1/Ep+FMg0ZwKniegKVbldJpuNyA92xUGwIfTC5SKiwoFAnwUoYPV5AZgeAQQQQAABBHImQLoIIJA5gYcfe+zpo1sNmyqLjSlcZd/O3yFG9mQuGQJGYPoCI8bIOtXWA7aY9UTk+5tjr7QyjuP50x+CKxHonAAFrM5ZMhICCCCAQI8EmAYBBBBAAIF+CSRJcrjaqN5fSZK1lUbiqWldat/k3yyinxOxJS37Bw0BBwXOF9HrjJp7zcTkM7Hvb428YI3v+xcKBwI9EqCA1SNopkEgZQKEgwACCCCAAAIIINABgXKjsavaSG6r1GvLdXBgsRi9XlTusbWsr3VgeIZAII0CC43o1fZ1vmlAdCzygx1xEKyPPG80jcESkzsCFLBmvZbciAACCCCAAAIIIIAAAgi8LFAul5+qNGqbK0ly7Xizef5LWw1FHnv5Kj5DwCmBdk1h1Bi5RbSwI/SDahQEm9pbDUdGRua5kymZpEGg/WJLQxzEgAACCCCAAAIIIIAAAgg4IzA2NnaoenSrYT0Zyv1WQ2dWlkROJqAiJTGypr3VcPzAwSdsMWtL5JVWB0Hw2pPdx3MITEeAAtZ0lLgGAQQQQAABBBBAAIE+CzB9tgWmbjU0xUJg3+TfoGLus1mN205DwEWBs+3rfJWouatoZH/kl7aHXrCuVCotczFZcuq+QKH7UzADAggggAACCCCQCgGCQAABBFIhUK1WG5VGcme5Xl95aOLIOWr0GlG50wb3uO00BFwUKIqYy1VlQ6FlHo78oBIFwcbQC1dcKTLgYsLk1HmBQueHZEQEEEAAAXcFyAwBBBBAAAEEOimwd+/eg+VGbWslSW6o1JMhMa3L7Jv8W+0cO22nIeCqQChGblRtbdvj+49Hvr859kqrli1bdqarCZPX3AUoYM3dkBEQmJkAVyOAAAIIIIAAAgggcHyBVqXR2FlOkvW2mHXZgJj2m/wbXtxqeOT4t3AWgawL6Hkiep1Rs2Xy8PiTtpi1LfSCtfHSeEg4EJgikMkC1pT4+RQBBBBAAAEEEEAAAQQQcFJgd71eO7rV8PTDh6ZuNXzSyYRJCgGR00R0harcbgYm90R+sCsOgg2hFy4XERWOXAtQwMr18pM8AggggAACCCCAAAIIZEHgwX37DkzZarjEmMIV9k3+bTb2L9l+ssZzCGRZYMQYWafaesAWs5IoCDbFXmllHMfzs5wUsc9OgALW7Ny4CwEEEEAAAQQQQCA3AiSKQOoEmtVGdXs5SW6u1JORgmlF9k3+TSLmfhvphO00BFwU8MTIGqPmXjMx+Uzs+1sjL1gTBMEFLiZLTq8WoID1ahPOIIAAAggggECnBRgPAQQQQKBrAo82GtVqI9lYqdevGm9OXqBGr7XFrLvthF+2nYaAiwILjejVorKpaOSxyA92xEGwPvK8UReTJacXBChgveDAnwgggEDqBQgQAQQQQAABBBA4lcDY2Ngz5UbtHlvMWj3/9IXnt4y+wxazPmLvS2ynIeCiQLuuMWqM3CJa2GGLWbsj3//Ni0qlt9lki7bTHBFoL7QjqZAGAqcU4AIEEEAAAQQQQAABBHIj8NBDDx2pNWrbbDHrfZV6Unp5q6F+ziK0bKch4KLAxSL6/lbL/FPsB09GQbAl8kqrly1bdqZwZFpghgWsTOdK8AgggAACCCCAAAIIIIBAbgVe3mpYW94q6BIV88MW4//ZftB2GgKvEMj+QyNyjhhZJWrumjw8vi/yg7+yBa3/OTIyMi/72eUvAwpY+VtzMkYAAQQQQAABBBBAAIFeCKR4jlqttq9cr3+0Uk/+13hz8jwj5mr7Rn+TDfkx22kIuCiwwCb1Lvs6/+sjBw4+HnnB70e+/1Z7jpYRAQpYGVkowkQAAQQQQAABBPIoQM4IINB9gbGxsUPVev0TlUbyo7agNaSmdakxcrPI81sNjXAg4JiAfVGfIyo/KvY1HvnBw6EXrPM872zhSLUABaxULw/BIYAAAgggMGcBBkAAAQQQQGBGAuVGY1e1kdxWqdeW6+SAZ1R+zA7wt7Yftp2GgGsCy1Rlw6AW6qFf+t1SqbTMtQRdyYcClisrSR4IINBFAYZGAAEEEEAAAQTyKVB+rDxWTZI/qNST7xxvTp5jTOEqUbnDauy1nYaASwJnqpgfL7TMQ7Hvb7X9LS4l50IuFLBcWMUs5ECMCCCAAAIIIIAAAgggkGmB57caNqr3V5JkrS1oDauKfYOvv24LWv+d6cQIHoFjBQpG9GrbPx/5wT+WvNJVxz7No1MKdOkCClhdgmVYBBBAAAEEEEAAAQQQQMBhgVY5Sf6lUq/9gi1ovbFV0ECM3KBi7rM5j9tOm4MAt6ZG4MqCmr+zhazPRb7/LamJKqeBUMDK6cKTNgIIIIAAAggggAACDguQWo8FarVavdJI7izX6yt1cOB8NXqtiLnbhvG07TQEsi7wVhH9B1vI+mTs+98gHH0RoIDVF3YmRQABBBBAAAEE0i5AfAgggMDsBMrl8lfKjdo9lXp9daWeLBbTukxVbrWj7bSdhkCWBb7diO6IgmBLGIZelhPJYuwUsLK4asSMAAIIIJANAaJEAAEEEEAAgWal0dhZTpL1tph1WcG0oilbDY/Ag0AGBdS+hldJs/VQHATrgyA4LYM5ZDJkCliZXDaCRiA/AmSKAAIIIIAAAggg4I7Ao41G9ehWwwnTusCI+V5bDPhLm+FzttMQyIyAipxujNxSNPLFuFR6R2YCz3CgFLAyvHjTDJ3LEEAAAQQQQAABBBBAAIHUCTQajWer9fqf24LWeyr15DxjCleoym22MPBw6oIlIAROLBCZlvl0e1thFEXnn/iynjzj9CQUsJxeXpJDAAEEEEAAAQQQQAABBDIh0Kw2qtvLSXJzuZ68Tk3rUqPyczbyz9vetL1HjWkQmKWAkVUy2Xwo8kqrZzkCt51CgALWKYB4GgEEEEAAAQQQQAABBGYgwKUIdECg3GjsqibJhko9uXxwcmKxvvxbDb/SgeEZAoFuCZwrau6K/OBvfd+/sFuT5HVcClh5XXnyRgABBBBAAIHUChAYAggggMDLAg8/9tjTR3+r4XA9Obe91VBU7rBXNGynIZBGge8YEP3POAi+K43BZTUmClhZXTniRgABBBA4mQDPIYAAAggggICDAp8RmWxvNawkydpKPfELKl8vor8kKv8mIsZ2GgJpETjfGPl/URBsGhoaWpCWoLIcBwWsLK8esSPQVQEGRwABBBBAAAEEEEAg3QKPJsl/Vuq1X7UFrTfp4MBiMXq9LWbdY6P+qu00BPovYGTN/OLAztjzXt//YLIdAQWsbq4fYyOAAAIIIIAAAggggAACCPREoFwuP1Vp1DbbYta1483JxcYUrrLFrDtEzFhPAmCSfAucPPvXGS38cxQE7zn5ZTx7MgEKWCfT4TkEEEAAAQQQQAABBBBAAIGeCHRykrGxsUPVRvV+W8xaW6nXPdMqvMkWsj5gRP5TOBDoj8CZYuQvbBFr45UiA/0JIduzFrIdPtEjgAACCCCAAAIIIIDAiwJ8QACB4wuY6p7qv9lC1i9X68nXy0BxsRi9XsXcZy8ft52GQO8EjNzY8IK/j+N4Ue8mdWMmClhurCNZIIAAAggggEBHBBgEAQQQQMB1gUql8mR7q2G5Xl95aOLIOWr0GlG50+b9uO00BLouoCpvMxOT/xx73kjXJ3NoAgpYDi0mqSCAAAKpECAIBBBAAAEEEEAgIwJ79+49WG7UtlaS5IZKPRkSMZerkQ02/F220xDopkBktPD50AtXdHMSl8amgOXSapKLMwIkggACCCCAAAIIIIAAAj0XaFXq9c+XG8nPVerJpU2Vkhi54cWthkd6Hg0T5kHgLNXmJ2Pf/6E8JDvXHF0tYM3VhfsRQAABBBBAAAEEEEAAAQRyLJDYo9JI7mxvNTz98KGpWw335ZgljalnPCYdMKJ/GAfB+own0vXwKWB1nZgJEEAAAQQQQAABBBBAAIE0CxDbqQQe3LfvwNGthsP1ZEhVvkVEf0uMPCocCMxdQI2RW0I/+G07lNpOO44ABazjoHAKAQQQQAABBBBAAIEZCXAxAgjkRuAzIpPlJPlMpV57f6WRXFwwrcgWH24SMfdbhAnbaQjMSsBWrv5P5Pub7M3UaizCKxsorxThMQIIIIAAAgj0RYBJEUAAAQQQyKLAo41GtdpINlbq9avGm5MXqNFrbTHrbpvNKnhOAAAQAElEQVTLc7bTEJihgP5I7Ad3XykyMMMbnb+84HyGJIgAAgjkR4BMEUAAAQQQQAABBPooMDY29ky5UbvHFrNWzz994eKW0XfYYtbvGJFaH8Ni6owJ2NfL/95DEetVq0YB61UknMi3ANkjgAACCCCAAAIIIIAAAnMXeOihh47UGrVttph1Y7WehMduNTSTc5+BERwXeE/D9//C5li0nWYFOl/AsoPSEEAAAQQQQAABBBBAAAEEEEDgZYGpWw2LE/MvFKPXi8o99oqv2J7NRtRdFVDR74684I/sJGp77hsFrNy/BABAAAEEEEAAAQQQQACBfgkwbz4FHtn7yP5Ko7a5kiTXNlUWG1O4yhaz7hAje/IpQtYnFFD5/sj3N57w+Rw9QQErR4tNqggggAACCCCAgIMCpIQAAghkWiBJksPVRvV+W8xaW2kkvooZNUbWi8hO243ttNwL6PviIGi/JnItQQEr18tP8ggggAACCLQF6AgggAACCCCQEgFTrtf/vdpIbq3Uk8t0cGCxvLTV0HwtJTESRh8EbFHzltj3f7wPU6dmSgpYqVkKAkEAgUwLEDwCCCCAAAIIIIAAAh0WKJfLTx3dajjebJ7/0lZDkcc6PBXDZUDAiN4RD5euyUCoXQmRAlZXWBl0NgLcgwACCCCAAAIIIIAAAgggcHyBsbGxQy9tNawnXkHlm0T010XkQdtp+RAomkLr/4t9/xuynu5s4qeANRs17kEAAQQQQAABBBBAAAEEEECgfwKtR5PkXyv12i9U6snXtQoaiJEbVMx9NqRx22nOCugZRvS+i4eGljqb4gkSo4B1AhhOI4AAAggggAACCCCAgMsC5IaAOwK1Wq1eaSR3luv1lYcmjpyjRq8RlTtthk/YTnNP4MJmceDjcRzPdy+1E2dEAevENjyDAAIIIIAAAgggcDIBnkMAAQQQSJ3A3r17D5Ybta2VJLmhUk+Wimldpiq32kDbv9XQfqA5IvBNZnKyXaR0JJ1Tp0EB69RGXIEAAggggEDXBBgYAQQQQAABBBDookCr0mjsLCfJelvMukyaxYtUzE/b+f5RxEzaj7QsCxhZHXml92U5hZnETgFrJlpciwACaRQgJgQQQAABBBBAAAEEEJiGQGWsUi7X679ti1nfevrhw699fquhmLvtrc/aTsuigJrfinz/rVkMfaYxU8CaqZiT15MUAggggAACCCCAAAIIIIBAngQe3LfvwPNbDev11bagtciYwhWqcps1+JLttOwIDIrRj12ydOm50ws5u1dRwMru2hE5AggggAACCCCAAAIIIIBArwXcnK9ZbVS3l5PkZlvMGimYVmSM3CRi7heRCdtpaRZQGZ4YmHeXDVFtd7ZRwHJ2aUkMAQQQQAABBBBAAIF0ChAVAgikW+DRRqNabSQbK/X6VcWJeUtE5fuNmI/bqL9qOy2VAuY7Y9//P6kMrUNBUcDqECTDIIAAAggggAACPRRgKgQQQAABBHoi8MjeR/ZXkuSuar2+arienDNlq+EjPQmASaYtYER/vVQqvXHaN2TsQgpYGVswwkUAAQQQ6JQA4yCAAAIIIIAAAgjMROAzIpNTthouU9O61Bi5WUQ/JyIt22n9FZhfaJk/D4LgtP6G0Z3ZKWB1x5VREciHAFkigAACCCCAAAIIIIBAbgXKjcauaiO5rVKvLS9OzFssRq8XlXssCFsNLUKf2uuLIrf2ae6uTksBq6u8px6cKxBAAAEEEEAAAQQQQAABBBDIusDzWw0btc2VJLl2vDm52JjCSlG50+a113aaiPQMwcj7I8+7vGfz9WgiClg9gmYaBBBAAAEEEEAAAQQQQACBOQlwc0YExsbGDlUb1ftsMeuGSj1Z+oqthiYjaWQ5zIJo4aOubSUsZHlFiB0BBBBAAAEEEEAAAQRmIsC1CCCAQO8Fpm41lIHiBUe3GtpK1oHeR5ObGZcNSPvnk7mTLwUsd9aSTBBAAAEEEECgFwLMgQACCCCAAAKzFqhUKk9WXtxqeKQ5uUiNXsNWw1lznvRGY+TnYs97/UkvytCTFLAytFiEigACCLgiQB4IIIAAAggggAACCLS3GpYbta0vbjUcVjFvtUWXD4qYL6LTEYF5Rgvtn0OmHRmtz4NQwOrzAjA9ArMU4DYEEEAAAQQQQAABBBBAwCWBVrle/+dqI/n5Sr3+hgExoRhZK6J/LyJN22mzE3hr5JWum92t6borxwWsdC0E0SCAAAIIIIAAAggggAACCCCAwAsCu+v1WqWR3FGp11aMNyfPF6PXq5j77LMTts+w5fxyNb8RhuFZWVeggJX1FSR+BBBAAAEEEEAAAQQQQKDbAoyPQB8FxsbGnmn/3Kxyvb5SBopDxrR/OLkZ62NIWZt6sbZaP5+1oF8ZLwWsV4rwGAEEEEAAAQQQQACBLggwJAIIIIDA3AXaPwS+2khue+1554Wi8l418oW5j5qDEYzcFA6FF2U5UwpYWV49YkcAAQQQQCBfAmSLAAIIIIAAAgg8L7Bz586JSpJ8rNxI3qwq3yIq//b8E/xxIoF5OtD6tRM9mYXzFLCysErEiAACCHRMgIEQQAABBBBAAAEEEHBLoJwkn7HFrDer0WttZhXbaccTMPLdcRB80/GeysI5ClhZWCViTJcA0SCAAAIIIIAAAggggAACCKRNwJQbtXt0cOD1YmSdDe6Q7bRjBdQYyex3YfWlgHWsH48QQAABBBBAAAEEEEAAAQQQQMBFgV7nVC6XxyuN5DdaBf16O/fnbacdK/CtcRB827GnsvGIAlY21okoEUAAAQQQQAABBBBAIJ8CZI0AArMQqNVquyv1ZLkYucGIHJjFEM7e0jJyaxaTo4CVxVUjZgQQQAABBBBAAIEZCHApAggggEBOBUylkdypreI3iZhyTg1elbaKvDkuld7xqidSfoICVsoXiPAQQAABBBBIhQBBIIAAAggggAACGRWo7Kl8UQcHR8XI32Q0hY6HbVrmlo4P2uUBKWB1GZjhEUAAgaMCfEQAAQQQQAABBBBAAIH+CJTL5a9UGsn/MkZuthG0bM97e2scBN+cJQQKWFlaLWJFAAEEEEAAAQQQQAABBBBAAIHZCphqI7lNjP6AiJmc7SCu3Ndqyc+nOJdXhUYB61UknEAAAQQQQAABBBBAAAEEEEAg6wLEfyKBSqO2WU3hXfb5w7bntqnKO0ql0huzAkABKysrRZwIIIAAAggggAACCCDQWwFmQwABZwXKjdpWEfNOm+BXbc9tK7Ra78tK8hSwsrJSxIkAAggggAACCGRQgJARQAABBBBIq0ClXv/HVku/08Z3yPacNv2+OI4XZSF5ClhZWCViRAABBBDIswC5I4AAAggggAACCHRJoLan9oC29D2S35+JdZqZaN7QJd6ODksBq6OcDIYAAukUICoEEEAAAQQQQAABBBBA4PgC5T21e9UUfsA+a2zPXzNmjU26aHuqGwWsVC9PioIjFAQQQAABBBBAAAEEEEAAAQQcFSg3an8mYn7J0fROnpbKcOj73/bSRSn9hAJWSheGsBBAAAEEEEAAAQQQQAABBLIpQNTZFKjU679mi1h3ZzP6uUWtoj88txG6fzcFrO4bMwMCCCCAAAIIIIAAAgjMTICrEUAAgb4InH748I/ZiR+yPWfNrFw2PLwkzUlTwErz6hAbAggggAACCCAwawFuRAABBBBAAIGZCjy4b98BNa1VIuZrM70329frwKQWvy/NOVDASvPqEBsCCCCAQH8FmB0BBBBAAAEEEEAgdwLlRuMhI5KJ38zXycVRlf/dyfE6PRYFrE6LMh4CCBwjwAMEEEAAAQQQQAABBBBAIGsC1Xr9z0XlnqzFPZd4bdHu66Lh6NK5jNHNeylgdVO3M2MzCgIIIIAAAggggAACCCCAAAII9FigeGTej9spn7K9V63v8xhtpva7sChg9f3lQQAIIIAAAggggAACCCCAAAKdEWAUBDon8MjeR/ar0Z/u3IjpH0lV3mujVNtT1yhgpW5JCAgBBBBAAAEEEEAAgT4KMDUCCCCAwEsC5Ubtbvvgk7bnpQWR531DGpOlgJXGVSEmBBBAAAEEEMi0AMEjgAACCCCAgDsCpli4yWYzYXs+mup3pTHRQhqDIiYEEEAAgdwLAIAAAggggAACCCCAQCoEqtXqI0b0D1MRTE+CoIDVE2YmQQCBowJ8RAABBBBAAAEEEEAAAQQQ6IRAYbC43o7zFdvz0N54keeFaUuU78A62YrwHAIIIIAAAggggAACCCCAAAIIuC9wigzL5fJTIvohycnRkuJ3pi1VClhpWxHiQQABBBBAAAEEEEAAAQQyKEDICLguMP/ggg+ryDOu59nOzxTMVe2PaeoUsNK0GsSCAAIIIIAAAgggkGcBckcAAQQQSLHAQ0899LWWkU0pDrFjoamRK0dHRwc7NmAHBqKA1QFEhkAAAQQQQACBtAgQBwIIIIAAAggg0D0BU9SNdvTDtrveznzuqafelKYkKWClaTWIBQEEEEiDADEggAACCCCAAAIIIIDAcQVqtdo+MfKx4z7p2EktFFK1jZAClmMvMNJJhwBRIIAAAggggAACCCCAAAIIuCnQKuqH3czs2KyMkSslRUdaC1gpIiIUBBBAAAEEEEAAAQQQQAABBBDokkDmhq3Vag/aoHfa7np7U5p+DhYFLNdfbuSHAAIIIIAAAggggAACjguQHgII9FrAGLm713P2Yb4Fzz757Nf1Yd7jTkkB67gsnEQAAQQQQAABBBDIlQDJIoAAAgggMAMBHSz+hYiZnMEtmbxUtfXWtAROASstK0EcCCCAAAIIZFyA8BFAAAEEEEAAgbwIVCqVJ0X078T1Q+UtaUmRAlZaVoI4EEAAAREMEEAAAQQQQAABBBBAICMCatT930ZoZDQty0EBKy0rQRwdEmAYBBBAAAEEEEAAAQQQQAABBLovUJgc/KSdpWW7u00lGlk0ckYaEnx1ASsNUREDAggggAACCCCAAAIIIIAAAgh0V4DR5yTwyN5H9tsB/st2l1thfOGBN6YhQQpYaVgFYkAAAQQQQAABBBBAAIFMChA0AgjkW0CNfNp1AaOait9ESAHL9Vca+SGAAAIIIIAAAukWIDoEEEAAAQSyK1Bwv4ClLaGAld1XKJEjgAACCCCQJgFiQQABBBBAAAEEEOiHwLyFCz9v5x233d2mcnEakuM7sNKwCsSAAAL9FyACBBBAAAEEEEAAAQQQQGCGAg899NAREfPfM7wtW5cbidMQMAWsNKyCIzGQBgIIIIAAAggggAACCCCAAAK5EzC60+mcVYbssWBqjv34nAJWP9SZEwEEEEAAAQQQQAABBBBAIM8C5O6SQEH+w6V0jpOLztf50XHO9/QUBayecjMZAggggAACCCCAAAIIdEaAURBAAIF0CJhmwe3vwGozF5t930ZIAau9EHQEEEAAAQQQQCCPAuSMAAIIIIAAAnMWaBVbX7SDGNudbWrM0n4nxDI5/QAAEABJREFURwGr3yvA/AgggAACmRYgeAQQQAABBBBAAIF8CyRJctgKPGm7s61llAKWs6tLYgggMF0BrkMAAQQQQAABBBBAAAEEMi2gRuqZTuAUwavIklNc0vWn+Q6srhP3YgLmQAABBBBAAAEEEEAAAQQQQACBfgm01DR6M3efZlG2EPZJnmkRQAABBBBAAAEEEEAAAQRyKUDSCHRFoOB2AUvkgq6wzWBQvgNrBlhcigACCCCAAAIIIIAAAiIYIIAAAggcK1CQ1mPHnnHtkZ7d74woYPV7BZgfAQQQQAABBPIoQM4IIIAAAggg4JCAUT3gUDrHScWcdZyTPT1FAaun3EyGAAIIINA5AUZCAAEEEEAAAQQQQCAdAtrSg+mIpFtR6BkjIyPzujX6dMalgDUdJa5BwFUB8kIAAQQQQAABBBBAAAEEEJizQEtbjhewRI4cOdLX78KigDXHlym3I4AAAggggAACCCCAAAIIIICA+wIny1Cd30IookeOnCl9PChg9RGfqRFAAAEEEEAAAQQQQACBHAmQKgLOChTU9S2EIpPF4mA/F5ACVj/1mRsBBBBAAAEEEEAAgRkJcDECCCCAQBoFmk1tpTGuTsZUmCxQwOokKGMhgAACCCCAAAInFeBJBBBAAAEEEEAAgRkLaGGSH+I+YzVuQAABBBDoqwCTI4AAAggggAACCCCAQL4EVJXvwMrXkpMtAs8L8AcCCCCAAAIIIIAAAggggAACmRFotthCOMvF4jYEEEAAAQQQQAABBBBAAAEEEHBfgAwREOGHuPMqQAABBBBAAAEEEEAAAQRcFyA/BBBAIOMCFLAyvoCEjwACCCCAAAIIINAbAWZBAAEEEEAAgf4JUMDqnz0zI4AAAgggkDcB8kUAAQQQQAABBBBAYFYCFLBmxcZNCCCAQL8EmBcBBBBAAAEEEEAAAQQQyJ8ABaz8rTkZI4AAAggggAACCCCAAAIIIIAAApkSmFUBK1MZEiwCCCCAAAIIIIAAAggggAACCMxKgJsQSIsABay0rARxIIAAAggggAACCCCAgIsC5IQAAggg0AEBClgdQGQIBBBAAAEEEEAAgW4KMDYCCCCAAAII5F2AAlbeXwHkjwACCCCQDwGyRAABBBBAAAEEEEAgwwIUsDK8eISOAAK9FWA2BBBAAAEEEEAAAQQQQACB/ghQwOqPe15nJW8EEEAAAQQQQAABBBBAAAEEEHBfoOMZUsDqOCkDIoAAAggggAACCCCAAAIIIDBXAe5HAIGpAhSwpmrwOQIIIIAAAggggAACCLgjQCYIIIAAAs4IUMByZilJBAEEEEAAAQQQ6LwAIyKAAAIIIIAAAmkQoICVhlUgBgQQQAABlwXIDQEEEEAAAQQQQAABBOYoQAFrjoDcjgACvRBgDgQQQAABBBBAAAEEEEAAgTwLUMDKy+qTJwIIIIAAAggggAACCCCAAAIIuC/gaIYUsBxdWNJCAAEEEEAAAQQQQAABBBCYnQB3IYBA+gQoYKVvTYgIAQQQQAABBBBAAIGsCxA/AggggAACHRWggNVRTgZDAAEEEEAAAQQ6JcA4LgqMjo4OxsPDUeiFy6Mg+J+x7/9Q6AXrYi/4YBwEGyK/9CF7flPolz7Sftzu9twv2et+3J7/nsj3vyUIgktsP81FH3JCAAEEEEDgRAIUsE4kw3kEEEAAgewLkAECCCDQJ4ElS5YsLJVKb4q8YI0tRv1u5Af/YHvtuf1PHzKFYlm19YAY+Wsj+keqssGo3GyMrBMxP23Pr1ExP9F+3O723K/Y637Xnv+YiP5D0ciXbD9kx9sb+aXttrC1yRa4fqI0XLpi2bJlZwoHAggggAACDgpQwHJwUUkJgU4KMBYCCCCAAAIInFogjuNFoe+/K/aCD0e+/28LBge/XGiZfxWVTbYY9eN2hG+xPbC9aHun2oW2uHW5LWytsQWujxQK5rOTh8efDf3gP0K/9JEwCN7bjqtTkzEOAggggAAC/RSggNV9fWZAAAEEEEAAAQQQcFAg9v2vt8WqX4j84J/NxOQTKvpXRuUmEb3M9gHpz1FUkf9hi2Y/oUb+vB2XjfHfIr/0q+FwaOMSDgQQQACB7gkwchcFKGB1EZehEUAAAQQQQAABBNwSiD1vxBaEPhD5QdmI/ruI/qqIfJPtaf262saltnBlfkELrX8L/aBq4/+NdvHNxkxDIIUChIQAAggcX8D+g3b8JziLAAIIIIAAAggggAACIm9cvPj0yCv9iC1a7TBa2CWivygike3pbCeJSkVKIvoz7eKbzeffbSHrJ4IgeK1wIIAAAgggkHIBClgpXyDCQwABBBBAAIHeCzAjAm2BizwvjHz/jgOnLXhM1Nxpz43a7lL7elvI+kjRyN7IC/7AFrIucSk5ckEAAQQQcEuAApZb60k2CCCAQFoEiAMBBBDIrMBFQfA/Ij/4i5YWHhHR94nIWba73BaIyg22kPWQzfsToRcudzlZckMAAQQQyKYABaxsrhtR50KAJBFAAAEEEECglwKx570+8oL/1zLyH3be99jeyd8YaIdLfVMb4TtVWw9Evr8t8rzL7WMaAggggAACqRBwu4CVCmKCQAABBBBAAAEEEEizQBiGXuQFf2q08F+i8l1pjrV3sekK0cL2yC/dd5Hvv6538zITAgggMEsBbnNegAKW80tMgggggAACCCCAAALHEwiC4DRboPlFbba+ZAtX19tr8vYdVzblUzXznS2RB0O/9LuXLF167qmu5vlsCxA9AgggkGYBClhpXh1iQwABBBBAAAEEEOiKQBQE31408kUR8wE7wULbO9EcHUMHVMyPTwwMPGzdvt8m2d5qaD/QEEAAAQQQ6J0ABazeWTMTAggggAACCJxSgAsQ6K5AEASvjf3gj8XIJ+1Mke20aQvoedbtTyI/+IcwDC+e9m1ciAACCCCAQAcEKGB1AJEhEEAAgVQJEAwCCCCAwHEF4iD4tvZ3XRmRHzjuBZycrsCV2mz9R+z7P2Fv4LuxLAINAQQQQKD7AhSwum/MDBkUIGQEEEAAAQQQcEdgZGRkXuT7v2le+K6rpe5k1tdMFhrRj4Re8Kllw8NL+hoJkyOAAAII5EKgWwWsXOCRJAIIIIAAAggggEC6BZb5fmn84MHtIvp+EeG7haSzh6q8Y7JQ/HdbIPzWzo7MaAggkCEBQkWgJwIUsHrCzCQIIIAAAggggAACvRZoF1UmRf9NjHxjr+fO2XyLRfTvIr/0iyIUCWVWBzchgAACCJxKgALWqYR4HgEEEEAAAQQQQCD9Aq+IMPKCNSL6KRE513Za9wWKIuYDsV+6Z8mSJQu7Px0zIIAAAgjkTYACVt5WnHwRQAABBBA4gQCnEXBEQCO/9CFR2WTzGbSd1kMBI+bdCwfnfT4MQ6+H0zIVAggggEAOBChg5WCRSREBBHomwEQIIIAAAn0UiON4fuj7W0TMT/cxjNxPbUS+Tputz8ee9/rcYwCAAAIIINAxAQpYHaNkoM4IMAoCCCCAAAIIIDBzgZFFI2eYiclPqeh3z/xu7uiCwFLRwmcvCoI3d2FshkQAAQQQcEJgZklQwJqZF1cjgAACCCCAAAIIpExg2bJlZ44vPPBJG9aVttNSImBEzmkZc3/oeW9PSUiEgYB7AmSEQI4EKGDlaLFJFQEEEEAAAQQQcE0gjuPXTB4+YotXuty13NzIR89QLdzb/o2Qac2HuBBAAAEEsiFAASsb60SUCCCAAAIIIIBAWgX6FtfQ0NACMzF5r4i5vG9BMPF0BBaK6FZbxPoW4UAAAQQQQGCWAhSwZgnHbQgggAACCHROgJEQQGCmAleKDMwbGPhLe983205Lv4AtYsm94XB4WfpDJUIEEEAAgTQKFNIYFDEhgAACMxbgBgQQQACBPAnoniD4qBpZmaeks5+rnqGF1ieioSjOfi5kgAACCCDQawEKWL0WT/F8hIYAAggggAACCGRBIPL9nxcjq7MQKzG+SuB8KTY/VSqVFr/qGU4ggAACCPRMIIsTUcDK4qoRMwIIIIAAAgggkFOB0PffJaK/IhxZFogKLfPXcRzPz3ISxJ57AQAQQKDHAhSwegzOdAgggAACCCCAAAKzEyiVSm9U0bvt3XwNaxEy3t5iJiY+kvEcCB8BBBBAoIcC/OPfQ2ymQgABBBBAAAEEOiqQo8HiOH5NoWXusSm3fxi4/UDLvoD+cOz7P579PMgAAQQQQKAXAhSweqHMHAgggAACqRUgMAQQyISAtiYmPmojvdh2mkMCRvS3bRHr6x1KiVQQQAABBLokQAGrS7AMi0COBEgVAQQQQACBrgqEQXCDin53Vydh8H4JzLdFrI+NLBo5o18BMC8CCCCAQDYEKGClYp0IAgEEEEAAAQQQQOB4AtFQFIuRDx3vOc45I3Dx+IKDv+NMNiSCAAIInFSAJ2crQAFrtnLchwACCCCAAAIIINBtgYIpND+qIqd3eyLG77OAyvdHQfA/+xwF02dFgDgRQCCXAhSwcrnsJI0AAggggAACCKRfIA6CtarytvRHmr0IUxmxkd/zPO/sVMZGUAgggAACfReggNX3JSAABBBAAAEEEMigACF3WSCKomFjzK90eRqGT5fAhQNa/M10hUQ0CCCAAAJpEaCAlZaVIA4EEEAgdwIkjAACCJxEYKL5OyLKD/aWfB0q5gdj339LvrImWwQQQACB6QhQwJqOEtcgkFYB4kIAAQQQQMBBgdD33ykq3+VgaqR0agE1oh+xlxVtpyGAAAIIIPCSQO4LWC9J8AkCCCCAAAIIIIBA3wWuFBlQUbaR9X0l+hrAN0Re8EN9jYDJEUDASQGSyrZAIdvhEz0CCCCAAAIIIICASwKNIPgRm8+I7bQ8C6isf+Pixfz2yfS9BogIAQQQ6JsABay+0TMxAggggAACCCCAwFSBJUuWLFQjvzz1nHufk9E0BS782oIF75vmtVyGAAIIIJADAQpYOVhkUkQAAQQQQMApAZJxVmDh4OCP2uQusJ2GgNhi5jrP886GAgEEEEAAgbYABay2Ah0BBBDImQDpIoAAAmkTCILgNCP602mLi3j6KvDaQS3+ZF8jYHIEEEAAgdQIUMBKzVIQSMYECBcBBBBAAAEEOihQaMkNdrglttMQmCJg3tfeWjrlBJ8igAACCORUoI8FrJyKkzYCCCCAAAIIIIDAKwWKqsLPO3qlCo/bAosWDMznNxK2JegIZFqA4BGYuwAFrLkbMgICCCCAAAIIIIDAHAQi37/G3h7ZTkPg1QJq1tqTvG+xCDQEEEAgzwL8Q5Dn1Sd3BBBAAAEEEEAgFQLaLlB0PRImyKxAFAfBVZmNnsARQAABBDoiUOjIKAyCAAIIIIAAAnkQIEcEOi5QKpWW2UHfZjsNgRMKGCPt31B5wud5AgEEEEDAfQEKWO6vMRkigECqBAgGAQQQQGCqQKHVav98I516js8ReLWAuXrZ8DA/5P/VMJxBAAEEciNAASs3S+1Qon2dCqYAABAASURBVKSCAAIIIIAAAk4IjI6ODoroauFA4JQCOtAsFN5zysu4AAEEEEDALYEp2VDAmoLBpwgggAACCCCAAAK9E3h2//72zzVa3LsZmSnLAkbkvVmOn9gR6JcA8yLgigAFLFdWkjwQQAABBBBAAIGMCRREvztjIRNuXwX0snAovKgPITAlAggggEAKBAopiIEQEEAAAQQQQAABBJwWeHVyL2wflO969TOcQeAkAoXWu07yLE8hgAACCDgsQAHL4cUlNQQQQAABhwRIBQHHBJ556pkrjcg5jqVFOt0XeGf3p2AGBBBAAIE0ClDASuOqEBMCCHRFgEERQAABBNIjoCrfnp5oiCQrAvZ1c/klS5eem5V4iRMBBBBAoHMCFLA6Z5mHkcgRAQQQQAABBBDoiICKoYDVEcncDVKcLM57e+6yJmEEEECg9wKpm5ECVuqWhIAQQAABBBBAAAG3BaIoGrYZjthOQ2DGAi2Vb57xTdyAQF8EmBQBBDopQAGrk5qMhQACCCCAAAIIIHBKATM5+bZTXsQFCLQFjtNVzRXHOc0pBBBAAAHHBShgOb7ApIcAAggggAAC+RZIZ/aFt6YzLqLKhICRS4eGhvgFAJlYLIJEAAEEOidAAatzloyEAAIIIOCmAFkhgECHBVTMWzo8JMPlS0DnF4tvzlfKZIsAAgggQAGL1wACCPRAgCkQQAABBBB4QWBoaGiBiHnDC4/4E4HZCRjVr5vdndyFAAIIIJBVAQpYWVk54kQAAQQQQAABBBwQmKfzXi+iA8KBwBwE1Mgb53A7tyKAAALpFiC64wpQwDouCycRQAABBBBAAAEEuiJQbPHdV12Bzd2gfAdW7pZ8ZglzNQIIuCdAAcu9NSUjBBBAAAEEEEAgvQJGKGCld3WmRpb2z2MbYNF2GgIIIIBATgQoYOVkoUkTAQQQQAABBHotwHzHFVBpFx6O+xQnEZiBwLwwDJfO4HouRQABBBDIuAAFrIwvIOEjgAACTguQHAIIOCegIoFwINABgUKrFXZgGIZAAAEEEMiIAAWsjCwUYSIwWwHuQwABBBBAIFUCRvxUxUMwmRVoGUMBK7OrR+AIIIDAzAUoYJ3ajCsQQAABBBBAAAEEOiAQhuFZdpjX2E5DYM4CBdXFcx6EARBAAIFjBXiUYgEKWCleHEJDAAEEEEAAAQScEjgi5zuVD8n0VaBl9Ly+BsDkJxDgNAIIINAdAQpY3XFlVAQQQAABBBBAAIFXCBQGWue+4hQPjyfAuWkJqBoKWNOS4iIEEEDADQEKWG6sI1kggAACCCCAwBQBPk2nQMsYCljpXJpsRmWU11M2V46oEUAAgVkJUMCaFRs3IYAAAs4LkCACCCDQcQFVPaPjgzJgjgXMghwnT+oIIIBA7gQoYOVuyUm4dwLMhAACCCCAAAJTBbSl86Y+5nME5iag8+d2P3cjgAACCGRJIN0FrCxJEisCCCCAAAIIIIDAyQW0RQHr5EI8OyOBFgWsGXlxMQIpFyA8BE4hQAHrFEA8jQACCCCAAAIIINAZgZbqYGdGYhQE2gJ8R19bYWrncwQQQMBlAQpYLq8uuSGAAAIIIIAAAukS0HSF86poOJElARXNUrjEigACCCAwNwEKWHPz424EEEAAAQQQOEaABwgggAACCCCAAAIIdF6AAlbnTRkRAQQQmJsAdyOAAAIIIIAAAggggAACCBwjQAHrGA4euCJAHggggAACCCCAAAIIIIAAAggg4I7AiQpY7mRIJggggAACCCCAAAIIIIAAAgggcCIBziOQCQEKWJlYJoJEAAEEEEAAAQQQQACB9AoQGQIIIIBAtwUoYHVbmPERQAABBBBwRGBoaGhBFEXDse9/fRwE3xZ7pVXPd9//ocgL1rzQSz/y/Dn7XBQE3x4Oh98YDw9HYRie5QgDaXRLgHERQAABBBBAAIGTCFDAOgkOTyGAAAIIIJAlgU7EeqXIQDQcXWqLUN9ni1QbbBFqS+T7/xb5wf75xYGDMtlsGNF/N0Y+ZdRseb6L/pGobHqhmzufP2efEyOf1ELrC6ZQLGuz9Zwd44Dtu2yh61N23E2hF6wNvXCF7/sXdiJ2xkAAAQQQQAABBBBwV6DgbmpkhgACCMxYgBsQyJ1AqVRaHPr+u2Iv+LAtKn1hjx98TQrN/7ZFqLttkWqdLUKtEtHLRORc2+faFtoBRmyh69vsuGtU5XbV1rYB0b22sLUvDIJ7bbHsF9pFrTcuXny6cCCAAAIIIIAAAggg8KIABawXIfjQKQHGQQABBBBIuUDRFoiW24LVB23B6sFCyzyhon9lVG6yRaVvFJH5tvejna9GVoror7aLWgdOW/CMLWr9Y+z7Px953qiILXsJBwIIIIAAAggggEB6BHobCQWs3nozGwIIIIAAAv0QKMRBcGUUBJtsUWifLRA9YAtWN9uC1Rskvcc8G9qVRvTXRAs7bNyJLbp9uDRcusKe5+sXi0BDAAEEEHBAgBQQQGDaAnwBOG0qLkQAAQQQQCBbAoE9bNHng7b40zBG/lGMrLEZdGIroB2m582zRbebCgXzWZtPzRbkbr3I88KeR8GECCCQOgECQgABBBDIhwAFrHysM1kigAACCORHQEPff2fkl+4rGqnYos/NNvWltrvUPFuQ++WWFso2z/tjr7TSJsfXNBZhlo3bEEAAAQQQQACB1AvwxV7ql4gAEUAAAQTSL9D/CEdHRwdtIee6yPcfVNFPiJjvtFG5/u+82jzfbtS0f/j77sgrvW/JkiXtHxRvU6chgAACCCCAAAIIuCTg+he2Lq0VuSDgtgDZIYDAbAWKoe//4HP7n37UFnI2i+ilkstDY1Fzx4LBedXY93+KQlYuXwQkjQACCCCAAAIOC1DAcmhxSQUBBBBAIFcC7a2C74r84L9V9KM2c992mshiI/pbLxayfvxKkQFQEEAAAQQQQAAB1wTymE8hj0mTMwIIIIAAAlkWCILgkjgIPm0LV39l83id7bRXC7QLWb+7xw++GHulVa9+mjMIIIAAAjkXIH0EEMiYAAWsjC0Y4SKAAAII5FcgDMOzIt+/o2jMfxsjV+VXYkaZLzNqtsS+v7VUKvFdajOi42IETiXA8wgggAACCPROgAJW76yZCQEEEEAAgVkL2MLVd2iz+UURfZ/tbIuTmR1G9GptmV22kPVT9s6i7eloRIEAAggggAACCCAwLQEKWNNi4iIEEEAAgbQKuB5X+7uuYj/4YxH9W9uHhGPWAipyui1k/VbkB5+Nh4ejWQ/EjQgggAACCCCAAAI9F6CA1XNyJkQgdQIEhAACKRW4KAjeLM3WfxiRH0hpiFkN662mUPjP2Pd/KKsJEDcCCCCAAAIIIJA3AQpYHVlxBkEAAQQQQKCjAhp5wc+2jDygIqWOjsxgLwroGUb0j2K/9GdLlixZ+OJJPiCAAAIIIIAAAqcQ4Ol+CVDA6pc88yKAAAIIIHAcgZFFI2dEfvBxUbnNPj1oO62LAkbM9y4cnLfzIt/ntzl20ZmhEUAAgWMEeIAAAgjMQoAC1izQuAUBBBBAAIFuCFzkeeH46Qc/b8d+l+20HgkYkUtaop+PfP9bezQl0yAwZwEGQAABBBBAIG8CFLDytuLkiwACCCCQSoHY99/S0sIXxMgbUhmge0G9MqPXiugnoyD4fuFAAAEEEEAAAQQQSJ0ABazULQkBIYAAAlkRIM5OCcReaaURvd+Od67ttP4JzLMFxD8JveCX+xcCMyOAAAIIIIAAAggcT4AC1vFUOIdArwSYBwEEci8Q+v4PGm39XwvBDxK3CGloqnJr5Jc+ZGNR22kIIIAAAggggAACKRDIfAErBYaEgAACCCCAwKwEoiC4QUX/SEQHhCNlAuanIy/4fRuU2k5DAAEEEEAAgRQIEEK+BShg5Xv9yR4BBBBAoE8CkVf6ETHye3Z6CiQWIZVN5YbQL/1OKmMjKAQQQGB2AtyFAAIIZFaAAlZml47AEUAAAQSyKhD7/g+Jmk02fv4dtghpbirmJ+Ig2JDmGImt1wLMhwACCCCAAAL9EOAL536oMycCCCCAQG4FQt9/txFtF6/y+51XGVt9Y2Rd5AU/m7GwCRcBBBBAAAEEEHBKgAKWU8tJMgggkBcB8symQOh5b1fR/89GX7SdliUBlQ/GXmlVlkImVgQQQAABBBBAwCUBClgurSa5zESAaxFAAIGeClzk+69TLXzcTjrfdlr2BApGzV2x778le6ETMQIIIIAAAgggkH2BORSwsp88GSCAAAIIINALgaGhoXNaRv/GzvVa22nZFVhgRP/64qGhpdlNgcgRQAABBBCYjQD3INB/AQpY/V8DIkAAAQQQcFjgSpGB+cWBvxKVixxOM0+pLW4ODPzF6OjoYJ6SJlcEEOiAAEMggAACCMxJoDCnu7kZAQQQQAABBE4qMBYEv2ovsHUs+yfNDQEjVzy7/xl+M2EfVpMpEUAAAQQQQCC/AhSw8rv2ZI4AAggg0GWB0AuvNkbS9NvrupxxfoZXMf8n9P135idjMkUAAQQQQAABBPorQAGrv/7MjgACmRMgYASmJxAvjYdUW5vt1Wo7zT0BVdE/vGTp0nPdS42MEEAAAQQQQACB9AlQwErfmrgfERkigAAC7guoGZj4E5vm2bbT3BVYcmRg4A/cTY/MEEAAAQQQQACBOQp08HYKWB3EZCgEEEAAAQTaApEXvE9EVwiH8wIq+t1xEHyX84mSIAIIIIBA3wSYGAEEXhCggPWCA38igAACCCDQEYGLPC8UlQ92ZDAGyYSAacnvLFu27MxMBEuQCORTgKwRQAABBBwQoIDlwCKSAgIIIIBAegRaWvhdG81C22l5EVAZbh4a/xW30yU7BBBAAAEEEECgvwIUsPrrz+wIIIAAAg4JhEHwXpvOt9v+6sYZpwWMmp+MPW/E6SRJDgEEEEAAAQQQ6KMABaw+4jM1AgjMTICrEUizwMiikTPUyG+lOUZi66aADphCga2j3SRmbAQQQAABBBDItQAFrHwtP9kigAACCHRJYHzhgXV26Attp+VVwMg1ke9/S17TJ28EEEAAAQQQSJWAc8FQwDp2SVvHPnTrkVF1Oj+3VotsEEAgSwIXDw0tFdGfEg4ERH8VBAQQQAABVwTIAwEE0iRAAevY1Th47EO3Hqmar7mVEdkggAAC6RBoFQc+YCPhB7dbBJq8NfS8t+OAAAIvCvABAQQQQACBDglQwDoW0u0CjzFfOTZdHiGAAAIIzFUgGopiI+a6uY7D/e4IaKFwSyezYSwEEEAAAQQQQAABEQpYU14Fxsi+KQ/d+9QUKGC5t6pkhAACpxbo7hWF5i+I6IBwIHBUwMgVke+/9ehDPiKAAAIIIIAAAgjMXYAC1hTDgkplykPnPjXacjo/5xYsVQkRDAIIHE/gIs8LRc33He85zuVcQHVtzgVIHwEEEEAAAQQQ6KgABaypnCqPTn3Y0c9TMNjg5OTuFIRBCAgggIAzAq1CwRYKN33vAAAQAElEQVQp+O4rZxa0k4kY864wDL1ODslYCCCAAAIIIJARAcLsigAFrCmsrVbrC1MeuvbpUw8/9tjTriVFPggggEC/BGxx4iwx8gP9mp950y6gA9o0N6Q9SuJDAAEE0ipAXAgggMArBShgTRE5Y3z8X0TM5JRTznyqop91JhkSQQABBFIgUGg2f8iGcabtNAROINBabZ8o2k5DoB8CzIkAAggggIBTAhSwpizng/v2HRAp/OuUU8582lLz984kQyIIIIBACgSM6A+nIAxC6KrAXAfXoTgIVsx1FO5HAAEEEEAAAQQQsNUaEI4VMGo+fuwZNx4Vms2/cyMTskAAgUwJOBpsabh0hU3tdbbTEDipgGmxzfSkQDyJAAIIIIAAAghMU6Awzetyc5kWi39lk23Z7lL7fHnPHn4DYUZXlLARQCB9AoWi4buv0rcs6YxIZeWSJUsWpjM4okIAAQQQQAABBLIjkIcC1oxWo1Kp7DEqn5jRTSm/WMX8ccpDJDwEEEAgMwLtYoQx8u7MBEyg/RZYuGDevHf0OwjmRwABBBBAICcCpOmwAAWs4y1uq7XxeKczeu7p4mmnbclo7ISNAAIIpE5g4cD8d6rI6akLjIDSK2DMu9IbHJEhgAACrxTgMQIIIJBOAQpYx1mXaqPxD2rkC8d5KnOnjMqHdu/e/dXMBU7ACCCAQEoFjJjvTmlohJVSARX9Thsav43QIuSmkSgCCCCAAAIIdFyAAtbxSY0W9WeO/1Smzu4749Ch38lUxASLAAIIpFggCILTRE27GJHiKN0IzaUsjMg54XD4DS7lRC4IIIAAAggggECvBShgnUD80Vrts/b/mLZ/oPsJrsjAaZWbHty370AGIiVEBBDovAAjdkFgQPVtInqGcCAwQ4FCsbVihrdwOQIIIIAAAggggMAUAQpYUzBe9elg8cfsuSdtz2DTT1SS5GMZDDxFIRMKAgggcKxAqyXfduwZHiEwPQFj5KrpXclVCCCAAAIIIIAAAscT6G4B63gzZuhcuVx+So3+ZIZCfjFUM9ZU88MvPuADAggggECHBFQMBawOWeZwmDdfKTKQw7xJGQEEEEAgLwLkiUCXBQpdHj/zw5cbtXtEzIcylMjhVqHw7iRJnshQzISKAAIIpF7g4iUXn2eDHLGdhsBsBBaO+f4bZ3Mj9yCAQH4EyBQBBBBA4MQCFLBObPPSM5V6fZ1R2frSidR+YibV6OparebEb1BMLTOBIYBALgVa845cbhNX22kIzFbgLbO9kfumLcCFCCCAAAIIIOCoAAWs6S1sqzAwsErF3De9y/tyVVNN4Qde+I6xvszPpAgggIDrAjkpPri+jP3Lzxj9xv7NzswIIIAAAggggEC2BShgTXP9yuXy+KTqKhH9hKTuMF8TMats8erPUhcaASGQRwFydlLAGHmzk4mRVO8E1Ly+d5MxEwIIIIAAAggg4JYABawZrGeSJIcr9dp32WJRmn4mVtIqFJZX6vW/nkEqqb+UABFAAIEUCnxdCmMipEwJaPtnqPG1V6bWjGARQAABBBBAoNsC0x2fL6KmK/XydU1bLPoZUXmPPfW07f1rRu4yxcL/qNVq/9W/IJgZAQQQcF8gDEPPZnm27TQE5iKwcJnv+3MZgHsRQAABBBA4jgCnEMiFAAWsWS5zJUn+slXQ19tC1j2zHGIut+02prCy0ki+v1qtfnkuA3EvAggggMA0BJrNN0zjKi5B4JQCk6rLTnkRFyCAQB8EmBIBBBBAIO0CFLDmsEK1Wm2fLWRda4tJV9hh/tH27jYje1TMT7z2vHPfUG1U7+vuZIyOAAIIIHBUoKB68dHP+YjAnARa0v5uvjkNkdqbCQwBBBBAAAEEEOiiAAWsDuDaYtL2Sj35VjGt5dLe1idyoAPDHh2iJSoP2P6e4UYSluv139u5c+fE0Sf5iAACCCDQfQEj0pNtX93PhBn6LqBKAavvi0AACCCAAAIIIJBFAQpYHVy1SqPxufa2vsHT5l9oC07vNaIftcPXbZ9pe9qobBXR9w20msOVJHmb7X/5GZFJ4UAAgZMJ8BwC3RFoSSAcCHRAwEiLYmgHHBkCAQQQQAABBPInQAGrC2u+e/fur9qC08eq9doPV+pJIAPFxYWCfrMYXaMqv2JEf9sWuO40Yv5MjGyy526z/afU6DWtgl5i71lUTZJrKvXaR3bv2bO3CyGeZEieQgABBBB4lYCy7etVJpyYlYCKXDCrG7kJAQQQQAABBBDouEC2BqSA1YP1qlQqTz5aq3220qj9YTlJbrGFrZ+2Ba4bqvX6dZVG8qP23M22f7jcqG2t1Wq7bUjGdhoCCCCAQHoEzk9PKESSbQE9J9vxEz0CCCCAwDECPEAAgZ4JUMDqGTUTIYAAAghkWODcDMdO6OkSoICVrvUgmhQIEAICCCCAAALTEaCANR0lrkEAAQQQyK3AyKKRM2zyp9lOQ6ATAt0oYHUiLsZAAAEEEEAAAQRSLUABK9XLQ3AIIIAAAr0ROPEsBxYeOPPEz/IMAjMWWDDjO7gBAQQQQAABBBBAQChg8SJAAIHOCDAKAo4KqOp8R1Mjrf4IDNpp+frLItAQQAABBBBAAIGZCPAF1Ey0unwtwyOAAAIIpE+gUCjMS19URJRlgTiO20WsLKdA7AgggAACCCAwRwFun7kABayZm3EHAggggECOBAqTkxQbcrTevUi1WCxSFO0FNHMggIDrAuSHAAI5E6CAlbMFJ10EEEAAgZkJtFoD/Fs5MzKuPoXAxMQEr6lTGPF0rwSYBwEEEEAAgewI8AVUdtaKSBFAAAEEEEAgbQLEgwACCCCAAAIIINATAQpYPWFmEgQQQACBEwlwHgEEEEAAAQQQQAABBBA4lQAFrFMJ8TwC6RcgQgQQQAABBBBAAAEEEEAAAQScFqCA9fzy8gcCCCCAAAIIIIAAAggggAACCLgvQIZZFaCAldWVI24EEEAAAQQQQAABBBBAoB8CzIkAAgj0QYACVh/QmRIBBHojsGTJkoVhGHrx8HAUed5ou4fD4Te2P7Z7qVT6uos8L4zjeJGNqGg7DQEEEEAAgZ4IMAkCCCCAAAIIzEyAAtbMvLgaAQRSJGCLU2eVhktXRF6wJvaCD9qPH7Mf/9V+bER+cHDB4LwD2mzVTaFYFi3saHcttL7Q/tjuhZb5z5YWKmZi8kl7/aTtz9l7H7Ef/zEKgrsi3/+VMAh+oF30Glk0ckaKUicUBBAQwQABBBBAAAEEEEAgRwIUsHK02KSKQJYFRkdHB+Mg+KbIL70/8oO/sr1ii1PPFgrms6KyyajcbD9+j/34Jvtx2Oa6wPaZtrPsvRfZm64UI6tF9JfUyB+3i17jCw9+JfSDqp3Xzl36mYtKpbe9cfHi0yXTB8EjgAACCCCAAAIIIIAAAtkQoICVjXUiyrQKEFdXBcKh8CJbtPo/ke9ve27/088ZI/8sYn7TTvou20Pb1fZeNbWTlexkdm7zG62W+acDp532XBQEnw294Jdj33+LfY5tiBaBhgACCCCAAAIIIIAAAgh0WqDvBaxOJ8R4CCCQbQFbtHpD6AW/3t7Kp8XWI7Zo9dsiukJEFtqesqYDYuQKW9m61Yh+3hbanoj94KOh778zjuP5KQuWcBBAAAEEEEAAAQQQ6KsAkyMwFwEKWHPR414EEOiIQBRF54dBcLMtAP23LVo9aAtCP/fiVr6OjN+7QfQ8I/KDKvoJMzG5LwqCTXEQfFPv5mcmBBBAAAEEEHBcgPQQQACB3ApQwMrt0pM4Av0XaP8cqcgP/kImm3vUyAdF9FJx5zhLjKwxRv7Z5vhQ6AVr4zh+jTvpkQkCCCCQVQHiRgABBBBAAIEsClDAyuKqETMC2RYohL7/7igIvtD+OVI2lffYPs92l9vrVOV2MzG5x+Z9+0We1/75XS7nS26uC5AfAggggAACCCCAAAI9FqCA1WNwpkMgxwKFyCutjvzgSyr6cTHyjTm0eI3Ne21LdXfkBX8SDUVxDg1IGQEEEEAAAQQQQAABBBCYsQAFrBmTcUNKBAgjQwLxcOmayPf/S9TcZcO+2PacNx0Qle+X4uSXbCHrT6MoGhYOBBBAAAEEEEAAAQQQQACB4wk8f44C1vMM/IEAAt0QKJVKbwy94J9MwfyNuPXzraQzx/OFrOtlsrnbFvg+MLJo5IzOjMsoCCCAAAIIIIAAAghMFeBzBLIvQAEr+2tIBgikTiAIgtfagswdhVZrp6q8LXUBpi+gBSL6i+MLDz4SBcH3CAcCCCCAAAIIpE+AiBBAAAEE+ipAAauv/EyOgHsCoe+/s2jkiyL6PtsHhGMmAheKkY9FfvAJWwQMZnIj1yKAAAJZECBGBBBAAAEEEEBgtgIUsGYrx30IIHCMwNDQ0DmxX/ozFf2EfWKp7bTZC9gioPnvyAvWzH4I7nRUgLQQQAABBBBAAAEEEMilAAWsXC47SSPQWYE4CL55fnHgQSPmezs7cjdGy8qYeoaobLJFrE8tGx5ekpWoiRMBBBBAAAEEEEAAAQQQ6IYABaxuqLo+Jvkh8LJA0Rav1hsjf29P8V1XFqHjTeXbJgvFf7fOV3Z8bAZEAAEEEEAAAQQQQAABBE4mkKLnKGClaDEIBYEsCVyydOm5kV/6tC1e3WLjLtpO657AYmPMNuv9fjuF2k5DAAEEEEAAAQQQyIgAYSKAQGcEKGB1xpFREMiVQDQcXToxMPgFEfP2XCXe12R1wHr/ZuQFfxEEwWl9DYXJEUAAAQQQ6K0AsyGAAAIIICAUsHgRIIDAjARC33+nFJqftzeFttN6LaDyPUUjfx/H8aJeT818CCCQZQFiRwABBBBAAAEEsi1AASvb60f0CPRUIAyCH1CRv7GTnmk7rX8CbzUTk/8cDUVx/0LI4cykjAACCCCAAAIIIIAAAn0ToIDVN3omRiBbArHv/7wa+ahIeyubzOrgpo4KRFJsfjb2vNd3dFQGQwABBBBAAAEEEEAAAQRSKEABK4WLcpKQeAqBvghEfulXjeiv2cnVdlp6BC40qp+JPG80PSERCQIIIIAAAggggAACCHRAgCFeIUAB6xUgPEQAgWMFIt//FRHzC8ee5VF6BPQ80cLfx77/DemJiUgQQAABBBBAAIE0CBADAgi4JEABy6XVJBcEOixgi1cfENFfEo60C5xlRD9ZKpWWpT1Q4kMAAQQQyJgA4SKAAAIIIJASAQpYKVkIwkAgbQKx7/+UiP6icGRF4PxCq3V/GIZeVgImTgTyIkCeCCCAAAIIIIAAAnMXoIA1d0NGQMA5gSgIvt+Ifsi5xJxPSIe01bovjuPXOJYq6SCAAAIIIIAAAggggEDOBShg5fwFQPp5EZh+nheVSm8TI5vsHfzAdouQuWbkDebI5JYrRQYyFzsBI4AAAggggAACCCCAAAInECic4DynXynAYwRyIND+GUqtlvl/NtV5ttOyKqDybXt8/7ezGj5xI4AAAggggAACCCDQVwEmAWDliAAAEABJREFUT6UABaxULgtBIdB7gSAIXltomq125rNtp2VeQN8XBsF7M58GCSCAAAIIIIBAJgUIGgEEEOi0AAWsTosyHgLZFNCiyF2iclE2wyfq4woY+cPY817//7N3JwCSXWW9wM+p7klCgo9AEtmS7prpToAEEIigsqOPJ7tPEHBjcQFUFFFUQB8C6uMJ+B5GRAUVRFSUTQUUVBTQIOsoIAwkqeVWzSQhkIQlZJnMdJ13apKQTDJLL7Xc5dfe011dde853/c7Len5d3X1IR9zJwECBAgQIECAAAECBCokIMCq0GYpdW4CtV94R7v9/JDC42rfaMMajCGckGLrLaeeeuqtGta6dgkQIECAAAECBAgQqJnAjAKsmqlph0CNBFaWlh4QU/r1GrWklYMFzjxmYfF/H3yXzwgQIECAAAECBAhMS8C8BKYjIMCajqtZCVRC4MxTzrx1iK0/DSH6i3Whvm8xhJ9dWV7+zvp2qDMCBAgQIFAzAe0QIECAwC0EBFi3IHEHgeYI7D3+yvFfqtvRnI4b22n+3/r4+nve/vYnNFZA4wQINE5AwwQIECBAgEC9BPI/aurVkG4IEFifwGq7/d0hxB8P3poisHzVrW71oqY0q8+JCJiEAAECBAgQIECAQGkEBFil2QqFEJidwJ3udKfjUwq/l1eMeTimJlCuifOe//yOU3fco1xVqYYAAQIECBAgQIAAAQJHFxBgHd3IGfMUsPZUBI4/5phfzRP71cGM0LBjW1wY/U7DetYuAQIECBAgQIAAAQJVEDhKjQKsowB5mEDdBFaXls4cPxOnbn3pZ90CD11d2v7YdZ/tRAIECBAgQIAAgcoIKJRAnQUEWHXeXb0ROIRAiq1X5ru35eFoqkBMrzj77LN9DTR1//VNgAABAkcS8BgBAgQIlFRAgFXSjVEWgWkIrCwvf2ee91F5OBoskEK465cvvfQpDSbQOgECUxUwOQECBAgQIEBg8gICrMmbmpFAWQVaMcT/V9bi1DVbgfy18MsPDWFxtqtabd0CTiRAgAABAgQIECBA4CCB1kGf+YQAgdoKrC5tf0IK4Vtq2+DNGvPpUQVWdrfbP3zUs5xAgAABAgQIECBAgACBEggIsEqwCSUtQVn1EmilVnpRvVrSzZYFUnhBniPm4SBAgAABAgQIECBAoLkClehcgFWJbVIkga0J7Fhe/t6Qwj22Nourayhwl/y18cga9qUlAgQIECBAgMCMBSxHgMC0BQRY0xY2P4ESCMQQf6EEZSihjAIp/mwZy1ITAQIECDRQQMsECBAgQOAIAgKsI+B4iEAdBFaXl78j9/HteTgI3EIgxvDw05eX73aLB9xBgEAlBRRNgAABAgQIEKirgACrrjurLwLXC6QYn3v9TR8IHEogjkL4kUM90ND7tE2AAAECBAgQIECAQAkFBFgl3BQlEZiUwPbt228fUvjeSc23vnmcVT2B+NSzzz57W/XqVjEBAgQIECBAgAABAk0REGCVcafVRGBCAq219LQ8lWAiIziOKHD7L3/py999xDM8SIAAAQIECBAgQIDA5AXMuG4BAda6qZxIoHoCMQa/Gla9bZtPxXHtyfNZ2KoECBAgQIAAga0JuJoAgWYICLCasc+6bKDAyvLy/VMId21g61rehEAM8bFnnnnmMZu41CUECBAgUH0BHRAgQIAAgdILCLBKv0UKJLBJgRiftMkrXdZMgdvsvfLK72pm67omMAkBcxAgQIAAAQIECExTQIA1TV1zE5ifQAwpPWF+y1u5kgIpfs9c67Y4AQIECBAgQIAAAQIEDiMgwDoMjLsJVFHghppXl5e/PYR4avBGYCMCMTx8I6c7lwABAgQIECBAgAABArMSEGAdLO0zArUQSCE8qhaNaGLWAjtOX1raMetFrUeAAAECBAgQIEBgDgKWrJiAAKtiG6ZcAusUeMQ6z3MagYMERq2WZ2EdJOITAgQIECBA4PACHiFAgMDsBARYs7O2EoGZCJxxpzNODiHeJ3gjsAmBmOKDNnGZSwgQIEBgswKuI0CAAAECBNYlIMBaF5OTCFRHYLS472G5Wv+/nREcGxdIIX3Hxq9yBYH5ClidAAECBAgQIECg/gL+kVv/PdZh4wTS/RvXsoa3KnDT63ds37799je9w20CBAgQIECAAAECBAjMW0CANe8dsH5NBErVhgCrVNtRvWLiWrxv9apWMQECBAgQIECAAAECdRYoT4BVZ2W9EZiRQLvdPi7FcK/gjcAWBFqt0T22cLlLCRAgQIAAAQIECBxZwKMENiEgwNoEmksIlFVgYTQ6K9d2TB4OApsWGKV05qYvdiEBAgQIECAwEwGLECBAoGkCAqym7bh+ay2QWq171rpBzc1EIIY4DkJnspZFCBAgMEcBSxMgQIAAAQIVEhBgVWizlErgqAIp3v2o5ziBwNEF7pJPiXk4CBxFwMMECBAgQIAAAQIEZiMgwJqNs1UIzEQghnTXmSxkkckJlHOm41dWVk4pZ2mqIkCAAAECBAgQIECgiQICrCbues161s5BAtsP+swnBDYpkK5NS5u81GUECBAgQIAAAQIECBCYuMA4wJr4pCYkQGA+AikEocN86Ou3amttuX5N6YgAAQIECBAg0HgBAAQqKyDAquzWKZzAwQKrq6unxBBOOPhenxHYnEBMrTtt7kpXESBAgACBugvojwABAgTmISDAmoe6NQlMQWB0zegOU5jWlA0VSCHdrqGta5sAgVkIWIMAAQIECBAgsEEBAdYGwZxOoKwCrcXRSWWtTV3VE4itIMAq+bYpjwABAgQIECBAgECTBARYTdptvdZaYJSSAGtjO+zsIwik5BlYR+DxEAECBAgQIECAAAECMxYQYM0YvF7L6aZMAvn/mU8sUz1qqbZADPHW1e5A9QQIECBAgAABAgQITE5g/jPlf/POvwgVECAwEYFjJzKLSQgcEIjbDnzwjgABAgQIECBAYDICZiFAYEsCAqwt8bmYQHkERjEeU55qVFJ1gRiTr6eqb6L6CRAgUEMBLREgQIBAcwUEWOXZ+7i0tHTb8di+ffvtT19a2nHqqafebvz5maec6Vd5yrNPpa0kJs+YKe3mVLCw0Sh4Rl8F903JBNYh4BQCBAgQIECAQCUFBFgz2Lazzz5728ppK3dfWV7+3jyet2N5+++uLG9/9+pS+6M7ltu9fN8VK8vt0bbYunw8WqP0hVFsdY9dWLxs/Pne46868Hg+70ury+3PrSxvP3fH8vJb8+ev2NFu/8Rqu/3dO3bsWJpBK5YosUCKaaHE5SmtYgIxJv99OOyeeYAAAQIECBAgQIAAgVkL+AfK5MXj6tLSWQeCpeX261eW2zu/cullV4TW2n+FEN+Rx2/FkJ4dQnp0iuF+MYTt+b71PMMqnxpPTiHcNV/7gBji9+XrfjGm8PsphffGtdEgr3V5Hv+Sg7FXrS5tf9Ly8vIdgzcCZRRQEwECBAgQIECAAAECBAgQ2ICAAGsDWIc7dfzsp3FgtdJu/+3qcvvSFFufORAshfAj+Zr75DHxX8XJcx7quG2+82E5GHtuiumvFkO8aGV5+YI8/nDH8vLj/Spi1nEQIECAAAECBAgQIECAAIEKCSj1OgEB1nUOG36/urR0Zg6Gfm1luf2p8bOfxoFVSOFxKYTbbXiyqV4QV0OIPx5DfPve46+6dLXd/scctD3rrne+80nBGwECBAgQIECAAAECBOovoEMCBGogIMDawCaOX1x9Zan9S6vL7U+m2PpsCPFFIYR75lGV49iUwsNz0PYH+xa3XbyyvP3dOcz6/tXV1Vk9Q6wqTuokQIAAAQIECBA4SMAnBAgQIEBgvgICrHX4rywtnZ2Dnte2RqkIMbw8hfAt67is7KdsCyE9OqTw5rRv/8W5v3PGf/mw7EWrjwABAgQIVFZA4QQIECBAgAABApsWEGAdnq61urT9satL7Y+G2PpEDnqemU89Lo86HrfN/T1nFFsXrC4vv+v0dvvb6tiknggQqL6ADggQIECAAAECBAgQaKaAAOtm+3722WdvW1lqP3NluX1BiumdKYb73eyUOn/aSiE+ZpTCR1aWl/9p+2nbH1TnZhvam7YJECBAgAABAgQIECBAgEDlBARYN25ZXF3a/sSvfOmyz4YYXpvv3pHHIY6m3BX/e6uV/nUcZK0uL9+nKV3rkwABAgQIECBAgAABAgQIXCfgfZkEBFh5N3JIc/+V5fbHU0xvyeHV6fkuxzcE4n9PIX58pd1+Y7vdvsM37naDAAECBAgQIECAAAECRxPwOAECBCYk0OgAaxzI5GDmtSHEfwshnJ2H49ACrZDCU1spdFbb7ZeceeaZxxz6NPcSIECAAAECBAhMWsB8BAgQIECAQAiNDbB2LC//6EIKn8/BzPjF2RvrsJH/J4ghnJBSePHeK6/6uF8r3IiccwkQIEBgzgKWJ0CAAAECBAgQqLhA44Kb5eXlO660238bQ/zjvHe3ycOxcYF7phA+utpu/+bq6uqxG7/cFQQIVE9AxQQIECBAgAABAgQIEJifQKMCrPGLtC+G+LmQwuPmR16XleNiSuH5o337P7J9+/a71KWrqfZhcgIECBAgQIAAAQIECBAgQGBTApUKsDbVYb6o3W4ft9Jun3PgRdpD8KyrbDKpI4Zwr9Yo/eeOpfbPTmpO8xAgQIAAAQIECBAgQIBAswV0T+DmArUPsE5fWtqxEMLHQgrPuXnzPp+YwK1iDL+9utx+vV8pnJipiQgQIECAAAECBAhsRcC1BAgQqJVArQOs07dvf/Aotj6cw6t71GrXStpMCuFH0r79Hxi/zlhJS1QWAQIECBAgQGADAk4lQIAAAQIEyiJQ2wBrdXn5p0aj0T9n6G/OwzE7gW9fDHH8VwrvPbslrUSAAAECpRVQGAECBAgQIECAAIEJCNQxwIqr7fZLUoivCSEuBm/zELhzCuFfV9rtR8xjcWsSqJuAfggQIECAAAECBAgQINB0gVoFWA8NYXFlqf36lMKLm76x8+8/3jqk8Lc7lpd/cP61BCUQIECAAAECBAgQIECAAAECFRZora/2Spy1sGe5/cYQw9ODt7IIHBND/LPxr3OWpSB1ECBAgAABAgQIECBAgMCRBDxGoJwCtQiwzj777G0ry+23pBA826d8X2cxhfi7OcR6dvlKUxEBAgQIECBAgACBKQiYkgABAgQmLlD5AGv8a4NfufSyv8oyj8/DUU6BcYj16pWl9jPLWZ6qCBAgQIAAgbIJqIcAAQIECBAgcFOBqgdYcbi8/Q9yQ9+bh6PcAjHE8Psr7faTy12m6ggQIFAbAY0QIECAAAECBAgQqI1ApQOsleXtr4wh/VhtdqP+jbRCCm9aWV5+ZP1b1WE9BHRBgAABAgQIECBAgAABAmUQqGyAtdpu/1wI6XllQFTDEQRu+dC2fNdbtm/ffs/80UGAAAECBAgQIECAAAECBAjUQWDKPVQywMrh1XenFF45ZRvTT00g3jL5/SwAABAASURBVLo1Su/MIdbtp7aEiQkQIECAAAECBAgQIFAxAeUSIHB4gcoFWKtLS2fl8OotuaWFPBzVFVjOIdZfr66uHlvdFlROgAABAgQIECBQMgHlECBAgEBNBSoVYJ15ypm3TrH11rwX/y0PR/UFviPs2/+q6rehAwIECBAgUCcBvRAgQIAAAQIEyidQqQBr7wlXvT4T3i0PR00EUgg/ubK0/ak1aUcbBAgQuE7AewIECBAgQIAAAQIEJipQmQBrZXn7T4cUnjjR7k1WDoE4ek273b5rOYpRRVkE1EGAAAECBAgQIECAAAECBG4QqESAdV24kV5xQ9E+rkugQifFWy+k8Odnn332+C8UVqhupRIgQIAAAQIECBAgQIAAgbkLNKKA0gdYDw1hcXEU3ph341Z5OOorcJ+vXnbZr9S3PZ0RIECAAAECBAgQIFBeAZURIFB2gVbZCxwutX85xXC/stepvq0LpJR+ZcdpO7516zOZgQABAgQIECBAYOYCFiRAgAABAlMUKHWAtWPHjjNiDC+cYv+mLpVAXIyt0R+Pn3VXqrIUQ4AAAQIEZiRgGQIECBAgQIAAgUMLlDnAinFt9Pu57OPycDRH4J572u2faU67OiVAYMICpiNAgAABAgQIECBAoIYCpQ2wVpa2PyV7f2cejoYJpJR+7YxTT71zw9ouUbtKIUCAAAECBAgQIECAAAEC5RIoZYB16qmn3iqE9BvlotpANU7dokC89Vpr0f5vUdHlBAgQIECAAAECBAgQIDBlAdPPTKCUAdZxi4vPDzGcNjMFC5VPIIanekH38m2LiggQIECAAAECBAhMWsB8BAgQWI9A6QKs5eXlO45S+IX1FO+cWgu0Ymv0ilp3qDkCBAgQIECAwGQEzEKAAAECBGovULoAazHGF8QQTqi9vAbXI/CwleXlh63nROcQIECAAIGtCbiaAAECBAgQIECgzAKlCrDGz74KKTyjzGBqm7VA69dnvaL1CBDYpIDLCBAgQIAAAQIECBAgMCWBUgVY42df5T5vlYeDwPUC6QFNehbW9U37QIAAAQIECBAgQIAAAQIECNxEoDQB1tLS0m1TCj92k9o2c9M1tRSIv1jLtjRFgAABAgQIECBAgAABApsVcF3DBEoTYC22Ws/y2lcN++pbf7uPWF1aOnP9pzuTAAECBAgQIECAAIGjCziDAAEC1REoRYB19tlnb4uj8FPVYVPpjAViarV+dsZrWo4AAQIECBAgcHQBZxAgQIAAAQIzEShFgPXlSy99XIjhtJl0bJFqCqTwwzt27LhNNYtXNQECBAgcScBjBAgQIECAAAECBI4mUIoAK4b440cr1OONFzg+jkbf33gFAAQOLeBeAgQIECBAgAABAgQI1Fpg7gHW6p1XT83CD8/DQeBoAlN8kf+jLe1xAgQIECBAgAABAgQIECBAYF4CkwuwNtlBWtz3tHzpQh4OAkcWSOG+K6et3P3IJ3mUAAECBAgQIECAAAECBKYqYHICcxCYe4AVYnzyHPq2ZEUF4sLaEytaurIJECBAgAABAgQIfEPADQIECBDYmMBcA6yVU1dWQwr32FjJzm6yQEpBgNXkLwC9EyBAgACBGwXcIkCAAAECBBokMNcAK7XSHRpkrdXJCNxtdWnprMlMZRYCBAg0XUD/BAgQIECAAAECBKohMNcAqxpEqiybQAqtR5etJvU0WEDrBAgQIECAAAECBAgQIDB1AQHW1IktcDSBDT8ew3dv+BoXECBAgAABAgQIECBAgAABAnMV2MriAqyt6Ll2XgIPPPOUM289r8WtS4AAAQIECBAgQIAAgTkJWJZAYwUEWI3d+ko3fsze4698UKU7UDwBAgQIECBAgMCcBCxLgAABAlUUEGBVcdfUnAVaD8jvHAQIECBAgMA8BKxJgAABAgQIEJixgABrxuCWm5RAEmBNitI8BAjMRcCiBAgQIECAAAECBAisX0CAtX4rZ5ZL4H4PDWGxXCWpZsYCliNAgAABAgQIECBAgACBhgi0GtKnNg8pUOk7j9+ztHRGpTtQPAECBAgQIECAAAECBAgQmIlA9RcRYFV/DxvbQWq17tHY5jVOgAABAgQIECBAgMBsBaxGgMBcBQRYc+W3+JYEUhRgbQnQxQQIECBAgACB2QpYjQABAgQIbFZAgLVZOdeVQCDdrQRFKIEAAQIECMxSwFoECBAgQIAAgUYKCLAaue21aXp7bTrRCAECMxSwFAECBAgQIECAAAECVRMQYFVtx9R7U4EdN/3E7RkKWIoAAQIECBAgQIAAAQIECMxQQIA1Q+ybLuX2RARu0263T5zITCYhQIAAAQIECBAgQIAAAQJTEDDlZAQEWJNxNMucBGKMt5/T0pYlQIAAAQIECBAgQGA2AlYhQIBAEGD5Iqi0QGtt7eRKN6B4AgQIECBAgMBMBCxCgAABAgSqLSDAqvb+Nb762GoJsBr/VQCAAAECMxKwDAECBAgQIECAwNwEBFhzo7fwJARSCLedxDzmIEBgNgJWIUCAAAECBAgQIECAwGYEBFibUXNNmQSOLVMxM6jFEgQIECBAgAABAgQIECBAoHECDQywGrfH9W54FI+pd4O6I0CAAAECBAgQIECAAIHNCbiqTgICrDrtZhN7icEzsJq473omQIAAAQIECBCYjYBVCBAgUBKBVknqUAaBTQmkmBY3daGLCBAgQIAAAQIzErAMAQIECBAgsHUBAdbWDc1AgAABAgQITFfA7AQIECBAgAABAg0XEGA1/AtA+wQINEVAnwQIECBAgAABAgQIEKiugACrunun8lkLWI8AAQIECBAgQIAAAQIECBCYi8BMA6y5dGhRAgQIECBAgAABAgQIECBAYKYCFiMwaQEB1qRFzUeAAAECBAgQIECAAIGtC5iBAAECBG4iIMC6CYabBAgQIECAAAECdRLQCwECBAgQIFAXAQFWXXZSHwQIECBAYBoC5iRAgAABAgQIECBQAgEBVgk2QQkECNRbQHcECBAgQIAAAQIECBAgsDUBAdbW/Fw9GwGrECBAgAABAgQIECBAgAABAvUXOGyHAqzD0niAAAECBAgQIECAAAECBAhUTUC9BOopIMCq577qigABAgQIECBAgACBzQq4jgABAgRKJyDAKt2WKIgAAQIECBAgUH0BHRAgQIAAAQIEJikgwJqkprkIECBAgMDkBMxEgAABAgQIECBAgMD1AgKs6yF8IECgjgJ6IkCAAAECBAgQIECAAIE6CAiw6rCL0+zB3AQIECBAgAABAgQIECBAgED9BUreoQCr5BukPAIECBAgQIAAAQIECBCohoAqCRCYnoAAa3q2ZiZAgAABAgQIECBAYGMCziZAgAABAocUEGAdksWdBAgQIECAAIGqCqibAAECBAgQIFA/AQFW/fZURwQIECCwVQHXEyBAgAABAgQIECBQKgEBVqm2QzEE6iOgEwIECBAgQIAAAQIECBAgMCkBAdakJCc/jxkJECBAgAABAgQIECBAgACB+gvocB0CAqx1IDmFAAECBAgQIECAAAECBMosoDYCBOouIMCq+w7rjwABAgQIECBAgMB6BJxDgAABAgRKLCDAKvHmKI0AAQIECBColoBqCRAgQIAAAQIEpiMgwJqOq1kJECBAYHMCriJAgAABAgQIECBAgMAtBARYtyBxB4GqC6ifAAECBAgQIECAAAECBAjUS0CAdaj9dB8BAgQIECBAgAABAgQIECBQfwEdVkZAgFWZrVIoAQIECBAgQIAAAQIEyiegIgIECMxCQIA1C2VrECBAgAABAgQIEDi8gEcIECBAgACBowgIsI4C5GECBAgQIECgCgJqJECAAAECBAgQqLOAAKvOu6s3AgQIbETAuQQIECBAgAABAgQIECipgACrpBujrGoKqJoAAQIECBAgQIAAAQIECBCYvEDZAqzJd2hGAgQIECBAgAABAgQIECBAoGwC6iGwIQEB1oa4nEyAAAECBAgQIECAAIGyCKiDAAECzREQYDVnr3VKgAABAgQIECBwcwGfEyBAgAABApUQEGBVYpsUSYAAAQIEyiugMgIECBAgQIAAAQLTFhBgTVvY/AQIEDi6gDMIECBAgAABAgQIECBA4AgCAqwj4HioSgJqJUCAAAECBAgQIECAAAECBOoqcGOAVdcO9UWAAAECBAgQIECAAAECBAjcKOAWgQoKCLAquGlKJkCAAAECBAgQIEBgvgJWJ0CAAIHZCgiwZuttNQIECBAgQIAAgesEvCdAgAABAgQIrFtAgLVuKicSIECAAIGyCaiHAAECBAgQIECAQDMEBFjN2GddEiBwOAH3EyBAgAABAgQIECBAgEDpBQRYpd+i8heoQgIECBAgQIAAAQIECBAgQKD+AvPsUIA1T31rEyBAgAABAgQIECBAgECTBPRKgMAmBQRYm4RzGQECBAgQIECAAAEC8xCwJgECBAg0UUCA1cRd1zMBAgQIECDQbAHdEyBAgAABAgQqJiDAqtiGKZcAAQIEyiGgCgIECBAgQIAAAQIEZicgwJqdtZUIEDhYwGcECBAgQIAAAQIECBAgQGBdAgKsdTGV9SR1ESBAgAABAgQIECBAgAABAvUX0KEAy9cAAQIECBAgQIAAAQIECNRfQIcECFRaQIBV6e1TPAECBAgQIECAAIHZCViJAAECBAjMS0CANS956xIgQIAAAQJNFNAzAQIECBAgQIDAJgQEWJtAcwkBAgQIzFPA2gQIECBAgAABAgQINE1AgNW0HdcvgbGAQYAAAQIECBAgQIAAAQIEKiQgwNrkZrmMAAECBAgQIECAAAECBAgQqL+ADsshIMAqxz6oggABAgQIECBAgAABAnUV0BcBAgS2LCDA2jKhCQgQIECAAAECBAhMW8D8BAgQIECg2QICrGbvv+4JECBAgEBzBHRKgAABAgQIECBQWQEBVmW3TuEECBCYvYAVCRAgQIAAAQIECBAgMA8BAdY81K3ZZAG9EyBAgAABAgQIECBAgAABAhsUqGCAtcEOnU6AAAECBAgQIECAAAECBAhUUEDJBG4UEGDdaOEWAQIECBAgQIAAAQIE6iWgGwIECNREQIBVk43UBgECBAgQIECAwHQEzEqAAAECBAjMX0CANf89UAEBAgQIEKi7gP4IECBAgAABAgQIbElAgLUlPhcTIEBgVgLWIUCAAAECBAgQIECAQHMFBFjN3fvmda5jAgQIECBAgAABAgQIECBAoJICGwqwKtmhogkQIECAAAECBAgQIECAAIENCTiZQNkEBFhl2xH1ECBAgAABAgQIECBQBwE9ECBAgMAEBQRYE8Q0FQECBAgQIECAwCQFzEWAAAECBAgQuE5AgHWdg/cECBAgQKCeAroiQIAAAQIECBAgUAMBAVYNNlELBAhMV8DsBAgQIECAAAECBAgQIDBfAQHWfP2bsro+CRAgQIAAAQIECBAgQIAAgfoLTK1DAdbUaE1MgAABAgQIECBAgABhJ2XyAAAQAElEQVQBAgQ2KuB8AgQOJSDAOpSK+wgQIECAAAECBAgQqK6AygkQIECgdgICrNptqYYIECBAgAABAlsXMAMBAgQIECBAoEwCAqwy7YZaCBAgQKBOAnohQIAAAQIECBAgQGBCAgKsCUGahgCBaQiYkwABAgQIECBAgAABAgQIhCDAqvtXgf4IECBAgAABAgQIECBAgACB+gvUvEMBVs03WHsECBAgQIAAAQIECBAgsD4BZxEgUF4BAVZ590ZlBAgQIECAAAECBKomoF4CBAgQIDAVAQHWVFhNSoAAAQIECBDYrIDrCBAgQIAAAQIEbi4gwLq5iM8JECBAoPoCOiBAgAABAgQIECBAoFYCAqxabadmCExOwEwECBAgQIAAAQIECBAgQKAsAgKs6e2EmQkQIECAAAECBAgQIECAAIH6C+hwBgICrBkgW4IAAQIECBAgQIAAAQIEjiTgMQIECBxZQIB1ZB+PEiBAgAABAgQIEKiGgCoJECBAgECNBQRYNd5crREgQIAAAQIbE3A2AQIECBAgQIBAOQUEWOXcF1URIECgqgLqJkCAAAECBAgQIECAwMQFBFgTJzUhga0KuJ4AAQIECBAgQIAAAQIECBC4qUA9A6ybdug2AQIECBAgQIAAAQIECBAgUE8BXTVGQIDVmK3WKAECBAgQIECAAAECBG4p4B4CBAhUQUCAVYVdUiMBAgQIECBAgECZBdRGgAABAgQITFlAgDVlYNMTIECAAAEC6xFwDgECBAgQIECAAIHDCwiwDm/jEQIECFRLQLUECBAgQIAAAQIECBCoqYAAq6Ybq63NCbiKAAECBAgQIECAAAECBAgQKJ/ApAOs8nWoIgIECBAgQIAAAQIECBAgQGDSAuYjMFMBAdZMuS1GgAABAgQIECBAgACBGwR8JECAAIH1Cgiw1ivlPAIECBAgQIAAgfIJqIgAAQIECBBohIAAqxHbrEkCBAgQIHB4AY8QIECAAAECBAgQKLuAAKvsO6Q+AgSqIKBGAgQIECBAgAABAgQIEJiigABririm3oiAcwkQIECAAAECBAgQIECAAIH6C2yuQwHW5txcRYAAAQIECBAgQIAAAQIE5iNgVQINFBBgNXDTtUyAAAECBAgQIECg6QL6J0CAAIFqCQiwqrVfqiVAgAABAgQIlEVAHQQIECBAgACBmQkIsGZGbSECBAgQIHBzAZ8TIECAAAECBAgQILAeAQHWepScQ4BAeQVURoAAAQIECBAgQIAAAQK1FxBg1X6Lj96gMwgQIECAAAECBAgQIECAAIH6C1S5QwFWlXdP7QQIECBAgAABAgQIECAwSwFrESAwJwEB1pzgLUuAAAECBAgQIECgmQK6JkCAAAECGxcQYG3czBUECBAgQIAAgfkKWJ0AAQIECBAg0DABAVbDNly7BAgQIHCdgPcECBAgQIAAAQIECFRHQIBVnb1SKYGyCaiHAAECBAgQIECAAAECBAjMRECANRPmwy3ifgIECBAgQIAAAQIECBAgQKD+AjrcqoAAa6uCridAgAABAgQIECBAgACB6QtYgQCBRgsIsBq9/ZonQIAAAQIECBBokoBeCRAgQIBAVQUEWFXdOXUTIECAAAEC8xCwJgECBAgQIECAwBwEBFhzQLckAQIEmi2gewIECBAgQIAAAQIECGxMQIC1MS9nEyiHgCoIECBAgAABAgQIECBAgECDBBobYDVoj7VKgAABAgQIECBAgAABAgQaK6DxeggIsOqxj7ogQIAAAQIECBAgQIDAtATMS4AAgbkLCLDmvgUKIECAAAECBAgQqL+ADgkQIECAAIGtCAiwtqLnWgIECBAgQGB2AlYiQIAAAQIECBBorIAAq7Fbr3ECBJoooGcCBAgQIECAAAECBAhUUUCAVcVdU/M8BaxNgAABAgQIECBAgAABAgQIzFhgDgHWjDu0HAECBAgQIECAAAECBAgQIDAHAUsSmJyAAGtylmYiQIAAAQIECBAgQIDAZAXMRoAAAQIHBARYBxi8I0CAAAECBAgQqKuAvggQIECAAIHqCwiwqr+HOiBAgAABAtMWMD8BAgQIECBAgACBuQoIsObKb3ECBJojoFMCBAgQIECAAAECBAgQ2KyAAGuzcq6bvYAVCRAgQIAAAQIECBAgQIAAgfoLHKJDAdYhUNxFgAABAgQIECBAgAABAgSqLKB2AnUTEGDVbUf1Q4AAAQIECBAgQIDAJATMQYAAAQIlEhBglWgzlEKAAAECBAgQqJeAbggQIECAAAECkxEQYE3G0SwECBAgQGA6AmYlQIAAAQIECBAgQCAIsHwRECBQewENEiBAgAABAgQIECBAgEC1BQRY1d6/WVVvHQIECBAgQIAAAQIECBAgQKD+AqXtUIBV2q1RGAECBAgQIECAAAECBAhUT0DFBAhMQ0CANQ1VcxIgQIAAAQIECBAgsHkBVxIgQIAAgZsJCLBuBuJTAgQIECBAgEAdBPRAgAABAgQIEKiTgACrTrupFwIECBCYpIC5CBAgQIAAAQIECBAoiYAAqyQboQwC9RTQFQECBAgQIECAAAECBAgQ2LqAAGvrhtOdwewECBAgQIAAAQIECBAgQIBA/QV0eEQBAdYReTxIgAABAgQIECBAgAABAlURUCcBAvUVEGDVd291RoAAAQIECBAgQGCjAs4nQIAAAQKlFBBglXJbFEWAAAECBAhUV0DlBAgQIECAAAECkxYQYE1a1HwECBAgsHUBMxAgQIAAAQIECBAgQOAmAgKsm2C4SaBOAnohQIAAAQIECBAgQIAAAQJ1ERBgHX4nPUKAAAECBAgQIECAAAECBAjUX0CHFRAQYFVgk5RIgAABAgQIECBAgACBcguojgABAtMVEGBN19fsBAgQIECAAAECBNYn4CwCBAgQIEDgsAICrMPSeIAAAQIECBComoB6CRAgQIAAAQIE6ikgwKrnvuqKAAECmxVwHQECBAgQIECAAAECBEonIMAq3ZYoqPoCOiBAgAABAgQIECBAgAABAgQmKVDOAGuSHZqLAAECBAgQIECAAAECBAgQKKeAqgisU0CAtU4opxEgQIAAAQIECBAgQKCMAmoiQIBAEwQEWE3YZT0SIECAAAECBAgcScBjBAgQIECAQMkFBFgl3yDlESBAgACBagiokgABAgQIECBAgMD0BARY07M1MwECBDYm4GwCBAgQIECAAAECBAgQOKSAAOuQLO6sqoC6CRAgQIAAAQIECBAgQIAAgfoJ3DzAql+HOiJAgAABAgQIECBAgAABAgRuLuBzApUSEGBVarsUS4AAAQIECBAgQIBAeQRUQoAAAQKzEhBgzUraOgQIECBAgAABArcUcA8BAgQIECBAYB0CAqx1IDmFAAECBAiUWUBtBAgQIECAAAECBOouIMCq+w7rjwCB9Qg4hwABAgQIECBAgAABAgRKLCDAKvHmVKs01RIgQIAAAQIECBAgQIAAAQL1F5hPhwKs+bhblQABAgQIECBAgAABAgSaKqBvAgQ2LCDA2jCZCwgQIECAAAECBAgQmLeA9QkQIECgWQICrGbtt24JECBAgAABAjcI+EiAAAECBAgQqIyAAKsyW6VQAgQIECifgIoIECBAgAABAgQIEJiFgABrFsrWIEDg8AIeIUCAAAECBAgQIECAAAECRxEQYB0FqAoPq5EAAQIECBAgQIAAAQIECBCov0CTOxRgNXn3a9B7TGlfDdrQAgECBAgQIECAAAECsxGwCgECFRUQYFV045R9vUBqXXv9LR8IECBAgAABAgRmImARAgQIECAwewEB1uzNrThRgbR3otOZjAABAgQIzELAGgQIECBAgAABAhsSEGBtiMvJpRNoBQFW6TZFQQRmI2AVAgQIECBAgAABAgSaIyDAas5e17LTNGpdVsvGZtOUVQgQIECAAAECBAgQIECAQCUEBFhb2iYXz1ugFdcEWPPeBOsTIECAAAECBAgQIECg9gIanLeAAGveO2D9LQmM1hYu3dIELiZAgAABAgQIECBAYDYCViFAgMAWBARYW8Bz6fwFWse1Lpl/FSogQIAAAQIECMxGwCoECBAgQKCpAgKspu58Pfq+rNPpfK0ereiCAAECBGYkYBkCBAgQIECAAIEKCgiwKrhpSr5BIPVvuOUjAQKzFLAWAQIECBAgQIAAAQIEZisgwJqtt9UmKJBCKEJV39RNgAABAgQIECBAgAABAgQIrFugsgHWujt0Ym0FWjF+trbNaYwAAQIECBAgQIAAAQIEDgh4R2AsIMAaKxiVFBil9F+VLFzRBAgQIECAAAECBGYrYDUCBAhUXkCAVfktbHADawufbnD3WidAgAABAgRmKmAxAgQIECBAYJ4CAqx56lt7KwJX9Pb0eluZwLUECBAgMGMByxEgQIAAAQIECBDYpIAAa5NwLpuvQIzhI7mCtTwcBBoloFkCBAgQIECAAAECBAg0UUCA1cRdr0HPo1H40CbbcBkBAgQIECBAgAABAgQIECBQMYFNBFgV61C5NRVoCbBqurPaIkCAAAECBAgQIECgLALqIFAeAQFWefZCJesXuPra0bUCrPV7OZMAAQIECBAgQGBeAtYlQIAAgYkICLAmwmiSmQqk8K979uy5eqZrWowAAQIECBCYm4CFCRAgQIAAAQICLF8DlROIrfAPlStawQQIEJivgNUJECBAgAABAgQIVFpAgFXp7Wtm8aP9rXc3s3Ndz1fA6gQIECBAgAABAgQIECAwLwEB1rzkm7juBHqOIXyqt6d3wQSmMgUBAgQIECBAgAABAgQIECAwDYEpzDnXAKsV166aQk+mrLFACumtNW5PawQIECBAgAABAgQIEDgg4B0BAgcLzDXA6gwGn8zlfCEPB4H1CKS0tvCW9ZzoHAIECBAgQIAAgcYLACBAgACBGgnMNcDKjqOQwt/mjw4C6xBIH/Lrg+tgcgoBAgQIEJiYgIkIECBAgAABAuUQmHeAFVoL8S/KQaGK0gvE+Melr1GBBAgQuLmAzwkQIECAAAECBAgQ2LLA3AOsC/r9fwshdbbciQnqLnDFCVdf7fWv6r7Lh+nP3QQIECBAgAABAgQIECDQbIG5B1iZP4XQemP+6JieQPVnjuH1n77kkiur34gOCBAgQIAAAQIECBAgQIDA1ARqO3EZAqywsLbvDSGk/bVV1thWBdbi2tqrtzqJ6wkQIECAAAECBAgQIHB0AWcQIFBGgVIEWOfv2XNhSPHtZQRS0/wFYoh/09m9uzv/SlRAgAABAgQIECCwLgEnESBAgACBCQuUIsAa9xRjOmf80SBwc4H8tfHKm9/ncwIECBAgUHcB/REgQIAAAQIECNwoUJoAqzMYfDiF8NEbS3OLwAGB91xQFL4uDlB4R4DABgWcToAAAQIECBAgQIBATQRKE2CNPVsp/u/xR4PADQKtGF56w20f5yFgTQIECBAgQIAAAQIECBAgMH+BUgVYnWH/3ZlkZx71OXSyaYEUBNeiywAAEABJREFUw7s8+2rTfC4kQIAAAQIECBAgQIAAgVkKWGuqAqUKsHKnKY7ir+WPDgL7RiH8EgYCBAgQIECAAAECBJojoFMCBAgcTqBsAVbo7O6/M4R07uEKdn9TBNIfFEXx+aZ0q08CBAgQIECAwIQETEOAAAECBGopULoAa6zcivEX8seUh6OZApct7DvWM/Gaufe6JkCAQAkElECAAAECBAgQIFA2gVIGWOPXPYohvLlsWOqZjUAM6fnnX3T+pbNZzSoECExFwKQECBAgQIAAAQIECBCYoEApA6xxf/tCGj8L66vj20aTBNK5ncHg9U3q+HC9up8AAQIECBAgQIAAAQIECBC4TqC0AdZgMLg4pPii68rc1HsXVU/gmpjSs3LZfn00IzgIECBAgAABAgQIECBAYF0CTmqAQGkDrLF9d9h/Tf744TwcDRCIMfxyZzjc1YBWtUiAAAECBAgQIECgZALKIUCAQLkFSh1gZbpRK6Qfyx+vzsNRZ4EY/q1TFOfUuUW9ESBAgAABAjUX0B4BAgQIECAwNYGyB1jhgsHgcymGX56agInnLhBDuDy1Wj+cCxnl4SBAgACBBgtonQABAgQIECBAgMChBEofYI2L7h14Zk563/i2UTuBNArpqb1eb1i7zjREYD4CViVAgAABAgQIECBAgEDtBCoRYGX1NLruGToX5tuOGgmkFH6zNxj8XblaUg0BAgQIECBAgAABAgQIECBQJoHpBFhT6LDf71+SUuv789T78nDUQCDG8E9Lw+JXa9CKFggQIECAAAECBAgQINBMAV0TmJFAZQKssUdv2Ds3pPAL49tGtQViCJ/fH8KTPhBC/lDtXlRPgAABAgQIECBAYCsCriVAgACBowtUKsAat9MdFr+Tw4/fH982KitwWRitPaYoiq9UtgOFEyBAgAABAmUSUAsBAgQIECBQc4HKBVjj/egMip9JMbxrfNuonMBVIY2+p7N7d7dylSuYAAECtRbQHAECBAgQIECAAIHyClQywMqca9uOPfaHQkifyLcd1RG4NsTwhO5w+KHqlKxSAhsQcCoBAgQIECBAgAABAgQITEWgqgFWOO+8867Ytn//I3KI9ZmpyJh00gJrObx6arco3nukiT1GgAABAgQIECBAgAABAgQI1F9gox1WNsAaN/r5Cy+8bC3Gh4cULhh/bpRVIO3P4dUP5fDqr8paoboIECBAgAABAgQIECBQMQHlEmiUQKUDrPFOFUXxhbVWeHAOSP5r/LlROoF9KYQnC69Kty8KIkCAAAECBAgQCAgIECBAoCoClQ+wxtDjEGvh2mO+M9/+jzwcJRHIwdWVIaTv6Q0G7yhJScogQIAAAQIEJi1gPgIECBAgQIDADARqEWCNnc6/6PxL12L4rnz7/Xk45i/wpdSK39kdDN4z/1JUQIAAgXILqI4AAQIECBAgQIAAgSML1CbAGrdZFMVXjj3h+EeEFN44/tyYm8D5aa31gH6//7G5VWDhpgnolwABAgQIECBAgAABAgRqLFCrAGu8T7t27bq2Oyx+JIT4ohDCKA/HugQmdtJ712L4tt6enhfWnxipiQgQIECAAAECBAgQIECAwKQEqjlP7QKs67chdQf93wghPSaGcPn19/kwXYGUvV/ZHRSPGT8TbrpLmZ0AAQIECBAgQIAAAQJzFLA0AQIzF6hrgHUAsjsYvGd/DGfnYOUTB+7wbloCl8UUvyd7/1JeYC0PBwECBAgQIECAAIEjCniQAAECBAhsRKDWAdYYoshvJ5588v1DiC8LIQhXMsIkj5TCv8b9i/fqDPvvmuS85iJAgAABAgSOKuAEAgQIECBAgEBjBGofYI13cufOnfu6g/6vhDR6SP68m4dj6wJXxRh+vjcsHta5sLNn69OZgQABAvMQsCYBAgQIECBAgAABAlUQaESAdcNGdIfDD12979p7xhR+M9+3Lw/HJgTGz7oKawvf0imKV+XLvVB+Rmj0oXkCBAgQIECAAAECBAgQIDBlgUYFWGPLiy666KrOsHhhWmuNXxvr3PF98x4VWv8LIcWn9YbFQ7t7up0K1a1UAgQIECBAgAABAgQIECAwdwEFbF6gcQHWDVS9Pb3/6g4GD44pPjHf18vDcXiBa1MIr0oLrbt2h/0/zaflT/N7BwECBAgQIECAAAECBGYrYDUCBBoq0NgA6/r9Tp1h/21x2+KZKYafy/d9IQ/HjQKjENKbFkO6a29Q/Hyv1/vqjQ+5RYAAAQIECBAgUE0BVRMgQIAAgeoJND3AOrBjnU5nb68ofnvv2v4d1wdZFx94oLnv1kIMb0lrrXt1B4OnnjcY9JtLoXMCBAgQIHAIAXcRIECAAAECBAjMVECAdRPuPXv2XD0OsuK2xe05yPrRGMKnbvJwE27uDSH9YVhbuGu3KJ48/jXLJjStRwIE5iNgVQIECBAgQIAAAQIECKxXQIB1CKnrn5H1hs6guFcOdL4zn/KXeVyTR12Pbkjh+Tm4O607GDzTC7RXZpsVSoAAAQIECBAgQIAAAQIEGiHQ8ADr6HucA533dwfFD+xLozvFkJ6dr/hIHnV4EfOvhRj+dJTi/8j9ndEdFq/Iwd2Xcm8OAgQIECBAgAABAgQIECBQMwHtVF1AgLXOHRwOh1/uDAa/l8Oe74j7F5dCis/Jl34ghLQ/f6zK8ZWQwl/FFJ+0d23/HbpF8bT+sP9PufhRHo6qC4zy7la9B/UTIECAAAECBAiUV0BlBAgQmKOAAGsT+J0LO3u6w/6rc5j1sMXjjrtdDoQel4OsV+epPptHicKgtD+F8NEQwytiDA89bVCc0h0W398Z9t86fr2vXKujRgIxVipMrZF8XVtp7a1rZ/oiQIDAPAWsTYAAAQIECGxOQIC1ObdvXHXeeeddkQOhd3UHg+d0B8Xd00LrdrEVvzul8OJ80t+EkDr541oe0z5yVhW6eZF3jNdOqfXwE6655sTeoPj2blE8v1MUH/xACFV6tlhuxbEhgdS6dkPnO5nAEQWSr6cj+nhwjgKWJkCAAAECBAgQaKCAAGvCm97r9b7a6ff/sTcsfi0HWt/bHQxOX4vh1jGk+6SQnpBi+LkQwzl52XHQ9K854PpMvn1xHkd4kfi0P4ZweUjhgnzeh/Nc787X/WGe64UxxSenUeu+i8cde5vuoFjN4wnjtXvD3vs+fcklV+bzHQ0RSK20ryGtanPLAuuawDOw1sXkJAIECBAgQIAAAQIEZiEgwJqBclEU13QGg//sDQbv6BXFb3eL4rnXB00P6Q4G9+gOijvlcas84ngce9Xx37QvjW534sknHTP+vDsYbOsMipO6w+KM7qC4f2cweGx3MHhmnus3O8P+W3q7e58YPxNsBq1Y4gaBEn7MIecRQtASFqykUgvEEAXgpd4hxREgQIAAAQIECBBolsDcAqxmMW+s211f2vX18YvG79y50zNqNkbX6LNjCF9uNIDmJyqQYrp0ohOajAABAgQIECBAoLECGicwCQEB1iQUzUGgBAJra/HyEpShhLoIpHhZXVrRBwECBAgQqIGAFggQINB4AQFW478EANRFYCGuCRzqspkl6MMzsEqwCUogQGDCAqYjQIAAAQIEqiwgwKry7qmdwE0FjjnmSzf91G0CWxIYtXZv6XoX11NAVwQIECBAgAABAgTmJCDAmhO8ZQlMWqDT6Yxfs+jqSc9rvskKVGW2Vtjfr0qt6iRAgAABAgQIECBAoP4CAqz673HdOtTP4QVSfsizZjKCY+sCx1x968HWZzEDAQIECBAgQIAAAQIENi1w0IUCrIM4fEKg2gIxBqFDtbewLNVfPP5rqGUpRh0ECBAgQIAAAQKbFXDdrAQWFpJ8ZcrYgKcMbHoCsxRIo9Cb5XrWqqdADkI/U8/OdEWAAAECBDYh4BICBAisQyCFcNw6TnPKFgQEWFvAcymB8gnEz5avJhVVTSCl+Omq1axeAgTKLaA6AgQIECBQd4HRWjym7j3Ouz8B1rx3wPoEJikQR545M0nPps4Vk6+j8u29iggQIECAAAECBEos0ArpViUubyKlxbA/TWSiTU4iwNoknMsIlFJgcdEzsA67MR5Yr0AcjT623nOdR4AAAQIECBAgQIBACKmVbld3h5QWr51njwKseepXbW31ll6g2+1+MaTgLxGWfqfKW2AM4fLOcPi58laoMgIECBAgQIAAAQLlE4gpnVS+qrZQ0aEuTeGaQ909q/sEWLOStg6BGQmkmD46o6UsU0OBUQwfym3N9anBeX0HAQIECBAgQKDyAhpolsAotGofYKVtyTOwmvVlrVsC0xWIIXxkuiuYvc4CMcV/q3N/eiNAgACBSgkolgABApURiCnduTLFbrLQGOPVm7x0Ipd5BtZEGE1CoFQCHy5VNYqplMCoFf6xUgUrlgCBowh4mAABAgQIEJiFQIqhHWr+llLaO88WBVjz1Lc2gSkInDYYjF+A+2tTmNqU9Rf4Qr/f/3T929xgh04nQIAAAQIECBAgcBSBGIIAK0z3TYA1XV+zE5i5wAdC2B9iyB9Cad4UUhGBFN6bK015OAgQIECAAAECBAgQWKfAmaeceet86jfnUetj//79noFV6x2eTHNmIbAxgVF838YucDaBkHPP+I7gjQABAgQIECBAgACBDQnsO+Gqs/IFMY9JHGWd4+o9e/Z4Dayy7o66CFRVoBXW/q6qtat7bgJf299K/zS31S1MgAABAgQIEJiYgIkIzFYgpXiP2a44l9W+OJdVb7KoXyG8CYabBOoicMFw2EshfDJ4I7BOgRTSO4uiuGadpzuNAAECBOouoD8CBAgQWLdAiqkJAdal6waZ0okCrCnBmpbAvAVi8Otg896Diq3/5orVq1wCpRdQIAECBAgQINAMgZTCt9W/0/iFefcowJr3DlifwJQEWmH0tilNbdraCaQ9vcHgH0rYlpIIECBAgAABAgQIlFrg1FNPvVUM4d6lLnICxcWQ/ArhBBxNQYDAIQQuGAw+F2L4+CEecheBmwv8Sb5jLQ8HAQIECBAgQIAAAQIbEDhucfF++fRj8qj3EYMAq/Q7rEACFRZIIby+wuUrfTYCo1ZKb5jNUlYhQIAAAQIECBAgUGKBTZSWUnzwJi6r3CW5T6+BVbldUzCBKgm0WuPXNbqqSiWrdeYCfzN+0f+Zr2pBAgQIECBAoJYCmiLQPIH0yCb0HFMYzrtPr4E17x2wPoEpCvR6va/GEP5qikuYuuICKbVeVfEWlE+AAIG6CeiHAAECBCoisLS0dNtc6vhXCPOHmh9xdMG8OxRgzXsHrE9gygJrrXjOlJcwfVUFYvh4b9g7t6rlq5vA4QU8QoAAAQIECBCYvsBiq/WIvMpCHrU/Fo47rjPvJgVY894B6xOYskC/3/9UXuIDeTgIHCQQ1+JvHHTHTT9xmwABAgQIECBAgACBIwrEFJ50xBPq8+AXzjvvvCvm3Y4Aa947YP3aCpSpsRTSb5WpHrWUQuA/Orv77+F9Q1kAABAASURBVCpFJYogQIAAAQIECBAgUDGB1dXV/5ZLHj8DK3+o+RHD3H99cCxc5gBrXJ9BgMAEBHqDwd/naXbm4SBwQCCO4kvzjZSHgwABAgQIECBAgMC8BSq3/mj//ifkoo/Lo/ZHTAKs2m+yBgmUSCDlwOLXSlSPUuYr8GHPvprvBlidAAECBAhMXsCMBAjMUiCHOk+d5XrzXGvkGVjz5Lc2geYJXBdYpE80r3Md30wgjVrxufk+z77KCA4CBAgcJOATAgQIECCwDoHTl5fvlk97SB6NOFqj+NkyNOpXCMuwC2ogMBuBFGP8hdksZZWyCqSQ/rzf73+srPWpq/oCOiBAgAABAgQI1F1gFMJP5R5jHo049sVRKZ4IIcBqxJebJglcJ9Apig/mW3+Th6O8AtOs7IrFtbUXTHMBcxMgQIAAAQIECBCos8B1L94en1LnHm/W24WDweDim903l08FWHNht+h0Bcx+JIG01vql/PjePBxNE0jhf52/Z8+FTWtbvwQIECBAgAABAgQmJZD27fuZPNdt8mjKUZrf3jh0gNWUbdAngQYK9Pb0LogxvLyBrTe95Z3dYfGapiPonwABAgQIEJi9wF3ucpdvWl1aOmvH8vKjVpe2P3E88u3Hb9++/X6rq6unzL4iKx4k4JN1C5x5ypm3ziePX082f2jKEf+jLJ0KsMqyE+ogMEuBxcWX5eXOy8PRDIG9o1b80dzqWh4OAgQIECBAYMICpjtY4K53vvNJOaD60ZV2+40ry+3u/mv2fi3F1mdiiH+XYnrLeOTbb2+N0kfTvv1fXF1uX7a6vP1tO9rtnzzj1FPvfPBsPiNQHoG9t7rqp0KIJ4cGvcWYPl6WdgVYZdkJdRCYoUCn09kbY3hWXnKUh6P2AvFF/X7/07VvU4MECFRZQO0ECFRfoJVDq8evLG9/977FbRfngOqPQwpPzW3tyOOIRwrhdimkJ8QUfm9tYaHI87x1ZXn5Yfki/17NCI5yCJxxpzNODjE07vVkW9ces7McOxCC/0Eoy06og8CMBcYv6J6/WThnxstabsYCKYV/7Q76/3fGy1puLgIWJUCAAAECcxFYWGm3n7663P5sDPHtIaRH5yq25bHJIy7meb4vhPgvK8vtPXnu1+ZA69Htdvu44I3AHAX2b9v30rz8bfNo0vG58y86/9KyNCzAKstOqIPAHARa2xZfmJf1zJyMcOCo2bsYwuWjVnhabssz7TKCgwABAgQIEJiswMry8v1zyPTxkMIb8g9G7zrZ2Q/Mdsc89zNjiO9upXBpXuvtOdB62vhXFA886h2BGQmMX8MthtEzZ7RciZZJ7ytRMZ6BVabNqEMteqiWwPhXCUetOH5q9zXVqly16xAYpRh+qMhv6zjXKQQIECBAgACBdQuMnw21Y3n7a0KI54YQ7p3H1I8Ywgl5kcfnQOtP9i1uuySHWR/IAdrzVk87bSXf7yAwTYGFFFuvCyEuhoa9xVHriAHWrDk8A2vW4tYjUDKBfr//qRx0/FTJylLOlgXS/+4WxXu3PI0JCBAgQIAAAQI3Ecjh1V0XUvhoDGn8/WPOlW7y4OxuLuSlHhJC/K3UWujkMOszO5baLzu93f62ECr1JI1crqPsAjkofW6u8f55NOxI+8OxCx8oU9MCrDLthloIzEmgVxRvCDHknyrMqQDLTlrg77uDwfh39Cc9r/kIECBAgEDJBJQzS4HTt29/cA6vPpzXvGceZTrOijG8cJTCR3KY5XWzyrQzFa9l+/btdwkh/npo5Fv8WKfT+VqZWhdglWk31EJgjgJxcfE5efl/z8NRYYEUwiePver4J+cW1vJwECBA4OgCziBAgMA6BHYsLz9+NEr/kE89MY8yH3cMKXjdrDLvUEVqO/XUU28VR+kvc7m3yqNxRw6F31e2pgVYZdsR9RCYk0BO1/cu7Dvme/Ly3Twc1RS4MC4uPG7Xl3Z9vZrlV7dqlRMgQIAAgToLrLbb3x1DfHPusVJ/CTAe5nWzVk5dWc29OAgcUeC4hcXX5K+hex3xpBo/uLYWBVg13l+tEai8wPhPpI5a8dH5f6gvn3EzltuiwHjPYhp9d7fb3b3FqVxOgAABAgQIEPiGwI7Tdtw3pfS2fMcxeVT5WMjFH3jdrLCwdsHKctvrZmUQx6EFVpa2PyOF8COHfrQR936pv7tfut/O8Qys2nztaYTAZAT6/f55MYZH5dmuyMNRDYGrUho9rjMcfrYa5aqSAAECBAgQqILAqaeeervYGr01hHjrUL+3m7xu1vIlK8vLf7q6tP2JZ55yZh17rd/uTbGjHUtL3xVievUUl5jA1FOeIoV35BVK95IkAqy8Kw4CBA4WuKAoPppDrMfle6/Ow1FugQPhVXc4/FC5y1QdAQIECBAgUDGBeOzi4htyzct51O84qKN4cgjxKSmmt+w9/qovri4vv2tlqf3Mdrt9h+CtUQLjZxzGGP8mN31sHo09UmiNn3VZuv4FWKXbEgURKIdApyg+EEJ6Qq7mmjwcpRRIX48xPKo3HP5zKctTFAECBAjUWkBz9RZYXd7+YyGF8Q80693oLbu7VQrxMSGG1y6ksGfHUvuDK8vLz/O6WbeEqts9q0tLZ8XW6O9CPZ9xGDbwdtnSsJf/LbiBK2Z0qgBrRtCWIVBFge5g8J4cYj06Dy8KXr4N/GpKC4/MQeMHy1eaiggQWKeA0wgQIFBKgaWlpdumkF5WyuJmW9RC/mHhg0OIv3X962Z1V9rtc3Ys7XhgCMG/pTNCXY6VpaWzU2y9P/dzSh4NP9Jf5/RqfxkR/D9dGXdFTQRKJJBDrH+JIfyPXNJX8nCUQ+CiUSs+pDfsnVuOcuZZhbUJECBAgACBSQtsiwu/kuf0D/mMcLNjR0jhOTGO/m1luX1hDrNeu2N5+dHtdrtSf53xZj01/tPVdvshIbb+JUP4ms8IIca3jz+UcQiwyrgraiIwS4F1rNUZDD4c0+gB+dQiD8d8BbphbeEh/X7/U/Mtw+oECBAgQIBAHQVyGHNiCOmZdextwj3dIYdZz4whvruVwqUry+2350DraXe9851PmvA6ppuiwHjPUgrvzUv8tzwcIV164kknlfblSQRYE/gSNQWBJgh0hsNdo1b89pjCx5rQbzl7TO/bu7b/ft093U4561MVAQIECBAgUHWBhRSfkXv4pjwc6xSIIZyQT318DrT+ZN/itku8blbWKPlx9tlnb1tZXn71eM9yqRt6Bl0+v7ZHCvFNO3fu3FfWBgVYZd0ZdREooUC/37/kqv3XPiyF9GclLK/WJeXg8LdPGwweuWfPnstr3ajmCBAgQIAAgTkLpKdNuYC6T3/z1836TA60XnZ6u/1tuXH//s4I8z5OX1ra8ZVLL39/CPGng7eDBFpp9EcH3VGyT/w/UMk2RDkEyi5w0UUXXdUbDJ4SQ3p2rvXaPBxTFUhfjyk+tTMsfq6sL6Y41fZNToAAAQKHEHAXgekIXP+X9s6azuyNnfWsGMMLRyl8ZGV5+ZI8/nR1afsTzzzlzFs3VmR+jceVpfYzRzF+KoT0gPmVUdaV07nj37opa3XjugRYYwWDAIENC3QGg98bteKD8v/4+3W2Deut74IYwqdGrda3dob9N63vCmcRILBuAScSIECAwC0E0uLa993iTndMUCCeHEJ8SorpLdccf9UXvG5WmNnb9u3bl3cstT8QYnhtCFF4GA7xllp/eIh7S3WXAKtU26EYAtUS6Pf7Hzv2qhPunUOs0v+PXbVkwyj/x/Wc/TF8ezY+r6y1q4sAAQIECBColUArpjB+/ataNVXWZvIPKm/6ullfzGHWJ1bb7Zecvrx8t7LWXNW6dizteMzCKP1HjOHBVe1hBnV/9er9e982g3W2tIQAa0t8LiawJYFaXLzrS7u+3h0MnplS67Ehhd21aGqeTaRwQbZ8SLconlsUxTXBGwECBAgQIEBgBgL5H/mPysvsyMMxe4Hxv8vPTim8OP8Uc1cOs7or7fY5eU8emEsZP5Y/ODYq8NAQFsehYIyjv00h3G6j1zfp/BTin41fKqbsPbfKXuCR6/MoAQJlEegNe+9evNWxZ42fOZRrWsvDsTGBa7PdK/aO9n9Ltjx3Y5c6mwABAgQIECCwNYHYGj11azO4eoICO/IPhp+Tg5d/y2HWhSvLy6/bsbz86Ha73fC/lrd+4R2n7rjH7uX2R8ahYL5K7pERjnCMRjH97hEeL81DNrI0W6EQAtUXOO+8864YP3MohnS//B+Lf61+R7PqIL1vLYZvyXbP37Nnz9WzWtU6BAgQIECAQMMEDt9uK6T0sMM/7JE5CtwhhPiMGOK7F1K4fHV5+V0rS+1n5jAr3x+83Uxg/KyrHUvt58eF0cfzQ2fn4Ti6wN8WRfH5o582/zMEWPPfAxUQqJ1AZzD4j96weEgI6fH5p0cX1K7ByTX0ubFRdzB4eFX+ozG51s1EgACBagqomkAdBVaWlu4dwvgFxoO3cgvcKoX4mBDDa3OYtScHNR9cWV5+3vV/PbLclc+guhzufcfu5fZHYwy/mZc7Ng/HOgRiSK9cx2mlOEWAVYptUASBegrkYOavTzzlpLNCik8LKQiyvrHNaU/2eNZpg+KeY6Nv3O0GgWYI6JIAAQIESiYQ40IOsEpWlHKOJrCQg5oHhxB/KyysXbCy3G7s62bd5bTT7rTSbr82h3vjl+G4T/C2boHxb810BoMPr/uCOZ8owJrzBlieQN0Fdu7cua877P/pacPizBTDj+Z+d+XR1OP8OH4K+LZtq91h8boPhLB/cxCuIkCAAAECBAhMTiCF0A7eqi7QuNfNarfbJ45fpH1fa+H8/MPhZ+YNlG9khA0dMb1iQ+fP+WQbPOcNsPycBCw7c4FxWNMrijd0B8Xd80+LHpELeG8e+ful/L72Rzo3pvik3PvdOoP+H3U6nb21b1mDBAgQIECAQGUEogCrMnu1zkLvEMY/NA3x3a0ULl1Zbr99pd1+2hl3OuPkUIO3HTt23GbHUvtXF1LopxRenL9+T6hBW3NoIX2mNxj8/RwW3vSSmw6wNr2iCwkQaLpA6hTFP+Qw55FhbeGMENJvhBR21xDlqynE14TRwj26g8GDOsP+W3OPozwcBAgQIECAAIGyCfjrdmXbkQnVc324M35d2j9Z23btF3Lws6nXzZpQOVua5i7Ly9tXlpdfGddG/fwD8ZfmyU7Mw7FJgRTC/8mX5g/5fUUOAVZFNkqZBOoo0N3T7eRw50XdYdFOqfXwEMPrcp9fzKOqxzW58HekkL5vLYY79Ab9n+7u7n4m3+cgQIAAAQIEmi1Q6u7z9y455yh1iYqbjMDNXzfrsznQetnp7fa35enLmg0srLTbj1hZav/N/hAvCCH+Qgjhtnk4tiCQU6tP9gaDv9zCFHO5tKxfpHPBsCgBAnMTGPWGvfd1i+JZ3UFxp/wTlYeGkH4rfyf1qVxR/t/X/L68xxdDCm+MKT45blu8fa7/Cfk/Bm/LUaoZAAAQAElEQVQvimIcZpW3apURIECgcgIKJkBgagIxrE1tbhOXWeDM/H33C0cpfGRlub17dan9qpWlpbPLUPD27dvvt9Jun5PrujB/r/2eEMP35LoW8nBMQGC873mayv12iAAr75qDAIFSCax1iuKD3cHgFzuD4l5hceEOKYYfTONfxwthZwhp/3yrTZeGFP42hvS8NGrdtzso7tgdFk/vDPtv6XQ6X5tvbVYncBQBDxMgQIAAgUMIxFG48BB3u6tZAnfK33M/N8TWJ1aX259bbbd/c2V5+WFnnnnmMbNgOPC6VsvLT9ixvP2Pcmi1pzVKH83fcz8nr337PByTFXh/tyjGr0c82VlnMJsAawbIliBAYPMC3W73i72ieHNv/Ot4g+Jbr9637zY5xHpASPGZIYZz8u335dkH+eOkg63xM6jGfzHxr2MMv5ZC+r44WlvtDgbfnAOr/9kZDP5fb3fvE3ntyv3kItfsIECAAAECBAjcKBBTHV+P9Mb+3NqQQArhrimF54cQ/2XvlVdelgOlv8+B1ktXT9v+uDNOPfXOYYtvZ55y5q1Xl5fvvWN5+UdzSPa6PP+n4troshji2/IPiX8sT7/lNfIcjkML5J/Bxxcc+qHy3yvAKv8e1a1C/RDYksBFF110VQ6R/r077P9h/snBc/Pth3cHRbs7GByXFlrLKbUeNA6bxgFX/inSC3P49PIU4u+F8etrXTfeGkN4/fjzfP9rxo/n8cv5P5Y/nj/+z5BGD1wcrd25OyhulcdZeTy+UxQvHv9aYGf37m4uPuXhIECAAAECBAjURiD/NO682jSjkQkLxFvnCR+ZA61fTa30t2sLi3ty6HTFSrv96fHrUuXbv7OyvP038u1fyuOZNx05pPqp/NiL8rnnrC63/3xluf3+PC7ce/xVV6QQ/yOG+MchxGeEEO6Zh18PzAjTPvK/k97e7/c/Nu11bjL/RG8KsCbKaTICBOYosNbr9Yb5/84dh03jgKtXFL+Zw6cX9Ab9Z+ew61nXjyd1BsWPjW/n+396/Hge/6czGPxx/vi33eHwQ+ft3n3RHPuwNAECBAgQIEBgpgLXrq19OC+Yc6z83lEygTKWk0OtFO6RfyD8PSHEnwkh/Uq+/fI8XnvTkUOq1+THfi2k8JwUwg+GEB4aQrhTHo75CFwbFhZ+ZT5LT2ZVAdZkHM1CgAABAgQIECBAgEAZBdR0VIE9e/ZcnoOG8UsnHPVcJxAgUFWB+Fv5B/7nV7X6cd0CrLGCQYAAAQIECBAgcFgBDxAgUH+BmOK769+lDgk0VmB4wjVXvazq3Quwqr6D6idAgACBKgiokQABAgQIlFpgbSG+udQFKo4AgU0L5ID6pz99ySVXbnqCklwowCrJRiiDAIGjCXicAAECBAgQIEBgWgL9fv/Tee7xyB8cBAjUSOCvO8P+u+rQjwCrDru43h6cR4AAAQIECBAgQIAAgcMJpPh/D/eQ+wkQqJjAdeVetRbDz193s/rvBVjV30MdECBAgAABAgQIECBAYMsCJ55yu/GvEQ62PFFNJtAGgeoLpF8t8lv1+7iuAwHWdQ7eEyBAgAABAgQIECAwWQGzVUxg586d+1IML61Y2colQOBQAjH8W3cweNWhHqrqfQKsqu6cugkQIECAAIEGCGiRAAECsxXoFcWf5BU/nIeDAIHKCqSvh/0LP5rLH+VRm0OAVZut1AgBAgQIHFLAnQQIECBAgMBGBFIM6dn5gn15OAgQqKJAjD/T3dPtVLH0I9UswDqSjscIEDgg4B2BJgu0Wvtr9ZOrJu/lvHqPIfxFSq2H3zCWer0r51WLdQkQILAegc5g8J8hxF8O3ggQqKLA33SveyZlFWs/Ys0CrCPyTOxBExEgQIBARQXWFhb2V7R0ZZdEYJTC+b1h7303jA+E4GuqJHujDAIEDi/QHfTHf5Hw7w9/hkcIEDiMwDzv/sLCvmOeMc8Cprm2AGuauuYmQIAAgcoLLK6t+RWKyu/inBtohb1zrsDyBAgQ2IxAitsWfyCG8KnNXLy1a1xNgMAmBEYhhh85/6LzL93EtZW4RIBViW1SJAECBAjMSyCtHXPtvNa2bj0EWin5GqrHVlarC9USmIBAp9P52r6QHpmnKvJwECBQYoEYw693i+K9JS5xy6UJsLZMaAICBAgQqLPAYrj66jr3p7fDC0zwka9OcC5TESBAYKYCg8Hg4sXR2gNCDP8104UtRoDAugVyePVPnaL49XVfUNETBVgV3ThlEyBAoAICtSjxDhdeOA4fUi2a0cR8BEatL81nYasSIEBgMgLn7d590cK1x3xn/o/hRyczo1kIEJiUQP7/y/41+/d/f55vLY9aHwKsWm+v5qovoAMCBOYtcP0Lbn993nVYv7oCKa5dVt3qVU6AAIHrBMavq3Pbk096UIzh5fme/G/m/N5BgMC8Ba6JafTEPXv2XD7vQmaxfv0DrFkoWoMAAQIE6i2QwleCNwKbFEiLi56BtUk7lxEgUC6BnTt37usUxQtCDI/PlV2Yh4NAuQQaVk2K4ae6w+HOprQtwGrKTuuTAAECBDYvEIMAYvN6Tb8yjUajYdMR9E+AQHUE1lNptyj+5tirjr/r9c/G2ruea5xDgMBkBVIIr+oVxRsmO2u5ZxNglXt/VEeAAAECJRDIP93yU+YS7ENFS7i4KIprKlq7sjcn4CoCjRDY9aVdXz/wbKzFhaUcZL00hHRpIxrXJIEyCMTwzt6g+MUylDLLGgRYs9S2FgECBAhUUiCOggBrpjtXp8Viv07d6IUAAQI3F+h2u1/MQdZL4rZtp6aQHp2DrD/K53jmckZwEJiOQPzQWghPznPnD/l9gw4BVoM2W6sECDRIQKuTFYjxoslOaLamCMSQzm9Kr/okQKDZAp1OZ29vMPj77mDwjO6guENKretf8D11mi2jewITFejGbQvf29RndwuwJvq1ZLI6CeiFAAECNwikMOrecNtHAhsRGMXw6Y2c71wCBAjURGDUG/bO7RTFC7qDwekxje5+3a8Zhl016U8bBOYgkC5Na61H5rC4sc9wnGaANYcNtSQBAgQIEJiCwGjBs2imwNqIKUej/2pEn5okQIDAEQQ6w+Fnc5j1ku6gOGscZoUQXxRC+M88HPUR0Ml0Ba5Io4VH9fb0LpjuMuWeXYBV7v1RHQECBAiUQGDb8dvOy2WkPBwENiQQt20TYG1IzMkEmizQjN7HYVZ30P+NHGbdZ9SK7ZTCc0NI78tjf/BGgMChBK6KMTy2t7v38UM92KT7BFhN2m29EiBAgMCmBM4777wr8oVeBysjODYk0M1vX9zQFU7emoCrCRColEC/3x/0hsU53cHg4Qv7jr1jSPFpMaR35yauzcNBgEAIV+Vw9zGdovggjBAEWL4KCBAgQIDAugTiJ9d1WsVPUv4EBVI4d4KzmYoAAQK1Fjj/ovMv7Q77f9oZDB67L43uEFN8Uv6H+5vy+HqtG9ccgcML7M1f/9+XA973H/6UZj0iwGrWfuuWAIHpC1ihpgIxpp01bU1bUxOIH5ra1CYmQIBAjQWGw+GXO8P+W/M/3J+6d23tm3OY9bj8D/kcZoWv1rhtrRG4qcC1KbXG4dV7bnpn028LsJr+FVDK/hVFgACB8gkkLzZbvk0peUVpFD9Q8hKVR4AAgdIL7Nmz5+ocZr1rHGbFbYu3z0HWo/L4o1x4Y/8SW+7dUW+BvTm8ekJv2Bv/Om29Oz3Q3frfCbDWb+VMAgQIEGiwwOLa2sca3L7WNy7Q6zX8LwVtnMwVBAgQOLJAp9PZm4Os9+TxjO6guEP+R/6DYgwvz4FW58hX1vxR7dVIIH09tuLjhFeH3lIB1qFd3EuAAAECBA4SOG/37vGLuHcPutMnBA4jkEJ872EecjcBAiUUUFIlBUb5H/nndoriBd3B4PSYRnfPYdZLcye78nAQqJxADOHyGOPDO/3+P1au+BkVLMCaEbRlCBAgQKD6AvkbC38BpvrbOJMOWik0LcCaiatFCBAgcDiBznD42RxmvaQ7KM5qpdFKSuG5IRx4LcIUvBEov8BgrRXvn7+GP1L+UudXoQBrfvZWJkCAAIGKCaQY/nV6JZu5RgJf299K/1SjfrRCgACBSglcMBz2esPinO6g/8BRK25PB8Ks9L4Q0v5KNaLYpgjsivsXH9jv989rSsOb7VOAtVk51xEgUD4BFRGYssBaCP+Ql/CT3IzgOLxACumdRVFcc/gzPEKAAAECsxLIocDgujBr8PC1GE/LP4z6yRjD+IcM+2ZVg3UIHF4gfmhfGj2wc2Fnz+HP8cgNAgKsGyR8PCDgHQECBAgcXiCHEl/Ij/5HHg4ChxVoxfi2wz7oAQIECBCYm8D4v+O9oviDTlH8jxwa3D6m+KQQ0pvy+PrcirJwYwViCH+xd23fw4fD4ZfnhVC1dQVYVdsx9RIgQIDAXAXyT23/bq4FWLzsApeFxUWvf1X2XVIfAQKNFxiHBp1h/63dweCpe9fWvjmHWY/LQVYOs8JXN4DjVAKbEVhLKbygMyh+aM+ePVdvZoKmXiPAaurO65sAAQIENiWQRqN3bupCFzVCIIX4xk6ns7cRzWqSwEQETEJg/gLjECGHWe8ah1ndQXFSSq0HhRh+J1d2cR4OApMUuCKHpd/bGxYvn+SkTZlLgNWUndYnAQIECExEoDsc7swTnZ+Hg8AtBFIrvPEWd077DvMTIECAwCQF1nrD3rndovjZHGadOg6zYgw5bEidSS5iriYKpE4rpG8bh6VN7H4SPQuwJqFoDgIECBCotMDGi09v2fg1rqi9QAz/1u/3P137PjVIgACB5giMxmFWpyhe0B0Mzkij1v1iCr+Z2/fX4jKCY90CXwwhvXotxvteMBh8bt1XOfEWAgKsW5C4gwCBTQi4hECjBGJKb25Uw5pdn0BKr1rfic4iQIAAgQoKpN7u3sc7w+KF3UFx11YaraQUnhtC/FDI6UQeDgI3Ffhq/rJ4U0zxcSeefNKp3cHgOUVRfOWmJ7i9cQEB1sbNpnSFaQkQIECgKgKd4XBXrvUjeTgIHBBIIfTzN6deH+2AhncECBCov8AFw2GvNyzO6Q76Dxy14vZ0IMxK78uhxf76d6/DwwhcE0N6d0jxaSdcc/Wd8/cFTx3/uuDOnTv33fJ892xGQIC1GTXXECBAgEDjBVJIf9h4BADfEGiF9H/zJ2t5OAgQIEBgFgIlWqPf7w+uC7MGD1/Yd+wdxwHGgSAjhGtLVKZSpiOQ/9sfPxRSeFbctnj7zmDw2O6w/6efvuSSK6ezXLNnFWA1e/91T4AAAQKbFLhm376/zJd6KnhGcISLr1lbez0HAlUTUC8BApMXOP+i8y8dBxjjIGNfGt0hpvikENKb8vj65Fcz45wERiHEDx141t3iwp3Gz8LrDovXdTqdrwVvUxUQYE2V1+QECBAgUFeBiy666KoUwhvq2p++1iVw/UnxZXv27Ln6+k98IECAAAECBwSGw+GXF9gpHAAAEABJREFUO8P+W8e/SrZ3be2bc5j1uBxk5TArfPXACd5VTWBXjOGliyGtjkOrA8+663a/WLUmqlyvAKvKu6d2AgQIVF6g2g2kVjwnfyPqtS6qvY1bqz6F3Wsx/dHWJnE1AQIECNRdYPyDjhxmvWscZh17wvHfnL9/eFQe4/9+fKnuvVe7v/SZEOKL0lrrjO6gOKtTFC85bzDoB29zERBgzYXdogQmKGAqAgTmJjB+zYsQ4luDt8YKxBB/pSiKaxoLoHECBAgQ2LDArl27ru0OBu/J4xndQXGHlFoPijG8PAdanQ1P5oJpCBQhht8JafSt3cHgHt1B/zd6e3oXTGMhc25MQIAVQtgYmbMJECBAgMCNAqNWzN9whnTjPW41SGBn/mn6nzeoX60SIECAwOQFRr1h79xOUbwghyWnxzS6ew6zXpqXGf/F4/zBMWmBQ86Xwu5xaDUOE7uDYke3KH62OxzuPOS57pybgABrbvQWJkCAAIE6CPT7/U/lb3jeVode9LAhgdRqxZ/PV4zycBAgQKBJAnqdokBnOPxspyhekkOUs8ZhVgjxRSGE/8zDMWGBGMLnYwq/mUat+3WHxfI4tBqHiXkZP5jMCGU8BFhl3BU1ESBAgEClBOJo9JJc8FoejqYIxPCmC/r9f21Ku/qctID5CBAgcHSBTg6zxr++lsOs+4xasX3gr96F9L4QktffPDrf4c448ELsMY3O6gyKu3WGxQt7u3sfzycLrTJC2Q8BVtl3SH0ECBAgUHqB/A3mrpDCn5W+0DoVOMde8k9sL4+Li78wxxIsTYAAAQINE+j3+4MDf/VuMHh4WFy8c4jh+/P3Hq/Nw2szHflrYV8O/N4XQ3r2wtr+U3MYeNb4GW4Hvnc78nUeLaGAAKuEm6IkAgQIzELAGpMV2B/TC/M3SF+f7KxmK6dA+qVOp+OvRpVzc1RFgACB2gt0u90vdovir7rD4ifyOGMthjvGFJ+UQ63X5eaLPJp+9MYWY5Ns883dHPp1BoPfO3/PngubDlP1/gVYVd9B9c9TwNoECBD4hsBgMLg4xviyb9zhRi0FUgr/mL8Jfn0tm9MUAQIECFRSoCiKL3SG/bfmUOtZ3UGxPa21zsgBzk/kZv4yj4vzqPtxWe73LTHEZ6SF1nI2WBlbjE2yzVfq3nyT+ptzgNUkar0SIECAQN0F9ofwqtzj+Xk4aimQLl2L6em5tZSHgwABAgQIlFKgt6d3QQ5wXpuDnB/I405hbeH0FMOPhhTemAvu5TGnY1LLpktDDO/M/Tw/jVr3zT1+c+73yZ1B/496vd5wUquYp3wCAqzy7YmKCBAgQKCiAvmnfNe0WvEZuXwBR0ao25E39VnjZ9rVrS/9ECBQIQGlEtiEQHdPt9Mrijd0h8XTc9izMn4tqBTSD+UA6A/ydJ/NY5RHWY+9Oaz6+LjWXPOPrcVwt+5gcEoOrL4n9/OK3u7eJ3LhZa4/l+eYlIAAa1KS5iFAgAABAlngwF+mS+G1+aajVgLp1b3B4B21aqmhzWibAAECTRcYvxZU/m/aX+QA6Ce7g+Lui8cde2JKrQeFFJ8TUviTEMJ/5nFVHrM81vJi3RjSu0NIrxw/Y6wVw71PPPmkb8ph1f3GteaaX59/WPj5fJ6joQICrIZuvLYJECBAYHoC8ZjF5+fZa/AU/dzFLY/G3RNT+NixJ5zgrw42buc1TIAAgWYInHfeeVf0hr1zu8P+q3NQ9CM51LpPHifE/Yun5TDpu0IMPxFjeHlIYfwriO9JIXwyhHBRHlfnsZ7ja/mafojh4/nk96aQ/iyE+LI837PyfY9shXRm3LZ4Ql5ztTMYPLY7GPxSryjecEFRfHLnzp37gjcC1wsIsK6H8IEAAQKzE7BS3QU6nc7X8jd6P5S/6dtf917r31+6dG0hPmnXrl3X1r9XHRIgQIAAgRsFOhd29uQw6V+6RfHaTlG8IIdb419BfFRvUNy7OyjunMfxecQcPh23L41uFxYXbr8Ww/bx7fE49oTjjx0/nsdt8jU78jz3y7cf2RsMntId9H8lz/e6fN97LxgMPpe/d9p748puETi0gADr0C7uLbuA+ggQIFBygfyN3kdCaL205GUq78gCe0ej1uP7/f7gyKd5lAABAgQINFdgHD4Nh8Mvd7vdLxb5bXx7PPzwp7lfExPv/PoJBVjXQ/hAgAABAgQmLZB/uviyEOLfBW/VFEjxZ/q7+/9WzeJVTYAAAQIEbhRwi0AdBARYddhFPRAgQIBAWQVGazH9cEjhgrIWqK7DCaRf7w77f3i4R91PgEDjBDRMgAABAnMWEGDNeQMsT4AAAQL1FiiK4isxjL43d/m1PBwVEIgh/H53MPjVCpRasRKVS4AAAQIECBDYvIAAa/N2riRAgAABAusS6AyHn02p9YR88tZeCDxP4JiyQAp/1RkUPz3lVUxPgAABAgQIECCwQQEB1gbBnE6AQLUFVE9gXgK9Ye99KYanhxBSHo4SCqSQ3nbiKSc9JZc2ysNBgAABAgQIECBQIgEBVok2oyKlKJMAAQIENinQK4o3xxiet8nLXTZdgTcvDQY/sHPnzn3TXcbsBAgQIECAAIHKCJSqUAFWqbZDMQQIECBQd4FOUbwqhPhLwVtpBGIIr+8Oiqd8IIT9pSlKIQQIECBQEwFtECAwKQEB1qQkzUOAAAECBNYp0B30X5lSeME6T3faVAXi/+4Mih/PS6zl4SBAoIwCaiJAgAABAllAgJURHAQIECBAYNYCvWHx8hDDT+R1BScZYQ7HWgzp2TlM/F957dq/Llnu0UGAAAECBAgQqLSAAKvS26d4AgQIEJiRwFSW6RbFa2OKP5An35uHY3YCX46t+KjOYPB7s1vSSgQIECBAgAABAlsREGBtRc+1BAhsQMCpBAgcSqAz7L81hvSw/NgX8nBMX+D8tRju3+n3/3H6S1mBAAECBAgQIEBgUgICrElJzmIeaxAgQIBALQU6g8GHF9b2f2sI6RO1bLA0TaU3HXvV8WcXRfH50pSkEAIECBAgQIDAoQTcdwsBAdYtSNxBgAABAgRmL3D+nj0XXr1v30NSiH88+9XrvWIK4coQw9O7g8FTd31p19fr3a3uCBAgQOAGAR8JEKiXgACrXvupGwIECBCosMBFF110VW/Q//EU0g/lNq7Iw7FlgfihsNC6T7co3rjlqUxAoHkCOiZAgAABAqUREGCVZisUQoAAAQIErhPoDQZ/0Uqje+XP3p+HY3MCV6UYfq476D+41+udv7kpJnGVOQgQIECAAAECBCYhIMCahKI5CBAgQGB6Ag2d+YLhsNcdFN+VQ5ifygSejZUR1ntks3flAPAevaL47XzNKA8HAQIECBAgQIBAxQUEWBXfQOUTWI+AcwgQqKxAyiHM7+8P6S4hpDflLlIejsMLdFNqPTabPW4cAB7+NI8QIECAAAECBAhUTUCAtb4dcxYBAgQIEJibwGAwuLg7GDw1hzMPzkXszMNxsMAXQwo/e+wJx5/ZG/beffBDPiNAgAABAgQIbEjAySUVEGCVdGOURYAAAQIEbi6Qw5lzu4Pivimk78uP7cqj6ceXUwovPvaq41e6w+J3du3adW3TQfRPgACBcgioggABApMXEGBN3tSMBAgQIEBgmgKpNxi8PQdZ90gx/GBe6D/zaNpxUQjxFxePO3a5Nyx+bdeXdn09eCNQNwH9ECBAgAABAgcJCLAO4vAJAQIECBCojMCoVxRvzkHWfVIa/fdc9d/nUfcXLP9wiOHpcdviju6g/1vnnXfeEV/cPngjQIAAAQIECBCojYAAqzZbqRECBAhMXMCEFRHoDYf/nIOsR6eF1vYYw0tDCrsrUvp6yrwshfh7o1a8V+7x/t2ieGOn09m7ngudQ4AAAQIECBAgUB8BAVZ99lInpRRQFAECBGYn0Ov1hp2ieEl3WLRzkPXQHPy8Jq9+cR5VO66IIfxFCukxJ5580h17g/6z+/3+p6rWhHoJECBAgAABAgQmJ1D+AGtyvZqJAAECBAg0RWCUg6wP5uDnp7uD4tQY0v1zoPXS3PxH8ljLo3RHDqw+nwO3/zf+dchjTzj+5M6g+KHeYPB3O3fu3Fe6YhVEgAABAgQITEfArASOICDAOgKOhwgQIECAQA0ERp3B4MM50HpJDrO+Yy2Gk1NIjw4h/Xru7V/y+Foesz6uyQvuzDW8Oqb4pFzTHTuD4m45cHve+Nch/TXBrOMgQIDAJgVcRoAAgboKCLDqurP6IkCAAAEChxAoiuIrvcHg77uDwa92B8V35XGbUSu2c5j0qJDC80MMr8sf/yFf+rk8rs5js8coXzj+9cV/z4HZn8UYfm38VxNjGp112qD4przut3YHg+d0hv235pq+kM91ECiLgDoIECBAgACBEgoIsEq4KUoiQIAAAQKzFOj3+4McJr2nOyxe0S2KZ+WPj+gOijPzOP6Ea66+dVhcWMoh171yyPVdKbUenj8+fvzMqRtGDqgePb4/jwetxXC3hX3HnJKvXczjTnk8IAdmT+kUxYt7RfHmznC46wMh7J9lf9YiQIAAAQIECBCovoAAq/p7qAMCBOoooCcCJRH49CWXXNntdnfnkOtT3cHgX3rD3vvyx78eP3PqhpEDqr8f35/HuUVRfP78i86/NJef8nAQIECAAAECBAgQmIiAAGsijCYpo4CaCBAgQIAAAQIECBAgQIAAgXoIHCnAqkeHuiBAgAABAgQIECBAoC4C49fM6+VmeiGFPfmjgwCByQiYhUDpBQRYpd8iBRIgQIAAAQIE6iEQR2GtHp3oYl4CsRWf1h0UK9ePR82rjkOv614CBAgQmKaAAGuauuYmQIAAAQIECBC4UaAVrr3xk0PccheBowmktPdop3icAAECBOopIMCq577qigABAgQaKqBtAmUWSCkJsMq8QVWozddQFXZJjQQIEJiKgABrKqwmJUCgwgJKJ0CAAIEpCcQQrp7S1KZtjsA1zWlVpwQIECBwUwEB1k013J6QgGkIECBAgAABArcUiDFefst73UNg/QKjhYXL1n+2MwkQIEBg+gKzW0GANTtrKxEgQIAAAQIEGi2Q1oQPjf4CmEDzt77ySgHWBBxNUTIB5RAgsC4BAda6mJxEgAABAgQIECCwVYG1hbVLtzqH6xstcM2nL7nkykMJuI8AAQIE6i8gwKr/HuuQAAECBAgQIHA0gZk83i6KHGCl/TNZzCK1E0ghXFy7pjREgAABAusWEGCtm8qJBAgQIEDgSAIeI0DgaAIfCCGHV3HP0c7zOIFDCcQQ+oe6330ECBAg0AwBAVYz9lmXBKohoEoCBAgQaIJA0YQm9Th5gRSiAGvyrGYkQIBAZQQEWJXZqvUV6iwCBAgQIECAQJkFYgi9MtentvIK5K8d4Wd5t0dlBAjMQaBpSwqwmrbj+iVAgAABAgQIzFEghbRrjstbusoCMX2myuWrvZQCiiJAoEICAqwKbZZSCRAgQIAAAQJVF46aMDsAAAxnSURBVIit1n9VvQf131Rgdrfj2pqvndlxW4kAAQKlExBglW5LFESAAAECBAg0SqBhze4bjYQQDdvzSbSbQriys3u318CaBKY5CBAgUFEBAVZFN07ZBAgQIHCjgFsECFRHYDAYXJyr/UIeDgLrFoghfCqfPMrDQYAAAQINFRBgNXTjtU3gZgI+JUCAAAECsxT48CwXs1YNBGI4twZdaIEAAQIEtiAgwNoC3sGX+owAAQIECBAgQGB9AlGAtT4oZ10vENfih66/6QMBAgRKIKCEeQgIsOahbk0CBAgQIECAQKMFRsKIRu//hptP4dgFoeeG2Up+gfIIECCwQQEB1gbBnE6AAAECBAgQILA1gdMGg4/lGb6ah2MLAg269JOdTudLDepXqwQIECBwCAEB1iFQ3EWAAAECBAg0QkCTcxL4QAj789Lvz8NB4KgCKYX3HvUkJxAgQIBA7QUEWLXfYg0SIEBgmgLmJkCAwOYEUgz/sLkrXdU0gVbL10rT9ly/BAgQOJSAAOtQKu4jMEsBaxEgQIAAgQYKxIWFv8ttpzwcBA4rEEO4/DYnnfTvhz3BAwQIECDQGIFaBFiN2S2NEiBAgAABAgRqItDtdnfnVj6ah4PAkQT+ZufOnfuOdILHCBBoloBumysgwGru3uucAAECBAgQIDBngfS2ORdg+ZILpBjeWvISq1iemgkQIFBJAQFWJbdN0QQIECBAgACB6guMWq1xgDWqXicqnpHAZSeedNI/z2gtyxAgQIBAyQUEWCXfIOURIECAAIFaCmiKQBbo9/uD/OEDeTgI3FIghj/z64O3ZHEPAQIEmiogwGrqzuubAIHKC2iAAAECdRBIIb2+Dn3oYfICoxjfMPlZzUiAAAECVRUQYFV159Q9CQFzECBAgAABAnMWuHZt7R25hK/k4SBwo0AMH+/3+5+68Q63CBAgQKDpAlsMsJrOp38CBAgQIECAAIGtCOzZs+fqFKJnYW0FsYbXxlF8dQ3b0hKBigson8B8BQRY8/W3OgECBAgQIECg8QKpFX4nI6zl4SAwFrjomFvf6q/GN2o3NESAAAECmxYQYG2azoUECBAgQIAAAQKTEOhf92Lu71zPXM6pv0CM4Xd37dp1bf071SEBAgQIbERAgLURLecSIECAAIHqC+iAQCkFYkivLGVhipq1wFevHY3+YNaLWo8AAQIEyi8gwCr/HqmQAIHSCSiIAAECBCYt0BkMPhxC/OfgrdECMYZzhsPhlxuNoHkCBAgQOKSAAOuQLO6cuoAFCBAgQIAAAQI3F0hrL775XT5vlMDXrtm//5xGdaxZAgQINEFgQj0KsCYEaRoCBAgQIECAAIGtCXSHww8Fz8IKzX2Lv7Vnz57Lm9u/zgkcXsAjBAiEIMDyVUCAAAECBAgQIFAagVErPC8XM8rD0SyBC0+45qr/N8WWTU2AAAECFRcQYFV8A5VPgAABAgQIEJiNwGxW6ff7n0oh/cVsVrNKWQRiii/89CWXXFmWetRBgAABAuUTEGCVb09URIAAAQJ1FdAXAQLrEkit1v/KJ16Vh6MBAjGFj3WG/T9vQKtaJECAAIEtCAiwtoDnUgIEZi9gRQIECBCov0C/3x/EGH6j/p3qMAushZh+In/0a6MZwUGAAAEChxcQYB3epq6P6IsAAQIECBAgUHqBY44//v/mIj+Xh6PGAinEczqDwX/WuEWtESBAYJ4CtVpbgFWr7dQMAQIECBAgQKAeArt27bo2xvCTuRvPzMkIdTxSCP3jrrrVi+vYm57qJKAXAgTKIiDAKstOqIMAAQIECBAgQOAggU5RfDDE8LsH3emT6gkcuuJRK4Yf2fWlXV8/9MPuJUCAAAECBwsIsA728BkBAgQIECBAoHQCTS7o6muvfWHu//w8HDUSiDG88kBAWaOetEKAAAEC0xUQYE3X1+wECBAgUA4BVRAgUFGBiy666KoY0tNDSPsr2oKybynwH2Fx8cW3vNs9BAgQIEDg8AICrMPbeIQAgYMEfEKAAAECBOYj0BkMPpxifNF8VrfqhAW+0kqjJ3Y6nb0Tntd0BAgQIFBzAQHWLDfYWgQIECBAgAABApsS6BXFy1MM79rUxS4qi0BKIf3YBcNhrywFqYMAAQJTEzDxxAUEWBMnNSEBAgQIECBAgMAUBFJrcfHH8rxFHo5KCsSX9QaDd1SydEXPRcCiBAgQuKmAAOumGm4TIECAAAECBAiUVqDT6Xxp1Ir/M4VwZWmLLFdhZarmHd1B/1fLVJBaCBAgQKBaAgKsau2XagkQIECAAIGZClisbAL9fv9TrRSfnuvKOVZ+76iCwM6r9137lFzoKA8HAQIECBDYlIAAa1NsLiJAgACBdQs4kQABAhMW6Az7bwspvGDC05puOgLdtRgeM/5rktOZ3qwECBAg0BQBAVZTdlqflRZQPAECBAgQIHCwQHdYvCKm8NvBW5kFLloM6eFFUXyhzEWqjQABAgSqIdCUAKsau6FKAgQIECBAgACBdQt0hsXz8sl/mYejdALp0rTWesR5g0G/dKUpiACBugvor6YCAqyabqy2CBAgQIAAAQINEBh1B8UP5z6FWBmhRMcX09rCd/b29P6rRDUpZUMCTiZAgED5BARY5dsTFREgQIAAAQIECKxfYO3Ek096aojhneu/ZAZnNneJS8Jo4buEV839AtA5AQIEpiUgwJqWrHkJECBAgACBLQm4mMB6BXbu3Lnv2OOPf2IOsd6y3mucN3mBFEI/LbQe3N3d/czkZzcjAQIECDRdQIDV9K8A/RMgUGcBvREgQKAxArt27bq2WxQ/GEL6w8Y0XaZGY/ivbaO1B/Z6vfPLVJZaCBAgQKA+AgKs+uylTqYiYFICBAgQIECgQgJr3cHgWSmF/1OhmmtQavy7xWOPfcB5u3dfVINmtECAAAECJRWYfoBV0saVRYAAAQIECBAgUEuB1BsWvxxi+JHc3bV5OKYpEMPvdAf97znvvPOumOYy5iZAoCICyiQwRQEB1hRxTU2AAAECBAgQIDAfgW5R/EmM4X+EkC6dTwV1XzV9PcTwA9n5Z3Ona3k4JiRgGgIECBA4tIAA69Au7iVAgAABAgQIEKimwDeq7hTFB+P+bffOd/x7Ho7JCewKo8XvyOHVX05uSjMRIECAAIEjCwiwjuzjUQIECBAg0EABLROoj0Dnws6eY084/mEhht/JXaU8HJsXSCnE31uL4Wx/aXDziK4kQIAAgc0JCLA25+YqAgQIHFnAowQIECBQGoHr/0Lhz8ZWfEQu6sI8HBsXGIxS/O7eoP/soiiu2fjlriBAgAABAlsTEGBtzc/VUxQwNQECBAgQIEBgkgKdfv8fF/Ydc68Y4tsnOW/N5xrFEH5/8bhj79Ef9v+p5r1qjwABAgTmJLCeZQVY61FyDgECBAgQIECAQC0Ezr/o/Es7g/73xRQflxsa5OE4vMB/xJAe2BkUP+WvDB4eySMESiKgDAK1FxBg1X6LNUiAAAECBAgQIHBzgc6w/67xs4pSCK/Kj+3Lw3GjwCUhxWd2B8V9O4PBh2+8u+639EeAAAECZRYQYJV5d9RGgAABAgQIEKiSQMVqHT+rqDcofj6ttc4KMby1YuVPodz09RjDy+O2xTO6w/4f5gVGeTgIECBAgEApBARYpdgGRRAgQIAAgesEvCdAYPYCvT29C7pF8aQc3jw0r/7BPJp2fCWE+LJt+/e3O0Xxgk6n87XgjQABAgQIlExAgFWyDVEOAQJbFjABAQIECBDYlEAObz7YHRQPvT7Iev+mJqnWRReHFJ4fty0udwf9X/n8hRdeVq3yVUuAAAECTRIQYDVpt9fdqxMJECBAgAABAs0VuD7I+s5WDPcOMbwuS1ydR52OnSHFp5148knL3WHxCs+4qtPW6oUAAQIbFajO+QKs6uyVSgkQIECAAAECBGYocEFRfLJbFM8KiwvtEOIvhRA+m0dFj9QJIf16WmjdpTsovrU77P/pzp0791W0GWUTKJeAaggQmImAAGsmzBYhQIAAAQIECBCoqkC32/1id9B/ZQ5+7p5GrfuGHGalFF5QhTGuddSK39YdDE7P41d7vd75oYRvSiJAgAABAkcTEGAdTcjjBAgQIECAAIHyC6hwRgK93b1PjMOs3rB4eRXGuNZ+v/+xGfFYhgABAgQITE1AgDU1WhMTIECAQLUEVEuAAAECBAgQIECAQFkFBFhl3Rl1EaiigJoJECBAgAABAgQIECBAgMAUBP4/AAAA//+4HAWSAAAABklEQVQDAHt2x7gbISImAAAAAElFTkSuQmC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AutoShape 4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AutoShape 6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4" name="AutoShape 8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 descr="icons8-power-bi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16632"/>
            <a:ext cx="504056" cy="504056"/>
          </a:xfrm>
          <a:prstGeom prst="rect">
            <a:avLst/>
          </a:prstGeom>
        </p:spPr>
      </p:pic>
      <p:sp>
        <p:nvSpPr>
          <p:cNvPr id="14346" name="AutoShape 10" descr="Power BI - Udemy Business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icons8-power-bi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176" y="6093296"/>
            <a:ext cx="634921" cy="634921"/>
          </a:xfrm>
          <a:prstGeom prst="rect">
            <a:avLst/>
          </a:prstGeom>
        </p:spPr>
      </p:pic>
      <p:sp>
        <p:nvSpPr>
          <p:cNvPr id="18" name="Subtitle 2"/>
          <p:cNvSpPr txBox="1">
            <a:spLocks/>
          </p:cNvSpPr>
          <p:nvPr/>
        </p:nvSpPr>
        <p:spPr>
          <a:xfrm>
            <a:off x="251520" y="764704"/>
            <a:ext cx="374441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REQUIREMENTS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5536" y="1988840"/>
            <a:ext cx="82809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Dashboard 3: Patient Details</a:t>
            </a:r>
            <a:endParaRPr lang="en-US" b="0" dirty="0" smtClean="0"/>
          </a:p>
          <a:p>
            <a:r>
              <a:rPr lang="en-US" b="1" dirty="0">
                <a:solidFill>
                  <a:srgbClr val="0070C0"/>
                </a:solidFill>
              </a:rPr>
              <a:t>Objective: </a:t>
            </a:r>
            <a:r>
              <a:rPr lang="en-US" dirty="0"/>
              <a:t>Offer granular insights into patient-level data to enable detailed analysis and troubleshooting.</a:t>
            </a:r>
            <a:endParaRPr lang="en-US" dirty="0" smtClean="0"/>
          </a:p>
          <a:p>
            <a:r>
              <a:rPr lang="en-US" b="1" dirty="0"/>
              <a:t>Charts to Develop: </a:t>
            </a:r>
            <a:endParaRPr lang="en-US" b="1" dirty="0" smtClean="0"/>
          </a:p>
          <a:p>
            <a:r>
              <a:rPr lang="en-US" dirty="0" smtClean="0"/>
              <a:t>A </a:t>
            </a:r>
            <a:r>
              <a:rPr lang="en-US" dirty="0"/>
              <a:t>grid displaying essential fields</a:t>
            </a:r>
            <a:r>
              <a:rPr lang="en-US" dirty="0" smtClean="0"/>
              <a:t>:</a:t>
            </a:r>
          </a:p>
          <a:p>
            <a:endParaRPr lang="en-US" b="0" dirty="0" smtClean="0"/>
          </a:p>
          <a:p>
            <a:pPr fontAlgn="base"/>
            <a:r>
              <a:rPr lang="en-US" dirty="0" smtClean="0"/>
              <a:t>1. Patient </a:t>
            </a:r>
            <a:r>
              <a:rPr lang="en-US" dirty="0"/>
              <a:t>ID</a:t>
            </a:r>
          </a:p>
          <a:p>
            <a:pPr fontAlgn="base"/>
            <a:r>
              <a:rPr lang="en-US" dirty="0" smtClean="0"/>
              <a:t>2. Patient </a:t>
            </a:r>
            <a:r>
              <a:rPr lang="en-US" dirty="0"/>
              <a:t>Full Name</a:t>
            </a:r>
          </a:p>
          <a:p>
            <a:pPr fontAlgn="base"/>
            <a:r>
              <a:rPr lang="en-US" dirty="0" smtClean="0"/>
              <a:t>3. Gender</a:t>
            </a:r>
            <a:endParaRPr lang="en-US" dirty="0"/>
          </a:p>
          <a:p>
            <a:pPr fontAlgn="base"/>
            <a:r>
              <a:rPr lang="en-US" dirty="0" smtClean="0"/>
              <a:t>4. Age</a:t>
            </a:r>
            <a:endParaRPr lang="en-US" dirty="0"/>
          </a:p>
          <a:p>
            <a:pPr fontAlgn="base"/>
            <a:r>
              <a:rPr lang="en-US" dirty="0" smtClean="0"/>
              <a:t>5. Admission </a:t>
            </a:r>
            <a:r>
              <a:rPr lang="en-US" dirty="0"/>
              <a:t>Date</a:t>
            </a:r>
          </a:p>
          <a:p>
            <a:pPr fontAlgn="base"/>
            <a:r>
              <a:rPr lang="en-US" dirty="0" smtClean="0"/>
              <a:t>6. Patient </a:t>
            </a:r>
            <a:r>
              <a:rPr lang="en-US" dirty="0"/>
              <a:t>Race</a:t>
            </a:r>
          </a:p>
          <a:p>
            <a:pPr fontAlgn="base"/>
            <a:r>
              <a:rPr lang="en-US" dirty="0" smtClean="0"/>
              <a:t>7. Wait </a:t>
            </a:r>
            <a:r>
              <a:rPr lang="en-US" dirty="0"/>
              <a:t>Time</a:t>
            </a:r>
          </a:p>
          <a:p>
            <a:pPr fontAlgn="base"/>
            <a:r>
              <a:rPr lang="en-US" dirty="0" smtClean="0"/>
              <a:t>8. Department </a:t>
            </a:r>
            <a:r>
              <a:rPr lang="en-US" dirty="0"/>
              <a:t>Referral</a:t>
            </a:r>
          </a:p>
          <a:p>
            <a:pPr fontAlgn="base"/>
            <a:r>
              <a:rPr lang="en-US" dirty="0" smtClean="0"/>
              <a:t>9. Admission </a:t>
            </a:r>
            <a:r>
              <a:rPr lang="en-US" dirty="0"/>
              <a:t>Status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540</Words>
  <Application>Microsoft Office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HOSPITAL EMERGENCY ROOM DASHBOARD</vt:lpstr>
      <vt:lpstr>HOSPITAL EMERGENCY ROOM DASHBOARD</vt:lpstr>
      <vt:lpstr>HOSPITAL EMERGENCY ROOM DASHBOARD</vt:lpstr>
      <vt:lpstr>HOSPITAL EMERGENCY ROOM DASHBOARD</vt:lpstr>
      <vt:lpstr>HOSPITAL EMERGENCY ROOM DASHBOARD</vt:lpstr>
      <vt:lpstr>HOSPITAL EMERGENCY ROOM DASHBOARD</vt:lpstr>
      <vt:lpstr>HOSPITAL EMERGENCY ROOM DASHBOARD</vt:lpstr>
      <vt:lpstr>HOSPITAL EMERGENCY ROOM DASHBOARD</vt:lpstr>
      <vt:lpstr>HOSPITAL EMERGENCY ROOM DASHBOARD</vt:lpstr>
      <vt:lpstr>HOSPITAL EMERGENCY ROOM DASHBOARD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EMERGENCY ROOM DASHBOARD</dc:title>
  <dc:creator>M.KESHAVA RAJ</dc:creator>
  <cp:lastModifiedBy>M.KESHAVA RAJ</cp:lastModifiedBy>
  <cp:revision>12</cp:revision>
  <dcterms:created xsi:type="dcterms:W3CDTF">2025-09-04T14:13:18Z</dcterms:created>
  <dcterms:modified xsi:type="dcterms:W3CDTF">2025-09-05T06:52:01Z</dcterms:modified>
</cp:coreProperties>
</file>