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5" r:id="rId2"/>
  </p:sldMasterIdLst>
  <p:notesMasterIdLst>
    <p:notesMasterId r:id="rId58"/>
  </p:notesMasterIdLst>
  <p:sldIdLst>
    <p:sldId id="328" r:id="rId3"/>
    <p:sldId id="283" r:id="rId4"/>
    <p:sldId id="297" r:id="rId5"/>
    <p:sldId id="257" r:id="rId6"/>
    <p:sldId id="258" r:id="rId7"/>
    <p:sldId id="259" r:id="rId8"/>
    <p:sldId id="293" r:id="rId9"/>
    <p:sldId id="294" r:id="rId10"/>
    <p:sldId id="295" r:id="rId11"/>
    <p:sldId id="304" r:id="rId12"/>
    <p:sldId id="305" r:id="rId13"/>
    <p:sldId id="306" r:id="rId14"/>
    <p:sldId id="307" r:id="rId15"/>
    <p:sldId id="296" r:id="rId16"/>
    <p:sldId id="298" r:id="rId17"/>
    <p:sldId id="309" r:id="rId18"/>
    <p:sldId id="261" r:id="rId19"/>
    <p:sldId id="262" r:id="rId20"/>
    <p:sldId id="282" r:id="rId21"/>
    <p:sldId id="263" r:id="rId22"/>
    <p:sldId id="265" r:id="rId23"/>
    <p:sldId id="269" r:id="rId24"/>
    <p:sldId id="311" r:id="rId25"/>
    <p:sldId id="322" r:id="rId26"/>
    <p:sldId id="325" r:id="rId27"/>
    <p:sldId id="312" r:id="rId28"/>
    <p:sldId id="323" r:id="rId29"/>
    <p:sldId id="324" r:id="rId30"/>
    <p:sldId id="310" r:id="rId31"/>
    <p:sldId id="271" r:id="rId32"/>
    <p:sldId id="272" r:id="rId33"/>
    <p:sldId id="273" r:id="rId34"/>
    <p:sldId id="316" r:id="rId35"/>
    <p:sldId id="315" r:id="rId36"/>
    <p:sldId id="300" r:id="rId37"/>
    <p:sldId id="274" r:id="rId38"/>
    <p:sldId id="275" r:id="rId39"/>
    <p:sldId id="276" r:id="rId40"/>
    <p:sldId id="277" r:id="rId41"/>
    <p:sldId id="292" r:id="rId42"/>
    <p:sldId id="290" r:id="rId43"/>
    <p:sldId id="303" r:id="rId44"/>
    <p:sldId id="278" r:id="rId45"/>
    <p:sldId id="289" r:id="rId46"/>
    <p:sldId id="308" r:id="rId47"/>
    <p:sldId id="301" r:id="rId48"/>
    <p:sldId id="279" r:id="rId49"/>
    <p:sldId id="280" r:id="rId50"/>
    <p:sldId id="318" r:id="rId51"/>
    <p:sldId id="319" r:id="rId52"/>
    <p:sldId id="320" r:id="rId53"/>
    <p:sldId id="321" r:id="rId54"/>
    <p:sldId id="327" r:id="rId55"/>
    <p:sldId id="326" r:id="rId56"/>
    <p:sldId id="284" r:id="rId57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9" autoAdjust="0"/>
  </p:normalViewPr>
  <p:slideViewPr>
    <p:cSldViewPr>
      <p:cViewPr varScale="1">
        <p:scale>
          <a:sx n="54" d="100"/>
          <a:sy n="54" d="100"/>
        </p:scale>
        <p:origin x="1522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2C756-AD9A-4910-B656-39E90D892343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2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A27CA-66E0-4101-BF96-36ABCFDF862C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2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99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1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3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8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5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15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Decisions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hangingPunct="1">
              <a:spcBef>
                <a:spcPts val="2500"/>
              </a:spcBef>
              <a:buSzPct val="100000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5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== f;			//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&lt;= d + 5;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d &lt; c1 * 10;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== c2;			// 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'1' &lt; '2';			//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+ f &lt; d + a;		//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//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x [10 , 20]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10 &lt;= 30 &lt;=20 </a:t>
            </a:r>
            <a:r>
              <a:rPr lang="en-US" sz="240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			       true &lt;= 20  1 &lt;= 20  true!!!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 (10 &lt;= x) &amp;&amp; (x &lt;= 20)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(10 &lt;= 30) &amp;&amp; (30 &lt;= 20) </a:t>
            </a:r>
            <a:r>
              <a:rPr lang="en-US" sz="2400">
                <a:sym typeface="Wingdings" pitchFamily="2" charset="2"/>
              </a:rPr>
              <a:t> true &amp;&amp; false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Lazy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/>
              <a:t>When final result is found, does not evaluate remaining</a:t>
            </a:r>
            <a:r>
              <a:rPr 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 &gt; 0)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(sqrt(i)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and loops 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{ and ends with }</a:t>
            </a:r>
          </a:p>
          <a:p>
            <a:pPr lvl="1"/>
            <a:r>
              <a:rPr lang="en-US" dirty="0"/>
              <a:t>All statements can be between { and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if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boolean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mathematical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/>
              <a:t>or a variable: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zero </a:t>
            </a:r>
            <a:r>
              <a:rPr lang="en-US" sz="220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Non-zero </a:t>
            </a:r>
            <a:r>
              <a:rPr lang="en-US" sz="220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Flowchart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/>
              <a:t>						else									&lt;statement2&gt;</a:t>
            </a:r>
            <a:r>
              <a:rPr lang="en-US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1000" y="341313"/>
            <a:ext cx="83058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cs typeface="B Nazanin" pitchFamily="2" charset="-78"/>
              </a:rPr>
              <a:t>برنامه‌اي كه يك عدد را از كاربر مي‌گيرد و مشخص مي‌كند كه اين عدد فرد است يا زوج</a:t>
            </a:r>
            <a:endParaRPr lang="en-US" sz="24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868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 char: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larger than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less than or equal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(c &gt;= '0') &amp;&amp; (c &lt;= '9')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char is Numeric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05400" y="384175"/>
            <a:ext cx="36576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يك حرف و يك عدد را مي‌گيرد. در مورد عدد مشخص مي‌كند كه آيا بزرگتر صفر است يا نه. در مورد حرف اگر حرف عددي باشد پيغام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multiple choices?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10200" y="1104900"/>
            <a:ext cx="3200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53" y="1120775"/>
            <a:ext cx="4656221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59665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numg;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char alphag;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if(numg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alphag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if(numg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alphag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if(numg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if-else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4F5DFC-626B-4510-B1BE-BC74D4B8DDA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solidFill>
                  <a:srgbClr val="C00000"/>
                </a:solidFill>
              </a:rPr>
              <a:t>/* ‘0’: 48, ‘9’: 57, ‘A’: 65, ‘Z’: 90, ‘a’: 97, ‘z’: 122 */</a:t>
            </a:r>
            <a:r>
              <a:rPr lang="en-US" sz="1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printf("The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3316288"/>
            <a:ext cx="213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can be written in other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1)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2)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/>
              <a:t> always associates with the </a:t>
            </a:r>
            <a:r>
              <a:rPr lang="en-US" sz="2800">
                <a:solidFill>
                  <a:srgbClr val="CC0000"/>
                </a:solidFill>
              </a:rPr>
              <a:t>nearest</a:t>
            </a:r>
            <a:r>
              <a:rPr lang="en-US" sz="2800"/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1 + 2 can be dangerous specially in incomplete branchs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if(gameIsOver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printf ("The game is over\n");</a:t>
            </a: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avoid error you should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Close off you 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endParaRPr lang="en-US" sz="19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  <a:endParaRPr lang="en-US" sz="19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#include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int 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int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("Wrong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q2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(x1 * q1) + (x2 * q2)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dirty="0"/>
              <a:t>Print in base-2, 0 &lt;= input &lt; 16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82AE5-AC20-43FB-99D5-5C1105690DB0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 </a:t>
            </a:r>
            <a:r>
              <a:rPr lang="en-US" sz="2400" dirty="0" err="1"/>
              <a:t>if-else</a:t>
            </a:r>
            <a:r>
              <a:rPr lang="en-US" sz="2400" dirty="0"/>
              <a:t> if-….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/>
              <a:t>Each switch-case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219200"/>
            <a:ext cx="46482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If(variable == value1){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686800" cy="67818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res, opd1,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("Operand1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("Operand2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("Operator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 %c", 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case '+':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res = opd1 +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break;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257800" y="260350"/>
            <a:ext cx="3657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dirty="0">
                <a:sym typeface="Wingdings" panose="05000000000000000000" pitchFamily="2" charset="2"/>
              </a:rPr>
              <a:t>If it is snowing  We will cancel the game</a:t>
            </a:r>
          </a:p>
          <a:p>
            <a:pPr lvl="1" eaLnBrk="1" hangingPunct="1"/>
            <a:r>
              <a:rPr lang="en-US" dirty="0"/>
              <a:t>If the class is not canceled </a:t>
            </a:r>
            <a:r>
              <a:rPr lang="en-US" dirty="0">
                <a:sym typeface="Wingdings" panose="05000000000000000000" pitchFamily="2" charset="2"/>
              </a:rPr>
              <a:t> I will attend </a:t>
            </a:r>
          </a:p>
          <a:p>
            <a:pPr marL="344487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   else  I will go to gym 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wont 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'-':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opd1 -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'/':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/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'*':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*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("Invalid operator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 %c %d = %d\n", opd1,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opd2,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must be value, not expression of variables </a:t>
            </a:r>
          </a:p>
          <a:p>
            <a:pPr lvl="4"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vs.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if-else is more suitable in some cases , e.g.,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bool b;  //b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cs typeface="B Nazanin" pitchFamily="2" charset="-78"/>
              </a:rPr>
              <a:t>سه </a:t>
            </a:r>
            <a:r>
              <a:rPr lang="fa-IR" sz="2800" b="1" dirty="0" err="1"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endParaRPr lang="en-US"/>
          </a:p>
          <a:p>
            <a:pPr eaLnBrk="1" hangingPunct="1"/>
            <a:endParaRPr lang="en-US" sz="4400"/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48025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Conditions by comparisons; e.g.,  </a:t>
            </a:r>
          </a:p>
          <a:p>
            <a:pPr lvl="1" eaLnBrk="1" hangingPunct="1"/>
            <a:r>
              <a:rPr lang="en-US" dirty="0"/>
              <a:t>Weather vs. snowing</a:t>
            </a:r>
          </a:p>
          <a:p>
            <a:pPr lvl="1" eaLnBrk="1" hangingPunct="1"/>
            <a:r>
              <a:rPr lang="en-US" dirty="0"/>
              <a:t>Variable x vs. a value</a:t>
            </a:r>
          </a:p>
          <a:p>
            <a:pPr lvl="4" eaLnBrk="1" hangingPunct="1"/>
            <a:endParaRPr lang="en-US" sz="400" dirty="0"/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float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// 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//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// Logical Error </a:t>
            </a: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Use parenthesis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the expression is true </a:t>
            </a:r>
            <a:r>
              <a:rPr lang="en-US" dirty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A72DD3-2CE8-4F1F-A997-AF9B623024AA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Homework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Homework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/>
              <a:t>Relations are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//ERROR</a:t>
            </a:r>
          </a:p>
          <a:p>
            <a:pPr eaLnBrk="1" hangingPunct="1"/>
            <a:r>
              <a:rPr lang="en-US" sz="2800"/>
              <a:t>Relations produce a boolean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bool bl;			// #include &lt;stdbool.h&gt;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Multiple conditions in decision making</a:t>
            </a:r>
          </a:p>
          <a:p>
            <a:pPr eaLnBrk="1" hangingPunct="1"/>
            <a:r>
              <a:rPr lang="en-US"/>
              <a:t>Logical relation between conditions</a:t>
            </a:r>
          </a:p>
          <a:p>
            <a:pPr lvl="1" eaLnBrk="1" hangingPunct="1"/>
            <a:r>
              <a:rPr lang="en-US"/>
              <a:t>if you are student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You should read the book</a:t>
            </a:r>
            <a:endParaRPr lang="en-US" sz="500"/>
          </a:p>
          <a:p>
            <a:pPr eaLnBrk="1" hangingPunct="1"/>
            <a:r>
              <a:rPr lang="en-US"/>
              <a:t>C Boolean operators </a:t>
            </a:r>
          </a:p>
          <a:p>
            <a:pPr lvl="1" eaLnBrk="1" hangingPunct="1"/>
            <a:r>
              <a:rPr lang="en-US"/>
              <a:t>and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/>
              <a:t>or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/>
              <a:t>not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!a;	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&amp;&amp;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8410</TotalTime>
  <Words>1690</Words>
  <Application>Microsoft Office PowerPoint</Application>
  <PresentationFormat>On-screen Show (4:3)</PresentationFormat>
  <Paragraphs>733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evaluation </vt:lpstr>
      <vt:lpstr>What We Will Learn </vt:lpstr>
      <vt:lpstr>Type of statements </vt:lpstr>
      <vt:lpstr>if statement </vt:lpstr>
      <vt:lpstr>Flowchart </vt:lpstr>
      <vt:lpstr>PowerPoint Presentation</vt:lpstr>
      <vt:lpstr>Statements in if-else </vt:lpstr>
      <vt:lpstr>PowerPoint Presentation</vt:lpstr>
      <vt:lpstr>More than two choices </vt:lpstr>
      <vt:lpstr>Map numeric grade to alphabetic</vt:lpstr>
      <vt:lpstr>More than two choices </vt:lpstr>
      <vt:lpstr>Nested if-else</vt:lpstr>
      <vt:lpstr>Map numeric grade to alphabetic</vt:lpstr>
      <vt:lpstr>Nested if-else</vt:lpstr>
      <vt:lpstr>Map numeric grade to alphabetic</vt:lpstr>
      <vt:lpstr>Map numeric grade to alphabetic</vt:lpstr>
      <vt:lpstr>Nested if: Example 2</vt:lpstr>
      <vt:lpstr>Nested if: Incomplete branch </vt:lpstr>
      <vt:lpstr>Nested if: close off &amp; empty statement</vt:lpstr>
      <vt:lpstr>Duplicate zero, input is 3 digit </vt:lpstr>
      <vt:lpstr>Print in base-2, 0 &lt;= input &lt; 16</vt:lpstr>
      <vt:lpstr>What We Will Learn </vt:lpstr>
      <vt:lpstr>switch-case: Multiple choices </vt:lpstr>
      <vt:lpstr>How does switch-case work?</vt:lpstr>
      <vt:lpstr>switch-case: complete version </vt:lpstr>
      <vt:lpstr>PowerPoint Presentation</vt:lpstr>
      <vt:lpstr>PowerPoint Presentation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PowerPoint Presentation</vt:lpstr>
      <vt:lpstr>Homework 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483</cp:revision>
  <dcterms:created xsi:type="dcterms:W3CDTF">2007-10-07T13:27:00Z</dcterms:created>
  <dcterms:modified xsi:type="dcterms:W3CDTF">2019-11-02T13:39:05Z</dcterms:modified>
</cp:coreProperties>
</file>