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81" r:id="rId2"/>
    <p:sldId id="298" r:id="rId3"/>
    <p:sldId id="280" r:id="rId4"/>
    <p:sldId id="302" r:id="rId5"/>
    <p:sldId id="308" r:id="rId6"/>
    <p:sldId id="307" r:id="rId7"/>
    <p:sldId id="306" r:id="rId8"/>
    <p:sldId id="310" r:id="rId9"/>
    <p:sldId id="309" r:id="rId10"/>
    <p:sldId id="311" r:id="rId11"/>
    <p:sldId id="312" r:id="rId12"/>
    <p:sldId id="31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8F6E-9FA6-4009-9A92-97A07EC8A61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39C4-4709-4583-A5CA-FE82EE43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5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48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09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43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6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17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73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66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8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6717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9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422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707548-1100-4A6A-84AB-D8F8B12928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66C5D5-6D25-4BA6-A250-ED1C86CD55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1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7AEB12BF-3D9B-4413-AEEC-4098FC989EA6}"/>
              </a:ext>
            </a:extLst>
          </p:cNvPr>
          <p:cNvSpPr/>
          <p:nvPr/>
        </p:nvSpPr>
        <p:spPr>
          <a:xfrm>
            <a:off x="3447535" y="2720666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ctr">
              <a:spcBef>
                <a:spcPts val="2001"/>
              </a:spcBef>
              <a:buClr>
                <a:srgbClr val="003399"/>
              </a:buClr>
            </a:pPr>
            <a:r>
              <a:rPr lang="fa-IR" sz="7200" b="1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مرور و حل تمرین میانترم :)</a:t>
            </a:r>
            <a:endParaRPr lang="fa-IR" sz="6600" b="1" spc="-1" dirty="0"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34A7BA7-819F-4C43-BF77-CC77D3964D73}"/>
              </a:ext>
            </a:extLst>
          </p:cNvPr>
          <p:cNvSpPr/>
          <p:nvPr/>
        </p:nvSpPr>
        <p:spPr>
          <a:xfrm>
            <a:off x="1363362" y="6557318"/>
            <a:ext cx="1594022" cy="223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r">
              <a:spcBef>
                <a:spcPts val="2001"/>
              </a:spcBef>
              <a:buClr>
                <a:srgbClr val="003399"/>
              </a:buClr>
            </a:pPr>
            <a:r>
              <a:rPr lang="en-US" sz="1400" spc="-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By </a:t>
            </a:r>
            <a:r>
              <a:rPr lang="en-US" sz="1400" spc="-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MohammadAli</a:t>
            </a:r>
            <a:endParaRPr lang="en-US" sz="14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785513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j; double d;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1.0;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 =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= 1;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(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++) + (--j);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+=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j++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+ 1;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lf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%d, %d\n", d,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j);</a:t>
            </a:r>
          </a:p>
          <a:p>
            <a:pPr algn="ctr"/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_________________________________</a:t>
            </a:r>
            <a:r>
              <a:rPr lang="fa-IR" sz="3200" b="1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پاسخ 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</a:t>
            </a:r>
            <a:r>
              <a:rPr lang="fa-IR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</a:t>
            </a:r>
            <a:endParaRPr lang="fa-IR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1.000000, 3, 1</a:t>
            </a:r>
          </a:p>
        </p:txBody>
      </p:sp>
    </p:spTree>
    <p:extLst>
      <p:ext uri="{BB962C8B-B14F-4D97-AF65-F5344CB8AC3E}">
        <p14:creationId xmlns:p14="http://schemas.microsoft.com/office/powerpoint/2010/main" val="2677796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= 0, j = 1;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bool p, q;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 =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q = p ? p : !p;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 = p &amp;&amp; q;</a:t>
            </a:r>
          </a:p>
          <a:p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j = q || q;</a:t>
            </a:r>
          </a:p>
          <a:p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("%d, %d\n", 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, j);</a:t>
            </a:r>
          </a:p>
          <a:p>
            <a:pPr algn="ctr"/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_________________________________</a:t>
            </a:r>
            <a:r>
              <a:rPr lang="fa-IR" sz="3200" b="1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پاسخ 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</a:t>
            </a:r>
            <a:r>
              <a:rPr lang="fa-IR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</a:t>
            </a:r>
            <a:endParaRPr lang="fa-IR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638195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پیاده سازی: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just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یک تابع بنویسید که یک عدد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n&gt;2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بگیرد و در صورتی که جمله </a:t>
            </a:r>
            <a:r>
              <a:rPr lang="en-US" sz="3200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ام فیبوناچی باشد؛ جمله بعدی را برگرداند و در غیر این صورت مقدار 1- را برگرداند. با استفاده از این برنامه یک برنامه کامل بنویسید که یک ورودی از کاربر بگیرد. و در صورتی که عضو دنباله فیبوناچی باشد جمله قبلی و بعدی را چاپ کند. در غیر این صورت یک پیغام خطای مناسب چاپ کند. (از فرمول مستقیم رابطه فیبوناچی استفاده نکنید.)</a:t>
            </a:r>
            <a:endParaRPr lang="nn-NO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074098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پیاده سازی: 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just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فرض کنید تابعی برای تشخیص همپوشانی دو بازه داریم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.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به این صورت که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bool overlap (int a1, int b1, int a2, int b2)</a:t>
            </a:r>
          </a:p>
          <a:p>
            <a:pPr algn="just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این تابع بازه‌های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[a1,b1],[a2,b2]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بررسی میکند و چنانچه حداقل یک نقطه مشترک هم داشته باشد مقدار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true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را برمیگرداند و در غیر این صورت مقدار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false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را برمیگرداند. حال با استفاده از این تابع میخواهیم تابعی به نام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cover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بنویسیم که در آن 6 عدد ورودی میگیریم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a1,b1,a2,b2,a3,b3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و بازه های ایجاد شده را بررسی میکنیم و چنانچه بازه‌ای بزرگتر ایجاد میکردند،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true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و در غیر این صورت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false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برمیگردانند.</a:t>
            </a:r>
            <a:b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</a:b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</a:t>
            </a:r>
            <a:endParaRPr lang="nn-NO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48934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>
            <a:extLst>
              <a:ext uri="{FF2B5EF4-FFF2-40B4-BE49-F238E27FC236}">
                <a16:creationId xmlns:a16="http://schemas.microsoft.com/office/drawing/2014/main" id="{2C521B1A-9FBF-422A-8BCA-09000508FF84}"/>
              </a:ext>
            </a:extLst>
          </p:cNvPr>
          <p:cNvSpPr/>
          <p:nvPr/>
        </p:nvSpPr>
        <p:spPr>
          <a:xfrm>
            <a:off x="3857825" y="523902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ctr">
              <a:spcBef>
                <a:spcPts val="2001"/>
              </a:spcBef>
              <a:buClr>
                <a:srgbClr val="003399"/>
              </a:buClr>
            </a:pPr>
            <a:r>
              <a:rPr lang="fa-IR" sz="7200" b="1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انواع سوالات ممکن!</a:t>
            </a:r>
            <a:endParaRPr lang="fa-IR" sz="6600" b="1" spc="-1" dirty="0"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9F5CC9-AA7A-4C43-A973-12E80A317098}"/>
              </a:ext>
            </a:extLst>
          </p:cNvPr>
          <p:cNvSpPr/>
          <p:nvPr/>
        </p:nvSpPr>
        <p:spPr>
          <a:xfrm>
            <a:off x="3445934" y="1566454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endParaRPr lang="fa-IR" sz="2800" spc="-1" dirty="0">
              <a:solidFill>
                <a:srgbClr val="00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C3DD332-CAED-48E8-B4CD-B9A9CF525BB9}"/>
              </a:ext>
            </a:extLst>
          </p:cNvPr>
          <p:cNvSpPr/>
          <p:nvPr/>
        </p:nvSpPr>
        <p:spPr>
          <a:xfrm>
            <a:off x="3335866" y="1693453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 algn="r" rtl="1">
              <a:spcBef>
                <a:spcPts val="2001"/>
              </a:spcBef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fa-IR" sz="2800" spc="-1" dirty="0"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0FF2D-F504-411D-A4C6-E5A40C986F69}"/>
              </a:ext>
            </a:extLst>
          </p:cNvPr>
          <p:cNvSpPr/>
          <p:nvPr/>
        </p:nvSpPr>
        <p:spPr>
          <a:xfrm>
            <a:off x="4643837" y="2097191"/>
            <a:ext cx="5743560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حفظی!</a:t>
            </a:r>
          </a:p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پیدا کردن خروجی (خروجی معمولی و مخصوص!)</a:t>
            </a:r>
          </a:p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رفع ایراد </a:t>
            </a:r>
          </a:p>
          <a:p>
            <a:pPr marL="720" algn="r" rtl="1">
              <a:spcBef>
                <a:spcPts val="2001"/>
              </a:spcBef>
              <a:buClr>
                <a:srgbClr val="003399"/>
              </a:buClr>
            </a:pPr>
            <a:r>
              <a:rPr lang="fa-IR" sz="2400" spc="-1" dirty="0"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پیاده سازی</a:t>
            </a:r>
          </a:p>
        </p:txBody>
      </p:sp>
    </p:spTree>
    <p:extLst>
      <p:ext uri="{BB962C8B-B14F-4D97-AF65-F5344CB8AC3E}">
        <p14:creationId xmlns:p14="http://schemas.microsoft.com/office/powerpoint/2010/main" val="1000747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حفظی: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1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اجزای سخت‌افزاری سيستم‌های كامپيوتری را نام برده و هريک را به اختصار شرح دهيد.</a:t>
            </a:r>
          </a:p>
          <a:p>
            <a:pPr algn="r" rtl="1"/>
            <a:endParaRPr lang="fa-IR" sz="2400" spc="-1" dirty="0">
              <a:solidFill>
                <a:srgbClr val="00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4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پاسخ:</a:t>
            </a:r>
          </a:p>
          <a:p>
            <a:pPr algn="r" rtl="1"/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پردازنده، حافظه اصلی، ورودی و خروجی، حافظه جانبی، کارت گرافیک و... </a:t>
            </a:r>
          </a:p>
          <a:p>
            <a:pPr algn="r" rtl="1"/>
            <a:endParaRPr lang="fa-IR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400" b="1" dirty="0">
                <a:solidFill>
                  <a:srgbClr val="0070C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کجا رو بخونیم؟</a:t>
            </a:r>
          </a:p>
          <a:p>
            <a:pPr algn="r" rtl="1"/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اسلاید اول </a:t>
            </a:r>
            <a:r>
              <a:rPr lang="fa-IR" sz="2400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:) به طور کامل این مطالب رو پوشش داده.</a:t>
            </a:r>
            <a:endParaRPr lang="fa-IR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endParaRPr lang="fa-IR" sz="24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 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for(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= 0; 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&lt; 10; 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++){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if(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&gt;= 5)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continue;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switch(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% 3){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case 0: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("case 0\n");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break;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case 1: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case 2: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("case 1\n");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break;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default: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		</a:t>
            </a:r>
            <a:r>
              <a:rPr lang="en-US" sz="2200" b="1" dirty="0" err="1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</a:t>
            </a:r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("case default \n");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	}</a:t>
            </a:r>
          </a:p>
          <a:p>
            <a:pPr algn="l"/>
            <a:r>
              <a:rPr lang="en-US" sz="2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}</a:t>
            </a:r>
            <a:endParaRPr lang="fa-IR" sz="2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4597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پاسخ: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0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1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1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0</a:t>
            </a:r>
          </a:p>
          <a:p>
            <a:r>
              <a:rPr lang="en-US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case 1</a:t>
            </a:r>
            <a:endParaRPr lang="fa-IR" sz="24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8974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en-US" sz="2400" b="1" dirty="0"/>
              <a:t>int </a:t>
            </a:r>
            <a:r>
              <a:rPr lang="en-US" sz="2400" b="1" dirty="0" err="1"/>
              <a:t>i</a:t>
            </a:r>
            <a:r>
              <a:rPr lang="en-US" sz="2400" b="1" dirty="0"/>
              <a:t>, j;</a:t>
            </a:r>
          </a:p>
          <a:p>
            <a:r>
              <a:rPr lang="en-US" sz="2400" b="1" dirty="0"/>
              <a:t>void f(void){</a:t>
            </a:r>
          </a:p>
          <a:p>
            <a:r>
              <a:rPr lang="en-US" sz="2400" b="1" dirty="0"/>
              <a:t>    int k, m = 10;</a:t>
            </a:r>
          </a:p>
          <a:p>
            <a:r>
              <a:rPr lang="en-US" sz="2400" b="1" dirty="0"/>
              <a:t>    static int n = 0;</a:t>
            </a:r>
          </a:p>
          <a:p>
            <a:r>
              <a:rPr lang="en-US" sz="2400" b="1" dirty="0"/>
              <a:t>    for(k = 0; k &lt; 2; k++){</a:t>
            </a:r>
          </a:p>
          <a:p>
            <a:r>
              <a:rPr lang="en-US" sz="2400" b="1" dirty="0"/>
              <a:t>        int m = 20;</a:t>
            </a:r>
          </a:p>
          <a:p>
            <a:r>
              <a:rPr lang="en-US" sz="2400" b="1" dirty="0"/>
              <a:t>        n++;</a:t>
            </a:r>
          </a:p>
          <a:p>
            <a:r>
              <a:rPr lang="en-US" sz="2400" b="1" dirty="0"/>
              <a:t>        </a:t>
            </a:r>
            <a:r>
              <a:rPr lang="en-US" sz="2400" b="1" dirty="0" err="1"/>
              <a:t>printf</a:t>
            </a:r>
            <a:r>
              <a:rPr lang="en-US" sz="2400" b="1" dirty="0"/>
              <a:t>("</a:t>
            </a:r>
            <a:r>
              <a:rPr lang="en-US" sz="2400" b="1" dirty="0" err="1"/>
              <a:t>i</a:t>
            </a:r>
            <a:r>
              <a:rPr lang="en-US" sz="2400" b="1" dirty="0"/>
              <a:t>=%d, j=%d, k=%d, n=%d, m=%d\n", </a:t>
            </a:r>
            <a:r>
              <a:rPr lang="en-US" sz="2400" b="1" dirty="0" err="1"/>
              <a:t>i</a:t>
            </a:r>
            <a:r>
              <a:rPr lang="en-US" sz="2400" b="1" dirty="0"/>
              <a:t>, j, k, n, m);</a:t>
            </a:r>
          </a:p>
          <a:p>
            <a:r>
              <a:rPr lang="en-US" sz="2400" b="1" dirty="0"/>
              <a:t>    }</a:t>
            </a:r>
          </a:p>
          <a:p>
            <a:r>
              <a:rPr lang="en-US" sz="2400" b="1" dirty="0"/>
              <a:t>}</a:t>
            </a:r>
          </a:p>
          <a:p>
            <a:br>
              <a:rPr lang="en-US" sz="2400" b="1" dirty="0"/>
            </a:br>
            <a:r>
              <a:rPr lang="en-US" sz="2400" b="1" dirty="0"/>
              <a:t>void main(void){</a:t>
            </a:r>
          </a:p>
          <a:p>
            <a:r>
              <a:rPr lang="en-US" sz="2400" b="1" dirty="0"/>
              <a:t>    f();</a:t>
            </a:r>
          </a:p>
          <a:p>
            <a:r>
              <a:rPr lang="en-US" sz="2400" b="1" dirty="0"/>
              <a:t>    </a:t>
            </a:r>
            <a:r>
              <a:rPr lang="en-US" sz="2400" b="1" dirty="0" err="1"/>
              <a:t>i</a:t>
            </a:r>
            <a:r>
              <a:rPr lang="en-US" sz="2400" b="1" dirty="0"/>
              <a:t> = 10;</a:t>
            </a:r>
          </a:p>
          <a:p>
            <a:r>
              <a:rPr lang="en-US" sz="2400" b="1" dirty="0"/>
              <a:t>    f();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466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خروجی(ساده):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endParaRPr lang="en-US" sz="2000" b="1" spc="-1" dirty="0">
              <a:solidFill>
                <a:srgbClr val="FF0000"/>
              </a:solidFill>
              <a:latin typeface="Bahij Palatino Sans Arabic" panose="02040503050201020203" pitchFamily="18" charset="-78"/>
              <a:ea typeface="DejaVu Sans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2000" b="1" spc="-1" dirty="0">
                <a:solidFill>
                  <a:srgbClr val="FF0000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پاسخ: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i=0, j=0, k=0, n=1, m=20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i=0, j=0, k=1, n=2, m=20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i=10, j=0, k=0, n=3, m=20</a:t>
            </a:r>
          </a:p>
          <a:p>
            <a:r>
              <a:rPr lang="pt-BR" sz="24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  <a:sym typeface="Wingdings" panose="05000000000000000000" pitchFamily="2" charset="2"/>
              </a:rPr>
              <a:t>i=10, j=0, k=1, n=4, m=20</a:t>
            </a:r>
            <a:endParaRPr lang="fa-IR" sz="24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6806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8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nn-NO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pPr algn="r" rtl="1"/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خروجی قطعه کد زیر را بدست بیاورید؛ ضمنا مواردی که </a:t>
            </a:r>
            <a:r>
              <a:rPr lang="en-US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cast</a:t>
            </a:r>
            <a:r>
              <a:rPr lang="fa-IR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رخ میدهد را مشخص کنید.</a:t>
            </a:r>
            <a:endParaRPr lang="nn-NO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479148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86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981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rtl="1">
              <a:lnSpc>
                <a:spcPct val="100000"/>
              </a:lnSpc>
            </a:pPr>
            <a:r>
              <a:rPr lang="fa-IR" sz="4000" spc="-1" dirty="0">
                <a:solidFill>
                  <a:srgbClr val="293A83"/>
                </a:solidFill>
                <a:latin typeface="Bahij Palatino Sans Arabic" panose="02040503050201020203" pitchFamily="18" charset="-78"/>
                <a:ea typeface="DejaVu Sans"/>
                <a:cs typeface="Bahij Palatino Sans Arabic" panose="02040503050201020203" pitchFamily="18" charset="-78"/>
              </a:rPr>
              <a:t>سوالات خروجی(مخصوص!):</a:t>
            </a:r>
            <a:endParaRPr lang="en-US" sz="4000" spc="-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840" y="54648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int i, j;</a:t>
            </a:r>
            <a:endParaRPr lang="fa-IR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double d;</a:t>
            </a:r>
            <a:endParaRPr lang="fa-IR" sz="3200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float f;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f = j = i = 1;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d = j + i + 1.0;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i = i % (int)(f + j);</a:t>
            </a:r>
          </a:p>
          <a:p>
            <a:r>
              <a:rPr lang="nn-NO" sz="3200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printf("%lf, %d\n", d, i);</a:t>
            </a:r>
          </a:p>
          <a:p>
            <a:pPr algn="ctr"/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_________________________________</a:t>
            </a:r>
            <a:r>
              <a:rPr lang="fa-IR" sz="3200" b="1" dirty="0">
                <a:solidFill>
                  <a:srgbClr val="FF0000"/>
                </a:solidFill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 پاسخ 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</a:t>
            </a:r>
            <a:r>
              <a:rPr lang="fa-IR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___</a:t>
            </a:r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__</a:t>
            </a:r>
            <a:endParaRPr lang="fa-IR" sz="3200" b="1" dirty="0">
              <a:latin typeface="Bahij Palatino Sans Arabic" panose="02040503050201020203" pitchFamily="18" charset="-78"/>
              <a:cs typeface="Bahij Palatino Sans Arabic" panose="02040503050201020203" pitchFamily="18" charset="-78"/>
            </a:endParaRPr>
          </a:p>
          <a:p>
            <a:r>
              <a:rPr lang="nn-NO" sz="3200" b="1" dirty="0">
                <a:latin typeface="Bahij Palatino Sans Arabic" panose="02040503050201020203" pitchFamily="18" charset="-78"/>
                <a:cs typeface="Bahij Palatino Sans Arabic" panose="02040503050201020203" pitchFamily="18" charset="-78"/>
              </a:rPr>
              <a:t>3.000000, 1</a:t>
            </a:r>
          </a:p>
        </p:txBody>
      </p:sp>
    </p:spTree>
    <p:extLst>
      <p:ext uri="{BB962C8B-B14F-4D97-AF65-F5344CB8AC3E}">
        <p14:creationId xmlns:p14="http://schemas.microsoft.com/office/powerpoint/2010/main" val="2217436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162</TotalTime>
  <Words>902</Words>
  <Application>Microsoft Office PowerPoint</Application>
  <PresentationFormat>Widescreen</PresentationFormat>
  <Paragraphs>138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Bahij Palatino Sans Arabic</vt:lpstr>
      <vt:lpstr>Calibri</vt:lpstr>
      <vt:lpstr>Gill Sans MT</vt:lpstr>
      <vt:lpstr>Impact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MohamadAli Keshavarz</dc:creator>
  <cp:lastModifiedBy>MohamadAli Keshavarz</cp:lastModifiedBy>
  <cp:revision>26</cp:revision>
  <dcterms:created xsi:type="dcterms:W3CDTF">2019-11-22T13:41:02Z</dcterms:created>
  <dcterms:modified xsi:type="dcterms:W3CDTF">2019-11-25T18:33:23Z</dcterms:modified>
</cp:coreProperties>
</file>