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59"/>
  </p:notesMasterIdLst>
  <p:sldIdLst>
    <p:sldId id="31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07" r:id="rId32"/>
    <p:sldId id="284" r:id="rId33"/>
    <p:sldId id="285" r:id="rId34"/>
    <p:sldId id="286" r:id="rId35"/>
    <p:sldId id="287" r:id="rId36"/>
    <p:sldId id="288" r:id="rId37"/>
    <p:sldId id="310" r:id="rId38"/>
    <p:sldId id="289" r:id="rId39"/>
    <p:sldId id="290" r:id="rId40"/>
    <p:sldId id="291" r:id="rId41"/>
    <p:sldId id="292" r:id="rId42"/>
    <p:sldId id="308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9" r:id="rId58"/>
  </p:sldIdLst>
  <p:sldSz cx="9144000" cy="6858000" type="screen4x3"/>
  <p:notesSz cx="7099300" cy="10234613"/>
  <p:custDataLst>
    <p:tags r:id="rId6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74" autoAdjust="0"/>
  </p:normalViewPr>
  <p:slideViewPr>
    <p:cSldViewPr>
      <p:cViewPr varScale="1">
        <p:scale>
          <a:sx n="53" d="100"/>
          <a:sy n="53" d="100"/>
        </p:scale>
        <p:origin x="1549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10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12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1-Multiple printf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14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15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16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17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18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19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DBE2C2-624F-4EE8-90EB-33EAB65EBC03}" type="slidenum">
              <a:rPr lang="en-US"/>
              <a:pPr/>
              <a:t>2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314F68-6A48-42FC-8B76-21C9F27BA371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0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20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2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21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22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24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26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27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28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3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30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31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32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33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34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35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36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37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38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39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/>
              <a:pPr algn="r">
                <a:buClrTx/>
                <a:buFontTx/>
                <a:buNone/>
              </a:pPr>
              <a:t>39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4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41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42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43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44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45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46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47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48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49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5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50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51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52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53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54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6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7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8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9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F135C1-220A-4602-B37F-68B8E63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589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87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22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926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38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79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470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931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06FC41F-725F-4197-A0AA-7CA65B154F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957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827584" y="1065213"/>
            <a:ext cx="76858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Programming Basics</a:t>
            </a:r>
            <a:endParaRPr lang="en-US" sz="6600" dirty="0">
              <a:solidFill>
                <a:srgbClr val="005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849694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2019</a:t>
            </a: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4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Bahador Bakhshi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&amp; IT Department, Amirkabir University of Technology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026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 def");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6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Debug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Code::Blocks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/>
              <a:t>CLion</a:t>
            </a:r>
            <a:endParaRPr lang="en-US" sz="28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VS Code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“write a program to calculate the sum of two numbers given by user”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Solving 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Input data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Algorithm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Output date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What 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Named 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name</a:t>
            </a:r>
            <a:r>
              <a:rPr lang="en-US" sz="2900" dirty="0"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ea typeface="新細明體" pitchFamily="16" charset="-120"/>
              </a:rPr>
              <a:t>We use </a:t>
            </a:r>
            <a:r>
              <a:rPr lang="en-US" sz="2600" dirty="0">
                <a:ea typeface="新細明體" pitchFamily="16" charset="-120"/>
              </a:rPr>
              <a:t>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coding</a:t>
            </a:r>
            <a:r>
              <a:rPr lang="en-US" sz="2900" dirty="0"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ea typeface="新細明體" pitchFamily="16" charset="-120"/>
              </a:rPr>
              <a:t>type</a:t>
            </a:r>
            <a:r>
              <a:rPr lang="en-US" sz="2600" dirty="0"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/>
              <a:t> 		&lt;Qualifier&gt; &lt;Type&gt; &lt;Identifier&gt;;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&lt;Qualifier&gt;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&lt;Type&gt;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&lt;Identifier&gt;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/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ar-SA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يا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int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ar-SA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يا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 int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88501"/>
              </p:ext>
            </p:extLst>
          </p:nvPr>
        </p:nvGraphicFramePr>
        <p:xfrm>
          <a:off x="4343400" y="2781300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3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1300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6320"/>
              </p:ext>
            </p:extLst>
          </p:nvPr>
        </p:nvGraphicFramePr>
        <p:xfrm>
          <a:off x="4355976" y="3501008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4" r:id="rId6" imgW="583920" imgH="203040" progId="">
                  <p:embed/>
                </p:oleObj>
              </mc:Choice>
              <mc:Fallback>
                <p:oleObj r:id="rId6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01008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4343400" y="4495800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5" r:id="rId8" imgW="698040" imgH="215640" progId="">
                  <p:embed/>
                </p:oleObj>
              </mc:Choice>
              <mc:Fallback>
                <p:oleObj r:id="rId8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6" r:id="rId10" imgW="583920" imgH="203040" progId="">
                  <p:embed/>
                </p:oleObj>
              </mc:Choice>
              <mc:Fallback>
                <p:oleObj r:id="rId10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68483"/>
              </p:ext>
            </p:extLst>
          </p:nvPr>
        </p:nvGraphicFramePr>
        <p:xfrm>
          <a:off x="6477000" y="2780928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7" r:id="rId12" imgW="774360" imgH="203040" progId="">
                  <p:embed/>
                </p:oleObj>
              </mc:Choice>
              <mc:Fallback>
                <p:oleObj r:id="rId12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80928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2410"/>
              </p:ext>
            </p:extLst>
          </p:nvPr>
        </p:nvGraphicFramePr>
        <p:xfrm>
          <a:off x="6477000" y="3501008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8" r:id="rId14" imgW="774360" imgH="203040" progId="">
                  <p:embed/>
                </p:oleObj>
              </mc:Choice>
              <mc:Fallback>
                <p:oleObj r:id="rId14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1008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9" r:id="rId16" imgW="786960" imgH="203040" progId="">
                  <p:embed/>
                </p:oleObj>
              </mc:Choice>
              <mc:Fallback>
                <p:oleObj r:id="rId16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6400800" y="4724400"/>
          <a:ext cx="2217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0" r:id="rId18" imgW="1002960" imgH="215640" progId="">
                  <p:embed/>
                </p:oleObj>
              </mc:Choice>
              <mc:Fallback>
                <p:oleObj r:id="rId18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0"/>
                        <a:ext cx="2217738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Float &amp;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BE31662-E8F0-48AB-A02B-3F83D202A28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&amp;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types have limited number of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range of number are supported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precision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Overflow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big number to a variable that is larger than the limit of the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Underflow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small number to a variable that is smaller than the limit of the variable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Type: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/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#include &lt;stdbool.h&gt;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Logics (Boolean):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Only two values: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600"/>
              <a:t> ,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The name of variables: </a:t>
            </a:r>
            <a:r>
              <a:rPr lang="en-US" sz="2800" dirty="0">
                <a:solidFill>
                  <a:srgbClr val="CC0000"/>
                </a:solidFill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Identifier is string (</a:t>
            </a:r>
            <a:r>
              <a:rPr lang="en-US" sz="2800" dirty="0">
                <a:solidFill>
                  <a:srgbClr val="CC0000"/>
                </a:solidFill>
              </a:rPr>
              <a:t>single word</a:t>
            </a:r>
            <a:r>
              <a:rPr lang="en-US" sz="2800" dirty="0"/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library function names: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3200" dirty="0"/>
              <a:t>,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sz="3000" dirty="0"/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lazy </a:t>
            </a:r>
          </a:p>
          <a:p>
            <a:pPr marL="1143000" lvl="2" indent="-228600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3000" dirty="0">
                <a:solidFill>
                  <a:schemeClr val="tx1"/>
                </a:solidFill>
              </a:rPr>
              <a:t> Use meaningful names</a:t>
            </a:r>
          </a:p>
          <a:p>
            <a:pPr marL="341312" lvl="1" indent="0">
              <a:spcBef>
                <a:spcPts val="800"/>
              </a:spcBef>
              <a:buClr>
                <a:srgbClr val="006633"/>
              </a:buClr>
              <a:buSzPct val="85000"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 reserved words (cannot use for identifiers)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5026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000">
                <a:solidFill>
                  <a:srgbClr val="293A83"/>
                </a:solidFill>
              </a:rPr>
              <a:t>C++ reserved words (cannot use for identifiers)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identifiers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student   grade   sum  all_students  average_grade_1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identifiers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  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     32_test  wrong*  $sds$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اعلان</a:t>
            </a:r>
            <a:r>
              <a:rPr lang="en-US" sz="4000" dirty="0">
                <a:solidFill>
                  <a:srgbClr val="293A83"/>
                </a:solidFill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Reserve memory for variable: </a:t>
            </a:r>
            <a:r>
              <a:rPr lang="en-US" sz="3200">
                <a:solidFill>
                  <a:srgbClr val="CC0000"/>
                </a:solidFill>
              </a:rPr>
              <a:t>declaration</a:t>
            </a:r>
            <a:r>
              <a:rPr lang="en-US" sz="320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 variable must be declared </a:t>
            </a:r>
            <a:r>
              <a:rPr lang="en-US" sz="3200">
                <a:solidFill>
                  <a:srgbClr val="CC0000"/>
                </a:solidFill>
              </a:rPr>
              <a:t>before</a:t>
            </a:r>
            <a:r>
              <a:rPr lang="en-US" sz="3200"/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/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	char test_char;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sample_int;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long my_long;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double sum, average, total;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/>
          <a:lstStyle/>
          <a:p>
            <a:r>
              <a:rPr lang="en-US" sz="3600" dirty="0"/>
              <a:t>Variable Type Effect (in complied Lang.)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dirty="0">
                <a:sym typeface="Wingdings" pitchFamily="2" charset="2"/>
              </a:rPr>
              <a:t>E.g.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Initial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What this 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In C: we do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In C: it 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>
                <a:solidFill>
                  <a:srgbClr val="CC0000"/>
                </a:solidFill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Save/restore data (value) to/from memory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Declaration specifies the type and name (identifier) of variable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Assigning value to the variable: </a:t>
            </a:r>
            <a:r>
              <a:rPr lang="en-US" sz="3200" dirty="0">
                <a:solidFill>
                  <a:srgbClr val="CC0000"/>
                </a:solidFill>
              </a:rPr>
              <a:t>assignment</a:t>
            </a:r>
            <a:r>
              <a:rPr lang="en-US" sz="32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Compute the &lt;value&gt; and save result in memory location specified by &lt;identifier&gt;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 Types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7929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Where are the values stored?!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3200" dirty="0"/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x = 30 + 40;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main memory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There is a logical section for these constant values </a:t>
            </a: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So, we need to specify the type of the value</a:t>
            </a:r>
          </a:p>
          <a:p>
            <a:pPr marL="742950" lvl="1" indent="-285750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/>
              <a:t>The coding of 01s of the value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The type of value is determined from the value itself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80693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Valid integer values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600"/>
              <a:t>	10; -20; +400; </a:t>
            </a:r>
            <a:r>
              <a:rPr lang="en-US" sz="3200"/>
              <a:t>0x12A; 011; 5000L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/>
              <a:t>  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>
                <a:solidFill>
                  <a:srgbClr val="CC0000"/>
                </a:solidFill>
              </a:rPr>
              <a:t>10.0; -+20; -40 0; 600,000; 5000 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Float &amp;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	0.2; .5; -.67; 20.0; 60e10; 7e-2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 vs.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!= 1 ;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Starts and ends with </a:t>
            </a:r>
            <a:r>
              <a:rPr lang="en-US" sz="2800">
                <a:solidFill>
                  <a:srgbClr val="CC0000"/>
                </a:solidFill>
              </a:rPr>
              <a:t>"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Examples 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"This is a simple string"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"This is a cryptic string #$56*(#"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8680"/>
            <a:ext cx="8712968" cy="5832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032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j;				//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65536;	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b = d; 		  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read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("%d", &amp;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("%f", &amp;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Double: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("%lf", &amp;</a:t>
            </a:r>
            <a:r>
              <a:rPr lang="en-US" sz="2800" dirty="0" err="1"/>
              <a:t>double_variable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fa-IR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print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("%d", 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("%f", 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Message: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When the type of variable and value </a:t>
            </a:r>
            <a:r>
              <a:rPr lang="en-US" sz="2800" dirty="0">
                <a:solidFill>
                  <a:srgbClr val="CC0000"/>
                </a:solidFill>
              </a:rPr>
              <a:t>are not the same</a:t>
            </a:r>
            <a:r>
              <a:rPr lang="en-US" sz="28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can cause </a:t>
            </a:r>
            <a:r>
              <a:rPr lang="en-US" sz="2800" dirty="0">
                <a:solidFill>
                  <a:srgbClr val="CC0000"/>
                </a:solidFill>
              </a:rPr>
              <a:t>runtime errors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we should be very </a:t>
            </a:r>
            <a:r>
              <a:rPr lang="en-US" sz="2800" dirty="0" err="1"/>
              <a:t>very</a:t>
            </a:r>
            <a:r>
              <a:rPr lang="en-US" sz="2800" dirty="0"/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Implicit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ضمني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char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</a:t>
            </a:r>
            <a:r>
              <a:rPr lang="en-US" sz="2800" dirty="0" err="1">
                <a:solidFill>
                  <a:srgbClr val="CC0000"/>
                </a:solidFill>
              </a:rPr>
              <a:t>int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Explicit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صريح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98.1;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double to 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to char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 = 'A';		</a:t>
            </a:r>
            <a:r>
              <a:rPr lang="en-US" sz="2200">
                <a:solidFill>
                  <a:srgbClr val="CC0000"/>
                </a:solidFill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 = 'B';		</a:t>
            </a:r>
            <a:r>
              <a:rPr lang="en-US" sz="2200">
                <a:solidFill>
                  <a:srgbClr val="CC0000"/>
                </a:solidFill>
              </a:rPr>
              <a:t>// i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 = 4566;	</a:t>
            </a:r>
            <a:r>
              <a:rPr lang="en-US" sz="2200">
                <a:solidFill>
                  <a:srgbClr val="CC0000"/>
                </a:solidFill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 = 5666;	</a:t>
            </a:r>
            <a:r>
              <a:rPr lang="en-US" sz="2200">
                <a:solidFill>
                  <a:srgbClr val="CC0000"/>
                </a:solidFill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j = 1e23;		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general-purpose</a:t>
            </a:r>
            <a:r>
              <a:rPr lang="en-US" sz="3000" dirty="0">
                <a:ea typeface="新細明體" pitchFamily="16" charset="-120"/>
              </a:rPr>
              <a:t> programming language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Dennis Ritchie</a:t>
            </a:r>
            <a:r>
              <a:rPr lang="en-US" sz="3000" dirty="0"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Bell Laboratories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System programs, most operating systems are developed in C: Unix, 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 is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values is not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We can only </a:t>
            </a:r>
            <a:r>
              <a:rPr lang="en-US" sz="2800" i="1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 constant variable</a:t>
            </a:r>
            <a:r>
              <a:rPr lang="en-US" sz="2400" dirty="0"/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/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/>
              <a:t> is a qualifier</a:t>
            </a:r>
            <a:r>
              <a:rPr lang="en-US" sz="2400" dirty="0"/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STUDENT 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Types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</a:rPr>
              <a:t>Constant variables </a:t>
            </a:r>
            <a:r>
              <a:rPr lang="en-US" sz="3200">
                <a:solidFill>
                  <a:schemeClr val="tx1"/>
                </a:solidFill>
              </a:rPr>
              <a:t>&amp; definitions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“Hello the CE juniors :-)”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9011344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the CE juniors :-) \n"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 “;”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/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/>
              <a:t>You should follow coding style (</a:t>
            </a:r>
            <a:r>
              <a:rPr lang="en-US" sz="3000" dirty="0">
                <a:solidFill>
                  <a:srgbClr val="CC0000"/>
                </a:solidFill>
              </a:rPr>
              <a:t>beautiful code</a:t>
            </a:r>
            <a:r>
              <a:rPr lang="en-US" sz="3000" dirty="0"/>
              <a:t>)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8282</TotalTime>
  <Words>2015</Words>
  <Application>Microsoft Office PowerPoint</Application>
  <PresentationFormat>On-screen Show (4:3)</PresentationFormat>
  <Paragraphs>654</Paragraphs>
  <Slides>55</Slides>
  <Notes>55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Wingdings</vt:lpstr>
      <vt:lpstr>Office Theme</vt:lpstr>
      <vt:lpstr>Edge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 (in complied Lang.)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280</cp:revision>
  <cp:lastPrinted>1601-01-01T00:00:00Z</cp:lastPrinted>
  <dcterms:created xsi:type="dcterms:W3CDTF">2007-10-07T13:27:00Z</dcterms:created>
  <dcterms:modified xsi:type="dcterms:W3CDTF">2019-11-02T13:38:29Z</dcterms:modified>
</cp:coreProperties>
</file>