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3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F3E2-2541-42C6-9E58-F9CB2D243401}"/>
              </a:ext>
            </a:extLst>
          </p:cNvPr>
          <p:cNvSpPr>
            <a:spLocks noGrp="1"/>
          </p:cNvSpPr>
          <p:nvPr>
            <p:ph type="ctrTitle"/>
          </p:nvPr>
        </p:nvSpPr>
        <p:spPr>
          <a:xfrm>
            <a:off x="1154955" y="475732"/>
            <a:ext cx="8825658" cy="3329581"/>
          </a:xfrm>
        </p:spPr>
        <p:txBody>
          <a:bodyPr/>
          <a:lstStyle/>
          <a:p>
            <a:pPr algn="r"/>
            <a:r>
              <a:rPr lang="fa-IR" dirty="0">
                <a:latin typeface="Bahij Palatino Sans Arabic" panose="02040503050201020203" pitchFamily="18" charset="-78"/>
                <a:cs typeface="Bahij Palatino Sans Arabic" panose="02040503050201020203" pitchFamily="18" charset="-78"/>
              </a:rPr>
              <a:t>مبانی برنامه نویسی کامپیوتر</a:t>
            </a:r>
            <a:endParaRPr lang="en-US" dirty="0">
              <a:latin typeface="Bahij Palatino Sans Arabic" panose="02040503050201020203" pitchFamily="18" charset="-78"/>
              <a:cs typeface="Bahij Palatino Sans Arabic" panose="02040503050201020203" pitchFamily="18" charset="-78"/>
            </a:endParaRPr>
          </a:p>
        </p:txBody>
      </p:sp>
      <p:sp>
        <p:nvSpPr>
          <p:cNvPr id="3" name="Subtitle 2">
            <a:extLst>
              <a:ext uri="{FF2B5EF4-FFF2-40B4-BE49-F238E27FC236}">
                <a16:creationId xmlns:a16="http://schemas.microsoft.com/office/drawing/2014/main" id="{A78D07CE-B1F6-40DD-9748-B18F1754E313}"/>
              </a:ext>
            </a:extLst>
          </p:cNvPr>
          <p:cNvSpPr>
            <a:spLocks noGrp="1"/>
          </p:cNvSpPr>
          <p:nvPr>
            <p:ph type="subTitle" idx="1"/>
          </p:nvPr>
        </p:nvSpPr>
        <p:spPr>
          <a:xfrm>
            <a:off x="718349" y="3805313"/>
            <a:ext cx="8825658" cy="861420"/>
          </a:xfrm>
        </p:spPr>
        <p:txBody>
          <a:bodyPr/>
          <a:lstStyle/>
          <a:p>
            <a:pPr algn="r"/>
            <a:r>
              <a:rPr lang="fa-IR" dirty="0">
                <a:latin typeface="Bahij Palatino Sans Arabic" panose="02040503050201020203" pitchFamily="18" charset="-78"/>
                <a:cs typeface="Bahij Palatino Sans Arabic" panose="02040503050201020203" pitchFamily="18" charset="-78"/>
              </a:rPr>
              <a:t>دانشگاه صنعتی امیرکبیر – دانشکده مهندسی کامپیوتر</a:t>
            </a:r>
            <a:endParaRPr lang="en-US"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142745516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محمد علی کشاورز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یه نود و شیشی ساده، مسئول کلاس های تدریسیاریه و یه سری خرده کار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ریشاش بلنده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ها به محمدعلی مراجعه کنیم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خواستیم یه سوال درسی بپرسیم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 هایی که حس میکنیم یه مطلب باید سر کلاس تدریسیاری بیشتر گفته بشه </a:t>
            </a:r>
            <a:endParaRPr lang="en-US" sz="2000" dirty="0">
              <a:latin typeface="Bahij Palatino Sans Arabic" panose="02040503050201020203" pitchFamily="18" charset="-78"/>
              <a:cs typeface="Bahij Palatino Sans Arabic" panose="02040503050201020203" pitchFamily="18" charset="-78"/>
            </a:endParaRPr>
          </a:p>
          <a:p>
            <a:pPr algn="r" rtl="1"/>
            <a:r>
              <a:rPr lang="en-US" sz="2000" dirty="0">
                <a:solidFill>
                  <a:srgbClr val="FF0000"/>
                </a:solidFill>
                <a:latin typeface="Bahij Palatino Sans Arabic" panose="02040503050201020203" pitchFamily="18" charset="-78"/>
                <a:cs typeface="Bahij Palatino Sans Arabic" panose="02040503050201020203" pitchFamily="18" charset="-78"/>
              </a:rPr>
              <a:t>	</a:t>
            </a:r>
          </a:p>
          <a:p>
            <a:pPr algn="r" rtl="1"/>
            <a:r>
              <a:rPr lang="en-US" sz="2000" dirty="0">
                <a:solidFill>
                  <a:srgbClr val="FF0000"/>
                </a:solidFill>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 </a:t>
            </a:r>
            <a:r>
              <a:rPr lang="fa-IR" sz="2000" dirty="0">
                <a:solidFill>
                  <a:schemeClr val="tx1"/>
                </a:solidFill>
                <a:latin typeface="Bahij Palatino Sans Arabic" panose="02040503050201020203" pitchFamily="18" charset="-78"/>
                <a:cs typeface="Bahij Palatino Sans Arabic" panose="02040503050201020203" pitchFamily="18" charset="-78"/>
              </a:rPr>
              <a:t>وقتی یه مورد کلی ای در مورد روند تدریسیاری و درس هست که باید به گوش استاد برسه، بهتره که اول با 	آقای کشاورز مطرح شه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Keshavarz.ma13@gmail.com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454C8835-9DAC-46F1-8255-033CE93FCD7D}"/>
              </a:ext>
            </a:extLst>
          </p:cNvPr>
          <p:cNvPicPr>
            <a:picLocks noChangeAspect="1"/>
          </p:cNvPicPr>
          <p:nvPr/>
        </p:nvPicPr>
        <p:blipFill>
          <a:blip r:embed="rId2"/>
          <a:stretch>
            <a:fillRect/>
          </a:stretch>
        </p:blipFill>
        <p:spPr>
          <a:xfrm>
            <a:off x="-1" y="-8239"/>
            <a:ext cx="3328416" cy="3328416"/>
          </a:xfrm>
          <a:prstGeom prst="ellipse">
            <a:avLst/>
          </a:prstGeom>
          <a:ln>
            <a:noFill/>
          </a:ln>
          <a:effectLst>
            <a:softEdge rad="112500"/>
          </a:effectLst>
        </p:spPr>
      </p:pic>
    </p:spTree>
    <p:extLst>
      <p:ext uri="{BB962C8B-B14F-4D97-AF65-F5344CB8AC3E}">
        <p14:creationId xmlns:p14="http://schemas.microsoft.com/office/powerpoint/2010/main" val="16429674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راه های ارتباطی شما با ما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 </a:t>
            </a:r>
            <a:r>
              <a:rPr lang="fa-IR" sz="2000" dirty="0">
                <a:solidFill>
                  <a:schemeClr val="tx1"/>
                </a:solidFill>
                <a:latin typeface="Bahij Palatino Sans Arabic" panose="02040503050201020203" pitchFamily="18" charset="-78"/>
                <a:cs typeface="Bahij Palatino Sans Arabic" panose="02040503050201020203" pitchFamily="18" charset="-78"/>
              </a:rPr>
              <a:t>در صورت نیاز به ارتباط با ما با توجه به وظیفه هر تدریسیار به شخص وی ایمیل بدهید :)</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1400" dirty="0">
                <a:solidFill>
                  <a:schemeClr val="tx1"/>
                </a:solidFill>
                <a:latin typeface="Bahij Palatino Sans Arabic" panose="02040503050201020203" pitchFamily="18" charset="-78"/>
                <a:cs typeface="Bahij Palatino Sans Arabic" panose="02040503050201020203" pitchFamily="18" charset="-78"/>
              </a:rPr>
              <a:t>از پیام تلگرام لطفا و حتما بپرهیزید.</a:t>
            </a:r>
          </a:p>
          <a:p>
            <a:pPr algn="r" rtl="1"/>
            <a:r>
              <a:rPr lang="fa-IR" sz="1400" dirty="0">
                <a:solidFill>
                  <a:schemeClr val="tx1"/>
                </a:solidFill>
                <a:latin typeface="Bahij Palatino Sans Arabic" panose="02040503050201020203" pitchFamily="18" charset="-78"/>
                <a:cs typeface="Bahij Palatino Sans Arabic" panose="02040503050201020203" pitchFamily="18" charset="-78"/>
              </a:rPr>
              <a:t>	باید کم‌کم  یاد بگیریم که از ایمیل استفاده کنیم </a:t>
            </a:r>
          </a:p>
          <a:p>
            <a:pPr algn="r" rtl="1"/>
            <a:endParaRPr lang="fa-IR" sz="14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دو . </a:t>
            </a:r>
            <a:r>
              <a:rPr lang="fa-IR" sz="2000" dirty="0">
                <a:solidFill>
                  <a:schemeClr val="tx1"/>
                </a:solidFill>
                <a:latin typeface="Bahij Palatino Sans Arabic" panose="02040503050201020203" pitchFamily="18" charset="-78"/>
                <a:cs typeface="Bahij Palatino Sans Arabic" panose="02040503050201020203" pitchFamily="18" charset="-78"/>
              </a:rPr>
              <a:t>ارتباط مستقیم با تدریسیار بصورت حضوری </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1400" dirty="0">
                <a:solidFill>
                  <a:schemeClr val="tx1"/>
                </a:solidFill>
                <a:latin typeface="Bahij Palatino Sans Arabic" panose="02040503050201020203" pitchFamily="18" charset="-78"/>
                <a:cs typeface="Bahij Palatino Sans Arabic" panose="02040503050201020203" pitchFamily="18" charset="-78"/>
              </a:rPr>
              <a:t>در آینده زمان اختصاص داده شده برای مراجعه به هر تدریسیار رو در خدمتتون قرار میدیم (مراجعه رو هم بیشتر سعی کنید با بچه های کلاس تدریسیاری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6021407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راه های ارتباطی ما با شما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 </a:t>
            </a:r>
            <a:r>
              <a:rPr lang="fa-IR" sz="2000" dirty="0">
                <a:solidFill>
                  <a:schemeClr val="tx1"/>
                </a:solidFill>
                <a:latin typeface="Bahij Palatino Sans Arabic" panose="02040503050201020203" pitchFamily="18" charset="-78"/>
                <a:cs typeface="Bahij Palatino Sans Arabic" panose="02040503050201020203" pitchFamily="18" charset="-78"/>
              </a:rPr>
              <a:t>مودل درس </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en-US" sz="1400" dirty="0">
                <a:solidFill>
                  <a:schemeClr val="tx1"/>
                </a:solidFill>
                <a:latin typeface="Bahij Palatino Sans Arabic" panose="02040503050201020203" pitchFamily="18" charset="-78"/>
                <a:cs typeface="Bahij Palatino Sans Arabic" panose="02040503050201020203" pitchFamily="18" charset="-78"/>
              </a:rPr>
              <a:t>enrollment key : …………….</a:t>
            </a:r>
            <a:endParaRPr lang="fa-IR" sz="14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1400" dirty="0">
                <a:solidFill>
                  <a:schemeClr val="tx1"/>
                </a:solidFill>
                <a:latin typeface="Bahij Palatino Sans Arabic" panose="02040503050201020203" pitchFamily="18" charset="-78"/>
                <a:cs typeface="Bahij Palatino Sans Arabic" panose="02040503050201020203" pitchFamily="18" charset="-78"/>
              </a:rPr>
              <a:t>	اصلی ترین، سریع ترین و رسمی ترین راه اطلاع رسانی ما همین مودله. </a:t>
            </a:r>
          </a:p>
          <a:p>
            <a:pPr algn="r" rtl="1"/>
            <a:endParaRPr lang="fa-IR" sz="14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دو . </a:t>
            </a:r>
            <a:r>
              <a:rPr lang="fa-IR" sz="2000" dirty="0">
                <a:solidFill>
                  <a:schemeClr val="tx1"/>
                </a:solidFill>
                <a:latin typeface="Bahij Palatino Sans Arabic" panose="02040503050201020203" pitchFamily="18" charset="-78"/>
                <a:cs typeface="Bahij Palatino Sans Arabic" panose="02040503050201020203" pitchFamily="18" charset="-78"/>
              </a:rPr>
              <a:t>کلاس کوئرا</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1400" dirty="0">
                <a:solidFill>
                  <a:schemeClr val="tx1"/>
                </a:solidFill>
                <a:latin typeface="Bahij Palatino Sans Arabic" panose="02040503050201020203" pitchFamily="18" charset="-78"/>
                <a:cs typeface="Bahij Palatino Sans Arabic" panose="02040503050201020203" pitchFamily="18" charset="-78"/>
              </a:rPr>
              <a:t>تمارین کدنویسی شما در کلاس کوئرا قرار می‌گیره که کار کردن با محیط این سایت رو توی جلسه اول تدریس یاری آموزش می‌دیم </a:t>
            </a:r>
          </a:p>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سه . </a:t>
            </a:r>
            <a:r>
              <a:rPr lang="fa-IR" sz="2000" dirty="0">
                <a:solidFill>
                  <a:schemeClr val="tx1"/>
                </a:solidFill>
                <a:latin typeface="Bahij Palatino Sans Arabic" panose="02040503050201020203" pitchFamily="18" charset="-78"/>
                <a:cs typeface="Bahij Palatino Sans Arabic" panose="02040503050201020203" pitchFamily="18" charset="-78"/>
              </a:rPr>
              <a:t>کانال تلگرامی</a:t>
            </a: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1400" dirty="0">
                <a:solidFill>
                  <a:schemeClr val="tx1"/>
                </a:solidFill>
                <a:latin typeface="Bahij Palatino Sans Arabic" panose="02040503050201020203" pitchFamily="18" charset="-78"/>
                <a:cs typeface="Bahij Palatino Sans Arabic" panose="02040503050201020203" pitchFamily="18" charset="-78"/>
              </a:rPr>
              <a:t>تلاش گروه تدریسیاری اینه که مطالبی که توی مودل قرار می‌گیره رو حتی المقدور توی کانال هم بذاره </a:t>
            </a:r>
            <a:endParaRPr lang="en-US" sz="1400" dirty="0">
              <a:solidFill>
                <a:schemeClr val="tx1"/>
              </a:solidFill>
              <a:latin typeface="Bahij Palatino Sans Arabic" panose="02040503050201020203" pitchFamily="18" charset="-78"/>
              <a:cs typeface="Bahij Palatino Sans Arabic" panose="02040503050201020203" pitchFamily="18" charset="-78"/>
            </a:endParaRPr>
          </a:p>
          <a:p>
            <a:pPr algn="r" rtl="1"/>
            <a:r>
              <a:rPr lang="en-US" sz="1400" dirty="0">
                <a:solidFill>
                  <a:schemeClr val="tx1"/>
                </a:solidFill>
                <a:latin typeface="Bahij Palatino Sans Arabic" panose="02040503050201020203" pitchFamily="18" charset="-78"/>
                <a:cs typeface="Bahij Palatino Sans Arabic" panose="02040503050201020203" pitchFamily="18" charset="-78"/>
              </a:rPr>
              <a:t>	@cfall2019</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16698932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393638" y="2728735"/>
            <a:ext cx="9404723" cy="1400530"/>
          </a:xfrm>
        </p:spPr>
        <p:txBody>
          <a:bodyPr/>
          <a:lstStyle/>
          <a:p>
            <a:pPr algn="ctr"/>
            <a:r>
              <a:rPr lang="fa-IR" dirty="0">
                <a:latin typeface="Bahij Palatino Sans Arabic" panose="02040503050201020203" pitchFamily="18" charset="-78"/>
                <a:cs typeface="Bahij Palatino Sans Arabic" panose="02040503050201020203" pitchFamily="18" charset="-78"/>
              </a:rPr>
              <a:t>یه توصیه و یه درخواست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196312529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393638" y="2728735"/>
            <a:ext cx="9404723" cy="1400530"/>
          </a:xfrm>
        </p:spPr>
        <p:txBody>
          <a:bodyPr/>
          <a:lstStyle/>
          <a:p>
            <a:pPr algn="ctr"/>
            <a:r>
              <a:rPr lang="fa-IR" dirty="0">
                <a:latin typeface="Bahij Palatino Sans Arabic" panose="02040503050201020203" pitchFamily="18" charset="-78"/>
                <a:cs typeface="Bahij Palatino Sans Arabic" panose="02040503050201020203" pitchFamily="18" charset="-78"/>
              </a:rPr>
              <a:t>تفقدی، نظری، چیزی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202880695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چرا این درس مهمه ؟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2371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a:t>
            </a:r>
            <a:r>
              <a:rPr lang="fa-IR" sz="2000" dirty="0">
                <a:latin typeface="Bahij Palatino Sans Arabic" panose="02040503050201020203" pitchFamily="18" charset="-78"/>
                <a:cs typeface="Bahij Palatino Sans Arabic" panose="02040503050201020203" pitchFamily="18" charset="-78"/>
              </a:rPr>
              <a:t>چون اولین درس دانشکده ایه.</a:t>
            </a:r>
            <a:br>
              <a:rPr lang="fa-IR" sz="2000" dirty="0">
                <a:latin typeface="Bahij Palatino Sans Arabic" panose="02040503050201020203" pitchFamily="18" charset="-78"/>
                <a:cs typeface="Bahij Palatino Sans Arabic" panose="02040503050201020203" pitchFamily="18" charset="-78"/>
              </a:rPr>
            </a:br>
            <a:endParaRPr lang="en-US"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دو.</a:t>
            </a:r>
            <a:r>
              <a:rPr lang="fa-IR" sz="2000" dirty="0">
                <a:latin typeface="Bahij Palatino Sans Arabic" panose="02040503050201020203" pitchFamily="18" charset="-78"/>
                <a:cs typeface="Bahij Palatino Sans Arabic" panose="02040503050201020203" pitchFamily="18" charset="-78"/>
              </a:rPr>
              <a:t> چون شروع یادگیری برنامه نویسی نسبتا حرفه ایه.</a:t>
            </a:r>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سه. </a:t>
            </a:r>
            <a:r>
              <a:rPr lang="fa-IR" sz="2000" dirty="0">
                <a:latin typeface="Bahij Palatino Sans Arabic" panose="02040503050201020203" pitchFamily="18" charset="-78"/>
                <a:cs typeface="Bahij Palatino Sans Arabic" panose="02040503050201020203" pitchFamily="18" charset="-78"/>
              </a:rPr>
              <a:t>چون پیش‌نیاز درس های بعدی دانشکده ایه، و مستقل از زمینه‌ی کاری و تحصیلی آینده‌تون، باید به عنوان یه مهندس کامپیوتر این درس رو بلد باشین .</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چهار. </a:t>
            </a:r>
            <a:r>
              <a:rPr lang="fa-IR" sz="2000" dirty="0">
                <a:latin typeface="Bahij Palatino Sans Arabic" panose="02040503050201020203" pitchFamily="18" charset="-78"/>
                <a:cs typeface="Bahij Palatino Sans Arabic" panose="02040503050201020203" pitchFamily="18" charset="-78"/>
              </a:rPr>
              <a:t>چون عادت‌های برنامه نویسیتون کم‌کم این‌جا شکل می‌گیره.</a:t>
            </a:r>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پنج. </a:t>
            </a:r>
            <a:r>
              <a:rPr lang="fa-IR" sz="2000" dirty="0">
                <a:latin typeface="Bahij Palatino Sans Arabic" panose="02040503050201020203" pitchFamily="18" charset="-78"/>
                <a:cs typeface="Bahij Palatino Sans Arabic" panose="02040503050201020203" pitchFamily="18" charset="-78"/>
              </a:rPr>
              <a:t>مهم نیست چه قدر بلدید با کامپیوتر کار کنید؛ این‌جا جمع شدیم تا یاد بگیریم بایدچه جوری این کارو بکنیم. </a:t>
            </a:r>
          </a:p>
          <a:p>
            <a:pPr algn="r" rtl="1"/>
            <a:endParaRPr lang="en-US"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40926348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rtl="1"/>
            <a:r>
              <a:rPr lang="fa-IR" dirty="0">
                <a:latin typeface="Bahij Palatino Sans Arabic" panose="02040503050201020203" pitchFamily="18" charset="-78"/>
                <a:cs typeface="Bahij Palatino Sans Arabic" panose="02040503050201020203" pitchFamily="18" charset="-78"/>
              </a:rPr>
              <a:t>این درس از چه چیز‌هایی تشکیل شده؟</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5"/>
            <a:ext cx="9404723" cy="244663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a:t>
            </a:r>
            <a:r>
              <a:rPr lang="fa-IR" sz="2000" dirty="0">
                <a:latin typeface="Bahij Palatino Sans Arabic" panose="02040503050201020203" pitchFamily="18" charset="-78"/>
                <a:cs typeface="Bahij Palatino Sans Arabic" panose="02040503050201020203" pitchFamily="18" charset="-78"/>
              </a:rPr>
              <a:t> کلاس درس استاد </a:t>
            </a:r>
            <a:r>
              <a:rPr lang="fa-IR" sz="2000" dirty="0">
                <a:latin typeface="Bahij Palatino Sans Arabic" panose="02040503050201020203" pitchFamily="18" charset="-78"/>
                <a:cs typeface="Bahij Palatino Sans Arabic" panose="02040503050201020203" pitchFamily="18" charset="-78"/>
                <a:sym typeface="Wingdings" panose="05000000000000000000" pitchFamily="2" charset="2"/>
              </a:rPr>
              <a:t></a:t>
            </a:r>
            <a:r>
              <a:rPr lang="fa-IR" sz="2000" dirty="0">
                <a:latin typeface="Bahij Palatino Sans Arabic" panose="02040503050201020203" pitchFamily="18" charset="-78"/>
                <a:cs typeface="Bahij Palatino Sans Arabic" panose="02040503050201020203" pitchFamily="18" charset="-78"/>
              </a:rPr>
              <a:t> </a:t>
            </a:r>
            <a:br>
              <a:rPr lang="fa-IR" sz="2000" dirty="0">
                <a:latin typeface="Bahij Palatino Sans Arabic" panose="02040503050201020203" pitchFamily="18" charset="-78"/>
                <a:cs typeface="Bahij Palatino Sans Arabic" panose="02040503050201020203" pitchFamily="18" charset="-78"/>
              </a:rPr>
            </a:br>
            <a:endParaRPr lang="en-US"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دو.</a:t>
            </a:r>
            <a:r>
              <a:rPr lang="fa-IR" sz="2000" dirty="0">
                <a:latin typeface="Bahij Palatino Sans Arabic" panose="02040503050201020203" pitchFamily="18" charset="-78"/>
                <a:cs typeface="Bahij Palatino Sans Arabic" panose="02040503050201020203" pitchFamily="18" charset="-78"/>
              </a:rPr>
              <a:t> کارگاه مبانی برنامه نویسی و کامپیوتر</a:t>
            </a:r>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سه. </a:t>
            </a:r>
            <a:r>
              <a:rPr lang="fa-IR" sz="2000" dirty="0">
                <a:latin typeface="Bahij Palatino Sans Arabic" panose="02040503050201020203" pitchFamily="18" charset="-78"/>
                <a:cs typeface="Bahij Palatino Sans Arabic" panose="02040503050201020203" pitchFamily="18" charset="-78"/>
              </a:rPr>
              <a:t>کلاس های تدریسیاری (</a:t>
            </a:r>
            <a:r>
              <a:rPr lang="en-US" sz="2000" dirty="0">
                <a:latin typeface="Bahij Palatino Sans Arabic" panose="02040503050201020203" pitchFamily="18" charset="-78"/>
                <a:cs typeface="Bahij Palatino Sans Arabic" panose="02040503050201020203" pitchFamily="18" charset="-78"/>
              </a:rPr>
              <a:t>TA</a:t>
            </a:r>
            <a:r>
              <a:rPr lang="fa-IR" sz="2000" dirty="0">
                <a:latin typeface="Bahij Palatino Sans Arabic" panose="02040503050201020203" pitchFamily="18" charset="-78"/>
                <a:cs typeface="Bahij Palatino Sans Arabic" panose="02040503050201020203" pitchFamily="18" charset="-78"/>
              </a:rPr>
              <a:t>)</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چهار. </a:t>
            </a:r>
            <a:r>
              <a:rPr lang="fa-IR" sz="2000" dirty="0">
                <a:latin typeface="Bahij Palatino Sans Arabic" panose="02040503050201020203" pitchFamily="18" charset="-78"/>
                <a:cs typeface="Bahij Palatino Sans Arabic" panose="02040503050201020203" pitchFamily="18" charset="-78"/>
              </a:rPr>
              <a:t>ورکشاپ ها </a:t>
            </a:r>
          </a:p>
          <a:p>
            <a:pPr algn="r" rtl="1"/>
            <a:r>
              <a:rPr lang="fa-IR" sz="1000" dirty="0">
                <a:latin typeface="Bahij Palatino Sans Arabic" panose="02040503050201020203" pitchFamily="18" charset="-78"/>
                <a:cs typeface="Bahij Palatino Sans Arabic" panose="02040503050201020203" pitchFamily="18" charset="-78"/>
              </a:rPr>
              <a:t>       نکته : معادل فارسی ورکشاپ کارگاهه، ولی برای این که با مورد دو قاطی نشه از اسم ورکشاپ استفاده می‌کنیم :)</a:t>
            </a:r>
            <a:r>
              <a:rPr lang="fa-IR" sz="2000" dirty="0">
                <a:latin typeface="Bahij Palatino Sans Arabic" panose="02040503050201020203" pitchFamily="18" charset="-78"/>
                <a:cs typeface="Bahij Palatino Sans Arabic" panose="02040503050201020203" pitchFamily="18" charset="-78"/>
              </a:rPr>
              <a:t> </a:t>
            </a:r>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41311896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016814" y="213820"/>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تدریس‌یار چه کاره است؟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یک. </a:t>
            </a:r>
            <a:r>
              <a:rPr lang="fa-IR" sz="2000" dirty="0">
                <a:latin typeface="Bahij Palatino Sans Arabic" panose="02040503050201020203" pitchFamily="18" charset="-78"/>
                <a:cs typeface="Bahij Palatino Sans Arabic" panose="02040503050201020203" pitchFamily="18" charset="-78"/>
              </a:rPr>
              <a:t> طرح و تصحیح تمارین </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1400" dirty="0">
                <a:latin typeface="Bahij Palatino Sans Arabic" panose="02040503050201020203" pitchFamily="18" charset="-78"/>
                <a:cs typeface="Bahij Palatino Sans Arabic" panose="02040503050201020203" pitchFamily="18" charset="-78"/>
              </a:rPr>
              <a:t>چون خیلی مهمه دستتون توی این درس قوی بشه، یه سری تمرین داره که تمرین های شیرینی هم هستند.  </a:t>
            </a: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دو.</a:t>
            </a:r>
            <a:r>
              <a:rPr lang="fa-IR" sz="2000" dirty="0">
                <a:latin typeface="Bahij Palatino Sans Arabic" panose="02040503050201020203" pitchFamily="18" charset="-78"/>
                <a:cs typeface="Bahij Palatino Sans Arabic" panose="02040503050201020203" pitchFamily="18" charset="-78"/>
              </a:rPr>
              <a:t> کلاس های تدریسیاری </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1400" dirty="0">
                <a:latin typeface="Bahij Palatino Sans Arabic" panose="02040503050201020203" pitchFamily="18" charset="-78"/>
                <a:cs typeface="Bahij Palatino Sans Arabic" panose="02040503050201020203" pitchFamily="18" charset="-78"/>
              </a:rPr>
              <a:t>قراره توی این کلاس ها با هم مطالب کلاس استاد رو سریع مرور کنیم و کلی نکته‌ی کاربردی یاد بگیریم. در اصل این کلاس‌ها بخش دوم کلاس استاده و تقریبا به 	همون اندازه اهمیت داره. </a:t>
            </a: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سه. </a:t>
            </a:r>
            <a:r>
              <a:rPr lang="fa-IR" sz="2000" dirty="0">
                <a:latin typeface="Bahij Palatino Sans Arabic" panose="02040503050201020203" pitchFamily="18" charset="-78"/>
                <a:cs typeface="Bahij Palatino Sans Arabic" panose="02040503050201020203" pitchFamily="18" charset="-78"/>
              </a:rPr>
              <a:t>ورکشاپ‌ها </a:t>
            </a:r>
          </a:p>
          <a:p>
            <a:pPr algn="r" rtl="1"/>
            <a:r>
              <a:rPr lang="fa-IR" sz="1400" dirty="0">
                <a:latin typeface="Bahij Palatino Sans Arabic" panose="02040503050201020203" pitchFamily="18" charset="-78"/>
                <a:cs typeface="Bahij Palatino Sans Arabic" panose="02040503050201020203" pitchFamily="18" charset="-78"/>
              </a:rPr>
              <a:t>	یه سری کارگاه های عمومی‌تر تو سایت تشکیل می‌شه که هدفشون یاد دادن مطالب کاربردی‌ایه که به طور رسمی تو طرح درس نیست؛ اما می‌خوایم کنار هم این 	مطالب رو تمرین کنیم. </a:t>
            </a:r>
          </a:p>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24675903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1393638" y="2951157"/>
            <a:ext cx="9404723" cy="1400530"/>
          </a:xfrm>
        </p:spPr>
        <p:txBody>
          <a:bodyPr/>
          <a:lstStyle/>
          <a:p>
            <a:pPr algn="ctr"/>
            <a:r>
              <a:rPr lang="fa-IR" dirty="0">
                <a:latin typeface="Bahij Palatino Sans Arabic" panose="02040503050201020203" pitchFamily="18" charset="-78"/>
                <a:cs typeface="Bahij Palatino Sans Arabic" panose="02040503050201020203" pitchFamily="18" charset="-78"/>
              </a:rPr>
              <a:t>تدریسیاراتون کیان ؟</a:t>
            </a:r>
            <a:endParaRPr lang="en-US" dirty="0">
              <a:latin typeface="Bahij Palatino Sans Arabic" panose="02040503050201020203" pitchFamily="18" charset="-78"/>
              <a:cs typeface="Bahij Palatino Sans Arabic" panose="02040503050201020203" pitchFamily="18" charset="-78"/>
            </a:endParaRPr>
          </a:p>
        </p:txBody>
      </p:sp>
    </p:spTree>
    <p:extLst>
      <p:ext uri="{BB962C8B-B14F-4D97-AF65-F5344CB8AC3E}">
        <p14:creationId xmlns:p14="http://schemas.microsoft.com/office/powerpoint/2010/main" val="363662608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مهدی صادق‌زاده قمصری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یه نود و شیشی فعال و سرحال که مسئول کلاس های تدریسیاری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یه هندزفری آبی همیشه به گردنشه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ها به مهدی مراجعه کنیم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خواستیم یه سوال درسی بپرسیم </a:t>
            </a:r>
            <a:endParaRPr lang="fa-IR" sz="14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وقتایی که حس می‌کنیم چیزی رو خوب یاد نگرفتیم </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وقتایی که حس می‌کنیم یه مطلب باید سر کلاس تدریسیاری بیش‌تر گفته بشه </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mahdisadeghzadeh24@gmail.com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7DCBBAF1-D9A2-4253-87B9-C88880B0ADF1}"/>
              </a:ext>
            </a:extLst>
          </p:cNvPr>
          <p:cNvPicPr>
            <a:picLocks noChangeAspect="1"/>
          </p:cNvPicPr>
          <p:nvPr/>
        </p:nvPicPr>
        <p:blipFill>
          <a:blip r:embed="rId2"/>
          <a:srcRect/>
          <a:stretch/>
        </p:blipFill>
        <p:spPr>
          <a:xfrm>
            <a:off x="20772" y="-1"/>
            <a:ext cx="3263536" cy="3328416"/>
          </a:xfrm>
          <a:prstGeom prst="ellipse">
            <a:avLst/>
          </a:prstGeom>
          <a:ln>
            <a:noFill/>
          </a:ln>
          <a:effectLst>
            <a:softEdge rad="112500"/>
          </a:effectLst>
        </p:spPr>
      </p:pic>
    </p:spTree>
    <p:extLst>
      <p:ext uri="{BB962C8B-B14F-4D97-AF65-F5344CB8AC3E}">
        <p14:creationId xmlns:p14="http://schemas.microsoft.com/office/powerpoint/2010/main" val="41648571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محمد مهدی خان‌چرلی</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یه نود و شیشی که از کامپیوتر خیلی می‌دونه و مسئولِ </a:t>
            </a:r>
            <a:r>
              <a:rPr lang="fa-IR" sz="2000" dirty="0">
                <a:solidFill>
                  <a:srgbClr val="002060"/>
                </a:solidFill>
                <a:latin typeface="Bahij Palatino Sans Arabic" panose="02040503050201020203" pitchFamily="18" charset="-78"/>
                <a:cs typeface="Bahij Palatino Sans Arabic" panose="02040503050201020203" pitchFamily="18" charset="-78"/>
              </a:rPr>
              <a:t>یک.</a:t>
            </a:r>
            <a:r>
              <a:rPr lang="fa-IR" sz="2000" dirty="0">
                <a:latin typeface="Bahij Palatino Sans Arabic" panose="02040503050201020203" pitchFamily="18" charset="-78"/>
                <a:cs typeface="Bahij Palatino Sans Arabic" panose="02040503050201020203" pitchFamily="18" charset="-78"/>
              </a:rPr>
              <a:t>تمارین و </a:t>
            </a:r>
            <a:r>
              <a:rPr lang="fa-IR" sz="2000" dirty="0">
                <a:solidFill>
                  <a:srgbClr val="002060"/>
                </a:solidFill>
                <a:latin typeface="Bahij Palatino Sans Arabic" panose="02040503050201020203" pitchFamily="18" charset="-78"/>
                <a:cs typeface="Bahij Palatino Sans Arabic" panose="02040503050201020203" pitchFamily="18" charset="-78"/>
              </a:rPr>
              <a:t>دو.</a:t>
            </a:r>
            <a:r>
              <a:rPr lang="fa-IR" sz="2000" dirty="0">
                <a:latin typeface="Bahij Palatino Sans Arabic" panose="02040503050201020203" pitchFamily="18" charset="-78"/>
                <a:cs typeface="Bahij Palatino Sans Arabic" panose="02040503050201020203" pitchFamily="18" charset="-78"/>
              </a:rPr>
              <a:t>هماهنگی با کارگاهه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کت شلوار زیاد می‌پوشه !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ها به محمدمهدی مراجعه کنیم:</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حس کردیم توی یه تمرینی اشتباه رخ داده، یا اصلا با اون تمرین به مشکل خوردیم </a:t>
            </a:r>
          </a:p>
          <a:p>
            <a:pPr algn="r" rtl="1"/>
            <a:endParaRPr lang="fa-IR" sz="20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solidFill>
                  <a:schemeClr val="tx1"/>
                </a:solidFill>
                <a:latin typeface="Bahij Palatino Sans Arabic" panose="02040503050201020203" pitchFamily="18" charset="-78"/>
                <a:cs typeface="Bahij Palatino Sans Arabic" panose="02040503050201020203" pitchFamily="18" charset="-78"/>
              </a:rPr>
              <a:t> وقت هایی که حس کردیم تو کارگاه مطالب با کلاس استاد و تدریسیاری همگام پیش نمیره </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vbha.mmk@gmail.com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88E7D0A3-FEAB-4553-B2BC-71B50E2C7987}"/>
              </a:ext>
            </a:extLst>
          </p:cNvPr>
          <p:cNvPicPr>
            <a:picLocks noChangeAspect="1"/>
          </p:cNvPicPr>
          <p:nvPr/>
        </p:nvPicPr>
        <p:blipFill>
          <a:blip r:embed="rId2"/>
          <a:srcRect/>
          <a:stretch/>
        </p:blipFill>
        <p:spPr>
          <a:xfrm>
            <a:off x="5821" y="-2"/>
            <a:ext cx="3331018" cy="3328416"/>
          </a:xfrm>
          <a:prstGeom prst="ellipse">
            <a:avLst/>
          </a:prstGeom>
          <a:ln>
            <a:noFill/>
          </a:ln>
          <a:effectLst>
            <a:softEdge rad="112500"/>
          </a:effectLst>
        </p:spPr>
      </p:pic>
    </p:spTree>
    <p:extLst>
      <p:ext uri="{BB962C8B-B14F-4D97-AF65-F5344CB8AC3E}">
        <p14:creationId xmlns:p14="http://schemas.microsoft.com/office/powerpoint/2010/main" val="29143140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عرفان عابدی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یه نود و شیشی دست به لپ تاپ، مسئول تمارینه </a:t>
            </a:r>
            <a:endParaRPr lang="fa-IR" sz="1400" dirty="0">
              <a:latin typeface="Bahij Palatino Sans Arabic" panose="02040503050201020203" pitchFamily="18" charset="-78"/>
              <a:cs typeface="Bahij Palatino Sans Arabic" panose="02040503050201020203" pitchFamily="18" charset="-78"/>
            </a:endParaRPr>
          </a:p>
          <a:p>
            <a:pPr algn="r" rtl="1"/>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موهاش بلنده </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ها به عرفان مراجعه کنیم :</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حس کردیم توی یه تمرینی اشتباه رخ داده، یا اصلا با اون تمرین به مشکل خوردیم</a:t>
            </a:r>
            <a:r>
              <a:rPr lang="en-US" sz="2000" dirty="0">
                <a:solidFill>
                  <a:schemeClr val="tx1"/>
                </a:solidFill>
                <a:latin typeface="Bahij Palatino Sans Arabic" panose="02040503050201020203" pitchFamily="18" charset="-78"/>
                <a:cs typeface="Bahij Palatino Sans Arabic" panose="02040503050201020203" pitchFamily="18" charset="-78"/>
              </a:rPr>
              <a:t>.</a:t>
            </a:r>
            <a:r>
              <a:rPr lang="fa-IR" sz="2000" dirty="0">
                <a:solidFill>
                  <a:schemeClr val="tx1"/>
                </a:solidFill>
                <a:latin typeface="Bahij Palatino Sans Arabic" panose="02040503050201020203" pitchFamily="18" charset="-78"/>
                <a:cs typeface="Bahij Palatino Sans Arabic" panose="02040503050201020203" pitchFamily="18" charset="-78"/>
              </a:rPr>
              <a:t> </a:t>
            </a:r>
          </a:p>
          <a:p>
            <a:pPr algn="r" rtl="1"/>
            <a:endParaRPr lang="fa-IR" sz="2000" dirty="0">
              <a:solidFill>
                <a:schemeClr val="tx1"/>
              </a:solidFill>
              <a:latin typeface="Bahij Palatino Sans Arabic" panose="02040503050201020203" pitchFamily="18" charset="-78"/>
              <a:cs typeface="Bahij Palatino Sans Arabic" panose="02040503050201020203" pitchFamily="18" charset="-78"/>
            </a:endParaRPr>
          </a:p>
          <a:p>
            <a:pPr algn="r" rtl="1"/>
            <a:r>
              <a:rPr lang="fa-IR" sz="2000" dirty="0">
                <a:solidFill>
                  <a:schemeClr val="tx1"/>
                </a:solidFill>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solidFill>
                  <a:schemeClr val="tx1"/>
                </a:solidFill>
                <a:latin typeface="Bahij Palatino Sans Arabic" panose="02040503050201020203" pitchFamily="18" charset="-78"/>
                <a:cs typeface="Bahij Palatino Sans Arabic" panose="02040503050201020203" pitchFamily="18" charset="-78"/>
              </a:rPr>
              <a:t> وقت‌هایی که به نمره تمرین اعتراض داریم</a:t>
            </a:r>
            <a:r>
              <a:rPr lang="en-US" sz="2000" dirty="0">
                <a:solidFill>
                  <a:schemeClr val="tx1"/>
                </a:solidFill>
                <a:latin typeface="Bahij Palatino Sans Arabic" panose="02040503050201020203" pitchFamily="18" charset="-78"/>
                <a:cs typeface="Bahij Palatino Sans Arabic" panose="02040503050201020203" pitchFamily="18" charset="-78"/>
              </a:rPr>
              <a:t>.</a:t>
            </a:r>
            <a:endParaRPr lang="fa-IR" sz="2000" dirty="0">
              <a:solidFill>
                <a:schemeClr val="tx1"/>
              </a:solidFill>
              <a:latin typeface="Bahij Palatino Sans Arabic" panose="02040503050201020203" pitchFamily="18" charset="-78"/>
              <a:cs typeface="Bahij Palatino Sans Arabic" panose="02040503050201020203" pitchFamily="18" charset="-78"/>
            </a:endParaRP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pseudoerfan@gmail.com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85CC96AC-B5FD-4C11-96ED-DF8D44C1480E}"/>
              </a:ext>
            </a:extLst>
          </p:cNvPr>
          <p:cNvPicPr>
            <a:picLocks noChangeAspect="1"/>
          </p:cNvPicPr>
          <p:nvPr/>
        </p:nvPicPr>
        <p:blipFill>
          <a:blip r:embed="rId2"/>
          <a:srcRect/>
          <a:stretch/>
        </p:blipFill>
        <p:spPr>
          <a:xfrm>
            <a:off x="-1" y="-8239"/>
            <a:ext cx="3328416" cy="3328416"/>
          </a:xfrm>
          <a:prstGeom prst="ellipse">
            <a:avLst/>
          </a:prstGeom>
          <a:ln>
            <a:noFill/>
          </a:ln>
          <a:effectLst>
            <a:softEdge rad="112500"/>
          </a:effectLst>
        </p:spPr>
      </p:pic>
    </p:spTree>
    <p:extLst>
      <p:ext uri="{BB962C8B-B14F-4D97-AF65-F5344CB8AC3E}">
        <p14:creationId xmlns:p14="http://schemas.microsoft.com/office/powerpoint/2010/main" val="6764810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F38-7008-4AF2-8B55-8C5B19C10079}"/>
              </a:ext>
            </a:extLst>
          </p:cNvPr>
          <p:cNvSpPr>
            <a:spLocks noGrp="1"/>
          </p:cNvSpPr>
          <p:nvPr>
            <p:ph type="title"/>
          </p:nvPr>
        </p:nvSpPr>
        <p:spPr>
          <a:xfrm>
            <a:off x="926198" y="230295"/>
            <a:ext cx="9404723" cy="1400530"/>
          </a:xfrm>
        </p:spPr>
        <p:txBody>
          <a:bodyPr/>
          <a:lstStyle/>
          <a:p>
            <a:pPr algn="r"/>
            <a:r>
              <a:rPr lang="fa-IR" dirty="0">
                <a:latin typeface="Bahij Palatino Sans Arabic" panose="02040503050201020203" pitchFamily="18" charset="-78"/>
                <a:cs typeface="Bahij Palatino Sans Arabic" panose="02040503050201020203" pitchFamily="18" charset="-78"/>
              </a:rPr>
              <a:t>محمدمحسن محمدی  </a:t>
            </a:r>
            <a:endParaRPr lang="en-US" dirty="0">
              <a:latin typeface="Bahij Palatino Sans Arabic" panose="02040503050201020203" pitchFamily="18" charset="-78"/>
              <a:cs typeface="Bahij Palatino Sans Arabic" panose="02040503050201020203" pitchFamily="18" charset="-78"/>
            </a:endParaRPr>
          </a:p>
        </p:txBody>
      </p:sp>
      <p:sp>
        <p:nvSpPr>
          <p:cNvPr id="3" name="Title 1">
            <a:extLst>
              <a:ext uri="{FF2B5EF4-FFF2-40B4-BE49-F238E27FC236}">
                <a16:creationId xmlns:a16="http://schemas.microsoft.com/office/drawing/2014/main" id="{F31D47CE-DF27-4B8C-8043-87A56A4399AB}"/>
              </a:ext>
            </a:extLst>
          </p:cNvPr>
          <p:cNvSpPr txBox="1">
            <a:spLocks/>
          </p:cNvSpPr>
          <p:nvPr/>
        </p:nvSpPr>
        <p:spPr>
          <a:xfrm>
            <a:off x="2240137" y="1630825"/>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sp>
        <p:nvSpPr>
          <p:cNvPr id="5" name="Title 1">
            <a:extLst>
              <a:ext uri="{FF2B5EF4-FFF2-40B4-BE49-F238E27FC236}">
                <a16:creationId xmlns:a16="http://schemas.microsoft.com/office/drawing/2014/main" id="{46D6344E-7ABB-477F-AE16-3AC36160A656}"/>
              </a:ext>
            </a:extLst>
          </p:cNvPr>
          <p:cNvSpPr txBox="1">
            <a:spLocks/>
          </p:cNvSpPr>
          <p:nvPr/>
        </p:nvSpPr>
        <p:spPr>
          <a:xfrm>
            <a:off x="2240137" y="1738184"/>
            <a:ext cx="9404723" cy="444843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 هست؟ </a:t>
            </a:r>
            <a:r>
              <a:rPr lang="fa-IR" sz="2000" dirty="0">
                <a:latin typeface="Bahij Palatino Sans Arabic" panose="02040503050201020203" pitchFamily="18" charset="-78"/>
                <a:cs typeface="Bahij Palatino Sans Arabic" panose="02040503050201020203" pitchFamily="18" charset="-78"/>
              </a:rPr>
              <a:t> آقا محسن بزرگ ماست، و مسئول کلاس های تدریسیاریه</a:t>
            </a:r>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endParaRPr lang="en-US"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شاخصه اصلی :</a:t>
            </a:r>
            <a:r>
              <a:rPr lang="fa-IR" sz="2000" dirty="0">
                <a:latin typeface="Bahij Palatino Sans Arabic" panose="02040503050201020203" pitchFamily="18" charset="-78"/>
                <a:cs typeface="Bahij Palatino Sans Arabic" panose="02040503050201020203" pitchFamily="18" charset="-78"/>
              </a:rPr>
              <a:t> آقا محسن همیشه تلفنش تو دستشه.</a:t>
            </a:r>
            <a:endParaRPr lang="fa-IR" sz="1400" dirty="0">
              <a:latin typeface="Bahij Palatino Sans Arabic" panose="02040503050201020203" pitchFamily="18" charset="-78"/>
              <a:cs typeface="Bahij Palatino Sans Arabic" panose="02040503050201020203" pitchFamily="18" charset="-78"/>
            </a:endParaRPr>
          </a:p>
          <a:p>
            <a:pPr algn="r" rtl="1"/>
            <a:endParaRPr lang="fa-IR" sz="1400" dirty="0">
              <a:latin typeface="Bahij Palatino Sans Arabic" panose="02040503050201020203" pitchFamily="18" charset="-78"/>
              <a:cs typeface="Bahij Palatino Sans Arabic" panose="02040503050201020203" pitchFamily="18" charset="-78"/>
            </a:endParaRP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کی‌ها به آقا محسن مراجعه کنیم:</a:t>
            </a:r>
          </a:p>
          <a:p>
            <a:pPr algn="r" rtl="1"/>
            <a:r>
              <a:rPr lang="fa-IR" sz="2000" dirty="0">
                <a:solidFill>
                  <a:srgbClr val="FF0000"/>
                </a:solidFill>
                <a:latin typeface="Bahij Palatino Sans Arabic" panose="02040503050201020203" pitchFamily="18" charset="-78"/>
                <a:cs typeface="Bahij Palatino Sans Arabic" panose="02040503050201020203" pitchFamily="18" charset="-78"/>
              </a:rPr>
              <a:t>	. </a:t>
            </a:r>
            <a:r>
              <a:rPr lang="fa-IR" sz="2000" dirty="0">
                <a:solidFill>
                  <a:schemeClr val="tx1"/>
                </a:solidFill>
                <a:latin typeface="Bahij Palatino Sans Arabic" panose="02040503050201020203" pitchFamily="18" charset="-78"/>
                <a:cs typeface="Bahij Palatino Sans Arabic" panose="02040503050201020203" pitchFamily="18" charset="-78"/>
              </a:rPr>
              <a:t>وقتی خواستیم یه سوال درسی بپرسیم </a:t>
            </a:r>
            <a:endParaRPr lang="fa-IR" sz="14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وقتایی که حس می‌کنیم چیزی رو خوب یاد نگرفتیم </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	</a:t>
            </a:r>
            <a:r>
              <a:rPr lang="fa-IR" sz="2000" dirty="0">
                <a:solidFill>
                  <a:srgbClr val="FF0000"/>
                </a:solidFill>
                <a:latin typeface="Bahij Palatino Sans Arabic" panose="02040503050201020203" pitchFamily="18" charset="-78"/>
                <a:cs typeface="Bahij Palatino Sans Arabic" panose="02040503050201020203" pitchFamily="18" charset="-78"/>
              </a:rPr>
              <a:t>.</a:t>
            </a:r>
            <a:r>
              <a:rPr lang="fa-IR" sz="2000" dirty="0">
                <a:latin typeface="Bahij Palatino Sans Arabic" panose="02040503050201020203" pitchFamily="18" charset="-78"/>
                <a:cs typeface="Bahij Palatino Sans Arabic" panose="02040503050201020203" pitchFamily="18" charset="-78"/>
              </a:rPr>
              <a:t> وقتایی که حس می‌کنیم یه مطلب باید سر کلاس تدریسیاری بیش‌تر گفته بشه</a:t>
            </a:r>
          </a:p>
          <a:p>
            <a:pPr algn="r" rtl="1"/>
            <a:endParaRPr lang="fa-IR" sz="2000" dirty="0">
              <a:latin typeface="Bahij Palatino Sans Arabic" panose="02040503050201020203" pitchFamily="18" charset="-78"/>
              <a:cs typeface="Bahij Palatino Sans Arabic" panose="02040503050201020203" pitchFamily="18" charset="-78"/>
            </a:endParaRPr>
          </a:p>
          <a:p>
            <a:pPr algn="r" rtl="1"/>
            <a:r>
              <a:rPr lang="fa-IR" sz="2000" dirty="0">
                <a:latin typeface="Bahij Palatino Sans Arabic" panose="02040503050201020203" pitchFamily="18" charset="-78"/>
                <a:cs typeface="Bahij Palatino Sans Arabic" panose="02040503050201020203" pitchFamily="18" charset="-78"/>
              </a:rPr>
              <a:t>ایمیل : </a:t>
            </a:r>
            <a:r>
              <a:rPr lang="en-US" sz="2000" dirty="0">
                <a:latin typeface="Bahij Palatino Sans Arabic" panose="02040503050201020203" pitchFamily="18" charset="-78"/>
                <a:cs typeface="Bahij Palatino Sans Arabic" panose="02040503050201020203" pitchFamily="18" charset="-78"/>
              </a:rPr>
              <a:t>mr.mim1377@gmail.com</a:t>
            </a:r>
            <a:endParaRPr lang="fa-IR" sz="2000" dirty="0">
              <a:latin typeface="Bahij Palatino Sans Arabic" panose="02040503050201020203" pitchFamily="18" charset="-78"/>
              <a:cs typeface="Bahij Palatino Sans Arabic" panose="02040503050201020203" pitchFamily="18" charset="-78"/>
            </a:endParaRPr>
          </a:p>
          <a:p>
            <a:pPr algn="r" rtl="1"/>
            <a:br>
              <a:rPr lang="fa-IR" sz="2000" dirty="0">
                <a:latin typeface="Bahij Palatino Sans Arabic" panose="02040503050201020203" pitchFamily="18" charset="-78"/>
                <a:cs typeface="Bahij Palatino Sans Arabic" panose="02040503050201020203" pitchFamily="18" charset="-78"/>
              </a:rPr>
            </a:br>
            <a:endParaRPr lang="fa-IR" sz="2000" dirty="0">
              <a:latin typeface="Bahij Palatino Sans Arabic" panose="02040503050201020203" pitchFamily="18" charset="-78"/>
              <a:cs typeface="Bahij Palatino Sans Arabic" panose="02040503050201020203" pitchFamily="18" charset="-78"/>
            </a:endParaRPr>
          </a:p>
          <a:p>
            <a:pPr algn="r" rtl="1"/>
            <a:endParaRPr lang="en-US" sz="2000" dirty="0">
              <a:latin typeface="Bahij Palatino Sans Arabic" panose="02040503050201020203" pitchFamily="18" charset="-78"/>
              <a:cs typeface="Bahij Palatino Sans Arabic" panose="02040503050201020203" pitchFamily="18" charset="-78"/>
            </a:endParaRPr>
          </a:p>
        </p:txBody>
      </p:sp>
      <p:pic>
        <p:nvPicPr>
          <p:cNvPr id="6" name="Picture 5">
            <a:extLst>
              <a:ext uri="{FF2B5EF4-FFF2-40B4-BE49-F238E27FC236}">
                <a16:creationId xmlns:a16="http://schemas.microsoft.com/office/drawing/2014/main" id="{4D102496-F4E9-41C2-8FE9-B06C5AAC3D5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Lst>
          </a:blip>
          <a:srcRect/>
          <a:stretch/>
        </p:blipFill>
        <p:spPr>
          <a:xfrm>
            <a:off x="0" y="0"/>
            <a:ext cx="3328086" cy="3328086"/>
          </a:xfrm>
          <a:prstGeom prst="ellipse">
            <a:avLst/>
          </a:prstGeom>
          <a:ln>
            <a:noFill/>
          </a:ln>
          <a:effectLst>
            <a:softEdge rad="112500"/>
          </a:effectLst>
        </p:spPr>
      </p:pic>
    </p:spTree>
    <p:extLst>
      <p:ext uri="{BB962C8B-B14F-4D97-AF65-F5344CB8AC3E}">
        <p14:creationId xmlns:p14="http://schemas.microsoft.com/office/powerpoint/2010/main" val="34123211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408</TotalTime>
  <Words>251</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Bahij Palatino Sans Arabic</vt:lpstr>
      <vt:lpstr>Century Gothic</vt:lpstr>
      <vt:lpstr>Wingdings 3</vt:lpstr>
      <vt:lpstr>Ion</vt:lpstr>
      <vt:lpstr>مبانی برنامه نویسی کامپیوتر</vt:lpstr>
      <vt:lpstr>چرا این درس مهمه ؟ </vt:lpstr>
      <vt:lpstr>این درس از چه چیز‌هایی تشکیل شده؟</vt:lpstr>
      <vt:lpstr>تدریس‌یار چه کاره است؟ </vt:lpstr>
      <vt:lpstr>تدریسیاراتون کیان ؟</vt:lpstr>
      <vt:lpstr>مهدی صادق‌زاده قمصری </vt:lpstr>
      <vt:lpstr>محمد مهدی خان‌چرلی</vt:lpstr>
      <vt:lpstr>عرفان عابدی </vt:lpstr>
      <vt:lpstr>محمدمحسن محمدی  </vt:lpstr>
      <vt:lpstr>محمد علی کشاورز </vt:lpstr>
      <vt:lpstr>راه های ارتباطی شما با ما </vt:lpstr>
      <vt:lpstr>راه های ارتباطی ما با شما </vt:lpstr>
      <vt:lpstr>یه توصیه و یه درخواست </vt:lpstr>
      <vt:lpstr>تفقدی، نظری، چیزی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مبانی برنامه نویسی کامپیوتر</dc:title>
  <dc:creator>MohamadAli Keshavarz</dc:creator>
  <cp:lastModifiedBy>MohamadAli Keshavarz</cp:lastModifiedBy>
  <cp:revision>27</cp:revision>
  <dcterms:created xsi:type="dcterms:W3CDTF">2019-09-25T14:04:48Z</dcterms:created>
  <dcterms:modified xsi:type="dcterms:W3CDTF">2019-09-29T13:14:52Z</dcterms:modified>
</cp:coreProperties>
</file>