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F3E2-2541-42C6-9E58-F9CB2D243401}"/>
              </a:ext>
            </a:extLst>
          </p:cNvPr>
          <p:cNvSpPr>
            <a:spLocks noGrp="1"/>
          </p:cNvSpPr>
          <p:nvPr>
            <p:ph type="ctrTitle"/>
          </p:nvPr>
        </p:nvSpPr>
        <p:spPr>
          <a:xfrm>
            <a:off x="1154955" y="475732"/>
            <a:ext cx="8825658" cy="3329581"/>
          </a:xfrm>
        </p:spPr>
        <p:txBody>
          <a:bodyPr/>
          <a:lstStyle/>
          <a:p>
            <a:pPr algn="r"/>
            <a:r>
              <a:rPr lang="fa-IR" dirty="0">
                <a:latin typeface="Bahij Palatino Sans Arabic" panose="02040503050201020203" pitchFamily="18" charset="-78"/>
                <a:cs typeface="Bahij Palatino Sans Arabic" panose="02040503050201020203" pitchFamily="18" charset="-78"/>
              </a:rPr>
              <a:t>مبانی برنامه نویسی کامپیوتر</a:t>
            </a:r>
            <a:endParaRPr lang="en-US" dirty="0">
              <a:latin typeface="Bahij Palatino Sans Arabic" panose="02040503050201020203" pitchFamily="18" charset="-78"/>
              <a:cs typeface="Bahij Palatino Sans Arabic" panose="02040503050201020203" pitchFamily="18" charset="-78"/>
            </a:endParaRPr>
          </a:p>
        </p:txBody>
      </p:sp>
      <p:sp>
        <p:nvSpPr>
          <p:cNvPr id="3" name="Subtitle 2">
            <a:extLst>
              <a:ext uri="{FF2B5EF4-FFF2-40B4-BE49-F238E27FC236}">
                <a16:creationId xmlns:a16="http://schemas.microsoft.com/office/drawing/2014/main" id="{A78D07CE-B1F6-40DD-9748-B18F1754E313}"/>
              </a:ext>
            </a:extLst>
          </p:cNvPr>
          <p:cNvSpPr>
            <a:spLocks noGrp="1"/>
          </p:cNvSpPr>
          <p:nvPr>
            <p:ph type="subTitle" idx="1"/>
          </p:nvPr>
        </p:nvSpPr>
        <p:spPr>
          <a:xfrm>
            <a:off x="718349" y="3805313"/>
            <a:ext cx="8825658" cy="861420"/>
          </a:xfrm>
        </p:spPr>
        <p:txBody>
          <a:bodyPr/>
          <a:lstStyle/>
          <a:p>
            <a:pPr algn="r"/>
            <a:r>
              <a:rPr lang="fa-IR" dirty="0">
                <a:latin typeface="Bahij Palatino Sans Arabic" panose="02040503050201020203" pitchFamily="18" charset="-78"/>
                <a:cs typeface="Bahij Palatino Sans Arabic" panose="02040503050201020203" pitchFamily="18" charset="-78"/>
              </a:rPr>
              <a:t>دانشگاه صنعتی امیرکبیر – دانشکده مهندسی کامپیوتر</a:t>
            </a:r>
            <a:endParaRPr lang="en-US"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142745516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محمد علی کشاورز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ساده، مسئول کلاس های تدریسیاری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ریشاش بلنده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محمدعلی مراجعه کنیم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خواستیم یه سوال درسی بپرسیم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 هایی که حس میکنیم یه مطلب باید سر کلاس تدریسیاری بیشتر گفته بشه </a:t>
            </a:r>
            <a:endParaRPr lang="en-US" sz="2000" dirty="0">
              <a:latin typeface="Bahij Palatino Sans Arabic" panose="02040503050201020203" pitchFamily="18" charset="-78"/>
              <a:cs typeface="Bahij Palatino Sans Arabic" panose="02040503050201020203" pitchFamily="18" charset="-78"/>
            </a:endParaRPr>
          </a:p>
          <a:p>
            <a:pPr algn="r" rtl="1"/>
            <a:r>
              <a:rPr lang="en-US" sz="2000" dirty="0">
                <a:solidFill>
                  <a:srgbClr val="FF0000"/>
                </a:solidFill>
                <a:latin typeface="Bahij Palatino Sans Arabic" panose="02040503050201020203" pitchFamily="18" charset="-78"/>
                <a:cs typeface="Bahij Palatino Sans Arabic" panose="02040503050201020203" pitchFamily="18" charset="-78"/>
              </a:rPr>
              <a:t>	</a:t>
            </a:r>
          </a:p>
          <a:p>
            <a:pPr algn="r" rtl="1"/>
            <a:r>
              <a:rPr lang="en-US" sz="2000" dirty="0">
                <a:solidFill>
                  <a:srgbClr val="FF0000"/>
                </a:solidFill>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 </a:t>
            </a:r>
            <a:r>
              <a:rPr lang="fa-IR" sz="2000" dirty="0">
                <a:solidFill>
                  <a:schemeClr val="tx1"/>
                </a:solidFill>
                <a:latin typeface="Bahij Palatino Sans Arabic" panose="02040503050201020203" pitchFamily="18" charset="-78"/>
                <a:cs typeface="Bahij Palatino Sans Arabic" panose="02040503050201020203" pitchFamily="18" charset="-78"/>
              </a:rPr>
              <a:t>وقتی یه مورد کلی ای در مورد روند تدریسیاری و درس هست که باید به گوش استاد برسه، بهتره که اول با 	آقای کشاورز مطرح شه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Keshavarz.ma13@gmail.com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454C8835-9DAC-46F1-8255-033CE93FCD7D}"/>
              </a:ext>
            </a:extLst>
          </p:cNvPr>
          <p:cNvPicPr>
            <a:picLocks noChangeAspect="1"/>
          </p:cNvPicPr>
          <p:nvPr/>
        </p:nvPicPr>
        <p:blipFill>
          <a:blip r:embed="rId2"/>
          <a:stretch>
            <a:fillRect/>
          </a:stretch>
        </p:blipFill>
        <p:spPr>
          <a:xfrm>
            <a:off x="-1" y="-8239"/>
            <a:ext cx="3328416" cy="3328416"/>
          </a:xfrm>
          <a:prstGeom prst="ellipse">
            <a:avLst/>
          </a:prstGeom>
          <a:ln>
            <a:noFill/>
          </a:ln>
          <a:effectLst>
            <a:softEdge rad="112500"/>
          </a:effectLst>
        </p:spPr>
      </p:pic>
    </p:spTree>
    <p:extLst>
      <p:ext uri="{BB962C8B-B14F-4D97-AF65-F5344CB8AC3E}">
        <p14:creationId xmlns:p14="http://schemas.microsoft.com/office/powerpoint/2010/main" val="164296745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راه های ارتباطی شما با ما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 </a:t>
            </a:r>
            <a:r>
              <a:rPr lang="fa-IR" sz="2000" dirty="0">
                <a:solidFill>
                  <a:schemeClr val="tx1"/>
                </a:solidFill>
                <a:latin typeface="Bahij Palatino Sans Arabic" panose="02040503050201020203" pitchFamily="18" charset="-78"/>
                <a:cs typeface="Bahij Palatino Sans Arabic" panose="02040503050201020203" pitchFamily="18" charset="-78"/>
              </a:rPr>
              <a:t>در صورت نیاز به ارتباط با ما با توجه به وظیفه هر تدریسیار به شخص وی ایمیل بدهید :)</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از پیام تلگرام لطفا و حتما بپرهیزید.</a:t>
            </a:r>
          </a:p>
          <a:p>
            <a:pPr algn="r" rtl="1"/>
            <a:r>
              <a:rPr lang="fa-IR" sz="1400" dirty="0">
                <a:solidFill>
                  <a:schemeClr val="tx1"/>
                </a:solidFill>
                <a:latin typeface="Bahij Palatino Sans Arabic" panose="02040503050201020203" pitchFamily="18" charset="-78"/>
                <a:cs typeface="Bahij Palatino Sans Arabic" panose="02040503050201020203" pitchFamily="18" charset="-78"/>
              </a:rPr>
              <a:t>	باید کم‌کم  یاد بگیریم که از ایمیل استفاده کنیم </a:t>
            </a:r>
          </a:p>
          <a:p>
            <a:pPr algn="r" rtl="1"/>
            <a:endParaRPr lang="fa-IR"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دو . </a:t>
            </a:r>
            <a:r>
              <a:rPr lang="fa-IR" sz="2000" dirty="0">
                <a:solidFill>
                  <a:schemeClr val="tx1"/>
                </a:solidFill>
                <a:latin typeface="Bahij Palatino Sans Arabic" panose="02040503050201020203" pitchFamily="18" charset="-78"/>
                <a:cs typeface="Bahij Palatino Sans Arabic" panose="02040503050201020203" pitchFamily="18" charset="-78"/>
              </a:rPr>
              <a:t>ارتباط مستقیم با تدریسیار بصورت حضوری </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در آینده زمان اختصاص داده شده برای مراجعه به هر تدریسیار رو در خدمتتون قرار میدیم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60214077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راه های ارتباطی ما با شما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 </a:t>
            </a:r>
            <a:r>
              <a:rPr lang="fa-IR" sz="2000" dirty="0">
                <a:solidFill>
                  <a:schemeClr val="tx1"/>
                </a:solidFill>
                <a:latin typeface="Bahij Palatino Sans Arabic" panose="02040503050201020203" pitchFamily="18" charset="-78"/>
                <a:cs typeface="Bahij Palatino Sans Arabic" panose="02040503050201020203" pitchFamily="18" charset="-78"/>
              </a:rPr>
              <a:t>مودل درس </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en-US" sz="1400" dirty="0">
                <a:solidFill>
                  <a:schemeClr val="tx1"/>
                </a:solidFill>
                <a:latin typeface="Bahij Palatino Sans Arabic" panose="02040503050201020203" pitchFamily="18" charset="-78"/>
                <a:cs typeface="Bahij Palatino Sans Arabic" panose="02040503050201020203" pitchFamily="18" charset="-78"/>
              </a:rPr>
              <a:t>enrollment key : …………….</a:t>
            </a:r>
            <a:endParaRPr lang="fa-IR"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1400" dirty="0">
                <a:solidFill>
                  <a:schemeClr val="tx1"/>
                </a:solidFill>
                <a:latin typeface="Bahij Palatino Sans Arabic" panose="02040503050201020203" pitchFamily="18" charset="-78"/>
                <a:cs typeface="Bahij Palatino Sans Arabic" panose="02040503050201020203" pitchFamily="18" charset="-78"/>
              </a:rPr>
              <a:t>	اصلی ترین، سریع ترین و رسمی ترین راه اطلاع رسانی ما همین مودله. </a:t>
            </a:r>
          </a:p>
          <a:p>
            <a:pPr algn="r" rtl="1"/>
            <a:endParaRPr lang="fa-IR"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 . </a:t>
            </a:r>
            <a:r>
              <a:rPr lang="fa-IR" sz="2000" dirty="0">
                <a:solidFill>
                  <a:schemeClr val="tx1"/>
                </a:solidFill>
                <a:latin typeface="Bahij Palatino Sans Arabic" panose="02040503050201020203" pitchFamily="18" charset="-78"/>
                <a:cs typeface="Bahij Palatino Sans Arabic" panose="02040503050201020203" pitchFamily="18" charset="-78"/>
              </a:rPr>
              <a:t>کلاس کوئرا</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تمارین کدنویسی شما در کلاس کوئرا قرار می‌گیره که کار کردن با محیط این سایت رو توی جلسه اول تدریس یاری آموزش می‌دیم </a:t>
            </a: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سه . </a:t>
            </a:r>
            <a:r>
              <a:rPr lang="fa-IR" sz="2000" dirty="0">
                <a:solidFill>
                  <a:schemeClr val="tx1"/>
                </a:solidFill>
                <a:latin typeface="Bahij Palatino Sans Arabic" panose="02040503050201020203" pitchFamily="18" charset="-78"/>
                <a:cs typeface="Bahij Palatino Sans Arabic" panose="02040503050201020203" pitchFamily="18" charset="-78"/>
              </a:rPr>
              <a:t>کانال تلگرامی</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تلاش گروه تدریسیاری اینه که مطالبی که توی مودل قرار می‌گیره رو حتی المقدور توی کانال هم بذاره </a:t>
            </a:r>
            <a:endParaRPr lang="en-US"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en-US" sz="1400" dirty="0">
                <a:solidFill>
                  <a:schemeClr val="tx1"/>
                </a:solidFill>
                <a:latin typeface="Bahij Palatino Sans Arabic" panose="02040503050201020203" pitchFamily="18" charset="-78"/>
                <a:cs typeface="Bahij Palatino Sans Arabic" panose="02040503050201020203" pitchFamily="18" charset="-78"/>
              </a:rPr>
              <a:t>	@cfall2019</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166989328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393638" y="2728735"/>
            <a:ext cx="9404723" cy="1400530"/>
          </a:xfrm>
        </p:spPr>
        <p:txBody>
          <a:bodyPr/>
          <a:lstStyle/>
          <a:p>
            <a:pPr algn="ctr"/>
            <a:r>
              <a:rPr lang="fa-IR" dirty="0">
                <a:latin typeface="Bahij Palatino Sans Arabic" panose="02040503050201020203" pitchFamily="18" charset="-78"/>
                <a:cs typeface="Bahij Palatino Sans Arabic" panose="02040503050201020203" pitchFamily="18" charset="-78"/>
              </a:rPr>
              <a:t>یه توصیه و یه درخواست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196312529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393638" y="2728735"/>
            <a:ext cx="9404723" cy="1400530"/>
          </a:xfrm>
        </p:spPr>
        <p:txBody>
          <a:bodyPr/>
          <a:lstStyle/>
          <a:p>
            <a:pPr algn="ctr"/>
            <a:r>
              <a:rPr lang="fa-IR" dirty="0">
                <a:latin typeface="Bahij Palatino Sans Arabic" panose="02040503050201020203" pitchFamily="18" charset="-78"/>
                <a:cs typeface="Bahij Palatino Sans Arabic" panose="02040503050201020203" pitchFamily="18" charset="-78"/>
              </a:rPr>
              <a:t>تفقدی، نظری، چیزی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202880695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چرا این درس مهمه ؟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2371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a:t>
            </a:r>
            <a:r>
              <a:rPr lang="fa-IR" sz="2000" dirty="0">
                <a:latin typeface="Bahij Palatino Sans Arabic" panose="02040503050201020203" pitchFamily="18" charset="-78"/>
                <a:cs typeface="Bahij Palatino Sans Arabic" panose="02040503050201020203" pitchFamily="18" charset="-78"/>
              </a:rPr>
              <a:t>چون اولین درس دانشکده ایه.</a:t>
            </a:r>
            <a:br>
              <a:rPr lang="fa-IR" sz="2000" dirty="0">
                <a:latin typeface="Bahij Palatino Sans Arabic" panose="02040503050201020203" pitchFamily="18" charset="-78"/>
                <a:cs typeface="Bahij Palatino Sans Arabic" panose="02040503050201020203" pitchFamily="18" charset="-78"/>
              </a:rPr>
            </a:br>
            <a:endParaRPr lang="en-US"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 چون شروع یادگیری برنامه نویسی نسبتا حرفه ایه.</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سه. </a:t>
            </a:r>
            <a:r>
              <a:rPr lang="fa-IR" sz="2000" dirty="0">
                <a:latin typeface="Bahij Palatino Sans Arabic" panose="02040503050201020203" pitchFamily="18" charset="-78"/>
                <a:cs typeface="Bahij Palatino Sans Arabic" panose="02040503050201020203" pitchFamily="18" charset="-78"/>
              </a:rPr>
              <a:t>چون پیش‌نیاز درس های بعدی دانشکده ایه، و مستقل از زمینه‌ی کاری و تحصیلی آینده‌تون، باید به عنوان یه مهندس کامپیوتر این درس رو بلد باشین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چهار. </a:t>
            </a:r>
            <a:r>
              <a:rPr lang="fa-IR" sz="2000" dirty="0">
                <a:latin typeface="Bahij Palatino Sans Arabic" panose="02040503050201020203" pitchFamily="18" charset="-78"/>
                <a:cs typeface="Bahij Palatino Sans Arabic" panose="02040503050201020203" pitchFamily="18" charset="-78"/>
              </a:rPr>
              <a:t>چون عادت‌های برنامه نویسیتون کم‌کم این‌جا شکل می‌گیره.</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پنج. </a:t>
            </a:r>
            <a:r>
              <a:rPr lang="fa-IR" sz="2000" dirty="0">
                <a:latin typeface="Bahij Palatino Sans Arabic" panose="02040503050201020203" pitchFamily="18" charset="-78"/>
                <a:cs typeface="Bahij Palatino Sans Arabic" panose="02040503050201020203" pitchFamily="18" charset="-78"/>
              </a:rPr>
              <a:t>مهم نیست چه قدر بلدید با کامپیوتر کار کنید؛ این‌جا جمع شدیم تا یاد بگیریم بایدچه جوری این کارو بکنیم. </a:t>
            </a:r>
          </a:p>
          <a:p>
            <a:pPr algn="r" rtl="1"/>
            <a:endParaRPr lang="en-US"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409263488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rtl="1"/>
            <a:r>
              <a:rPr lang="fa-IR" dirty="0">
                <a:latin typeface="Bahij Palatino Sans Arabic" panose="02040503050201020203" pitchFamily="18" charset="-78"/>
                <a:cs typeface="Bahij Palatino Sans Arabic" panose="02040503050201020203" pitchFamily="18" charset="-78"/>
              </a:rPr>
              <a:t>این درس از چه چیز‌هایی تشکیل شده؟</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5"/>
            <a:ext cx="9404723" cy="244663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a:t>
            </a:r>
            <a:r>
              <a:rPr lang="fa-IR" sz="2000" dirty="0">
                <a:latin typeface="Bahij Palatino Sans Arabic" panose="02040503050201020203" pitchFamily="18" charset="-78"/>
                <a:cs typeface="Bahij Palatino Sans Arabic" panose="02040503050201020203" pitchFamily="18" charset="-78"/>
              </a:rPr>
              <a:t> کلاس درس استاد </a:t>
            </a:r>
            <a:r>
              <a:rPr lang="fa-IR" sz="2000" dirty="0">
                <a:latin typeface="Bahij Palatino Sans Arabic" panose="02040503050201020203" pitchFamily="18" charset="-78"/>
                <a:cs typeface="Bahij Palatino Sans Arabic" panose="02040503050201020203" pitchFamily="18" charset="-78"/>
                <a:sym typeface="Wingdings" panose="05000000000000000000" pitchFamily="2" charset="2"/>
              </a:rPr>
              <a:t></a:t>
            </a:r>
            <a:r>
              <a:rPr lang="fa-IR" sz="2000" dirty="0">
                <a:latin typeface="Bahij Palatino Sans Arabic" panose="02040503050201020203" pitchFamily="18" charset="-78"/>
                <a:cs typeface="Bahij Palatino Sans Arabic" panose="02040503050201020203" pitchFamily="18" charset="-78"/>
              </a:rPr>
              <a:t> </a:t>
            </a:r>
            <a:br>
              <a:rPr lang="fa-IR" sz="2000" dirty="0">
                <a:latin typeface="Bahij Palatino Sans Arabic" panose="02040503050201020203" pitchFamily="18" charset="-78"/>
                <a:cs typeface="Bahij Palatino Sans Arabic" panose="02040503050201020203" pitchFamily="18" charset="-78"/>
              </a:rPr>
            </a:br>
            <a:endParaRPr lang="en-US"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 کارگاه مبانی برنامه نویسی و کامپیوتر</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سه. </a:t>
            </a:r>
            <a:r>
              <a:rPr lang="fa-IR" sz="2000" dirty="0">
                <a:latin typeface="Bahij Palatino Sans Arabic" panose="02040503050201020203" pitchFamily="18" charset="-78"/>
                <a:cs typeface="Bahij Palatino Sans Arabic" panose="02040503050201020203" pitchFamily="18" charset="-78"/>
              </a:rPr>
              <a:t>کلاس های تدریسیاری (</a:t>
            </a:r>
            <a:r>
              <a:rPr lang="en-US" sz="2000" dirty="0">
                <a:latin typeface="Bahij Palatino Sans Arabic" panose="02040503050201020203" pitchFamily="18" charset="-78"/>
                <a:cs typeface="Bahij Palatino Sans Arabic" panose="02040503050201020203" pitchFamily="18" charset="-78"/>
              </a:rPr>
              <a:t>TA</a:t>
            </a:r>
            <a:r>
              <a:rPr lang="fa-IR" sz="2000" dirty="0">
                <a:latin typeface="Bahij Palatino Sans Arabic" panose="02040503050201020203" pitchFamily="18" charset="-78"/>
                <a:cs typeface="Bahij Palatino Sans Arabic" panose="02040503050201020203" pitchFamily="18" charset="-78"/>
              </a:rPr>
              <a:t>)</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چهار. </a:t>
            </a:r>
            <a:r>
              <a:rPr lang="fa-IR" sz="2000" dirty="0">
                <a:latin typeface="Bahij Palatino Sans Arabic" panose="02040503050201020203" pitchFamily="18" charset="-78"/>
                <a:cs typeface="Bahij Palatino Sans Arabic" panose="02040503050201020203" pitchFamily="18" charset="-78"/>
              </a:rPr>
              <a:t>ورکشاپ ها </a:t>
            </a:r>
          </a:p>
          <a:p>
            <a:pPr algn="r" rtl="1"/>
            <a:r>
              <a:rPr lang="fa-IR" sz="1000" dirty="0">
                <a:latin typeface="Bahij Palatino Sans Arabic" panose="02040503050201020203" pitchFamily="18" charset="-78"/>
                <a:cs typeface="Bahij Palatino Sans Arabic" panose="02040503050201020203" pitchFamily="18" charset="-78"/>
              </a:rPr>
              <a:t>       نکته : معادل فارسی ورکشاپ کارگاهه، ولی برای این که با مورد دو قاطی نشه از اسم ورکشاپ استفاده می‌کنیم :)</a:t>
            </a:r>
            <a:r>
              <a:rPr lang="fa-IR" sz="2000" dirty="0">
                <a:latin typeface="Bahij Palatino Sans Arabic" panose="02040503050201020203" pitchFamily="18" charset="-78"/>
                <a:cs typeface="Bahij Palatino Sans Arabic" panose="02040503050201020203" pitchFamily="18" charset="-78"/>
              </a:rPr>
              <a:t> </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413118964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تدریس‌یار چه کاره است؟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a:t>
            </a:r>
            <a:r>
              <a:rPr lang="fa-IR" sz="2000" dirty="0">
                <a:latin typeface="Bahij Palatino Sans Arabic" panose="02040503050201020203" pitchFamily="18" charset="-78"/>
                <a:cs typeface="Bahij Palatino Sans Arabic" panose="02040503050201020203" pitchFamily="18" charset="-78"/>
              </a:rPr>
              <a:t> طرح و تصحیح تمارین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1400" dirty="0">
                <a:latin typeface="Bahij Palatino Sans Arabic" panose="02040503050201020203" pitchFamily="18" charset="-78"/>
                <a:cs typeface="Bahij Palatino Sans Arabic" panose="02040503050201020203" pitchFamily="18" charset="-78"/>
              </a:rPr>
              <a:t>چون خیلی مهمه دستتون توی این درس قوی بشه، یه سری تمرین داره که تمرین های شیرینی هم هستند.  </a:t>
            </a: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 کلاس های تدریسیاری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1400" dirty="0">
                <a:latin typeface="Bahij Palatino Sans Arabic" panose="02040503050201020203" pitchFamily="18" charset="-78"/>
                <a:cs typeface="Bahij Palatino Sans Arabic" panose="02040503050201020203" pitchFamily="18" charset="-78"/>
              </a:rPr>
              <a:t>قراره توی این کلاس ها با هم مطالب کلاس استاد رو سریع مرور کنیم و کلی نکته‌ی کاربردی یاد بگیریم. در اصل این کلاس‌ها بخش دوم کلاس استاده و تقریبا به 	همون اندازه اهمیت داره. </a:t>
            </a: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سه. </a:t>
            </a:r>
            <a:r>
              <a:rPr lang="fa-IR" sz="2000" dirty="0">
                <a:latin typeface="Bahij Palatino Sans Arabic" panose="02040503050201020203" pitchFamily="18" charset="-78"/>
                <a:cs typeface="Bahij Palatino Sans Arabic" panose="02040503050201020203" pitchFamily="18" charset="-78"/>
              </a:rPr>
              <a:t>ورکشاپ‌ها </a:t>
            </a:r>
          </a:p>
          <a:p>
            <a:pPr algn="r" rtl="1"/>
            <a:r>
              <a:rPr lang="fa-IR" sz="1400" dirty="0">
                <a:latin typeface="Bahij Palatino Sans Arabic" panose="02040503050201020203" pitchFamily="18" charset="-78"/>
                <a:cs typeface="Bahij Palatino Sans Arabic" panose="02040503050201020203" pitchFamily="18" charset="-78"/>
              </a:rPr>
              <a:t>	یه سری کارگاه های عمومی‌تر تو سایت تشکیل می‌شه که هدفشون یاد دادن مطالب کاربردی‌ایه که به طور رسمی تو طرح درس نیست؛ اما می‌خوایم کنار هم این 	مطالب رو تمرین کنیم. </a:t>
            </a: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246759035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393638" y="2951157"/>
            <a:ext cx="9404723" cy="1400530"/>
          </a:xfrm>
        </p:spPr>
        <p:txBody>
          <a:bodyPr/>
          <a:lstStyle/>
          <a:p>
            <a:pPr algn="ctr"/>
            <a:r>
              <a:rPr lang="fa-IR" dirty="0">
                <a:latin typeface="Bahij Palatino Sans Arabic" panose="02040503050201020203" pitchFamily="18" charset="-78"/>
                <a:cs typeface="Bahij Palatino Sans Arabic" panose="02040503050201020203" pitchFamily="18" charset="-78"/>
              </a:rPr>
              <a:t>تدریسیاراتون کیان ؟</a:t>
            </a:r>
            <a:endParaRPr lang="en-US"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363662608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مهدی صادق‌زاده قمصری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فعال و سرحال که مسئول کلاس های تدریسیاری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یه هندزفری آبی همیشه به گردنشه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مهدی مراجعه کنیم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خواستیم یه سوال درسی بپرسیم </a:t>
            </a:r>
            <a:endParaRPr lang="fa-IR" sz="14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چیزی رو خوب یاد نگرفتیم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یه مطلب باید سر کلاس تدریسیاری بیش‌تر گفته بشه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mahdisadeghzadeh24@gmail.com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7DCBBAF1-D9A2-4253-87B9-C88880B0ADF1}"/>
              </a:ext>
            </a:extLst>
          </p:cNvPr>
          <p:cNvPicPr>
            <a:picLocks noChangeAspect="1"/>
          </p:cNvPicPr>
          <p:nvPr/>
        </p:nvPicPr>
        <p:blipFill>
          <a:blip r:embed="rId2"/>
          <a:srcRect/>
          <a:stretch/>
        </p:blipFill>
        <p:spPr>
          <a:xfrm>
            <a:off x="20772" y="-1"/>
            <a:ext cx="3263536" cy="3328416"/>
          </a:xfrm>
          <a:prstGeom prst="ellipse">
            <a:avLst/>
          </a:prstGeom>
          <a:ln>
            <a:noFill/>
          </a:ln>
          <a:effectLst>
            <a:softEdge rad="112500"/>
          </a:effectLst>
        </p:spPr>
      </p:pic>
    </p:spTree>
    <p:extLst>
      <p:ext uri="{BB962C8B-B14F-4D97-AF65-F5344CB8AC3E}">
        <p14:creationId xmlns:p14="http://schemas.microsoft.com/office/powerpoint/2010/main" val="416485713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محمد مهدی خان‌چرلی</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که از کامپیوتر خیلی می‌دونه و مسئولِ </a:t>
            </a:r>
            <a:r>
              <a:rPr lang="fa-IR" sz="2000" dirty="0">
                <a:solidFill>
                  <a:srgbClr val="002060"/>
                </a:solidFill>
                <a:latin typeface="Bahij Palatino Sans Arabic" panose="02040503050201020203" pitchFamily="18" charset="-78"/>
                <a:cs typeface="Bahij Palatino Sans Arabic" panose="02040503050201020203" pitchFamily="18" charset="-78"/>
              </a:rPr>
              <a:t>یک.</a:t>
            </a:r>
            <a:r>
              <a:rPr lang="fa-IR" sz="2000" dirty="0">
                <a:latin typeface="Bahij Palatino Sans Arabic" panose="02040503050201020203" pitchFamily="18" charset="-78"/>
                <a:cs typeface="Bahij Palatino Sans Arabic" panose="02040503050201020203" pitchFamily="18" charset="-78"/>
              </a:rPr>
              <a:t>تمارین و </a:t>
            </a:r>
            <a:r>
              <a:rPr lang="fa-IR" sz="2000" dirty="0">
                <a:solidFill>
                  <a:srgbClr val="00206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هماهنگی با کارگاهه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کت شلوار زیاد می‌پوشه !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محمدمهدی مراجعه کنیم:</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حس کردیم توی یه تمرینی اشتباه رخ داده، یا اصلا با اون تمرین به مشکل خوردیم </a:t>
            </a:r>
          </a:p>
          <a:p>
            <a:pPr algn="r" rtl="1"/>
            <a:endParaRPr lang="fa-IR" sz="20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solidFill>
                  <a:schemeClr val="tx1"/>
                </a:solidFill>
                <a:latin typeface="Bahij Palatino Sans Arabic" panose="02040503050201020203" pitchFamily="18" charset="-78"/>
                <a:cs typeface="Bahij Palatino Sans Arabic" panose="02040503050201020203" pitchFamily="18" charset="-78"/>
              </a:rPr>
              <a:t> وقت هایی که حس کردیم تو کارگاه مطالب با کلاس استاد و تدریسیاری همگام پیش نمیره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vbha.mmk@gmail.com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88E7D0A3-FEAB-4553-B2BC-71B50E2C7987}"/>
              </a:ext>
            </a:extLst>
          </p:cNvPr>
          <p:cNvPicPr>
            <a:picLocks noChangeAspect="1"/>
          </p:cNvPicPr>
          <p:nvPr/>
        </p:nvPicPr>
        <p:blipFill>
          <a:blip r:embed="rId2"/>
          <a:srcRect/>
          <a:stretch/>
        </p:blipFill>
        <p:spPr>
          <a:xfrm>
            <a:off x="5821" y="-2"/>
            <a:ext cx="3331018" cy="3328416"/>
          </a:xfrm>
          <a:prstGeom prst="ellipse">
            <a:avLst/>
          </a:prstGeom>
          <a:ln>
            <a:noFill/>
          </a:ln>
          <a:effectLst>
            <a:softEdge rad="112500"/>
          </a:effectLst>
        </p:spPr>
      </p:pic>
    </p:spTree>
    <p:extLst>
      <p:ext uri="{BB962C8B-B14F-4D97-AF65-F5344CB8AC3E}">
        <p14:creationId xmlns:p14="http://schemas.microsoft.com/office/powerpoint/2010/main" val="291431405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عرفان عابدی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دست به لپ تاپ، مسئول تمارینه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موهاش بلنده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عرفان مراجعه کنیم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حس کردیم توی یه تمرینی اشتباه رخ داده، یا اصلا با اون تمرین به مشکل خوردیم</a:t>
            </a:r>
            <a:r>
              <a:rPr lang="en-US" sz="2000" dirty="0">
                <a:solidFill>
                  <a:schemeClr val="tx1"/>
                </a:solidFill>
                <a:latin typeface="Bahij Palatino Sans Arabic" panose="02040503050201020203" pitchFamily="18" charset="-78"/>
                <a:cs typeface="Bahij Palatino Sans Arabic" panose="02040503050201020203" pitchFamily="18" charset="-78"/>
              </a:rPr>
              <a:t>.</a:t>
            </a:r>
            <a:r>
              <a:rPr lang="fa-IR" sz="2000" dirty="0">
                <a:solidFill>
                  <a:schemeClr val="tx1"/>
                </a:solidFill>
                <a:latin typeface="Bahij Palatino Sans Arabic" panose="02040503050201020203" pitchFamily="18" charset="-78"/>
                <a:cs typeface="Bahij Palatino Sans Arabic" panose="02040503050201020203" pitchFamily="18" charset="-78"/>
              </a:rPr>
              <a:t> </a:t>
            </a:r>
          </a:p>
          <a:p>
            <a:pPr algn="r" rtl="1"/>
            <a:endParaRPr lang="fa-IR" sz="20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solidFill>
                  <a:schemeClr val="tx1"/>
                </a:solidFill>
                <a:latin typeface="Bahij Palatino Sans Arabic" panose="02040503050201020203" pitchFamily="18" charset="-78"/>
                <a:cs typeface="Bahij Palatino Sans Arabic" panose="02040503050201020203" pitchFamily="18" charset="-78"/>
              </a:rPr>
              <a:t> وقت‌هایی که به نمره تمرین اعتراض داریم</a:t>
            </a:r>
            <a:r>
              <a:rPr lang="en-US" sz="2000" dirty="0">
                <a:solidFill>
                  <a:schemeClr val="tx1"/>
                </a:solidFill>
                <a:latin typeface="Bahij Palatino Sans Arabic" panose="02040503050201020203" pitchFamily="18" charset="-78"/>
                <a:cs typeface="Bahij Palatino Sans Arabic" panose="02040503050201020203" pitchFamily="18" charset="-78"/>
              </a:rPr>
              <a:t>.</a:t>
            </a:r>
            <a:endParaRPr lang="fa-IR" sz="2000" dirty="0">
              <a:solidFill>
                <a:schemeClr val="tx1"/>
              </a:solidFill>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pseudoerfan@gmail.com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85CC96AC-B5FD-4C11-96ED-DF8D44C1480E}"/>
              </a:ext>
            </a:extLst>
          </p:cNvPr>
          <p:cNvPicPr>
            <a:picLocks noChangeAspect="1"/>
          </p:cNvPicPr>
          <p:nvPr/>
        </p:nvPicPr>
        <p:blipFill>
          <a:blip r:embed="rId2"/>
          <a:srcRect/>
          <a:stretch/>
        </p:blipFill>
        <p:spPr>
          <a:xfrm>
            <a:off x="-1" y="-8239"/>
            <a:ext cx="3328416" cy="3328416"/>
          </a:xfrm>
          <a:prstGeom prst="ellipse">
            <a:avLst/>
          </a:prstGeom>
          <a:ln>
            <a:noFill/>
          </a:ln>
          <a:effectLst>
            <a:softEdge rad="112500"/>
          </a:effectLst>
        </p:spPr>
      </p:pic>
    </p:spTree>
    <p:extLst>
      <p:ext uri="{BB962C8B-B14F-4D97-AF65-F5344CB8AC3E}">
        <p14:creationId xmlns:p14="http://schemas.microsoft.com/office/powerpoint/2010/main" val="67648100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محمدمحسن محمدی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آقا محسن بزرگ ماست، و مسئول هماهنگی ما با دکتر ناظرفرده.</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آقا محسن همیشه تلفنش تو دستشه.</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کی‌ها به آقا محسن مراجعه کنیم:</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خواستیم یه سوال درسی بپرسیم </a:t>
            </a:r>
            <a:endParaRPr lang="fa-IR" sz="14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چیزی رو خوب یاد نگرفتیم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یه مطلب باید سر کلاس تدریسیاری بیش‌تر </a:t>
            </a:r>
            <a:r>
              <a:rPr lang="fa-IR" sz="2000">
                <a:latin typeface="Bahij Palatino Sans Arabic" panose="02040503050201020203" pitchFamily="18" charset="-78"/>
                <a:cs typeface="Bahij Palatino Sans Arabic" panose="02040503050201020203" pitchFamily="18" charset="-78"/>
              </a:rPr>
              <a:t>گفته بشه</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mr.mim1377@gmail.com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4D102496-F4E9-41C2-8FE9-B06C5AAC3D5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rcRect/>
          <a:stretch/>
        </p:blipFill>
        <p:spPr>
          <a:xfrm>
            <a:off x="0" y="0"/>
            <a:ext cx="3328086" cy="3328086"/>
          </a:xfrm>
          <a:prstGeom prst="ellipse">
            <a:avLst/>
          </a:prstGeom>
          <a:ln>
            <a:noFill/>
          </a:ln>
          <a:effectLst>
            <a:softEdge rad="112500"/>
          </a:effectLst>
        </p:spPr>
      </p:pic>
    </p:spTree>
    <p:extLst>
      <p:ext uri="{BB962C8B-B14F-4D97-AF65-F5344CB8AC3E}">
        <p14:creationId xmlns:p14="http://schemas.microsoft.com/office/powerpoint/2010/main" val="3412321122"/>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194</TotalTime>
  <Words>266</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Bahij Palatino Sans Arabic</vt:lpstr>
      <vt:lpstr>Century Gothic</vt:lpstr>
      <vt:lpstr>Wingdings 3</vt:lpstr>
      <vt:lpstr>Ion</vt:lpstr>
      <vt:lpstr>مبانی برنامه نویسی کامپیوتر</vt:lpstr>
      <vt:lpstr>چرا این درس مهمه ؟ </vt:lpstr>
      <vt:lpstr>این درس از چه چیز‌هایی تشکیل شده؟</vt:lpstr>
      <vt:lpstr>تدریس‌یار چه کاره است؟ </vt:lpstr>
      <vt:lpstr>تدریسیاراتون کیان ؟</vt:lpstr>
      <vt:lpstr>مهدی صادق‌زاده قمصری </vt:lpstr>
      <vt:lpstr>محمد مهدی خان‌چرلی</vt:lpstr>
      <vt:lpstr>عرفان عابدی </vt:lpstr>
      <vt:lpstr>محمدمحسن محمدی  </vt:lpstr>
      <vt:lpstr>محمد علی کشاورز </vt:lpstr>
      <vt:lpstr>راه های ارتباطی شما با ما </vt:lpstr>
      <vt:lpstr>راه های ارتباطی ما با شما </vt:lpstr>
      <vt:lpstr>یه توصیه و یه درخواست </vt:lpstr>
      <vt:lpstr>تفقدی، نظری، چیزی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مبانی برنامه نویسی کامپیوتر</dc:title>
  <dc:creator>MohamadAli Keshavarz</dc:creator>
  <cp:lastModifiedBy>MohamadAli Keshavarz</cp:lastModifiedBy>
  <cp:revision>21</cp:revision>
  <dcterms:created xsi:type="dcterms:W3CDTF">2019-09-25T14:04:48Z</dcterms:created>
  <dcterms:modified xsi:type="dcterms:W3CDTF">2019-09-28T20:09:01Z</dcterms:modified>
</cp:coreProperties>
</file>