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85" r:id="rId3"/>
  </p:sldMasterIdLst>
  <p:notesMasterIdLst>
    <p:notesMasterId r:id="rId64"/>
  </p:notesMasterIdLst>
  <p:sldIdLst>
    <p:sldId id="330" r:id="rId4"/>
    <p:sldId id="257" r:id="rId5"/>
    <p:sldId id="258" r:id="rId6"/>
    <p:sldId id="259" r:id="rId7"/>
    <p:sldId id="260" r:id="rId8"/>
    <p:sldId id="261" r:id="rId9"/>
    <p:sldId id="262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26" r:id="rId18"/>
    <p:sldId id="327" r:id="rId19"/>
    <p:sldId id="328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1" r:id="rId60"/>
    <p:sldId id="322" r:id="rId61"/>
    <p:sldId id="329" r:id="rId62"/>
    <p:sldId id="323" r:id="rId63"/>
  </p:sldIdLst>
  <p:sldSz cx="9144000" cy="6858000" type="screen4x3"/>
  <p:notesSz cx="7099300" cy="10234613"/>
  <p:custDataLst>
    <p:tags r:id="rId65"/>
  </p:custDataLst>
  <p:defaultTextStyle>
    <a:defPPr>
      <a:defRPr lang="en-GB"/>
    </a:defPPr>
    <a:lvl1pPr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5" autoAdjust="0"/>
  </p:normalViewPr>
  <p:slideViewPr>
    <p:cSldViewPr>
      <p:cViewPr varScale="1">
        <p:scale>
          <a:sx n="56" d="100"/>
          <a:sy n="56" d="100"/>
        </p:scale>
        <p:origin x="1467" y="4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0162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3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5312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Pct val="6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F3A6B103-9DEF-4F4A-8990-6DDC23AFE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243BFF-D34D-4820-9089-9EF6706BAFCD}" type="slidenum">
              <a:rPr lang="en-US"/>
              <a:pPr/>
              <a:t>10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862657C-1A8E-47E8-9511-21EE3CF993D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07C160-0A2E-427B-AFF7-BB08EFD70993}" type="slidenum">
              <a:rPr lang="en-US"/>
              <a:pPr/>
              <a:t>11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4A497A8-527F-4A47-ACD5-AEBA4339AD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12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0883F4-D566-48C8-BEAD-648DBEBFBEAD}" type="slidenum">
              <a:rPr lang="en-US"/>
              <a:pPr/>
              <a:t>13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664D5E-ADAE-472A-B71F-FE564A73CE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14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15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16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17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BAC478-EBA1-4743-A526-824B9D7C59B3}" type="slidenum">
              <a:rPr lang="en-US"/>
              <a:pPr/>
              <a:t>18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2CDE313-1988-4786-AA50-23EE9C0B73C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732FD7-DBC7-4180-A7A4-42FE6E81AFCB}" type="slidenum">
              <a:rPr lang="en-US"/>
              <a:pPr/>
              <a:t>19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2266D11-7F5A-40EE-93A3-F3E28347876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728F45-2F08-4920-8BEB-E5938052B2D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B7FEA57-4E28-4E78-A1E1-EB8D7EDD020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757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07DC8A-B478-4442-886C-D72188E708D7}" type="slidenum">
              <a:rPr lang="en-US"/>
              <a:pPr/>
              <a:t>20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151F3A5-A7D2-481D-9EDF-2206B08A21F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292A5-85D2-4550-A81B-CD60667E7150}" type="slidenum">
              <a:rPr lang="en-US"/>
              <a:pPr/>
              <a:t>21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1AD5C1D-78D4-4021-819F-B594FCD9A02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87CCB8-76F5-45ED-B502-E5815983022E}" type="slidenum">
              <a:rPr lang="en-US"/>
              <a:pPr/>
              <a:t>22</a:t>
            </a:fld>
            <a:endParaRPr 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B8BD5-FB80-4BDA-8277-FCCE222A2950}" type="slidenum">
              <a:rPr lang="en-US"/>
              <a:pPr/>
              <a:t>23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6D15A4C-7E08-42B6-8AD4-D1F3BE35ADD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28023-3E34-4EC2-8ED0-3FF3DED53F29}" type="slidenum">
              <a:rPr lang="en-US"/>
              <a:pPr/>
              <a:t>24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A00A4DC-CC71-42F4-A01B-EDD9E987ED1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Such definitions are incorrect: int t[10,10]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0AD10A-E5E8-4ECF-A89E-D899E9A9C2D6}" type="slidenum">
              <a:rPr lang="en-US"/>
              <a:pPr/>
              <a:t>25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2B5824C-0270-4A43-A5E2-4DC7D062644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7ADFD-1DA4-4C66-9F65-138757278DA5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6545A9A-168A-47B9-8328-6A2C67280CC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C0D72B-07B0-4D1C-A4FB-F9A82C919AB5}" type="slidenum">
              <a:rPr lang="en-US"/>
              <a:pPr/>
              <a:t>27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0117A2E-8228-4ECB-947D-61C1F3928EA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96DB4A-C2FD-4B15-BC3B-0D42EB77A4DE}" type="slidenum">
              <a:rPr lang="en-US"/>
              <a:pPr/>
              <a:t>28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F641716-884F-4033-A01F-177F992FABA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53CC2-2E7B-42B3-B69D-848FC95CAD81}" type="slidenum">
              <a:rPr lang="en-US"/>
              <a:pPr/>
              <a:t>29</a:t>
            </a:fld>
            <a:endParaRPr 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767CE8-ADB5-44CF-A718-536015787E73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15A6673-FA64-482E-B462-CDCB07F291E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42BDD1-CDFD-4B0B-8A90-BC433784CB5C}" type="slidenum">
              <a:rPr lang="en-US"/>
              <a:pPr/>
              <a:t>30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252A6-E784-47AB-BC79-49E23D1383E0}" type="slidenum">
              <a:rPr lang="en-US"/>
              <a:pPr/>
              <a:t>31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C826B26-4295-4962-A452-8848A80DCEF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1E0888-354D-44DB-BDC7-EBAE915C05D5}" type="slidenum">
              <a:rPr lang="en-US"/>
              <a:pPr/>
              <a:t>32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A43D9F1-5647-4F18-81F4-063D9D39E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A1DDB-2DE7-47A6-9FDD-D846B9332293}" type="slidenum">
              <a:rPr lang="en-US"/>
              <a:pPr/>
              <a:t>33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4ACC19-CF20-48FD-A84D-BE3E3D08C2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C6DCE-520E-438F-AB42-D907838C443B}" type="slidenum">
              <a:rPr lang="en-US"/>
              <a:pPr/>
              <a:t>34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C439198-D6B8-4EE2-AE20-2AA21C3F191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example for each of them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476C3-AD21-41F8-B6FD-F5870F85FB06}" type="slidenum">
              <a:rPr lang="en-US"/>
              <a:pPr/>
              <a:t>35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7369C4-A478-4ECE-8692-88D504CBD88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3C4FB7-71E3-4B5F-9D5C-4F3C4A03D74F}" type="slidenum">
              <a:rPr lang="en-US"/>
              <a:pPr/>
              <a:t>36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64AE890-2420-437B-ABA8-9ABEC78506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3E6B46-4FA8-4897-BAF1-761E88D485AB}" type="slidenum">
              <a:rPr lang="en-US"/>
              <a:pPr/>
              <a:t>37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E820C71-1396-4901-B14E-E38C74AC559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2465D1-EAA7-41B2-BFEB-1DE2B749ED22}" type="slidenum">
              <a:rPr lang="en-US"/>
              <a:pPr/>
              <a:t>38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8DD1CFC-36E5-4C61-B006-8137FDD1342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B5345-E609-4FD8-BB7E-E8332D0A73F0}" type="slidenum">
              <a:rPr lang="en-US"/>
              <a:pPr/>
              <a:t>39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79B9E86-BD29-4099-9A9C-6A934778AD6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91645-A107-4689-8BFA-36F65822D475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3ECC8E-CFB4-4099-B424-C00A8C146DC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92618D-B8FC-4CD4-9368-E286030EDD31}" type="slidenum">
              <a:rPr lang="en-US"/>
              <a:pPr/>
              <a:t>40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02125D6-1858-4DB6-A113-701952D2CEA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E4525-07AD-4CED-897A-3901AEF0C2A6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2B5CF6-8218-4344-8EC4-69026F90C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1F69D9-EB2E-4F36-B43E-8D153008A2AE}" type="slidenum">
              <a:rPr lang="en-US"/>
              <a:pPr/>
              <a:t>42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32862B7-9380-4556-93BE-71B25D5469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68191A-ED73-43A8-9294-FCE8E49665C1}" type="slidenum">
              <a:rPr lang="en-US"/>
              <a:pPr/>
              <a:t>43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C9035-E4B9-4874-B58C-6C662DAC192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6DB7EB-BE8B-4965-AE2D-A55ECFA520D5}" type="slidenum">
              <a:rPr lang="en-US"/>
              <a:pPr/>
              <a:t>44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EF4F844-86BE-4FE5-BE12-370FC4F0B55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E30711-12B1-4F8A-B502-7433BF7D5DE4}" type="slidenum">
              <a:rPr lang="en-US"/>
              <a:pPr/>
              <a:t>45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865065-0239-49C0-BEC1-FB350D0143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4C18D0-8639-4DE4-969F-6B2505BD7EEB}" type="slidenum">
              <a:rPr lang="en-US"/>
              <a:pPr/>
              <a:t>46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D727677-6FFA-42F2-A417-8B343324ACB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282B13-D918-4CC4-A679-BEB93BBEF35D}" type="slidenum">
              <a:rPr lang="en-US"/>
              <a:pPr/>
              <a:t>47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D4FAE0A-88CD-473C-8D59-CE097875480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0247A4-8422-4199-A379-CF92687174B6}" type="slidenum">
              <a:rPr lang="en-US"/>
              <a:pPr/>
              <a:t>48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D8E7B5F-81FC-4DE8-9147-68A6CDCB689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7F6B0-4BFE-4EC4-88BE-DBD56BF8EA7A}" type="slidenum">
              <a:rPr lang="en-US"/>
              <a:pPr/>
              <a:t>49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D7A40CA-3560-48B8-9410-0FEC09A0E23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91FEB-7988-4F81-A1D0-978358992362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0E13C0B-5B3A-459D-AECF-14E5B816610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start from 0,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Element of arrays are saved in successive address, starting from the address of first element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45188E-DD2B-4F6D-AE99-95A9F3E09C0A}" type="slidenum">
              <a:rPr lang="en-US"/>
              <a:pPr/>
              <a:t>50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CF91D9-1EEA-4201-B839-CF1D20103FC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30BDA2-C506-444F-8075-4489B160125C}" type="slidenum">
              <a:rPr lang="en-US"/>
              <a:pPr/>
              <a:t>51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C6EC057-E00F-4542-97B3-FDE835DF21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615BE6-AB7F-493C-A599-80277B986307}" type="slidenum">
              <a:rPr lang="en-US"/>
              <a:pPr/>
              <a:t>52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C78B551-6841-4475-90A7-31D95392CE1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C15D48-EE4A-47B5-9019-A5A09B9F619B}" type="slidenum">
              <a:rPr lang="en-US"/>
              <a:pPr/>
              <a:t>53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7A3AFF7-6BB0-4D14-80BD-2AB1C7EBB85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127101-3FA6-48DF-A7E2-338B35BE691A}" type="slidenum">
              <a:rPr lang="en-US"/>
              <a:pPr/>
              <a:t>54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A11EA4A-0DD8-450B-BAB2-B12A06CA36F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73E708-5F41-427F-AB34-89EEBBAF06F7}" type="slidenum">
              <a:rPr lang="en-US"/>
              <a:pPr/>
              <a:t>55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42B766-BFF7-4175-B929-D40053C8C48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511057-69B8-4BF0-94A0-7C213BBDA65D}" type="slidenum">
              <a:rPr lang="en-US"/>
              <a:pPr/>
              <a:t>56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A8AB78-2778-4C4B-9163-036946B14B4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30AA95-EB18-44AB-B8C7-0F6565A4DFD5}" type="slidenum">
              <a:rPr lang="en-US"/>
              <a:pPr/>
              <a:t>57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7FE9505-4C17-4AD8-9CB8-36C6D3E962C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07A95B-075D-4DF1-BB85-A387A95194BE}" type="slidenum">
              <a:rPr lang="en-US"/>
              <a:pPr/>
              <a:t>58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BADD24-04BF-4CB4-93AD-B19CBE4740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819150"/>
            <a:ext cx="5454650" cy="4090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8670" y="5183304"/>
            <a:ext cx="5512434" cy="490747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EA8DA4-EDC9-49F4-A755-AD2793B2983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BFFCB9D-0170-43B3-AA30-1530C02337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BB3DAE-8258-4DFB-B89E-E89831F15E20}" type="slidenum">
              <a:rPr lang="en-US"/>
              <a:pPr/>
              <a:t>60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6895553-7AFA-447E-B0BC-538ED1E6013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60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97CEE-E62F-4955-B82C-704A057FD5B5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E38DB10-1818-45AE-9DF4-5DD0D137773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always integer while the elements’ type can be any type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35B51E-B1C4-4BCC-A303-55076BF2ECC5}" type="slidenum">
              <a:rPr lang="en-US"/>
              <a:pPr/>
              <a:t>8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4FEFBF-2ABB-47EB-91B2-54B71B63978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490591-9BEE-4878-943A-E75D7724013B}" type="slidenum">
              <a:rPr lang="en-US"/>
              <a:pPr/>
              <a:t>9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9D53ADF-77F1-401C-A7E2-4B3CFC626B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2F5E48-D088-46E4-A53E-2637AC53F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D63365C-0148-4818-8FD9-2597E446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6813C4-5ED3-4F25-8121-142188199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5C1E98-3B22-4A04-AA90-581860A02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05A5B2-A0D7-42D1-A50D-1A7C872D37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3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2ECF63-8DA9-4D46-8D8F-DFF48D078E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1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2D6480-13E0-465D-A373-2443AF4B1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3CF4FF-1889-4C68-B18E-AD07C90D3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37891BD-B3FD-4B53-B39F-65B3017B51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1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B7FF6C-C9A0-488D-B84F-A9B244C5F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93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4109B5-B555-426C-847F-99E11C496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56362F-61FB-4A14-B4BE-32C8F4403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7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D2D3B2F-FDFC-4D19-BF2F-6F90395E0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5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25B6F0B-B34E-4AB0-BA79-07C6C52271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9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B5A8C7-1AC7-4CAF-93C8-3710BB172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3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193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6059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787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175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5644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077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7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59D0098-DCC0-41C6-83B4-9510B742B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54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915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864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3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C9FE82-6D3B-461C-85ED-2F05146C7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D9B642-B2C4-40A3-BD4E-E64A5D58F1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31E9A9-0886-4B8D-9BF5-0B739AACB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2ABF543-24F6-4EEC-A182-B425A3918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D50A9B-FCDC-4A7A-B48D-5C88CC6A2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68CE98-F14D-4032-8CD6-DF964CD13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8C37724-2360-404E-B7D7-4E33BFCE68A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300"/>
              </a:spcBef>
              <a:buSzPct val="45000"/>
              <a:buFont typeface="Wingdings" pitchFamily="2" charset="2"/>
              <a:buChar char=""/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fld id="{7C5444F7-3212-4D01-833A-6CD4CFCB66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6" charset="0"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693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849694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rgbClr val="000000"/>
                </a:solidFill>
                <a:latin typeface="Arial"/>
                <a:cs typeface="Arial"/>
              </a:rPr>
              <a:t>Fall 2019</a:t>
            </a:r>
            <a:endParaRPr lang="en-US" sz="2400" kern="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buFont typeface="Times New Roman" pitchFamily="16" charset="0"/>
              <a:buNone/>
              <a:tabLst/>
            </a:pPr>
            <a:endParaRPr lang="en-US" sz="4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buFont typeface="Times New Roman" pitchFamily="16" charset="0"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Bahador Bakhshi</a:t>
            </a: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buFont typeface="Times New Roman" pitchFamily="16" charset="0"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&amp; IT Department, Amirkabir University of Technology</a:t>
            </a: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73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69ABC82-E77E-4B87-8F42-B160493CB77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(cont’d)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 can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/>
              <a:t> be used as output type of function 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800"/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[] 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f(int x, int y);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//compile error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can be used in input list of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are 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/>
              <a:t> passed by Call By Value</a:t>
            </a:r>
            <a:r>
              <a:rPr lang="en-US" sz="3200">
                <a:solidFill>
                  <a:srgbClr val="CC0000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Arrays are passed by Call By </a:t>
            </a:r>
            <a:r>
              <a:rPr lang="en-US" sz="3200">
                <a:solidFill>
                  <a:srgbClr val="CC0000"/>
                </a:solidFill>
              </a:rPr>
              <a:t>Reference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If we change array elements in a function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The element is changed in the caller function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3F174E1-9C17-46BC-B818-64712B4A082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1)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Function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arr_func</a:t>
            </a:r>
            <a:r>
              <a:rPr lang="en-US" sz="2800"/>
              <a:t> takes an array of integers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arr_func(int num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[90]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arr_func(int num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Array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/>
              <a:t> is passed to function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arr_func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a[90];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 = arr_func(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for(j = 0; j &lt; 10; j++)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printf("a[%d] = %d\n", j, a[j]);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1236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به طول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fa-IR" sz="2500" dirty="0">
                <a:cs typeface="B Nazanin" pitchFamily="2" charset="-78"/>
              </a:rPr>
              <a:t>10</a:t>
            </a:r>
            <a:r>
              <a:rPr lang="ar-SA" sz="2500" dirty="0">
                <a:cs typeface="B Nazanin" pitchFamily="2" charset="-78"/>
              </a:rPr>
              <a:t>را مي‌گيرد و اعضاي آن را با اعداد 0 تا 9 مقداردهي مي‌كند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38F5698-2B9A-4D4D-8967-ECBD0C5D1E9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980728"/>
            <a:ext cx="8686800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an </a:t>
            </a:r>
            <a:r>
              <a:rPr lang="en-US" sz="2800" dirty="0">
                <a:solidFill>
                  <a:srgbClr val="CC0000"/>
                </a:solidFill>
              </a:rPr>
              <a:t>input parameter</a:t>
            </a:r>
            <a:r>
              <a:rPr lang="en-US" sz="2800" dirty="0"/>
              <a:t> of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CC0000"/>
                </a:solidFill>
              </a:rPr>
              <a:t>cannot</a:t>
            </a:r>
            <a:r>
              <a:rPr lang="en-US" sz="2400" dirty="0"/>
              <a:t> find out the size of the array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Array size should be passed from caller function to called function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Using definitions 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a[]){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…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Using input variable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){ 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or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]){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1800" dirty="0"/>
              <a:t>		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 (cont’d)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declared in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knows the size of the array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CC0000"/>
                </a:solidFill>
              </a:rPr>
              <a:t>can</a:t>
            </a:r>
            <a:r>
              <a:rPr lang="en-US" sz="2400" dirty="0"/>
              <a:t> find out the size of the array using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a[200];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200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(a)/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(a[0])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Out-of-range access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1052736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 compiler does not check the range you access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x[10];  x[20] = 30;  y = x[100];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No compiler error!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What happen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Read: Logical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 = x[100];</a:t>
            </a:r>
            <a:endParaRPr lang="en-US" sz="2800" dirty="0"/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Write: May or may not logical or runtime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x[20] = 30;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4704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[%d]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en-US" sz="2500" dirty="0">
                <a:cs typeface="Zar" pitchFamily="2" charset="-78"/>
              </a:rPr>
              <a:t>Out-of-range Example</a:t>
            </a:r>
          </a:p>
        </p:txBody>
      </p:sp>
    </p:spTree>
    <p:extLst>
      <p:ext uri="{BB962C8B-B14F-4D97-AF65-F5344CB8AC3E}">
        <p14:creationId xmlns:p14="http://schemas.microsoft.com/office/powerpoint/2010/main" val="1142115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y = 2;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a[10] = {0};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(10, a);			//OK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(10, a);		//OK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(30, a);		//Wrong output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(1000, a);		//May be Run-time error!!!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(20, a);		//May changes X, Y!!!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				//Logical error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("x = %d, y = %d\n" , x, y);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18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2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7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9519913-198A-4534-B31E-29B93C6F637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max_index(int a[], int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int index = 0;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for(i = 1; i &lt; size; i++)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if(a[i] &gt; a[index])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      index = i;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return index;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int arr[] = {1, 4, 12, 93, 23};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printf("max index = %d\n", max_index(arr, 5));    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86400" y="304800"/>
            <a:ext cx="35052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را بگيرد و محل بزرگترين عضو آنرا برگرداند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F679B5E-4D8E-445B-B6B6-24E458E89C9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346075"/>
            <a:ext cx="8915400" cy="6511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a[j] =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 = {1, 2, 5, 6};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x = 2, y = 6;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%d\n", x,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[x], y,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[y]); 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x, y);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[%d] = %d\n", x,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[x], y,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[y]);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562600" y="76200"/>
            <a:ext cx="34290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و دو محل آنرا بگيرد و آنها را باهم جابجا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A1912CB-092D-440B-A5CA-5906C8A0649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4BB72E3-7A72-468B-8170-D3DF4DCB9A1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346075"/>
            <a:ext cx="8915400" cy="6511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a[j]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 size - 1;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for(j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+ 1; j &lt; size; j++)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if(a[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 &lt; a[j])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181600" y="284163"/>
            <a:ext cx="3886200" cy="4746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 مرتب‌سازي مجموعه اعداد صحيح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2F7C551-8DB6-488E-9732-3CB07F406EA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" y="193675"/>
            <a:ext cx="8991600" cy="7172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 ",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= {1, 7, 3, 7, 11, 0};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("Before sort: 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("After sort: 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0232" y="579655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Call print in </a:t>
            </a:r>
            <a:r>
              <a:rPr lang="en-US" sz="1600" dirty="0" err="1">
                <a:solidFill>
                  <a:srgbClr val="C00000"/>
                </a:solidFill>
              </a:rPr>
              <a:t>bubble_sort</a:t>
            </a:r>
            <a:r>
              <a:rPr lang="en-US" sz="1600" dirty="0">
                <a:solidFill>
                  <a:srgbClr val="C00000"/>
                </a:solidFill>
              </a:rPr>
              <a:t> to show progress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1000" y="163513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Binary Search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int bsearch(int start, int end, int a[], int value){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int mid = (start + end) / 2;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if(a[mid] == value)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mid;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 if(start &gt;= end)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 if(value &gt; a[mid])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bsearch(mid + 1, end,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	return bsearch(start, mid - 1 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30F31BF-D1C5-4CF8-8EC0-8BA87F9C285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22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F07186-F889-4899-8CA2-043EBC06AED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8A989A3-F645-415C-A145-E8C05873180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If element of an array is array itself, it will be Multidimensional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/>
              <a:t>nxn</a:t>
            </a:r>
            <a:r>
              <a:rPr lang="en-US" sz="3200" dirty="0"/>
              <a:t> matrix, </a:t>
            </a:r>
            <a:r>
              <a:rPr lang="en-US" sz="3200" dirty="0" err="1"/>
              <a:t>mxnxnxm</a:t>
            </a:r>
            <a:r>
              <a:rPr lang="en-US" sz="3200" dirty="0"/>
              <a:t> matrix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t[10][20];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10x20 matrix of integers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t[1][1];  //t[1,1] </a:t>
            </a:r>
            <a:r>
              <a:rPr lang="en-US" sz="2800" b="1" dirty="0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Integer variable in location (1,1)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E1DAFBD-012C-43EF-B12A-BF73594B32EB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Initializing Multidimensional Arrays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86800" cy="56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{1, 2, 0, 3, 4 , 7};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 is 0, num[1][0] is 3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num[5][3]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num[2][2] is 0, num[1][2] is 7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num[2][3][2] = {{{1,2},{3,4},{5,6}}, {{1},{2},{3}}};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num[0][2][1] is 6, num[1][0][1] is 0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num[][2] = {{1,1},{2,2},{3,3}};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num[1][1] is 2, num[2][0] is 3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09A2190-81AA-4C19-AB5C-51BCD1DCE5F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in Functions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Can be used as input of functions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800"/>
              <a:t>    All dimensions except the first one must be given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a[10][20][5]);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Input is a 10x20x5 integer matrix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a[][20][30], int size);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func(int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int a[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Input is a matrix of integers that both rows and columns are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AC3583-F0FB-4A05-893A-FBB353CF61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#define SIZE 5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void swap(int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a[SIZE][SIZE]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, int i, int j){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int tmp;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tmp = 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] = tmp;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void transpose(int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a[][SIZE]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for(i = 0; i &lt; SIZE; i++)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= i</a:t>
            </a:r>
            <a:r>
              <a:rPr lang="en-US" sz="2100" b="1">
                <a:latin typeface="Courier New" pitchFamily="49" charset="0"/>
                <a:cs typeface="Courier New" pitchFamily="49" charset="0"/>
              </a:rPr>
              <a:t>; j &lt; SIZE; j++)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			swap(a, i, j);</a:t>
            </a:r>
          </a:p>
          <a:p>
            <a:pPr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91200" y="228600"/>
            <a:ext cx="3048000" cy="5207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SzPct val="65000"/>
              <a:buFontTx/>
              <a:buNone/>
            </a:pPr>
            <a:r>
              <a:rPr lang="ar-SA" sz="2800" dirty="0">
                <a:cs typeface="B Nazanin" pitchFamily="2" charset="-78"/>
              </a:rPr>
              <a:t>محاسبه ترانهاده ماتريس</a:t>
            </a:r>
            <a:endParaRPr lang="en-US" sz="28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2947438-8879-4A13-B7BD-168BAE15499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534400" cy="66865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displayMatrix (int nRows, int nCols, int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matrix[nRows][nCols]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row, column;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for ( row = 0; row &lt; nRows; ++row)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 column = 0; column &lt; nCols; ++column 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("%5i", matrix[row][column]);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main (void){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sampleMatrix[3][5] =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{{ 7, 16, 55, 13, 12 }, { 12, 10, 52, 0, 7 }, { -2, 1, 2, 4, 9 }};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 ("Original matrix:\n");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displayMatrix (3, 5, sampleMatrix);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867400" y="2947988"/>
            <a:ext cx="2971800" cy="8556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براي چاپ يك ماتريس كه ابعاد آن مشخص نيست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1" dur="500"/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 noChangeArrowheads="1"/>
          </p:cNvSpPr>
          <p:nvPr/>
        </p:nvSpPr>
        <p:spPr bwMode="auto">
          <a:xfrm>
            <a:off x="274638" y="92075"/>
            <a:ext cx="8320087" cy="822325"/>
          </a:xfrm>
          <a:prstGeom prst="flowChartProcess">
            <a:avLst/>
          </a:prstGeom>
          <a:solidFill>
            <a:srgbClr val="CFE7F5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 *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B9A7617-E788-4ED4-BB2E-E5E1FCC4260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In Memory 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6BA781C-ABA4-4AE4-912B-6EC65292715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48006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7010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7620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FA69476-5D3C-4D7B-A271-F4EF6E6E103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9912E2B-9F93-4E5C-A041-F205FDF875D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Until now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/>
              <a:t>We have seen strings in </a:t>
            </a:r>
            <a:r>
              <a:rPr lang="en-US" sz="2700" dirty="0" err="1"/>
              <a:t>printf</a:t>
            </a:r>
            <a:endParaRPr lang="en-US" sz="27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/>
              <a:t>Our old definition: string is a set of char between “”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a string\n");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%s\n", "a string\n");</a:t>
            </a:r>
          </a:p>
          <a:p>
            <a:pPr>
              <a:spcBef>
                <a:spcPts val="813"/>
              </a:spcBef>
              <a:buClrTx/>
              <a:buFontTx/>
              <a:buNone/>
            </a:pPr>
            <a:endParaRPr lang="en-US" sz="13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Strings: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An array of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Terminated by the </a:t>
            </a:r>
            <a:r>
              <a:rPr lang="en-US" sz="2800" dirty="0">
                <a:solidFill>
                  <a:srgbClr val="CC0000"/>
                </a:solidFill>
              </a:rPr>
              <a:t>null char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'\0'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ts val="300"/>
              </a:spcBef>
              <a:buClrTx/>
              <a:buSzPct val="65000"/>
              <a:buFontTx/>
              <a:buNone/>
            </a:pPr>
            <a:fld id="{6CD20100-5139-4B25-9CF7-CC9F27B920DA}" type="slidenum">
              <a:rPr lang="en-US" sz="1200">
                <a:ea typeface="MS PGothic" pitchFamily="34" charset="-128"/>
              </a:rPr>
              <a:pPr algn="r">
                <a:spcBef>
                  <a:spcPts val="300"/>
                </a:spcBef>
                <a:buClrTx/>
                <a:buSzPct val="65000"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char *str3  = "program"; //we will see later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381000" y="3581400"/>
            <a:ext cx="7256463" cy="2052638"/>
            <a:chOff x="240" y="2256"/>
            <a:chExt cx="4571" cy="1293"/>
          </a:xfrm>
        </p:grpSpPr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240" y="2256"/>
            <a:ext cx="4571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3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256"/>
                          <a:ext cx="4571" cy="12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240" y="2256"/>
              <a:ext cx="4571" cy="1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6DFC205-D2CF-49BB-BB62-FF92CE2FC7A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Reading &amp; Writing Strings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 can be used to print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("program");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"program");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 can be used to read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[200];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Initial white spaces are ignored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Read until </a:t>
            </a:r>
            <a:r>
              <a:rPr lang="en-US" sz="2400" dirty="0">
                <a:solidFill>
                  <a:srgbClr val="C00000"/>
                </a:solidFill>
              </a:rPr>
              <a:t>space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'\n</a:t>
            </a:r>
            <a:r>
              <a:rPr lang="en-US" sz="2400" dirty="0"/>
              <a:t>' (which is replaced by \0)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We must allocate </a:t>
            </a:r>
            <a:r>
              <a:rPr lang="en-US" sz="2800" dirty="0">
                <a:solidFill>
                  <a:srgbClr val="CC0000"/>
                </a:solidFill>
              </a:rPr>
              <a:t>sufficient size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D021CC3-C5EF-474B-909D-D0BFE7D5DC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Reading &amp; Writing Strings (cont’d)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is very simple version of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Can only be used to print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Adds ‘\n’ to end of string  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gets(char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US" sz="2800" dirty="0"/>
              <a:t> can be used to read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2800" dirty="0"/>
              <a:t>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ignore the white spaces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Read until \n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String should be large enough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535BB1F-E7BA-45FF-806D-E96565E5FDB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</a:t>
            </a:r>
            <a:r>
              <a:rPr lang="en-US" sz="3200">
                <a:solidFill>
                  <a:srgbClr val="C2C2C2"/>
                </a:solidFill>
              </a:rPr>
              <a:t> </a:t>
            </a:r>
            <a:r>
              <a:rPr lang="en-US" sz="3200"/>
              <a:t>functions</a:t>
            </a:r>
            <a:r>
              <a:rPr lang="en-US" sz="3200">
                <a:solidFill>
                  <a:srgbClr val="C2C2C2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4CAFDB0-E1D3-4E8C-B7F9-B1DAF5375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Library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Access to string library by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#include &lt;string.h&gt;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Many functions to work with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Find the length of string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Compare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Copy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Search in strings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5CFE860-8F27-4C59-9CAD-C25BAE46383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Length of String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22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strlen(str)</a:t>
            </a:r>
            <a:r>
              <a:rPr lang="en-US" sz="2800"/>
              <a:t>: Length of string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/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From start to first occurrence of the </a:t>
            </a:r>
            <a:r>
              <a:rPr lang="en-US" sz="2800">
                <a:solidFill>
                  <a:srgbClr val="CC0000"/>
                </a:solidFill>
              </a:rPr>
              <a:t>null char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str[] = "This is test";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str1[10]={'a', 'b',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'c', '\0'};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strlen(str)  </a:t>
            </a:r>
            <a:r>
              <a:rPr lang="en-US" sz="24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12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strlen(str1) </a:t>
            </a:r>
            <a:r>
              <a:rPr lang="en-US" sz="24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3FA94D1-4111-4FAC-AC12-231DE8A72FA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str1 and str2 are compared as follows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Compare </a:t>
            </a:r>
            <a:r>
              <a:rPr lang="en-US" sz="2400">
                <a:solidFill>
                  <a:srgbClr val="CC0000"/>
                </a:solidFill>
              </a:rPr>
              <a:t>char by char</a:t>
            </a:r>
            <a:r>
              <a:rPr lang="en-US" sz="2400"/>
              <a:t> from </a:t>
            </a:r>
            <a:r>
              <a:rPr lang="en-US" sz="2400">
                <a:solidFill>
                  <a:srgbClr val="CC0000"/>
                </a:solidFill>
              </a:rPr>
              <a:t>left to right</a:t>
            </a:r>
            <a:r>
              <a:rPr lang="en-US" sz="2400"/>
              <a:t> until str1 and str2 has same chars.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In the first different char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/>
              <a:t>If(char of str1 &lt; char of str2) </a:t>
            </a:r>
            <a:r>
              <a:rPr lang="en-US" sz="2400">
                <a:latin typeface="Wingdings" pitchFamily="2" charset="2"/>
              </a:rPr>
              <a:t></a:t>
            </a:r>
            <a:r>
              <a:rPr lang="en-US" sz="2400"/>
              <a:t> str1 &lt; str2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If (both string finish) </a:t>
            </a:r>
            <a:r>
              <a:rPr lang="en-US" sz="2400">
                <a:latin typeface="Wingdings" pitchFamily="2" charset="2"/>
              </a:rPr>
              <a:t></a:t>
            </a:r>
            <a:r>
              <a:rPr lang="en-US" sz="2400"/>
              <a:t> str1 = str2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strcmp(str1, str2):</a:t>
            </a:r>
            <a:r>
              <a:rPr lang="en-US" sz="2400"/>
              <a:t>compare str1 and str2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==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0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&lt;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-1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If(str1 &gt; str2) </a:t>
            </a:r>
            <a:r>
              <a:rPr lang="en-US" sz="2200">
                <a:latin typeface="Wingdings" pitchFamily="2" charset="2"/>
              </a:rPr>
              <a:t></a:t>
            </a:r>
            <a:r>
              <a:rPr lang="en-US" sz="2200"/>
              <a:t> return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6408D7-2338-404B-BA79-A196FA9463E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Algorithms usually work on large data sets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Sort a set of numbers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Search a specific number in a set of numbers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How to read and store a set of data?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read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Repeat the scanf statement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Use the loop statements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store the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Save each data in a single variable??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200">
                <a:solidFill>
                  <a:srgbClr val="CC0000"/>
                </a:solidFill>
              </a:rPr>
              <a:t>3000 int variables! ! !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6F44322-B974-41F7-B8B2-B24E79DB48A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Strings: Examples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s1[]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s2[]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strcmp(s1, s2);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0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s3[]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s4[] = "abx";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strcmp(s3, s4);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-1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s5[] = "axc";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s6[]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strcmp(s5, s6);	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s7[] = "ab";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s8[]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strcmp(s7, s8);	 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-1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s9[] 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char s10[] = "aBc";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 = strcmp(s9, s10);	 //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 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strcmpi(str1, str2)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Compares str1 and str2 similar to strcmp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But ignores uppercase/lowercase difference </a:t>
            </a:r>
          </a:p>
          <a:p>
            <a:pPr eaLnBrk="0" hangingPunct="0"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char str1[]="ABC", str2[]="abC";</a:t>
            </a: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strcmpi(str1, str2) </a:t>
            </a:r>
            <a:r>
              <a:rPr lang="en-US" sz="2800" b="1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0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B2340C0-FB55-4276-A33A-645643FEBFA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B7A87C-84C6-447E-95BA-51F7B35251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Strings should be copied char by char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strcpy(dst_str, src_str)</a:t>
            </a:r>
            <a:r>
              <a:rPr lang="en-US" sz="3200"/>
              <a:t>: copy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to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is a constant string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2BC7C0F-F1EB-452A-BA76-AC7CD0147FA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Strings: Example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str1[] = "Test String";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strcpy(str2, str1);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str1);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172200" y="33670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72200" y="42052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74A5A6-D357-4667-93A1-402E64E2AA2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 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strcat(dst, src)</a:t>
            </a:r>
            <a:r>
              <a:rPr lang="en-US" sz="3600"/>
              <a:t>: Append the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string to the end of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is constant string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3600"/>
              <a:t> should have </a:t>
            </a:r>
            <a:r>
              <a:rPr lang="en-US" sz="3600">
                <a:solidFill>
                  <a:srgbClr val="CC0000"/>
                </a:solidFill>
              </a:rPr>
              <a:t>sufficient 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BD2CA42-B95B-4838-A82F-4DEEC3BF9F0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Strings: Example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str1[]  = "String";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]= "Test ";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strcat(str2, str1);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324600" y="41910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30D67A3-3649-47A1-BAD6-79FA93C1176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the Functions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335088" indent="-3111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strncpy(dst, src,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copys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/>
              <a:t> chars from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1">
              <a:spcBef>
                <a:spcPts val="200"/>
              </a:spcBef>
              <a:buClrTx/>
              <a:buSzPct val="85000"/>
              <a:buFontTx/>
              <a:buNone/>
            </a:pPr>
            <a:endParaRPr lang="en-US" sz="80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If(strlen(src) &gt;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Copies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600"/>
              <a:t> chars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Does </a:t>
            </a:r>
            <a:r>
              <a:rPr lang="en-US" sz="2600">
                <a:solidFill>
                  <a:srgbClr val="CC0000"/>
                </a:solidFill>
              </a:rPr>
              <a:t>not</a:t>
            </a:r>
            <a:r>
              <a:rPr lang="en-US" sz="2600"/>
              <a:t> add ‘\0’ to end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150"/>
              </a:spcBef>
              <a:buClrTx/>
              <a:buSzPct val="75000"/>
              <a:buFontTx/>
              <a:buNone/>
            </a:pPr>
            <a:endParaRPr lang="en-US" sz="60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If(strlen(src) &lt;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Copy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6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Add n – strlen(src) – 1 ‘\0’ to end of dst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/>
              <a:t>dst must be large enough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/>
              <a:t>n &lt; size of dst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710E85-5E00-4ADD-8B6B-7A4202E08B7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Functions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strncmp(str1, str2,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compares the first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= min{n,  strlen(str1)+1, strlen(str2)+1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strncat(dst, src, n)</a:t>
            </a:r>
            <a:r>
              <a:rPr lang="en-US" sz="320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Appends the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chars from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/>
              <a:t> to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/>
              <a:t> = min{n, strlen(src)}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Adds ‘\0’ to end of dst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dst must be large enough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EBBF22-75FA-47EF-9442-AA40408B3C15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number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string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convert a number to string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str1[100];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i = 100;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(str1, "%d", i);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float f = 10.11;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(str1, "%0.2f", f);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sz="18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str1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934200" y="3276600"/>
            <a:ext cx="243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str1 = “100”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858000" y="4495800"/>
            <a:ext cx="2286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str1 = “10.11”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6AC4A54-30A1-4DB8-857A-D91D31AB16B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string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number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convert from strings to numbers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str1[] = "10";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i;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(str1);			// i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(str1, "%d", &amp;i); 	// i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char str2[] = "20.44";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(str2); 	       	// f = 20.44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(str2, "%lf", &amp;f); 	// f = 20.44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0BFE92-1D1E-4B07-BC82-1807B620EC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0010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A collection of </a:t>
            </a:r>
            <a:r>
              <a:rPr lang="en-US" sz="3100">
                <a:solidFill>
                  <a:srgbClr val="CC0000"/>
                </a:solidFill>
              </a:rPr>
              <a:t>same type</a:t>
            </a:r>
            <a:r>
              <a:rPr lang="en-US" sz="3100"/>
              <a:t> variables</a:t>
            </a:r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A nx1 vector of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Integers, chars, floats, …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/>
              <a:t>Example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An array of 8 integer 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/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An array of 5 chars</a:t>
            </a:r>
            <a:r>
              <a:rPr lang="en-US" sz="240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159375" y="3581400"/>
            <a:ext cx="2913063" cy="703263"/>
            <a:chOff x="3250" y="2256"/>
            <a:chExt cx="1835" cy="443"/>
          </a:xfrm>
        </p:grpSpPr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250" y="2256"/>
            <a:ext cx="183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r:id="rId4" imgW="2917440" imgH="707400" progId="">
                    <p:embed/>
                  </p:oleObj>
                </mc:Choice>
                <mc:Fallback>
                  <p:oleObj r:id="rId4" imgW="2917440" imgH="7074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256"/>
                          <a:ext cx="1835" cy="4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50" y="2256"/>
              <a:ext cx="183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1809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AF198E5-C3FD-4BD2-8DCC-A349CE3C41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as Array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Strings are array of chars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work on arrays element by element 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can work on strings char by char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char str1[] = "100000";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str1[2] = '2';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We can pass strings to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B1975DA-41DD-4588-80AF-5E81C6B31C4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6868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(char s1[], char s2[],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m, char res[]){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s1, n);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res[n] = '\0';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s2, m);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res[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n+m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s1[]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",  s2[]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result[50];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6, 6, result);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600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6, result);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Runtime error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638800" y="2159694"/>
            <a:ext cx="3352800" cy="15573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00"/>
              </a:spcBef>
              <a:buClrTx/>
              <a:buSzPct val="65000"/>
              <a:buFontTx/>
              <a:buNone/>
            </a:pPr>
            <a:r>
              <a:rPr lang="ar-SA" sz="2400" dirty="0">
                <a:cs typeface="B Nazanin" pitchFamily="2" charset="-78"/>
              </a:rPr>
              <a:t>تابعي كه دو رشته</a:t>
            </a:r>
            <a:r>
              <a:rPr lang="hi-IN" sz="2400" dirty="0">
                <a:cs typeface="Zar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 دو عدد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را بگيرد و يك رشته توليد كند كه شامل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 اول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است</a:t>
            </a:r>
            <a:r>
              <a:rPr lang="en-US" sz="2400" dirty="0"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1DB3469-8852-4BE4-BEF7-49CE4625575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Strings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2 dimensional array, each row is a string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71475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5A311AC-DAC0-45CD-8E09-9F23F25FB81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7294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#define MAX_NAME_SIZE 100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(char names[][MAX_NAME_SIZE], double grades[],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("%s", names[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("%lf", &amp;(grades[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(double grades[],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res += 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return (res / size);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962400" y="136525"/>
            <a:ext cx="50292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665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665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665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665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665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DD116-FB66-4F30-994E-DE029083A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8992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(char names[][MAX_NAME_SIZE], double grades[],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size, double average){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("Average = %lf \n",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if(grades[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double grades[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char names[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][MAX_NAME_SIZE];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 read_data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double average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(grades,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F9F02EC-3A49-430A-90F8-FE7A99EEFD9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Many function to work on chars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digit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alphabetic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Check lower or upper case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Convert from/to upper/lower case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9F8B215-726F-4C47-90A0-914735C65B5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isdigit(ch)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digital char or not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isalpha(ch)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lowercase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uppercase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lowercase and return it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upper case and return it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61DAAF9-E8A4-426F-9CEE-9CFEACD168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7CB02B9-C396-4C2B-91C7-FD2F82ABF5F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 &amp; Avoiding them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50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Strings which are used as destination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 err="1"/>
              <a:t>scanf</a:t>
            </a:r>
            <a:r>
              <a:rPr lang="en-US" sz="2000" dirty="0"/>
              <a:t>, </a:t>
            </a:r>
            <a:r>
              <a:rPr lang="en-US" sz="2000" dirty="0" err="1"/>
              <a:t>sprintf</a:t>
            </a:r>
            <a:r>
              <a:rPr lang="en-US" sz="2000" dirty="0"/>
              <a:t>, </a:t>
            </a:r>
            <a:r>
              <a:rPr lang="en-US" sz="2000" dirty="0" err="1"/>
              <a:t>strcpy</a:t>
            </a:r>
            <a:r>
              <a:rPr lang="en-US" sz="2000" dirty="0"/>
              <a:t>, ….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>
                <a:solidFill>
                  <a:srgbClr val="CC0000"/>
                </a:solidFill>
              </a:rPr>
              <a:t>Must be large enough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Take care about the ‘\0’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You should never destroy it, some library functions do!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Out of range array index!!!! (read/write, wrong size in function, multidimensional array memory)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You cannot assign a value to array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a[4], b[4]; 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= b; // Error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To debug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Print the array index and corresponding value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Chapters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6 and 8 of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557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B41210-7890-4FFC-A84A-557E0C54CBF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declaration in 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&lt;Elements’ Type&gt; &lt;identifier&gt;</a:t>
            </a:r>
            <a:r>
              <a:rPr lang="en-US" sz="3200" dirty="0">
                <a:solidFill>
                  <a:srgbClr val="CC0000"/>
                </a:solidFill>
              </a:rPr>
              <a:t>[</a:t>
            </a:r>
            <a:r>
              <a:rPr lang="en-US" sz="3200" dirty="0"/>
              <a:t>&lt;size&gt;</a:t>
            </a:r>
            <a:r>
              <a:rPr lang="en-US" sz="3200" dirty="0">
                <a:solidFill>
                  <a:srgbClr val="CC0000"/>
                </a:solidFill>
              </a:rPr>
              <a:t>]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&lt;Elements’ Type&gt;: </a:t>
            </a:r>
            <a:r>
              <a:rPr lang="en-US" sz="3200" dirty="0" err="1"/>
              <a:t>int</a:t>
            </a:r>
            <a:r>
              <a:rPr lang="en-US" sz="3200" dirty="0"/>
              <a:t>, char, float,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&lt;size&gt;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Old compilers (standard): </a:t>
            </a:r>
            <a:r>
              <a:rPr lang="en-US" sz="2800" dirty="0">
                <a:solidFill>
                  <a:srgbClr val="CC0000"/>
                </a:solidFill>
              </a:rPr>
              <a:t>it should be constant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New compilers (standard)</a:t>
            </a:r>
            <a:r>
              <a:rPr lang="en-US" sz="2800" dirty="0">
                <a:solidFill>
                  <a:srgbClr val="CC0000"/>
                </a:solidFill>
              </a:rPr>
              <a:t>: it can be variable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Elements in array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From 0 to (size –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86CF7E-D5DA-44E9-BCA3-D22802F6807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Homework 6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813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11E0BA-E303-427A-B4DA-576D01C7F9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num[20];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/>
              <a:t> is array of 20 </a:t>
            </a:r>
            <a:r>
              <a:rPr lang="en-US" sz="2400">
                <a:solidFill>
                  <a:srgbClr val="00CC00"/>
                </a:solidFill>
              </a:rPr>
              <a:t>integers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num[0]</a:t>
            </a:r>
            <a:r>
              <a:rPr lang="en-US" sz="2400"/>
              <a:t> is the first integer variable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num[19]</a:t>
            </a:r>
            <a:r>
              <a:rPr lang="en-US" sz="2400"/>
              <a:t> is the last integer 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float farr[100];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/>
              <a:t> is array of 100 </a:t>
            </a:r>
            <a:r>
              <a:rPr lang="en-US" sz="2400">
                <a:solidFill>
                  <a:srgbClr val="00CC00"/>
                </a:solidFill>
              </a:rPr>
              <a:t>floats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farr[0]</a:t>
            </a:r>
            <a:r>
              <a:rPr lang="en-US" sz="2400"/>
              <a:t> is the first float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49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/>
              <a:t> is the 50</a:t>
            </a:r>
            <a:r>
              <a:rPr lang="en-US" sz="2400" baseline="30000"/>
              <a:t>th</a:t>
            </a:r>
            <a:r>
              <a:rPr lang="en-US" sz="2400"/>
              <a:t> </a:t>
            </a:r>
            <a:r>
              <a:rPr lang="en-US" sz="2400">
                <a:solidFill>
                  <a:srgbClr val="00CC00"/>
                </a:solidFill>
              </a:rPr>
              <a:t>float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farr[99]</a:t>
            </a:r>
            <a:r>
              <a:rPr lang="en-US" sz="2400"/>
              <a:t> is the last float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FF10CC7-1FFD-408C-AC64-CB2F73F5C2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BD5083-5F87-4023-A728-518C0C08CD1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1800"/>
              <a:t>	</a:t>
            </a:r>
            <a:r>
              <a:rPr lang="en-US" sz="20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number[20];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number[i]</a:t>
            </a:r>
            <a:r>
              <a:rPr lang="en-US" sz="2400"/>
              <a:t> is an</a:t>
            </a:r>
            <a:r>
              <a:rPr lang="en-US" sz="2400">
                <a:solidFill>
                  <a:srgbClr val="CC0000"/>
                </a:solidFill>
              </a:rPr>
              <a:t> integer</a:t>
            </a:r>
            <a:r>
              <a:rPr lang="en-US" sz="2400"/>
              <a:t> variable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Array element can be used for call by value input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Array element can be use for output</a:t>
            </a:r>
          </a:p>
          <a:p>
            <a:pPr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/>
              <a:t>	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f(int x);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void h(void){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arr[50];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//Array element in call by value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arr[30] = f(arr[5]);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4483913f4c8fb0b8d97bfa95fc6bb9625d0c5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11402</TotalTime>
  <Words>4577</Words>
  <Application>Microsoft Office PowerPoint</Application>
  <PresentationFormat>On-screen Show (4:3)</PresentationFormat>
  <Paragraphs>816</Paragraphs>
  <Slides>60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Courier New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891</cp:revision>
  <cp:lastPrinted>1601-01-01T00:00:00Z</cp:lastPrinted>
  <dcterms:created xsi:type="dcterms:W3CDTF">2007-10-07T13:27:00Z</dcterms:created>
  <dcterms:modified xsi:type="dcterms:W3CDTF">2019-11-23T11:17:43Z</dcterms:modified>
</cp:coreProperties>
</file>