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9" r:id="rId3"/>
    <p:sldId id="260" r:id="rId4"/>
    <p:sldId id="261" r:id="rId5"/>
    <p:sldId id="262" r:id="rId6"/>
    <p:sldId id="265" r:id="rId7"/>
    <p:sldId id="266" r:id="rId8"/>
    <p:sldId id="267" r:id="rId9"/>
    <p:sldId id="268" r:id="rId10"/>
    <p:sldId id="273" r:id="rId11"/>
    <p:sldId id="269" r:id="rId12"/>
    <p:sldId id="270" r:id="rId13"/>
    <p:sldId id="271" r:id="rId14"/>
    <p:sldId id="272"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116" d="100"/>
          <a:sy n="116" d="100"/>
        </p:scale>
        <p:origin x="12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6A371-0C42-445D-B038-DF42DB67FC8C}" type="datetimeFigureOut">
              <a:rPr lang="en-US" smtClean="0"/>
              <a:t>7/14/2020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5F0C0-57AD-43B8-A7F7-99296CA6DDAD}" type="slidenum">
              <a:rPr lang="en-US" smtClean="0"/>
              <a:t>‹#›</a:t>
            </a:fld>
            <a:endParaRPr lang="en-US"/>
          </a:p>
        </p:txBody>
      </p:sp>
    </p:spTree>
    <p:extLst>
      <p:ext uri="{BB962C8B-B14F-4D97-AF65-F5344CB8AC3E}">
        <p14:creationId xmlns:p14="http://schemas.microsoft.com/office/powerpoint/2010/main" val="4040549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F5BF7-9DAE-46C8-80D6-709BC8B0F7F5}" type="datetime1">
              <a:rPr lang="en-US" smtClean="0"/>
              <a:t>7/14/2020</a:t>
            </a:fld>
            <a:endParaRPr lang="en-US"/>
          </a:p>
        </p:txBody>
      </p:sp>
      <p:sp>
        <p:nvSpPr>
          <p:cNvPr id="5" name="Footer Placeholder 4"/>
          <p:cNvSpPr>
            <a:spLocks noGrp="1"/>
          </p:cNvSpPr>
          <p:nvPr>
            <p:ph type="ftr" sz="quarter" idx="11"/>
          </p:nvPr>
        </p:nvSpPr>
        <p:spPr/>
        <p:txBody>
          <a:bodyPr/>
          <a:lstStyle/>
          <a:p>
            <a:r>
              <a:rPr lang="en-US"/>
              <a:t>MohammadAli Keshavarz | How to use GraphQL in .netCore</a:t>
            </a:r>
          </a:p>
        </p:txBody>
      </p:sp>
      <p:sp>
        <p:nvSpPr>
          <p:cNvPr id="6" name="Slide Number Placeholder 5"/>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23724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B71F9-1344-4CEE-B24B-8D0255438FE3}" type="datetime1">
              <a:rPr lang="en-US" smtClean="0"/>
              <a:t>7/14/2020</a:t>
            </a:fld>
            <a:endParaRPr lang="en-US"/>
          </a:p>
        </p:txBody>
      </p:sp>
      <p:sp>
        <p:nvSpPr>
          <p:cNvPr id="5" name="Footer Placeholder 4"/>
          <p:cNvSpPr>
            <a:spLocks noGrp="1"/>
          </p:cNvSpPr>
          <p:nvPr>
            <p:ph type="ftr" sz="quarter" idx="11"/>
          </p:nvPr>
        </p:nvSpPr>
        <p:spPr/>
        <p:txBody>
          <a:bodyPr/>
          <a:lstStyle/>
          <a:p>
            <a:r>
              <a:rPr lang="en-US"/>
              <a:t>MohammadAli Keshavarz | How to use GraphQL in .netCore</a:t>
            </a:r>
          </a:p>
        </p:txBody>
      </p:sp>
      <p:sp>
        <p:nvSpPr>
          <p:cNvPr id="6" name="Slide Number Placeholder 5"/>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153948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6558D-3D32-49D7-B5C6-5EA279A3307E}" type="datetime1">
              <a:rPr lang="en-US" smtClean="0"/>
              <a:t>7/14/2020</a:t>
            </a:fld>
            <a:endParaRPr lang="en-US"/>
          </a:p>
        </p:txBody>
      </p:sp>
      <p:sp>
        <p:nvSpPr>
          <p:cNvPr id="5" name="Footer Placeholder 4"/>
          <p:cNvSpPr>
            <a:spLocks noGrp="1"/>
          </p:cNvSpPr>
          <p:nvPr>
            <p:ph type="ftr" sz="quarter" idx="11"/>
          </p:nvPr>
        </p:nvSpPr>
        <p:spPr/>
        <p:txBody>
          <a:bodyPr/>
          <a:lstStyle/>
          <a:p>
            <a:r>
              <a:rPr lang="en-US"/>
              <a:t>MohammadAli Keshavarz | How to use GraphQL in .netCore</a:t>
            </a:r>
          </a:p>
        </p:txBody>
      </p:sp>
      <p:sp>
        <p:nvSpPr>
          <p:cNvPr id="6" name="Slide Number Placeholder 5"/>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81167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5891B-6733-4513-83D9-3BBAF81042BD}" type="datetime1">
              <a:rPr lang="en-US" smtClean="0"/>
              <a:t>7/14/2020</a:t>
            </a:fld>
            <a:endParaRPr lang="en-US"/>
          </a:p>
        </p:txBody>
      </p:sp>
      <p:sp>
        <p:nvSpPr>
          <p:cNvPr id="5" name="Footer Placeholder 4"/>
          <p:cNvSpPr>
            <a:spLocks noGrp="1"/>
          </p:cNvSpPr>
          <p:nvPr>
            <p:ph type="ftr" sz="quarter" idx="11"/>
          </p:nvPr>
        </p:nvSpPr>
        <p:spPr/>
        <p:txBody>
          <a:bodyPr/>
          <a:lstStyle/>
          <a:p>
            <a:r>
              <a:rPr lang="en-US"/>
              <a:t>MohammadAli Keshavarz | How to use GraphQL in .netCore</a:t>
            </a:r>
          </a:p>
        </p:txBody>
      </p:sp>
      <p:sp>
        <p:nvSpPr>
          <p:cNvPr id="6" name="Slide Number Placeholder 5"/>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276314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FD5017-E911-41BB-BFCA-EC5987B2232B}" type="datetime1">
              <a:rPr lang="en-US" smtClean="0"/>
              <a:t>7/14/2020</a:t>
            </a:fld>
            <a:endParaRPr lang="en-US"/>
          </a:p>
        </p:txBody>
      </p:sp>
      <p:sp>
        <p:nvSpPr>
          <p:cNvPr id="5" name="Footer Placeholder 4"/>
          <p:cNvSpPr>
            <a:spLocks noGrp="1"/>
          </p:cNvSpPr>
          <p:nvPr>
            <p:ph type="ftr" sz="quarter" idx="11"/>
          </p:nvPr>
        </p:nvSpPr>
        <p:spPr/>
        <p:txBody>
          <a:bodyPr/>
          <a:lstStyle/>
          <a:p>
            <a:r>
              <a:rPr lang="en-US"/>
              <a:t>MohammadAli Keshavarz | How to use GraphQL in .netCore</a:t>
            </a:r>
          </a:p>
        </p:txBody>
      </p:sp>
      <p:sp>
        <p:nvSpPr>
          <p:cNvPr id="6" name="Slide Number Placeholder 5"/>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295023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F0C2B8-EA1A-45B7-B34F-D73BB3ECF4A9}" type="datetime1">
              <a:rPr lang="en-US" smtClean="0"/>
              <a:t>7/14/2020</a:t>
            </a:fld>
            <a:endParaRPr lang="en-US"/>
          </a:p>
        </p:txBody>
      </p:sp>
      <p:sp>
        <p:nvSpPr>
          <p:cNvPr id="6" name="Footer Placeholder 5"/>
          <p:cNvSpPr>
            <a:spLocks noGrp="1"/>
          </p:cNvSpPr>
          <p:nvPr>
            <p:ph type="ftr" sz="quarter" idx="11"/>
          </p:nvPr>
        </p:nvSpPr>
        <p:spPr/>
        <p:txBody>
          <a:bodyPr/>
          <a:lstStyle/>
          <a:p>
            <a:r>
              <a:rPr lang="en-US"/>
              <a:t>MohammadAli Keshavarz | How to use GraphQL in .netCore</a:t>
            </a:r>
          </a:p>
        </p:txBody>
      </p:sp>
      <p:sp>
        <p:nvSpPr>
          <p:cNvPr id="7" name="Slide Number Placeholder 6"/>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295873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63C1A-E0EE-47B7-8F57-2AC83D6BF7E0}" type="datetime1">
              <a:rPr lang="en-US" smtClean="0"/>
              <a:t>7/14/2020</a:t>
            </a:fld>
            <a:endParaRPr lang="en-US"/>
          </a:p>
        </p:txBody>
      </p:sp>
      <p:sp>
        <p:nvSpPr>
          <p:cNvPr id="8" name="Footer Placeholder 7"/>
          <p:cNvSpPr>
            <a:spLocks noGrp="1"/>
          </p:cNvSpPr>
          <p:nvPr>
            <p:ph type="ftr" sz="quarter" idx="11"/>
          </p:nvPr>
        </p:nvSpPr>
        <p:spPr/>
        <p:txBody>
          <a:bodyPr/>
          <a:lstStyle/>
          <a:p>
            <a:r>
              <a:rPr lang="en-US"/>
              <a:t>MohammadAli Keshavarz | How to use GraphQL in .netCore</a:t>
            </a:r>
          </a:p>
        </p:txBody>
      </p:sp>
      <p:sp>
        <p:nvSpPr>
          <p:cNvPr id="9" name="Slide Number Placeholder 8"/>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265049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AAD81C-40FC-4E6E-BE0A-C689AF42E64A}" type="datetime1">
              <a:rPr lang="en-US" smtClean="0"/>
              <a:t>7/14/2020</a:t>
            </a:fld>
            <a:endParaRPr lang="en-US"/>
          </a:p>
        </p:txBody>
      </p:sp>
      <p:sp>
        <p:nvSpPr>
          <p:cNvPr id="4" name="Footer Placeholder 3"/>
          <p:cNvSpPr>
            <a:spLocks noGrp="1"/>
          </p:cNvSpPr>
          <p:nvPr>
            <p:ph type="ftr" sz="quarter" idx="11"/>
          </p:nvPr>
        </p:nvSpPr>
        <p:spPr/>
        <p:txBody>
          <a:bodyPr/>
          <a:lstStyle/>
          <a:p>
            <a:r>
              <a:rPr lang="en-US"/>
              <a:t>MohammadAli Keshavarz | How to use GraphQL in .netCore</a:t>
            </a:r>
          </a:p>
        </p:txBody>
      </p:sp>
      <p:sp>
        <p:nvSpPr>
          <p:cNvPr id="5" name="Slide Number Placeholder 4"/>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335821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6B047-13E6-47CD-8D4E-CB81BB5FC3AA}" type="datetime1">
              <a:rPr lang="en-US" smtClean="0"/>
              <a:t>7/14/2020</a:t>
            </a:fld>
            <a:endParaRPr lang="en-US"/>
          </a:p>
        </p:txBody>
      </p:sp>
      <p:sp>
        <p:nvSpPr>
          <p:cNvPr id="3" name="Footer Placeholder 2"/>
          <p:cNvSpPr>
            <a:spLocks noGrp="1"/>
          </p:cNvSpPr>
          <p:nvPr>
            <p:ph type="ftr" sz="quarter" idx="11"/>
          </p:nvPr>
        </p:nvSpPr>
        <p:spPr/>
        <p:txBody>
          <a:bodyPr/>
          <a:lstStyle/>
          <a:p>
            <a:r>
              <a:rPr lang="en-US"/>
              <a:t>MohammadAli Keshavarz | How to use GraphQL in .netCore</a:t>
            </a:r>
          </a:p>
        </p:txBody>
      </p:sp>
      <p:sp>
        <p:nvSpPr>
          <p:cNvPr id="4" name="Slide Number Placeholder 3"/>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316812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5C62E8-21D6-4F17-B34E-2E067C6569EF}" type="datetime1">
              <a:rPr lang="en-US" smtClean="0"/>
              <a:t>7/14/2020</a:t>
            </a:fld>
            <a:endParaRPr lang="en-US"/>
          </a:p>
        </p:txBody>
      </p:sp>
      <p:sp>
        <p:nvSpPr>
          <p:cNvPr id="6" name="Footer Placeholder 5"/>
          <p:cNvSpPr>
            <a:spLocks noGrp="1"/>
          </p:cNvSpPr>
          <p:nvPr>
            <p:ph type="ftr" sz="quarter" idx="11"/>
          </p:nvPr>
        </p:nvSpPr>
        <p:spPr/>
        <p:txBody>
          <a:bodyPr/>
          <a:lstStyle/>
          <a:p>
            <a:r>
              <a:rPr lang="en-US"/>
              <a:t>MohammadAli Keshavarz | How to use GraphQL in .netCore</a:t>
            </a:r>
          </a:p>
        </p:txBody>
      </p:sp>
      <p:sp>
        <p:nvSpPr>
          <p:cNvPr id="7" name="Slide Number Placeholder 6"/>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311540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A6DF7F-0EF8-4C1F-9870-15F8CD6A25A4}" type="datetime1">
              <a:rPr lang="en-US" smtClean="0"/>
              <a:t>7/14/2020</a:t>
            </a:fld>
            <a:endParaRPr lang="en-US"/>
          </a:p>
        </p:txBody>
      </p:sp>
      <p:sp>
        <p:nvSpPr>
          <p:cNvPr id="6" name="Footer Placeholder 5"/>
          <p:cNvSpPr>
            <a:spLocks noGrp="1"/>
          </p:cNvSpPr>
          <p:nvPr>
            <p:ph type="ftr" sz="quarter" idx="11"/>
          </p:nvPr>
        </p:nvSpPr>
        <p:spPr/>
        <p:txBody>
          <a:bodyPr/>
          <a:lstStyle/>
          <a:p>
            <a:r>
              <a:rPr lang="en-US"/>
              <a:t>MohammadAli Keshavarz | How to use GraphQL in .netCore</a:t>
            </a:r>
          </a:p>
        </p:txBody>
      </p:sp>
      <p:sp>
        <p:nvSpPr>
          <p:cNvPr id="7" name="Slide Number Placeholder 6"/>
          <p:cNvSpPr>
            <a:spLocks noGrp="1"/>
          </p:cNvSpPr>
          <p:nvPr>
            <p:ph type="sldNum" sz="quarter" idx="12"/>
          </p:nvPr>
        </p:nvSpPr>
        <p:spPr/>
        <p:txBody>
          <a:bodyPr/>
          <a:lstStyle/>
          <a:p>
            <a:fld id="{6DDF5ED5-65EF-451C-AA42-5C2155D47F17}" type="slidenum">
              <a:rPr lang="en-US" smtClean="0"/>
              <a:t>‹#›</a:t>
            </a:fld>
            <a:endParaRPr lang="en-US"/>
          </a:p>
        </p:txBody>
      </p:sp>
    </p:spTree>
    <p:extLst>
      <p:ext uri="{BB962C8B-B14F-4D97-AF65-F5344CB8AC3E}">
        <p14:creationId xmlns:p14="http://schemas.microsoft.com/office/powerpoint/2010/main" val="392094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7C44A-DA9C-430C-996B-01ABE708AE4F}" type="datetime1">
              <a:rPr lang="en-US" smtClean="0"/>
              <a:t>7/14/2020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MohammadAli Keshavarz | How to use GraphQL in .netCore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F5ED5-65EF-451C-AA42-5C2155D47F17}" type="slidenum">
              <a:rPr lang="en-US" smtClean="0"/>
              <a:t>‹#›</a:t>
            </a:fld>
            <a:endParaRPr lang="en-US"/>
          </a:p>
        </p:txBody>
      </p:sp>
    </p:spTree>
    <p:extLst>
      <p:ext uri="{BB962C8B-B14F-4D97-AF65-F5344CB8AC3E}">
        <p14:creationId xmlns:p14="http://schemas.microsoft.com/office/powerpoint/2010/main" val="284589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389169/best-practices-for-api-versio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DB7EE1F-DE5D-45F0-9EC5-798DFCD75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4351" y="1514884"/>
            <a:ext cx="1336785" cy="1336785"/>
          </a:xfrm>
          <a:prstGeom prst="rect">
            <a:avLst/>
          </a:prstGeom>
        </p:spPr>
      </p:pic>
      <p:pic>
        <p:nvPicPr>
          <p:cNvPr id="13" name="Graphic 12">
            <a:extLst>
              <a:ext uri="{FF2B5EF4-FFF2-40B4-BE49-F238E27FC236}">
                <a16:creationId xmlns:a16="http://schemas.microsoft.com/office/drawing/2014/main" id="{50E638BD-38F5-4DDE-80AC-9CF72478EA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7685" y="1642283"/>
            <a:ext cx="1919661" cy="1209386"/>
          </a:xfrm>
          <a:prstGeom prst="rect">
            <a:avLst/>
          </a:prstGeom>
        </p:spPr>
      </p:pic>
      <p:sp>
        <p:nvSpPr>
          <p:cNvPr id="14" name="TextBox 13">
            <a:extLst>
              <a:ext uri="{FF2B5EF4-FFF2-40B4-BE49-F238E27FC236}">
                <a16:creationId xmlns:a16="http://schemas.microsoft.com/office/drawing/2014/main" id="{C98A0A56-81AA-4E0F-892A-173FF4BEF514}"/>
              </a:ext>
            </a:extLst>
          </p:cNvPr>
          <p:cNvSpPr txBox="1"/>
          <p:nvPr/>
        </p:nvSpPr>
        <p:spPr>
          <a:xfrm>
            <a:off x="419782" y="3175335"/>
            <a:ext cx="8304436" cy="830997"/>
          </a:xfrm>
          <a:prstGeom prst="rect">
            <a:avLst/>
          </a:prstGeom>
          <a:noFill/>
        </p:spPr>
        <p:txBody>
          <a:bodyPr wrap="square" rtlCol="0">
            <a:spAutoFit/>
          </a:bodyPr>
          <a:lstStyle/>
          <a:p>
            <a:r>
              <a:rPr lang="en-US" sz="4800" dirty="0">
                <a:solidFill>
                  <a:schemeClr val="bg1"/>
                </a:solidFill>
              </a:rPr>
              <a:t>How to use </a:t>
            </a:r>
            <a:r>
              <a:rPr lang="en-US" sz="4800" dirty="0" err="1">
                <a:solidFill>
                  <a:schemeClr val="bg1"/>
                </a:solidFill>
              </a:rPr>
              <a:t>GraphQL</a:t>
            </a:r>
            <a:r>
              <a:rPr lang="en-US" sz="4800" dirty="0">
                <a:solidFill>
                  <a:schemeClr val="bg1"/>
                </a:solidFill>
              </a:rPr>
              <a:t> in .</a:t>
            </a:r>
            <a:r>
              <a:rPr lang="en-US" sz="4800" dirty="0" err="1">
                <a:solidFill>
                  <a:schemeClr val="bg1"/>
                </a:solidFill>
              </a:rPr>
              <a:t>NetCore</a:t>
            </a:r>
            <a:endParaRPr lang="en-US" sz="4800" dirty="0">
              <a:solidFill>
                <a:schemeClr val="bg1"/>
              </a:solidFill>
            </a:endParaRPr>
          </a:p>
        </p:txBody>
      </p:sp>
    </p:spTree>
    <p:extLst>
      <p:ext uri="{BB962C8B-B14F-4D97-AF65-F5344CB8AC3E}">
        <p14:creationId xmlns:p14="http://schemas.microsoft.com/office/powerpoint/2010/main" val="50009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Models</a:t>
            </a:r>
            <a:br>
              <a:rPr lang="en-US" dirty="0"/>
            </a:br>
            <a:endParaRPr lang="en-US" dirty="0"/>
          </a:p>
        </p:txBody>
      </p:sp>
      <p:sp>
        <p:nvSpPr>
          <p:cNvPr id="5" name="Footer Placeholder 4">
            <a:extLst>
              <a:ext uri="{FF2B5EF4-FFF2-40B4-BE49-F238E27FC236}">
                <a16:creationId xmlns:a16="http://schemas.microsoft.com/office/drawing/2014/main" id="{39E941B9-10C1-4A1F-A126-655A1F000B0A}"/>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10</a:t>
            </a:fld>
            <a:endParaRPr lang="en-US"/>
          </a:p>
        </p:txBody>
      </p:sp>
      <p:sp>
        <p:nvSpPr>
          <p:cNvPr id="3" name="Rectangle 1">
            <a:extLst>
              <a:ext uri="{FF2B5EF4-FFF2-40B4-BE49-F238E27FC236}">
                <a16:creationId xmlns:a16="http://schemas.microsoft.com/office/drawing/2014/main" id="{24B083D1-DA5D-436F-85A9-926D1E6E87F7}"/>
              </a:ext>
            </a:extLst>
          </p:cNvPr>
          <p:cNvSpPr>
            <a:spLocks noChangeArrowheads="1"/>
          </p:cNvSpPr>
          <p:nvPr/>
        </p:nvSpPr>
        <p:spPr bwMode="auto">
          <a:xfrm>
            <a:off x="0" y="143961"/>
            <a:ext cx="59312"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Open San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50" name="Picture 6" descr="10 big Star Wars moments coming in 2020 after The Rise of ...">
            <a:extLst>
              <a:ext uri="{FF2B5EF4-FFF2-40B4-BE49-F238E27FC236}">
                <a16:creationId xmlns:a16="http://schemas.microsoft.com/office/drawing/2014/main" id="{928FE2DB-1103-47F5-911F-55BD6089B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27907"/>
            <a:ext cx="9144000" cy="513397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pic>
      <p:sp>
        <p:nvSpPr>
          <p:cNvPr id="14" name="TextBox 13">
            <a:extLst>
              <a:ext uri="{FF2B5EF4-FFF2-40B4-BE49-F238E27FC236}">
                <a16:creationId xmlns:a16="http://schemas.microsoft.com/office/drawing/2014/main" id="{2AB52AF5-B63F-42BD-9981-50E2F125D016}"/>
              </a:ext>
            </a:extLst>
          </p:cNvPr>
          <p:cNvSpPr txBox="1"/>
          <p:nvPr/>
        </p:nvSpPr>
        <p:spPr>
          <a:xfrm>
            <a:off x="7027101" y="5453996"/>
            <a:ext cx="1665962"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b="1" dirty="0">
                <a:solidFill>
                  <a:schemeClr val="bg1"/>
                </a:solidFill>
                <a:latin typeface="Bahij Palatino Sans Arabic" panose="02040503050201020203" pitchFamily="18" charset="-78"/>
                <a:cs typeface="Bahij Palatino Sans Arabic" panose="02040503050201020203" pitchFamily="18" charset="-78"/>
              </a:rPr>
              <a:t>Human </a:t>
            </a:r>
          </a:p>
        </p:txBody>
      </p:sp>
      <p:sp>
        <p:nvSpPr>
          <p:cNvPr id="16" name="TextBox 15">
            <a:extLst>
              <a:ext uri="{FF2B5EF4-FFF2-40B4-BE49-F238E27FC236}">
                <a16:creationId xmlns:a16="http://schemas.microsoft.com/office/drawing/2014/main" id="{09862564-28F5-4184-A74A-C8825156C52B}"/>
              </a:ext>
            </a:extLst>
          </p:cNvPr>
          <p:cNvSpPr txBox="1"/>
          <p:nvPr/>
        </p:nvSpPr>
        <p:spPr>
          <a:xfrm>
            <a:off x="628649" y="5500299"/>
            <a:ext cx="1358064" cy="984885"/>
          </a:xfrm>
          <a:prstGeom prst="rect">
            <a:avLst/>
          </a:prstGeom>
          <a:noFill/>
        </p:spPr>
        <p:txBody>
          <a:bodyPr wrap="none" rtlCol="0">
            <a:spAutoFit/>
          </a:bodyPr>
          <a:lstStyle/>
          <a:p>
            <a:r>
              <a:rPr lang="en-US" altLang="en-US" sz="4000" b="1" dirty="0">
                <a:solidFill>
                  <a:schemeClr val="bg1"/>
                </a:solidFill>
                <a:latin typeface="Bahij Palatino Sans Arabic" panose="02040503050201020203" pitchFamily="18" charset="-78"/>
                <a:cs typeface="Bahij Palatino Sans Arabic" panose="02040503050201020203" pitchFamily="18" charset="-78"/>
              </a:rPr>
              <a:t>Droid</a:t>
            </a:r>
          </a:p>
          <a:p>
            <a:endParaRPr lang="en-US" dirty="0"/>
          </a:p>
        </p:txBody>
      </p:sp>
      <p:sp>
        <p:nvSpPr>
          <p:cNvPr id="18" name="Rectangle 8">
            <a:extLst>
              <a:ext uri="{FF2B5EF4-FFF2-40B4-BE49-F238E27FC236}">
                <a16:creationId xmlns:a16="http://schemas.microsoft.com/office/drawing/2014/main" id="{3414F18B-F342-4B3D-A135-2CF611AF60F5}"/>
              </a:ext>
            </a:extLst>
          </p:cNvPr>
          <p:cNvSpPr>
            <a:spLocks noChangeArrowheads="1"/>
          </p:cNvSpPr>
          <p:nvPr/>
        </p:nvSpPr>
        <p:spPr bwMode="auto">
          <a:xfrm>
            <a:off x="0" y="43934"/>
            <a:ext cx="184731" cy="369332"/>
          </a:xfrm>
          <a:prstGeom prst="rect">
            <a:avLst/>
          </a:prstGeom>
          <a:solidFill>
            <a:srgbClr val="2626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E4F5C33B-1986-4BDF-B45C-368741408F9B}"/>
              </a:ext>
            </a:extLst>
          </p:cNvPr>
          <p:cNvSpPr txBox="1"/>
          <p:nvPr/>
        </p:nvSpPr>
        <p:spPr>
          <a:xfrm>
            <a:off x="2190845" y="4689457"/>
            <a:ext cx="4947040" cy="1569660"/>
          </a:xfrm>
          <a:prstGeom prst="rect">
            <a:avLst/>
          </a:prstGeom>
          <a:no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en-US" sz="4800" b="1" dirty="0" err="1">
                <a:solidFill>
                  <a:schemeClr val="bg1"/>
                </a:solidFill>
                <a:latin typeface="JetBrains Mono"/>
              </a:rPr>
              <a:t>StarWarsCharacter</a:t>
            </a:r>
            <a:endParaRPr lang="en-US" altLang="en-US" sz="9600" b="1" dirty="0">
              <a:solidFill>
                <a:schemeClr val="bg1"/>
              </a:solidFill>
              <a:latin typeface="Arial" panose="020B0604020202020204" pitchFamily="34" charset="0"/>
            </a:endParaRPr>
          </a:p>
          <a:p>
            <a:endParaRPr lang="en-US" sz="4800" b="1" dirty="0">
              <a:solidFill>
                <a:schemeClr val="bg1"/>
              </a:solidFill>
            </a:endParaRPr>
          </a:p>
        </p:txBody>
      </p:sp>
    </p:spTree>
    <p:extLst>
      <p:ext uri="{BB962C8B-B14F-4D97-AF65-F5344CB8AC3E}">
        <p14:creationId xmlns:p14="http://schemas.microsoft.com/office/powerpoint/2010/main" val="85285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How to create </a:t>
            </a:r>
            <a:r>
              <a:rPr lang="en-US"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queriable</a:t>
            </a:r>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 endpoint?</a:t>
            </a:r>
            <a:br>
              <a:rPr lang="en-US" dirty="0"/>
            </a:br>
            <a:endParaRPr lang="en-US" dirty="0"/>
          </a:p>
        </p:txBody>
      </p:sp>
      <p:sp>
        <p:nvSpPr>
          <p:cNvPr id="5" name="Footer Placeholder 4">
            <a:extLst>
              <a:ext uri="{FF2B5EF4-FFF2-40B4-BE49-F238E27FC236}">
                <a16:creationId xmlns:a16="http://schemas.microsoft.com/office/drawing/2014/main" id="{39E941B9-10C1-4A1F-A126-655A1F000B0A}"/>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11</a:t>
            </a:fld>
            <a:endParaRPr lang="en-US"/>
          </a:p>
        </p:txBody>
      </p:sp>
      <p:sp>
        <p:nvSpPr>
          <p:cNvPr id="3" name="Rectangle 1">
            <a:extLst>
              <a:ext uri="{FF2B5EF4-FFF2-40B4-BE49-F238E27FC236}">
                <a16:creationId xmlns:a16="http://schemas.microsoft.com/office/drawing/2014/main" id="{24B083D1-DA5D-436F-85A9-926D1E6E87F7}"/>
              </a:ext>
            </a:extLst>
          </p:cNvPr>
          <p:cNvSpPr>
            <a:spLocks noChangeArrowheads="1"/>
          </p:cNvSpPr>
          <p:nvPr/>
        </p:nvSpPr>
        <p:spPr bwMode="auto">
          <a:xfrm>
            <a:off x="0" y="143961"/>
            <a:ext cx="59312"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Open San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2F2F0830-2263-49DA-8B74-8CFFDB16A060}"/>
              </a:ext>
            </a:extLst>
          </p:cNvPr>
          <p:cNvSpPr>
            <a:spLocks noGrp="1"/>
          </p:cNvSpPr>
          <p:nvPr>
            <p:ph idx="1"/>
          </p:nvPr>
        </p:nvSpPr>
        <p:spPr>
          <a:xfrm>
            <a:off x="628650" y="1627917"/>
            <a:ext cx="7886700" cy="4351338"/>
          </a:xfrm>
        </p:spPr>
        <p:txBody>
          <a:bodyPr>
            <a:normAutofit/>
          </a:bodyPr>
          <a:lstStyle/>
          <a:p>
            <a:pPr marL="0" indent="0">
              <a:buNone/>
            </a:pPr>
            <a:r>
              <a:rPr lang="en-US" sz="2400" dirty="0">
                <a:solidFill>
                  <a:schemeClr val="accent4">
                    <a:lumMod val="75000"/>
                  </a:schemeClr>
                </a:solidFill>
                <a:latin typeface="Bahij Palatino Sans Arabic" panose="02040503050201020203" pitchFamily="18" charset="-78"/>
                <a:cs typeface="Bahij Palatino Sans Arabic" panose="02040503050201020203" pitchFamily="18" charset="-78"/>
              </a:rPr>
              <a:t>Create project schema: </a:t>
            </a:r>
          </a:p>
        </p:txBody>
      </p:sp>
      <p:pic>
        <p:nvPicPr>
          <p:cNvPr id="4" name="Picture 3">
            <a:extLst>
              <a:ext uri="{FF2B5EF4-FFF2-40B4-BE49-F238E27FC236}">
                <a16:creationId xmlns:a16="http://schemas.microsoft.com/office/drawing/2014/main" id="{A3FAE1C5-9B2C-4086-AF10-91BD80A01E3D}"/>
              </a:ext>
            </a:extLst>
          </p:cNvPr>
          <p:cNvPicPr>
            <a:picLocks noChangeAspect="1"/>
          </p:cNvPicPr>
          <p:nvPr/>
        </p:nvPicPr>
        <p:blipFill>
          <a:blip r:embed="rId2"/>
          <a:stretch>
            <a:fillRect/>
          </a:stretch>
        </p:blipFill>
        <p:spPr>
          <a:xfrm>
            <a:off x="991115" y="2053369"/>
            <a:ext cx="8010229" cy="3734499"/>
          </a:xfrm>
          <a:prstGeom prst="rect">
            <a:avLst/>
          </a:prstGeom>
        </p:spPr>
      </p:pic>
    </p:spTree>
    <p:extLst>
      <p:ext uri="{BB962C8B-B14F-4D97-AF65-F5344CB8AC3E}">
        <p14:creationId xmlns:p14="http://schemas.microsoft.com/office/powerpoint/2010/main" val="35014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sz="3600"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How to create </a:t>
            </a:r>
            <a:r>
              <a:rPr lang="en-US" sz="3600"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queriable</a:t>
            </a:r>
            <a:r>
              <a:rPr lang="en-US" sz="3600"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 endpoint? (</a:t>
            </a:r>
            <a:r>
              <a:rPr lang="en-US" sz="3600"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Cntd</a:t>
            </a:r>
            <a:r>
              <a:rPr lang="en-US" sz="3600"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a:t>
            </a:r>
            <a:br>
              <a:rPr lang="en-US" sz="3600" dirty="0"/>
            </a:br>
            <a:endParaRPr lang="en-US" sz="3600" dirty="0"/>
          </a:p>
        </p:txBody>
      </p:sp>
      <p:sp>
        <p:nvSpPr>
          <p:cNvPr id="5" name="Footer Placeholder 4">
            <a:extLst>
              <a:ext uri="{FF2B5EF4-FFF2-40B4-BE49-F238E27FC236}">
                <a16:creationId xmlns:a16="http://schemas.microsoft.com/office/drawing/2014/main" id="{39E941B9-10C1-4A1F-A126-655A1F000B0A}"/>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12</a:t>
            </a:fld>
            <a:endParaRPr lang="en-US"/>
          </a:p>
        </p:txBody>
      </p:sp>
      <p:sp>
        <p:nvSpPr>
          <p:cNvPr id="3" name="Rectangle 1">
            <a:extLst>
              <a:ext uri="{FF2B5EF4-FFF2-40B4-BE49-F238E27FC236}">
                <a16:creationId xmlns:a16="http://schemas.microsoft.com/office/drawing/2014/main" id="{24B083D1-DA5D-436F-85A9-926D1E6E87F7}"/>
              </a:ext>
            </a:extLst>
          </p:cNvPr>
          <p:cNvSpPr>
            <a:spLocks noChangeArrowheads="1"/>
          </p:cNvSpPr>
          <p:nvPr/>
        </p:nvSpPr>
        <p:spPr bwMode="auto">
          <a:xfrm>
            <a:off x="0" y="143961"/>
            <a:ext cx="59312"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Open San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2F2F0830-2263-49DA-8B74-8CFFDB16A060}"/>
              </a:ext>
            </a:extLst>
          </p:cNvPr>
          <p:cNvSpPr>
            <a:spLocks noGrp="1"/>
          </p:cNvSpPr>
          <p:nvPr>
            <p:ph idx="1"/>
          </p:nvPr>
        </p:nvSpPr>
        <p:spPr>
          <a:xfrm>
            <a:off x="628650" y="1627917"/>
            <a:ext cx="7886700" cy="4351338"/>
          </a:xfrm>
        </p:spPr>
        <p:txBody>
          <a:bodyPr>
            <a:normAutofit/>
          </a:bodyPr>
          <a:lstStyle/>
          <a:p>
            <a:pPr marL="0" indent="0">
              <a:buNone/>
            </a:pPr>
            <a:r>
              <a:rPr lang="en-US" sz="2400" dirty="0">
                <a:solidFill>
                  <a:schemeClr val="accent4">
                    <a:lumMod val="75000"/>
                  </a:schemeClr>
                </a:solidFill>
                <a:latin typeface="Bahij Palatino Sans Arabic" panose="02040503050201020203" pitchFamily="18" charset="-78"/>
                <a:cs typeface="Bahij Palatino Sans Arabic" panose="02040503050201020203" pitchFamily="18" charset="-78"/>
              </a:rPr>
              <a:t>Create </a:t>
            </a:r>
            <a:r>
              <a:rPr lang="en-US" sz="2400" dirty="0" err="1">
                <a:solidFill>
                  <a:schemeClr val="accent4">
                    <a:lumMod val="75000"/>
                  </a:schemeClr>
                </a:solidFill>
                <a:latin typeface="Bahij Palatino Sans Arabic" panose="02040503050201020203" pitchFamily="18" charset="-78"/>
                <a:cs typeface="Bahij Palatino Sans Arabic" panose="02040503050201020203" pitchFamily="18" charset="-78"/>
              </a:rPr>
              <a:t>ObjectGraphTypes</a:t>
            </a:r>
            <a:r>
              <a:rPr lang="en-US" sz="2400" dirty="0">
                <a:solidFill>
                  <a:schemeClr val="accent4">
                    <a:lumMod val="75000"/>
                  </a:schemeClr>
                </a:solidFill>
                <a:latin typeface="Bahij Palatino Sans Arabic" panose="02040503050201020203" pitchFamily="18" charset="-78"/>
                <a:cs typeface="Bahij Palatino Sans Arabic" panose="02040503050201020203" pitchFamily="18" charset="-78"/>
              </a:rPr>
              <a:t>: </a:t>
            </a:r>
          </a:p>
        </p:txBody>
      </p:sp>
      <p:pic>
        <p:nvPicPr>
          <p:cNvPr id="9" name="Picture 8">
            <a:extLst>
              <a:ext uri="{FF2B5EF4-FFF2-40B4-BE49-F238E27FC236}">
                <a16:creationId xmlns:a16="http://schemas.microsoft.com/office/drawing/2014/main" id="{46C89AD8-32D7-4577-8138-85CA5E4E7984}"/>
              </a:ext>
            </a:extLst>
          </p:cNvPr>
          <p:cNvPicPr>
            <a:picLocks noChangeAspect="1"/>
          </p:cNvPicPr>
          <p:nvPr/>
        </p:nvPicPr>
        <p:blipFill>
          <a:blip r:embed="rId2"/>
          <a:stretch>
            <a:fillRect/>
          </a:stretch>
        </p:blipFill>
        <p:spPr>
          <a:xfrm>
            <a:off x="694857" y="2067785"/>
            <a:ext cx="8545118" cy="4058216"/>
          </a:xfrm>
          <a:prstGeom prst="rect">
            <a:avLst/>
          </a:prstGeom>
        </p:spPr>
      </p:pic>
    </p:spTree>
    <p:extLst>
      <p:ext uri="{BB962C8B-B14F-4D97-AF65-F5344CB8AC3E}">
        <p14:creationId xmlns:p14="http://schemas.microsoft.com/office/powerpoint/2010/main" val="321402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sz="3600"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How to create </a:t>
            </a:r>
            <a:r>
              <a:rPr lang="en-US" sz="3600"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queriable</a:t>
            </a:r>
            <a:r>
              <a:rPr lang="en-US" sz="3600"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 endpoint? (</a:t>
            </a:r>
            <a:r>
              <a:rPr lang="en-US" sz="3600"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Cntd</a:t>
            </a:r>
            <a:r>
              <a:rPr lang="en-US" sz="3600"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a:t>
            </a:r>
            <a:br>
              <a:rPr lang="en-US" sz="3600" dirty="0"/>
            </a:br>
            <a:endParaRPr lang="en-US" sz="3600" dirty="0"/>
          </a:p>
        </p:txBody>
      </p:sp>
      <p:sp>
        <p:nvSpPr>
          <p:cNvPr id="5" name="Footer Placeholder 4">
            <a:extLst>
              <a:ext uri="{FF2B5EF4-FFF2-40B4-BE49-F238E27FC236}">
                <a16:creationId xmlns:a16="http://schemas.microsoft.com/office/drawing/2014/main" id="{39E941B9-10C1-4A1F-A126-655A1F000B0A}"/>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13</a:t>
            </a:fld>
            <a:endParaRPr lang="en-US"/>
          </a:p>
        </p:txBody>
      </p:sp>
      <p:sp>
        <p:nvSpPr>
          <p:cNvPr id="3" name="Rectangle 1">
            <a:extLst>
              <a:ext uri="{FF2B5EF4-FFF2-40B4-BE49-F238E27FC236}">
                <a16:creationId xmlns:a16="http://schemas.microsoft.com/office/drawing/2014/main" id="{24B083D1-DA5D-436F-85A9-926D1E6E87F7}"/>
              </a:ext>
            </a:extLst>
          </p:cNvPr>
          <p:cNvSpPr>
            <a:spLocks noChangeArrowheads="1"/>
          </p:cNvSpPr>
          <p:nvPr/>
        </p:nvSpPr>
        <p:spPr bwMode="auto">
          <a:xfrm>
            <a:off x="0" y="143961"/>
            <a:ext cx="59312"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Open San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2F2F0830-2263-49DA-8B74-8CFFDB16A060}"/>
              </a:ext>
            </a:extLst>
          </p:cNvPr>
          <p:cNvSpPr>
            <a:spLocks noGrp="1"/>
          </p:cNvSpPr>
          <p:nvPr>
            <p:ph idx="1"/>
          </p:nvPr>
        </p:nvSpPr>
        <p:spPr>
          <a:xfrm>
            <a:off x="628650" y="1627917"/>
            <a:ext cx="7886700" cy="4351338"/>
          </a:xfrm>
        </p:spPr>
        <p:txBody>
          <a:bodyPr>
            <a:normAutofit/>
          </a:bodyPr>
          <a:lstStyle/>
          <a:p>
            <a:pPr marL="0" indent="0">
              <a:buNone/>
            </a:pPr>
            <a:r>
              <a:rPr lang="en-US" sz="2400" dirty="0">
                <a:solidFill>
                  <a:schemeClr val="accent4">
                    <a:lumMod val="75000"/>
                  </a:schemeClr>
                </a:solidFill>
                <a:latin typeface="Bahij Palatino Sans Arabic" panose="02040503050201020203" pitchFamily="18" charset="-78"/>
                <a:cs typeface="Bahij Palatino Sans Arabic" panose="02040503050201020203" pitchFamily="18" charset="-78"/>
              </a:rPr>
              <a:t>Create </a:t>
            </a:r>
            <a:r>
              <a:rPr lang="en-US" sz="2400" dirty="0" err="1">
                <a:solidFill>
                  <a:schemeClr val="accent4">
                    <a:lumMod val="75000"/>
                  </a:schemeClr>
                </a:solidFill>
                <a:latin typeface="Bahij Palatino Sans Arabic" panose="02040503050201020203" pitchFamily="18" charset="-78"/>
                <a:cs typeface="Bahij Palatino Sans Arabic" panose="02040503050201020203" pitchFamily="18" charset="-78"/>
              </a:rPr>
              <a:t>ObjectGraphTypes</a:t>
            </a:r>
            <a:r>
              <a:rPr lang="en-US" sz="2400" dirty="0">
                <a:solidFill>
                  <a:schemeClr val="accent4">
                    <a:lumMod val="75000"/>
                  </a:schemeClr>
                </a:solidFill>
                <a:latin typeface="Bahij Palatino Sans Arabic" panose="02040503050201020203" pitchFamily="18" charset="-78"/>
                <a:cs typeface="Bahij Palatino Sans Arabic" panose="02040503050201020203" pitchFamily="18" charset="-78"/>
              </a:rPr>
              <a:t>: </a:t>
            </a:r>
          </a:p>
        </p:txBody>
      </p:sp>
      <p:pic>
        <p:nvPicPr>
          <p:cNvPr id="9" name="Picture 8">
            <a:extLst>
              <a:ext uri="{FF2B5EF4-FFF2-40B4-BE49-F238E27FC236}">
                <a16:creationId xmlns:a16="http://schemas.microsoft.com/office/drawing/2014/main" id="{46C89AD8-32D7-4577-8138-85CA5E4E7984}"/>
              </a:ext>
            </a:extLst>
          </p:cNvPr>
          <p:cNvPicPr>
            <a:picLocks noChangeAspect="1"/>
          </p:cNvPicPr>
          <p:nvPr/>
        </p:nvPicPr>
        <p:blipFill>
          <a:blip r:embed="rId2"/>
          <a:stretch>
            <a:fillRect/>
          </a:stretch>
        </p:blipFill>
        <p:spPr>
          <a:xfrm>
            <a:off x="694857" y="2067785"/>
            <a:ext cx="8545118" cy="4058216"/>
          </a:xfrm>
          <a:prstGeom prst="rect">
            <a:avLst/>
          </a:prstGeom>
        </p:spPr>
      </p:pic>
    </p:spTree>
    <p:extLst>
      <p:ext uri="{BB962C8B-B14F-4D97-AF65-F5344CB8AC3E}">
        <p14:creationId xmlns:p14="http://schemas.microsoft.com/office/powerpoint/2010/main" val="53442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sz="3600"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How to create </a:t>
            </a:r>
            <a:r>
              <a:rPr lang="en-US" sz="3600"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queriable</a:t>
            </a:r>
            <a:r>
              <a:rPr lang="en-US" sz="3600"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 endpoint? (</a:t>
            </a:r>
            <a:r>
              <a:rPr lang="en-US" sz="3600"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Cntd</a:t>
            </a:r>
            <a:r>
              <a:rPr lang="en-US" sz="3600"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a:t>
            </a:r>
            <a:br>
              <a:rPr lang="en-US" sz="3600" dirty="0"/>
            </a:br>
            <a:endParaRPr lang="en-US" sz="3600" dirty="0"/>
          </a:p>
        </p:txBody>
      </p:sp>
      <p:sp>
        <p:nvSpPr>
          <p:cNvPr id="5" name="Footer Placeholder 4">
            <a:extLst>
              <a:ext uri="{FF2B5EF4-FFF2-40B4-BE49-F238E27FC236}">
                <a16:creationId xmlns:a16="http://schemas.microsoft.com/office/drawing/2014/main" id="{39E941B9-10C1-4A1F-A126-655A1F000B0A}"/>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14</a:t>
            </a:fld>
            <a:endParaRPr lang="en-US"/>
          </a:p>
        </p:txBody>
      </p:sp>
      <p:sp>
        <p:nvSpPr>
          <p:cNvPr id="3" name="Rectangle 1">
            <a:extLst>
              <a:ext uri="{FF2B5EF4-FFF2-40B4-BE49-F238E27FC236}">
                <a16:creationId xmlns:a16="http://schemas.microsoft.com/office/drawing/2014/main" id="{24B083D1-DA5D-436F-85A9-926D1E6E87F7}"/>
              </a:ext>
            </a:extLst>
          </p:cNvPr>
          <p:cNvSpPr>
            <a:spLocks noChangeArrowheads="1"/>
          </p:cNvSpPr>
          <p:nvPr/>
        </p:nvSpPr>
        <p:spPr bwMode="auto">
          <a:xfrm>
            <a:off x="0" y="143961"/>
            <a:ext cx="59312"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Open San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2F2F0830-2263-49DA-8B74-8CFFDB16A060}"/>
              </a:ext>
            </a:extLst>
          </p:cNvPr>
          <p:cNvSpPr>
            <a:spLocks noGrp="1"/>
          </p:cNvSpPr>
          <p:nvPr>
            <p:ph idx="1"/>
          </p:nvPr>
        </p:nvSpPr>
        <p:spPr>
          <a:xfrm>
            <a:off x="628650" y="1627917"/>
            <a:ext cx="7886700" cy="4351338"/>
          </a:xfrm>
        </p:spPr>
        <p:txBody>
          <a:bodyPr>
            <a:normAutofit/>
          </a:bodyPr>
          <a:lstStyle/>
          <a:p>
            <a:pPr marL="0" indent="0">
              <a:buNone/>
            </a:pPr>
            <a:r>
              <a:rPr lang="en-US" sz="2400" dirty="0">
                <a:solidFill>
                  <a:schemeClr val="accent4">
                    <a:lumMod val="75000"/>
                  </a:schemeClr>
                </a:solidFill>
                <a:latin typeface="Bahij Palatino Sans Arabic" panose="02040503050201020203" pitchFamily="18" charset="-78"/>
                <a:cs typeface="Bahij Palatino Sans Arabic" panose="02040503050201020203" pitchFamily="18" charset="-78"/>
              </a:rPr>
              <a:t>Create </a:t>
            </a:r>
            <a:r>
              <a:rPr lang="en-US" altLang="en-US" sz="2400" dirty="0" err="1">
                <a:solidFill>
                  <a:schemeClr val="accent4">
                    <a:lumMod val="75000"/>
                  </a:schemeClr>
                </a:solidFill>
                <a:latin typeface="Bahij Palatino Sans Arabic" panose="02040503050201020203" pitchFamily="18" charset="-78"/>
                <a:cs typeface="Bahij Palatino Sans Arabic" panose="02040503050201020203" pitchFamily="18" charset="-78"/>
              </a:rPr>
              <a:t>EnumerationGraphType</a:t>
            </a:r>
            <a:r>
              <a:rPr lang="en-US" sz="2400" dirty="0">
                <a:solidFill>
                  <a:schemeClr val="accent4">
                    <a:lumMod val="75000"/>
                  </a:schemeClr>
                </a:solidFill>
                <a:latin typeface="Bahij Palatino Sans Arabic" panose="02040503050201020203" pitchFamily="18" charset="-78"/>
                <a:cs typeface="Bahij Palatino Sans Arabic" panose="02040503050201020203" pitchFamily="18" charset="-78"/>
              </a:rPr>
              <a:t>: </a:t>
            </a:r>
          </a:p>
        </p:txBody>
      </p:sp>
      <p:sp>
        <p:nvSpPr>
          <p:cNvPr id="4" name="Rectangle 1">
            <a:extLst>
              <a:ext uri="{FF2B5EF4-FFF2-40B4-BE49-F238E27FC236}">
                <a16:creationId xmlns:a16="http://schemas.microsoft.com/office/drawing/2014/main" id="{B2164315-3310-46D4-888F-7D7E5F75FCAE}"/>
              </a:ext>
            </a:extLst>
          </p:cNvPr>
          <p:cNvSpPr>
            <a:spLocks noChangeArrowheads="1"/>
          </p:cNvSpPr>
          <p:nvPr/>
        </p:nvSpPr>
        <p:spPr bwMode="auto">
          <a:xfrm>
            <a:off x="0" y="43934"/>
            <a:ext cx="184731" cy="369332"/>
          </a:xfrm>
          <a:prstGeom prst="rect">
            <a:avLst/>
          </a:prstGeom>
          <a:solidFill>
            <a:srgbClr val="2626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248B42E7-F544-4C00-9310-2265EDC7B3F9}"/>
              </a:ext>
            </a:extLst>
          </p:cNvPr>
          <p:cNvPicPr>
            <a:picLocks noChangeAspect="1"/>
          </p:cNvPicPr>
          <p:nvPr/>
        </p:nvPicPr>
        <p:blipFill>
          <a:blip r:embed="rId2"/>
          <a:stretch>
            <a:fillRect/>
          </a:stretch>
        </p:blipFill>
        <p:spPr>
          <a:xfrm>
            <a:off x="959588" y="2249414"/>
            <a:ext cx="7224822" cy="2816856"/>
          </a:xfrm>
          <a:prstGeom prst="rect">
            <a:avLst/>
          </a:prstGeom>
        </p:spPr>
      </p:pic>
    </p:spTree>
    <p:extLst>
      <p:ext uri="{BB962C8B-B14F-4D97-AF65-F5344CB8AC3E}">
        <p14:creationId xmlns:p14="http://schemas.microsoft.com/office/powerpoint/2010/main" val="41141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98A0A56-81AA-4E0F-892A-173FF4BEF514}"/>
              </a:ext>
            </a:extLst>
          </p:cNvPr>
          <p:cNvSpPr txBox="1"/>
          <p:nvPr/>
        </p:nvSpPr>
        <p:spPr>
          <a:xfrm>
            <a:off x="419782" y="3175335"/>
            <a:ext cx="8304436" cy="830997"/>
          </a:xfrm>
          <a:prstGeom prst="rect">
            <a:avLst/>
          </a:prstGeom>
          <a:noFill/>
        </p:spPr>
        <p:txBody>
          <a:bodyPr wrap="square" rtlCol="0">
            <a:spAutoFit/>
          </a:bodyPr>
          <a:lstStyle/>
          <a:p>
            <a:r>
              <a:rPr lang="en-US" sz="4800" dirty="0">
                <a:solidFill>
                  <a:schemeClr val="bg1"/>
                </a:solidFill>
              </a:rPr>
              <a:t>Talk is cheap show me the code!</a:t>
            </a:r>
          </a:p>
        </p:txBody>
      </p:sp>
    </p:spTree>
    <p:extLst>
      <p:ext uri="{BB962C8B-B14F-4D97-AF65-F5344CB8AC3E}">
        <p14:creationId xmlns:p14="http://schemas.microsoft.com/office/powerpoint/2010/main" val="262702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What is </a:t>
            </a:r>
            <a:r>
              <a:rPr lang="en-US"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GraphQL</a:t>
            </a:r>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a:t>
            </a:r>
            <a:br>
              <a:rPr lang="en-US" b="1" dirty="0">
                <a:solidFill>
                  <a:schemeClr val="bg1"/>
                </a:solidFill>
                <a:latin typeface="Bahij Palatino Sans Arabic" panose="02040503050201020203" pitchFamily="18" charset="-78"/>
                <a:cs typeface="Bahij Palatino Sans Arabic" panose="02040503050201020203" pitchFamily="18" charset="-78"/>
              </a:rPr>
            </a:b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2</a:t>
            </a:fld>
            <a:endParaRPr lang="en-US"/>
          </a:p>
        </p:txBody>
      </p:sp>
      <p:sp>
        <p:nvSpPr>
          <p:cNvPr id="10" name="Content Placeholder 2">
            <a:extLst>
              <a:ext uri="{FF2B5EF4-FFF2-40B4-BE49-F238E27FC236}">
                <a16:creationId xmlns:a16="http://schemas.microsoft.com/office/drawing/2014/main" id="{7C02B116-A0AA-459F-8B6E-9082CB082B6E}"/>
              </a:ext>
            </a:extLst>
          </p:cNvPr>
          <p:cNvSpPr>
            <a:spLocks noGrp="1"/>
          </p:cNvSpPr>
          <p:nvPr>
            <p:ph idx="1"/>
          </p:nvPr>
        </p:nvSpPr>
        <p:spPr>
          <a:xfrm>
            <a:off x="628650" y="1825625"/>
            <a:ext cx="7886700" cy="4351338"/>
          </a:xfrm>
        </p:spPr>
        <p:txBody>
          <a:bodyPr/>
          <a:lstStyle/>
          <a:p>
            <a:pPr marL="0" indent="0" algn="just">
              <a:buNone/>
            </a:pPr>
            <a:r>
              <a:rPr lang="en-US" dirty="0" err="1">
                <a:solidFill>
                  <a:schemeClr val="bg1"/>
                </a:solidFill>
                <a:latin typeface="Bahij Palatino Sans Arabic" panose="02040503050201020203" pitchFamily="18" charset="-78"/>
                <a:cs typeface="Bahij Palatino Sans Arabic" panose="02040503050201020203" pitchFamily="18" charset="-78"/>
              </a:rPr>
              <a:t>GraphQL</a:t>
            </a:r>
            <a:r>
              <a:rPr lang="en-US" dirty="0">
                <a:solidFill>
                  <a:schemeClr val="bg1"/>
                </a:solidFill>
                <a:latin typeface="Bahij Palatino Sans Arabic" panose="02040503050201020203" pitchFamily="18" charset="-78"/>
                <a:cs typeface="Bahij Palatino Sans Arabic" panose="02040503050201020203" pitchFamily="18" charset="-78"/>
              </a:rPr>
              <a:t> is a query language for your API, and a server-side runtime for executing queries by using a type system you define for your data.</a:t>
            </a:r>
          </a:p>
          <a:p>
            <a:pPr marL="0" indent="0" algn="just">
              <a:buNone/>
            </a:pPr>
            <a:r>
              <a:rPr lang="en-US" dirty="0" err="1">
                <a:solidFill>
                  <a:schemeClr val="bg1"/>
                </a:solidFill>
                <a:latin typeface="Bahij Palatino Sans Arabic" panose="02040503050201020203" pitchFamily="18" charset="-78"/>
                <a:cs typeface="Bahij Palatino Sans Arabic" panose="02040503050201020203" pitchFamily="18" charset="-78"/>
              </a:rPr>
              <a:t>GraphQL</a:t>
            </a:r>
            <a:r>
              <a:rPr lang="en-US" dirty="0">
                <a:solidFill>
                  <a:schemeClr val="bg1"/>
                </a:solidFill>
                <a:latin typeface="Bahij Palatino Sans Arabic" panose="02040503050201020203" pitchFamily="18" charset="-78"/>
                <a:cs typeface="Bahij Palatino Sans Arabic" panose="02040503050201020203" pitchFamily="18" charset="-78"/>
              </a:rPr>
              <a:t> isn't tied to any specific database or storage engine and is instead backed by your existing code and data.</a:t>
            </a:r>
          </a:p>
          <a:p>
            <a:pPr marL="0" indent="0" algn="just">
              <a:buNone/>
            </a:pPr>
            <a:endParaRPr lang="en-US" dirty="0">
              <a:solidFill>
                <a:schemeClr val="bg1"/>
              </a:solidFill>
              <a:latin typeface="Bahij Palatino Sans Arabic" panose="02040503050201020203" pitchFamily="18" charset="-78"/>
              <a:cs typeface="Bahij Palatino Sans Arabic" panose="02040503050201020203" pitchFamily="18" charset="-78"/>
            </a:endParaRPr>
          </a:p>
          <a:p>
            <a:pPr marL="0" indent="0" algn="just">
              <a:buNone/>
            </a:pPr>
            <a:r>
              <a:rPr lang="en-US" sz="2000" dirty="0">
                <a:solidFill>
                  <a:schemeClr val="accent4">
                    <a:lumMod val="75000"/>
                  </a:schemeClr>
                </a:solidFill>
                <a:latin typeface="Bahij Palatino Sans Arabic" panose="02040503050201020203" pitchFamily="18" charset="-78"/>
                <a:cs typeface="Bahij Palatino Sans Arabic" panose="02040503050201020203" pitchFamily="18" charset="-78"/>
              </a:rPr>
              <a:t>Source: </a:t>
            </a:r>
            <a:r>
              <a:rPr lang="en-US" sz="2000" i="1" dirty="0">
                <a:solidFill>
                  <a:schemeClr val="accent4">
                    <a:lumMod val="75000"/>
                  </a:schemeClr>
                </a:solidFill>
                <a:latin typeface="Bahij Palatino Sans Arabic" panose="02040503050201020203" pitchFamily="18" charset="-78"/>
                <a:cs typeface="Bahij Palatino Sans Arabic" panose="02040503050201020203" pitchFamily="18" charset="-78"/>
              </a:rPr>
              <a:t>graphql.org</a:t>
            </a:r>
            <a:endParaRPr lang="en-US" sz="2000" dirty="0">
              <a:solidFill>
                <a:schemeClr val="accent4">
                  <a:lumMod val="75000"/>
                </a:schemeClr>
              </a:solidFill>
              <a:latin typeface="Bahij Palatino Sans Arabic" panose="02040503050201020203" pitchFamily="18" charset="-78"/>
              <a:cs typeface="Bahij Palatino Sans Arabic" panose="02040503050201020203" pitchFamily="18" charset="-78"/>
            </a:endParaRPr>
          </a:p>
          <a:p>
            <a:pPr marL="0" indent="0">
              <a:buNone/>
            </a:pPr>
            <a:endParaRPr lang="en-US" dirty="0"/>
          </a:p>
        </p:txBody>
      </p:sp>
      <p:sp>
        <p:nvSpPr>
          <p:cNvPr id="8" name="Footer Placeholder 4">
            <a:extLst>
              <a:ext uri="{FF2B5EF4-FFF2-40B4-BE49-F238E27FC236}">
                <a16:creationId xmlns:a16="http://schemas.microsoft.com/office/drawing/2014/main" id="{08E6D579-892B-4937-8E2C-914EF14CA984}"/>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Tree>
    <p:extLst>
      <p:ext uri="{BB962C8B-B14F-4D97-AF65-F5344CB8AC3E}">
        <p14:creationId xmlns:p14="http://schemas.microsoft.com/office/powerpoint/2010/main" val="215413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Benefits of </a:t>
            </a:r>
            <a:r>
              <a:rPr lang="en-US"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GraphQL</a:t>
            </a:r>
            <a:br>
              <a:rPr lang="en-US" dirty="0"/>
            </a:br>
            <a:endParaRPr lang="en-US" dirty="0"/>
          </a:p>
        </p:txBody>
      </p:sp>
      <p:sp>
        <p:nvSpPr>
          <p:cNvPr id="5" name="Footer Placeholder 4">
            <a:extLst>
              <a:ext uri="{FF2B5EF4-FFF2-40B4-BE49-F238E27FC236}">
                <a16:creationId xmlns:a16="http://schemas.microsoft.com/office/drawing/2014/main" id="{39E941B9-10C1-4A1F-A126-655A1F000B0A}"/>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3</a:t>
            </a:fld>
            <a:endParaRPr lang="en-US"/>
          </a:p>
        </p:txBody>
      </p:sp>
      <p:sp>
        <p:nvSpPr>
          <p:cNvPr id="10" name="Content Placeholder 2">
            <a:extLst>
              <a:ext uri="{FF2B5EF4-FFF2-40B4-BE49-F238E27FC236}">
                <a16:creationId xmlns:a16="http://schemas.microsoft.com/office/drawing/2014/main" id="{7C02B116-A0AA-459F-8B6E-9082CB082B6E}"/>
              </a:ext>
            </a:extLst>
          </p:cNvPr>
          <p:cNvSpPr>
            <a:spLocks noGrp="1"/>
          </p:cNvSpPr>
          <p:nvPr>
            <p:ph idx="1"/>
          </p:nvPr>
        </p:nvSpPr>
        <p:spPr>
          <a:xfrm>
            <a:off x="628650" y="1825625"/>
            <a:ext cx="7886700" cy="4351338"/>
          </a:xfrm>
        </p:spPr>
        <p:txBody>
          <a:bodyPr/>
          <a:lstStyle/>
          <a:p>
            <a:r>
              <a:rPr lang="en-US" dirty="0" err="1">
                <a:solidFill>
                  <a:schemeClr val="bg1"/>
                </a:solidFill>
                <a:latin typeface="Bahij Palatino Sans Arabic" panose="02040503050201020203" pitchFamily="18" charset="-78"/>
                <a:cs typeface="Bahij Palatino Sans Arabic" panose="02040503050201020203" pitchFamily="18" charset="-78"/>
              </a:rPr>
              <a:t>GraphQL</a:t>
            </a:r>
            <a:r>
              <a:rPr lang="en-US" dirty="0">
                <a:solidFill>
                  <a:schemeClr val="bg1"/>
                </a:solidFill>
                <a:latin typeface="Bahij Palatino Sans Arabic" panose="02040503050201020203" pitchFamily="18" charset="-78"/>
                <a:cs typeface="Bahij Palatino Sans Arabic" panose="02040503050201020203" pitchFamily="18" charset="-78"/>
              </a:rPr>
              <a:t> Is Less Chatty than REST</a:t>
            </a:r>
          </a:p>
          <a:p>
            <a:r>
              <a:rPr lang="en-US" dirty="0">
                <a:solidFill>
                  <a:schemeClr val="bg1"/>
                </a:solidFill>
                <a:latin typeface="Bahij Palatino Sans Arabic" panose="02040503050201020203" pitchFamily="18" charset="-78"/>
                <a:cs typeface="Bahij Palatino Sans Arabic" panose="02040503050201020203" pitchFamily="18" charset="-78"/>
              </a:rPr>
              <a:t>Endpoint Overload</a:t>
            </a:r>
          </a:p>
          <a:p>
            <a:r>
              <a:rPr lang="en-US" dirty="0" err="1">
                <a:solidFill>
                  <a:schemeClr val="bg1"/>
                </a:solidFill>
                <a:latin typeface="Bahij Palatino Sans Arabic" panose="02040503050201020203" pitchFamily="18" charset="-78"/>
                <a:cs typeface="Bahij Palatino Sans Arabic" panose="02040503050201020203" pitchFamily="18" charset="-78"/>
              </a:rPr>
              <a:t>Overfetching</a:t>
            </a:r>
            <a:r>
              <a:rPr lang="en-US" dirty="0">
                <a:solidFill>
                  <a:schemeClr val="bg1"/>
                </a:solidFill>
                <a:latin typeface="Bahij Palatino Sans Arabic" panose="02040503050201020203" pitchFamily="18" charset="-78"/>
                <a:cs typeface="Bahij Palatino Sans Arabic" panose="02040503050201020203" pitchFamily="18" charset="-78"/>
              </a:rPr>
              <a:t>/</a:t>
            </a:r>
            <a:r>
              <a:rPr lang="en-US" dirty="0" err="1">
                <a:solidFill>
                  <a:schemeClr val="bg1"/>
                </a:solidFill>
                <a:latin typeface="Bahij Palatino Sans Arabic" panose="02040503050201020203" pitchFamily="18" charset="-78"/>
                <a:cs typeface="Bahij Palatino Sans Arabic" panose="02040503050201020203" pitchFamily="18" charset="-78"/>
              </a:rPr>
              <a:t>Underfetching</a:t>
            </a:r>
            <a:r>
              <a:rPr lang="en-US" dirty="0">
                <a:solidFill>
                  <a:schemeClr val="bg1"/>
                </a:solidFill>
                <a:latin typeface="Bahij Palatino Sans Arabic" panose="02040503050201020203" pitchFamily="18" charset="-78"/>
                <a:cs typeface="Bahij Palatino Sans Arabic" panose="02040503050201020203" pitchFamily="18" charset="-78"/>
              </a:rPr>
              <a:t> Data</a:t>
            </a:r>
          </a:p>
          <a:p>
            <a:r>
              <a:rPr lang="en-US" dirty="0">
                <a:solidFill>
                  <a:schemeClr val="bg1"/>
                </a:solidFill>
                <a:latin typeface="Bahij Palatino Sans Arabic" panose="02040503050201020203" pitchFamily="18" charset="-78"/>
                <a:cs typeface="Bahij Palatino Sans Arabic" panose="02040503050201020203" pitchFamily="18" charset="-78"/>
              </a:rPr>
              <a:t>Versioning is Easier</a:t>
            </a:r>
          </a:p>
          <a:p>
            <a:pPr marL="0" indent="0">
              <a:buNone/>
            </a:pPr>
            <a:endParaRPr lang="en-US" dirty="0"/>
          </a:p>
        </p:txBody>
      </p:sp>
    </p:spTree>
    <p:extLst>
      <p:ext uri="{BB962C8B-B14F-4D97-AF65-F5344CB8AC3E}">
        <p14:creationId xmlns:p14="http://schemas.microsoft.com/office/powerpoint/2010/main" val="64509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Benefits of </a:t>
            </a:r>
            <a:r>
              <a:rPr lang="en-US"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GraphQL</a:t>
            </a:r>
            <a:br>
              <a:rPr lang="en-US" dirty="0"/>
            </a:b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4</a:t>
            </a:fld>
            <a:endParaRPr lang="en-US" dirty="0"/>
          </a:p>
        </p:txBody>
      </p:sp>
      <p:sp>
        <p:nvSpPr>
          <p:cNvPr id="10" name="Content Placeholder 2">
            <a:extLst>
              <a:ext uri="{FF2B5EF4-FFF2-40B4-BE49-F238E27FC236}">
                <a16:creationId xmlns:a16="http://schemas.microsoft.com/office/drawing/2014/main" id="{7C02B116-A0AA-459F-8B6E-9082CB082B6E}"/>
              </a:ext>
            </a:extLst>
          </p:cNvPr>
          <p:cNvSpPr>
            <a:spLocks noGrp="1"/>
          </p:cNvSpPr>
          <p:nvPr>
            <p:ph idx="1"/>
          </p:nvPr>
        </p:nvSpPr>
        <p:spPr>
          <a:xfrm>
            <a:off x="628650" y="1334530"/>
            <a:ext cx="7886700" cy="4842433"/>
          </a:xfrm>
        </p:spPr>
        <p:txBody>
          <a:bodyPr/>
          <a:lstStyle/>
          <a:p>
            <a:r>
              <a:rPr lang="en-US" b="1" dirty="0" err="1">
                <a:solidFill>
                  <a:schemeClr val="bg1"/>
                </a:solidFill>
                <a:latin typeface="Bahij Palatino Sans Arabic" panose="02040503050201020203" pitchFamily="18" charset="-78"/>
                <a:cs typeface="Bahij Palatino Sans Arabic" panose="02040503050201020203" pitchFamily="18" charset="-78"/>
              </a:rPr>
              <a:t>GraphQL</a:t>
            </a:r>
            <a:r>
              <a:rPr lang="en-US" b="1" dirty="0">
                <a:solidFill>
                  <a:schemeClr val="bg1"/>
                </a:solidFill>
                <a:latin typeface="Bahij Palatino Sans Arabic" panose="02040503050201020203" pitchFamily="18" charset="-78"/>
                <a:cs typeface="Bahij Palatino Sans Arabic" panose="02040503050201020203" pitchFamily="18" charset="-78"/>
              </a:rPr>
              <a:t> Is Less Chatty than REST</a:t>
            </a:r>
          </a:p>
          <a:p>
            <a:pPr marL="457200" lvl="1" indent="0" algn="just">
              <a:buNone/>
            </a:pPr>
            <a:br>
              <a:rPr lang="en-US" dirty="0">
                <a:solidFill>
                  <a:schemeClr val="bg1"/>
                </a:solidFill>
                <a:latin typeface="Bahij Palatino Sans Arabic" panose="02040503050201020203" pitchFamily="18" charset="-78"/>
                <a:cs typeface="Bahij Palatino Sans Arabic" panose="02040503050201020203" pitchFamily="18" charset="-78"/>
              </a:rPr>
            </a:b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One fact of life with REST is that it requires multiple roundtrips between the client and individual resource endpoints on the server to fetch all the data needed to render a view or page in our app.</a:t>
            </a:r>
          </a:p>
          <a:p>
            <a:pPr marL="457200" lvl="1" indent="0" algn="just">
              <a:buNone/>
            </a:pPr>
            <a:endParaRPr lang="en-US" dirty="0">
              <a:solidFill>
                <a:schemeClr val="bg1"/>
              </a:solidFill>
              <a:latin typeface="Bahij Palatino Sans Arabic" panose="02040503050201020203" pitchFamily="18" charset="-78"/>
              <a:cs typeface="Bahij Palatino Sans Arabic" panose="02040503050201020203" pitchFamily="18" charset="-78"/>
            </a:endParaRPr>
          </a:p>
          <a:p>
            <a:pPr marL="457200" lvl="1" indent="0" algn="just">
              <a:buNone/>
            </a:pPr>
            <a:r>
              <a:rPr lang="en-US" dirty="0" err="1">
                <a:solidFill>
                  <a:schemeClr val="bg1"/>
                </a:solidFill>
                <a:latin typeface="Bahij Palatino Sans Arabic" panose="02040503050201020203" pitchFamily="18" charset="-78"/>
                <a:cs typeface="Bahij Palatino Sans Arabic" panose="02040503050201020203" pitchFamily="18" charset="-78"/>
              </a:rPr>
              <a:t>GraphQL</a:t>
            </a:r>
            <a:r>
              <a:rPr lang="en-US" dirty="0">
                <a:solidFill>
                  <a:schemeClr val="bg1"/>
                </a:solidFill>
                <a:latin typeface="Bahij Palatino Sans Arabic" panose="02040503050201020203" pitchFamily="18" charset="-78"/>
                <a:cs typeface="Bahij Palatino Sans Arabic" panose="02040503050201020203" pitchFamily="18" charset="-78"/>
              </a:rPr>
              <a:t> solves the roundtrip problem by allowing the client to create a single query which calls several related functions (or resolvers) on the server to construct a response with multiple resources - in a single request. </a:t>
            </a:r>
          </a:p>
        </p:txBody>
      </p:sp>
      <p:sp>
        <p:nvSpPr>
          <p:cNvPr id="6" name="Footer Placeholder 4">
            <a:extLst>
              <a:ext uri="{FF2B5EF4-FFF2-40B4-BE49-F238E27FC236}">
                <a16:creationId xmlns:a16="http://schemas.microsoft.com/office/drawing/2014/main" id="{48807EAF-F938-44DB-9EDD-587E00787495}"/>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Tree>
    <p:extLst>
      <p:ext uri="{BB962C8B-B14F-4D97-AF65-F5344CB8AC3E}">
        <p14:creationId xmlns:p14="http://schemas.microsoft.com/office/powerpoint/2010/main" val="2658546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Benefits of </a:t>
            </a:r>
            <a:r>
              <a:rPr lang="en-US"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GraphQL</a:t>
            </a:r>
            <a:br>
              <a:rPr lang="en-US" dirty="0"/>
            </a:b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5</a:t>
            </a:fld>
            <a:endParaRPr lang="en-US"/>
          </a:p>
        </p:txBody>
      </p:sp>
      <p:sp>
        <p:nvSpPr>
          <p:cNvPr id="10" name="Content Placeholder 2">
            <a:extLst>
              <a:ext uri="{FF2B5EF4-FFF2-40B4-BE49-F238E27FC236}">
                <a16:creationId xmlns:a16="http://schemas.microsoft.com/office/drawing/2014/main" id="{7C02B116-A0AA-459F-8B6E-9082CB082B6E}"/>
              </a:ext>
            </a:extLst>
          </p:cNvPr>
          <p:cNvSpPr>
            <a:spLocks noGrp="1"/>
          </p:cNvSpPr>
          <p:nvPr>
            <p:ph idx="1"/>
          </p:nvPr>
        </p:nvSpPr>
        <p:spPr>
          <a:xfrm>
            <a:off x="628650" y="1334530"/>
            <a:ext cx="7886700" cy="4842433"/>
          </a:xfrm>
        </p:spPr>
        <p:txBody>
          <a:bodyPr/>
          <a:lstStyle/>
          <a:p>
            <a:r>
              <a:rPr lang="en-US" b="1" dirty="0">
                <a:solidFill>
                  <a:schemeClr val="bg1"/>
                </a:solidFill>
                <a:latin typeface="Bahij Palatino Sans Arabic" panose="02040503050201020203" pitchFamily="18" charset="-78"/>
                <a:cs typeface="Bahij Palatino Sans Arabic" panose="02040503050201020203" pitchFamily="18" charset="-78"/>
              </a:rPr>
              <a:t>Endpoint Overload</a:t>
            </a:r>
          </a:p>
          <a:p>
            <a:pPr marL="457200" lvl="1" indent="0" algn="just">
              <a:buNone/>
            </a:pPr>
            <a:br>
              <a:rPr lang="en-US" dirty="0">
                <a:solidFill>
                  <a:schemeClr val="bg1"/>
                </a:solidFill>
                <a:latin typeface="Bahij Palatino Sans Arabic" panose="02040503050201020203" pitchFamily="18" charset="-78"/>
                <a:cs typeface="Bahij Palatino Sans Arabic" panose="02040503050201020203" pitchFamily="18" charset="-78"/>
              </a:rPr>
            </a:b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As our application grows, the number of REST endpoints we must build and maintain starts to explode. A growing number of endpoints demands more and more time and effort to test and support - on both the client and server.</a:t>
            </a:r>
          </a:p>
          <a:p>
            <a:pPr marL="457200" lvl="1" indent="0" algn="just">
              <a:buNone/>
            </a:pPr>
            <a:endParaRPr lang="en-US" dirty="0">
              <a:solidFill>
                <a:schemeClr val="bg1"/>
              </a:solidFill>
              <a:latin typeface="Bahij Palatino Sans Arabic" panose="02040503050201020203" pitchFamily="18" charset="-78"/>
              <a:cs typeface="Bahij Palatino Sans Arabic" panose="02040503050201020203" pitchFamily="18" charset="-78"/>
            </a:endParaRPr>
          </a:p>
          <a:p>
            <a:pPr marL="457200" lvl="1" indent="0" algn="just">
              <a:buNone/>
            </a:pPr>
            <a:r>
              <a:rPr lang="en-US" dirty="0">
                <a:solidFill>
                  <a:schemeClr val="bg1"/>
                </a:solidFill>
                <a:latin typeface="Bahij Palatino Sans Arabic" panose="02040503050201020203" pitchFamily="18" charset="-78"/>
                <a:cs typeface="Bahij Palatino Sans Arabic" panose="02040503050201020203" pitchFamily="18" charset="-78"/>
              </a:rPr>
              <a:t>In </a:t>
            </a:r>
            <a:r>
              <a:rPr lang="en-US" dirty="0" err="1">
                <a:solidFill>
                  <a:schemeClr val="bg1"/>
                </a:solidFill>
                <a:latin typeface="Bahij Palatino Sans Arabic" panose="02040503050201020203" pitchFamily="18" charset="-78"/>
                <a:cs typeface="Bahij Palatino Sans Arabic" panose="02040503050201020203" pitchFamily="18" charset="-78"/>
              </a:rPr>
              <a:t>GraphQL</a:t>
            </a:r>
            <a:r>
              <a:rPr lang="en-US" dirty="0">
                <a:solidFill>
                  <a:schemeClr val="bg1"/>
                </a:solidFill>
                <a:latin typeface="Bahij Palatino Sans Arabic" panose="02040503050201020203" pitchFamily="18" charset="-78"/>
                <a:cs typeface="Bahij Palatino Sans Arabic" panose="02040503050201020203" pitchFamily="18" charset="-78"/>
              </a:rPr>
              <a:t>, we can define Query types in our Schema to retrieve (or mutate) any combination of types in our system through one endpoint </a:t>
            </a:r>
            <a:r>
              <a:rPr lang="en-US" dirty="0" err="1">
                <a:solidFill>
                  <a:schemeClr val="bg1"/>
                </a:solidFill>
                <a:latin typeface="Bahij Palatino Sans Arabic" panose="02040503050201020203" pitchFamily="18" charset="-78"/>
                <a:cs typeface="Bahij Palatino Sans Arabic" panose="02040503050201020203" pitchFamily="18" charset="-78"/>
              </a:rPr>
              <a:t>i.e</a:t>
            </a:r>
            <a:r>
              <a:rPr lang="en-US" dirty="0">
                <a:solidFill>
                  <a:schemeClr val="bg1"/>
                </a:solidFill>
                <a:latin typeface="Bahij Palatino Sans Arabic" panose="02040503050201020203" pitchFamily="18" charset="-78"/>
                <a:cs typeface="Bahij Palatino Sans Arabic" panose="02040503050201020203" pitchFamily="18" charset="-78"/>
              </a:rPr>
              <a:t> /</a:t>
            </a:r>
            <a:r>
              <a:rPr lang="en-US" dirty="0" err="1">
                <a:solidFill>
                  <a:schemeClr val="bg1"/>
                </a:solidFill>
                <a:latin typeface="Bahij Palatino Sans Arabic" panose="02040503050201020203" pitchFamily="18" charset="-78"/>
                <a:cs typeface="Bahij Palatino Sans Arabic" panose="02040503050201020203" pitchFamily="18" charset="-78"/>
              </a:rPr>
              <a:t>api</a:t>
            </a:r>
            <a:r>
              <a:rPr lang="en-US" dirty="0">
                <a:solidFill>
                  <a:schemeClr val="bg1"/>
                </a:solidFill>
                <a:latin typeface="Bahij Palatino Sans Arabic" panose="02040503050201020203" pitchFamily="18" charset="-78"/>
                <a:cs typeface="Bahij Palatino Sans Arabic" panose="02040503050201020203" pitchFamily="18" charset="-78"/>
              </a:rPr>
              <a:t>/</a:t>
            </a:r>
            <a:r>
              <a:rPr lang="en-US" dirty="0" err="1">
                <a:solidFill>
                  <a:schemeClr val="bg1"/>
                </a:solidFill>
                <a:latin typeface="Bahij Palatino Sans Arabic" panose="02040503050201020203" pitchFamily="18" charset="-78"/>
                <a:cs typeface="Bahij Palatino Sans Arabic" panose="02040503050201020203" pitchFamily="18" charset="-78"/>
              </a:rPr>
              <a:t>graphql</a:t>
            </a:r>
            <a:r>
              <a:rPr lang="en-US" dirty="0">
                <a:solidFill>
                  <a:schemeClr val="bg1"/>
                </a:solidFill>
                <a:latin typeface="Bahij Palatino Sans Arabic" panose="02040503050201020203" pitchFamily="18" charset="-78"/>
                <a:cs typeface="Bahij Palatino Sans Arabic" panose="02040503050201020203" pitchFamily="18" charset="-78"/>
              </a:rPr>
              <a:t>.</a:t>
            </a:r>
          </a:p>
        </p:txBody>
      </p:sp>
      <p:sp>
        <p:nvSpPr>
          <p:cNvPr id="6" name="Footer Placeholder 4">
            <a:extLst>
              <a:ext uri="{FF2B5EF4-FFF2-40B4-BE49-F238E27FC236}">
                <a16:creationId xmlns:a16="http://schemas.microsoft.com/office/drawing/2014/main" id="{57384457-16BD-4A8F-9A36-C8F7A2819AF9}"/>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Tree>
    <p:extLst>
      <p:ext uri="{BB962C8B-B14F-4D97-AF65-F5344CB8AC3E}">
        <p14:creationId xmlns:p14="http://schemas.microsoft.com/office/powerpoint/2010/main" val="346971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Benefits of </a:t>
            </a:r>
            <a:r>
              <a:rPr lang="en-US"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GraphQL</a:t>
            </a:r>
            <a:br>
              <a:rPr lang="en-US" dirty="0"/>
            </a:b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6</a:t>
            </a:fld>
            <a:endParaRPr lang="en-US"/>
          </a:p>
        </p:txBody>
      </p:sp>
      <p:sp>
        <p:nvSpPr>
          <p:cNvPr id="10" name="Content Placeholder 2">
            <a:extLst>
              <a:ext uri="{FF2B5EF4-FFF2-40B4-BE49-F238E27FC236}">
                <a16:creationId xmlns:a16="http://schemas.microsoft.com/office/drawing/2014/main" id="{7C02B116-A0AA-459F-8B6E-9082CB082B6E}"/>
              </a:ext>
            </a:extLst>
          </p:cNvPr>
          <p:cNvSpPr>
            <a:spLocks noGrp="1"/>
          </p:cNvSpPr>
          <p:nvPr>
            <p:ph idx="1"/>
          </p:nvPr>
        </p:nvSpPr>
        <p:spPr>
          <a:xfrm>
            <a:off x="628650" y="1334530"/>
            <a:ext cx="7886700" cy="4842433"/>
          </a:xfrm>
        </p:spPr>
        <p:txBody>
          <a:bodyPr/>
          <a:lstStyle/>
          <a:p>
            <a:r>
              <a:rPr lang="en-US" b="1" dirty="0" err="1">
                <a:solidFill>
                  <a:schemeClr val="bg1"/>
                </a:solidFill>
                <a:latin typeface="Bahij Palatino Sans Arabic" panose="02040503050201020203" pitchFamily="18" charset="-78"/>
                <a:cs typeface="Bahij Palatino Sans Arabic" panose="02040503050201020203" pitchFamily="18" charset="-78"/>
              </a:rPr>
              <a:t>Overfetching</a:t>
            </a:r>
            <a:r>
              <a:rPr lang="en-US" b="1" dirty="0">
                <a:solidFill>
                  <a:schemeClr val="bg1"/>
                </a:solidFill>
                <a:latin typeface="Bahij Palatino Sans Arabic" panose="02040503050201020203" pitchFamily="18" charset="-78"/>
                <a:cs typeface="Bahij Palatino Sans Arabic" panose="02040503050201020203" pitchFamily="18" charset="-78"/>
              </a:rPr>
              <a:t>/</a:t>
            </a:r>
            <a:r>
              <a:rPr lang="en-US" b="1" dirty="0" err="1">
                <a:solidFill>
                  <a:schemeClr val="bg1"/>
                </a:solidFill>
                <a:latin typeface="Bahij Palatino Sans Arabic" panose="02040503050201020203" pitchFamily="18" charset="-78"/>
                <a:cs typeface="Bahij Palatino Sans Arabic" panose="02040503050201020203" pitchFamily="18" charset="-78"/>
              </a:rPr>
              <a:t>Underfetching</a:t>
            </a:r>
            <a:r>
              <a:rPr lang="en-US" b="1" dirty="0">
                <a:solidFill>
                  <a:schemeClr val="bg1"/>
                </a:solidFill>
                <a:latin typeface="Bahij Palatino Sans Arabic" panose="02040503050201020203" pitchFamily="18" charset="-78"/>
                <a:cs typeface="Bahij Palatino Sans Arabic" panose="02040503050201020203" pitchFamily="18" charset="-78"/>
              </a:rPr>
              <a:t> Data</a:t>
            </a:r>
          </a:p>
          <a:p>
            <a:pPr marL="457200" lvl="1" indent="0" algn="just">
              <a:buNone/>
            </a:pPr>
            <a:br>
              <a:rPr lang="en-US" dirty="0">
                <a:solidFill>
                  <a:schemeClr val="bg1"/>
                </a:solidFill>
                <a:latin typeface="Bahij Palatino Sans Arabic" panose="02040503050201020203" pitchFamily="18" charset="-78"/>
                <a:cs typeface="Bahij Palatino Sans Arabic" panose="02040503050201020203" pitchFamily="18" charset="-78"/>
              </a:rPr>
            </a:b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Because REST APIs return rigid data structures it's very hard to design an API flexible enough to fulfill every client's precise data needs. This can lead to two conditions known as </a:t>
            </a:r>
            <a:r>
              <a:rPr lang="en-US" dirty="0" err="1">
                <a:solidFill>
                  <a:schemeClr val="accent4">
                    <a:lumMod val="75000"/>
                  </a:schemeClr>
                </a:solidFill>
                <a:latin typeface="Bahij Palatino Sans Arabic" panose="02040503050201020203" pitchFamily="18" charset="-78"/>
                <a:cs typeface="Bahij Palatino Sans Arabic" panose="02040503050201020203" pitchFamily="18" charset="-78"/>
              </a:rPr>
              <a:t>Overfetching</a:t>
            </a: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 and </a:t>
            </a:r>
            <a:r>
              <a:rPr lang="en-US" dirty="0" err="1">
                <a:solidFill>
                  <a:schemeClr val="accent4">
                    <a:lumMod val="75000"/>
                  </a:schemeClr>
                </a:solidFill>
                <a:latin typeface="Bahij Palatino Sans Arabic" panose="02040503050201020203" pitchFamily="18" charset="-78"/>
                <a:cs typeface="Bahij Palatino Sans Arabic" panose="02040503050201020203" pitchFamily="18" charset="-78"/>
              </a:rPr>
              <a:t>Underfetching</a:t>
            </a: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a:t>
            </a:r>
          </a:p>
          <a:p>
            <a:pPr marL="457200" lvl="1" indent="0" algn="just">
              <a:buNone/>
            </a:pPr>
            <a:endParaRPr lang="en-US" dirty="0">
              <a:solidFill>
                <a:schemeClr val="bg1"/>
              </a:solidFill>
              <a:latin typeface="Bahij Palatino Sans Arabic" panose="02040503050201020203" pitchFamily="18" charset="-78"/>
              <a:cs typeface="Bahij Palatino Sans Arabic" panose="02040503050201020203" pitchFamily="18" charset="-78"/>
            </a:endParaRPr>
          </a:p>
          <a:p>
            <a:pPr marL="457200" lvl="1" indent="0" algn="just">
              <a:buNone/>
            </a:pPr>
            <a:r>
              <a:rPr lang="en-US" dirty="0" err="1">
                <a:solidFill>
                  <a:schemeClr val="bg1"/>
                </a:solidFill>
                <a:latin typeface="Bahij Palatino Sans Arabic" panose="02040503050201020203" pitchFamily="18" charset="-78"/>
                <a:cs typeface="Bahij Palatino Sans Arabic" panose="02040503050201020203" pitchFamily="18" charset="-78"/>
              </a:rPr>
              <a:t>GraphQL</a:t>
            </a:r>
            <a:r>
              <a:rPr lang="en-US" dirty="0">
                <a:solidFill>
                  <a:schemeClr val="bg1"/>
                </a:solidFill>
                <a:latin typeface="Bahij Palatino Sans Arabic" panose="02040503050201020203" pitchFamily="18" charset="-78"/>
                <a:cs typeface="Bahij Palatino Sans Arabic" panose="02040503050201020203" pitchFamily="18" charset="-78"/>
              </a:rPr>
              <a:t> at its simplest is about asking for specific fields on objects. This core principle solves both the over- and </a:t>
            </a:r>
            <a:r>
              <a:rPr lang="en-US" dirty="0" err="1">
                <a:solidFill>
                  <a:schemeClr val="bg1"/>
                </a:solidFill>
                <a:latin typeface="Bahij Palatino Sans Arabic" panose="02040503050201020203" pitchFamily="18" charset="-78"/>
                <a:cs typeface="Bahij Palatino Sans Arabic" panose="02040503050201020203" pitchFamily="18" charset="-78"/>
              </a:rPr>
              <a:t>underfetching</a:t>
            </a:r>
            <a:r>
              <a:rPr lang="en-US" dirty="0">
                <a:solidFill>
                  <a:schemeClr val="bg1"/>
                </a:solidFill>
                <a:latin typeface="Bahij Palatino Sans Arabic" panose="02040503050201020203" pitchFamily="18" charset="-78"/>
                <a:cs typeface="Bahij Palatino Sans Arabic" panose="02040503050201020203" pitchFamily="18" charset="-78"/>
              </a:rPr>
              <a:t> problem by giving the client complete control over the data it receives.</a:t>
            </a:r>
          </a:p>
        </p:txBody>
      </p:sp>
      <p:sp>
        <p:nvSpPr>
          <p:cNvPr id="6" name="Footer Placeholder 4">
            <a:extLst>
              <a:ext uri="{FF2B5EF4-FFF2-40B4-BE49-F238E27FC236}">
                <a16:creationId xmlns:a16="http://schemas.microsoft.com/office/drawing/2014/main" id="{57384457-16BD-4A8F-9A36-C8F7A2819AF9}"/>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Tree>
    <p:extLst>
      <p:ext uri="{BB962C8B-B14F-4D97-AF65-F5344CB8AC3E}">
        <p14:creationId xmlns:p14="http://schemas.microsoft.com/office/powerpoint/2010/main" val="36157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Benefits of </a:t>
            </a:r>
            <a:r>
              <a:rPr lang="en-US" b="1" dirty="0" err="1">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GraphQL</a:t>
            </a:r>
            <a:br>
              <a:rPr lang="en-US" dirty="0"/>
            </a:b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7</a:t>
            </a:fld>
            <a:endParaRPr lang="en-US"/>
          </a:p>
        </p:txBody>
      </p:sp>
      <p:sp>
        <p:nvSpPr>
          <p:cNvPr id="10" name="Content Placeholder 2">
            <a:extLst>
              <a:ext uri="{FF2B5EF4-FFF2-40B4-BE49-F238E27FC236}">
                <a16:creationId xmlns:a16="http://schemas.microsoft.com/office/drawing/2014/main" id="{7C02B116-A0AA-459F-8B6E-9082CB082B6E}"/>
              </a:ext>
            </a:extLst>
          </p:cNvPr>
          <p:cNvSpPr>
            <a:spLocks noGrp="1"/>
          </p:cNvSpPr>
          <p:nvPr>
            <p:ph idx="1"/>
          </p:nvPr>
        </p:nvSpPr>
        <p:spPr>
          <a:xfrm>
            <a:off x="628650" y="1334530"/>
            <a:ext cx="7886700" cy="4842433"/>
          </a:xfrm>
        </p:spPr>
        <p:txBody>
          <a:bodyPr>
            <a:normAutofit lnSpcReduction="10000"/>
          </a:bodyPr>
          <a:lstStyle/>
          <a:p>
            <a:r>
              <a:rPr lang="en-US" b="1" dirty="0">
                <a:solidFill>
                  <a:schemeClr val="bg1"/>
                </a:solidFill>
                <a:latin typeface="Bahij Palatino Sans Arabic" panose="02040503050201020203" pitchFamily="18" charset="-78"/>
                <a:cs typeface="Bahij Palatino Sans Arabic" panose="02040503050201020203" pitchFamily="18" charset="-78"/>
              </a:rPr>
              <a:t>Versioning is Easier</a:t>
            </a:r>
          </a:p>
          <a:p>
            <a:pPr marL="457200" lvl="1" indent="0" algn="just">
              <a:buNone/>
            </a:pPr>
            <a:br>
              <a:rPr lang="en-US" dirty="0">
                <a:solidFill>
                  <a:schemeClr val="bg1"/>
                </a:solidFill>
                <a:latin typeface="Bahij Palatino Sans Arabic" panose="02040503050201020203" pitchFamily="18" charset="-78"/>
                <a:cs typeface="Bahij Palatino Sans Arabic" panose="02040503050201020203" pitchFamily="18" charset="-78"/>
              </a:rPr>
            </a:b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Versioning REST APIs is a </a:t>
            </a: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hlinkClick r:id="rId2">
                  <a:extLst>
                    <a:ext uri="{A12FA001-AC4F-418D-AE19-62706E023703}">
                      <ahyp:hlinkClr xmlns:ahyp="http://schemas.microsoft.com/office/drawing/2018/hyperlinkcolor" val="tx"/>
                    </a:ext>
                  </a:extLst>
                </a:hlinkClick>
              </a:rPr>
              <a:t>tricky topic</a:t>
            </a: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 However, there are a few common approaches for </a:t>
            </a:r>
            <a:r>
              <a:rPr lang="en-US" dirty="0" err="1">
                <a:solidFill>
                  <a:schemeClr val="accent4">
                    <a:lumMod val="75000"/>
                  </a:schemeClr>
                </a:solidFill>
                <a:latin typeface="Bahij Palatino Sans Arabic" panose="02040503050201020203" pitchFamily="18" charset="-78"/>
                <a:cs typeface="Bahij Palatino Sans Arabic" panose="02040503050201020203" pitchFamily="18" charset="-78"/>
              </a:rPr>
              <a:t>acheiving</a:t>
            </a: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 this:</a:t>
            </a:r>
          </a:p>
          <a:p>
            <a:pPr marL="914400" lvl="1" indent="-457200" algn="just">
              <a:buFont typeface="+mj-lt"/>
              <a:buAutoNum type="arabicPeriod"/>
            </a:pP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URL versioning is probably the most popular method and simply involves publishing the unique version of the API as part of the resource URL</a:t>
            </a:r>
          </a:p>
          <a:p>
            <a:pPr marL="914400" lvl="1" indent="-457200" algn="just">
              <a:buFont typeface="+mj-lt"/>
              <a:buAutoNum type="arabicPeriod"/>
            </a:pPr>
            <a:r>
              <a:rPr lang="en-US" dirty="0">
                <a:solidFill>
                  <a:schemeClr val="accent4">
                    <a:lumMod val="75000"/>
                  </a:schemeClr>
                </a:solidFill>
                <a:latin typeface="Bahij Palatino Sans Arabic" panose="02040503050201020203" pitchFamily="18" charset="-78"/>
                <a:cs typeface="Bahij Palatino Sans Arabic" panose="02040503050201020203" pitchFamily="18" charset="-78"/>
              </a:rPr>
              <a:t>Another approach is for the client to specify the API version as part of the request header</a:t>
            </a:r>
          </a:p>
          <a:p>
            <a:pPr marL="457200" lvl="1" indent="0" algn="just">
              <a:buNone/>
            </a:pPr>
            <a:endParaRPr lang="en-US" dirty="0">
              <a:solidFill>
                <a:schemeClr val="accent4">
                  <a:lumMod val="75000"/>
                </a:schemeClr>
              </a:solidFill>
              <a:latin typeface="Bahij Palatino Sans Arabic" panose="02040503050201020203" pitchFamily="18" charset="-78"/>
              <a:cs typeface="Bahij Palatino Sans Arabic" panose="02040503050201020203" pitchFamily="18" charset="-78"/>
            </a:endParaRPr>
          </a:p>
          <a:p>
            <a:pPr marL="457200" lvl="1" indent="0" algn="just">
              <a:buNone/>
            </a:pPr>
            <a:r>
              <a:rPr lang="en-US" sz="2600" dirty="0">
                <a:solidFill>
                  <a:schemeClr val="bg1"/>
                </a:solidFill>
                <a:latin typeface="Bahij Palatino Sans Arabic" panose="02040503050201020203" pitchFamily="18" charset="-78"/>
                <a:cs typeface="Bahij Palatino Sans Arabic" panose="02040503050201020203" pitchFamily="18" charset="-78"/>
              </a:rPr>
              <a:t>key difference in </a:t>
            </a:r>
            <a:r>
              <a:rPr lang="en-US" sz="2600" dirty="0" err="1">
                <a:solidFill>
                  <a:schemeClr val="bg1"/>
                </a:solidFill>
                <a:latin typeface="Bahij Palatino Sans Arabic" panose="02040503050201020203" pitchFamily="18" charset="-78"/>
                <a:cs typeface="Bahij Palatino Sans Arabic" panose="02040503050201020203" pitchFamily="18" charset="-78"/>
              </a:rPr>
              <a:t>GraphQL</a:t>
            </a:r>
            <a:r>
              <a:rPr lang="en-US" sz="2600" dirty="0">
                <a:solidFill>
                  <a:schemeClr val="bg1"/>
                </a:solidFill>
                <a:latin typeface="Bahij Palatino Sans Arabic" panose="02040503050201020203" pitchFamily="18" charset="-78"/>
                <a:cs typeface="Bahij Palatino Sans Arabic" panose="02040503050201020203" pitchFamily="18" charset="-78"/>
              </a:rPr>
              <a:t> is that the client dictates the shape of the response it expects. This attribute eases the pain of versioning because new properties can easily be added to a query with no impact to existing consumers. </a:t>
            </a:r>
          </a:p>
          <a:p>
            <a:endParaRPr lang="en-US" dirty="0">
              <a:solidFill>
                <a:schemeClr val="bg1"/>
              </a:solidFill>
              <a:latin typeface="Bahij Palatino Sans Arabic" panose="02040503050201020203" pitchFamily="18" charset="-78"/>
              <a:cs typeface="Bahij Palatino Sans Arabic" panose="02040503050201020203" pitchFamily="18" charset="-78"/>
            </a:endParaRPr>
          </a:p>
        </p:txBody>
      </p:sp>
      <p:sp>
        <p:nvSpPr>
          <p:cNvPr id="6" name="Footer Placeholder 4">
            <a:extLst>
              <a:ext uri="{FF2B5EF4-FFF2-40B4-BE49-F238E27FC236}">
                <a16:creationId xmlns:a16="http://schemas.microsoft.com/office/drawing/2014/main" id="{57384457-16BD-4A8F-9A36-C8F7A2819AF9}"/>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Tree>
    <p:extLst>
      <p:ext uri="{BB962C8B-B14F-4D97-AF65-F5344CB8AC3E}">
        <p14:creationId xmlns:p14="http://schemas.microsoft.com/office/powerpoint/2010/main" val="382782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Suggested</a:t>
            </a:r>
            <a:r>
              <a:rPr lang="fa-IR"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 </a:t>
            </a:r>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structure</a:t>
            </a:r>
            <a:br>
              <a:rPr lang="en-US" dirty="0"/>
            </a:br>
            <a:endParaRPr lang="en-US" dirty="0"/>
          </a:p>
        </p:txBody>
      </p:sp>
      <p:sp>
        <p:nvSpPr>
          <p:cNvPr id="5" name="Footer Placeholder 4">
            <a:extLst>
              <a:ext uri="{FF2B5EF4-FFF2-40B4-BE49-F238E27FC236}">
                <a16:creationId xmlns:a16="http://schemas.microsoft.com/office/drawing/2014/main" id="{39E941B9-10C1-4A1F-A126-655A1F000B0A}"/>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8</a:t>
            </a:fld>
            <a:endParaRPr lang="en-US"/>
          </a:p>
        </p:txBody>
      </p:sp>
      <p:sp>
        <p:nvSpPr>
          <p:cNvPr id="10" name="Content Placeholder 2">
            <a:extLst>
              <a:ext uri="{FF2B5EF4-FFF2-40B4-BE49-F238E27FC236}">
                <a16:creationId xmlns:a16="http://schemas.microsoft.com/office/drawing/2014/main" id="{7C02B116-A0AA-459F-8B6E-9082CB082B6E}"/>
              </a:ext>
            </a:extLst>
          </p:cNvPr>
          <p:cNvSpPr>
            <a:spLocks noGrp="1"/>
          </p:cNvSpPr>
          <p:nvPr>
            <p:ph idx="1"/>
          </p:nvPr>
        </p:nvSpPr>
        <p:spPr>
          <a:xfrm>
            <a:off x="628650" y="1825625"/>
            <a:ext cx="7886700" cy="4351338"/>
          </a:xfrm>
        </p:spPr>
        <p:txBody>
          <a:bodyPr/>
          <a:lstStyle/>
          <a:p>
            <a:r>
              <a:rPr lang="en-US" dirty="0">
                <a:solidFill>
                  <a:schemeClr val="accent6">
                    <a:lumMod val="75000"/>
                  </a:schemeClr>
                </a:solidFill>
                <a:latin typeface="Bahij Palatino Sans Arabic" panose="02040503050201020203" pitchFamily="18" charset="-78"/>
                <a:cs typeface="Bahij Palatino Sans Arabic" panose="02040503050201020203" pitchFamily="18" charset="-78"/>
              </a:rPr>
              <a:t>Models</a:t>
            </a:r>
          </a:p>
          <a:p>
            <a:r>
              <a:rPr lang="en-US" dirty="0">
                <a:solidFill>
                  <a:schemeClr val="accent6">
                    <a:lumMod val="75000"/>
                  </a:schemeClr>
                </a:solidFill>
                <a:latin typeface="Bahij Palatino Sans Arabic" panose="02040503050201020203" pitchFamily="18" charset="-78"/>
                <a:cs typeface="Bahij Palatino Sans Arabic" panose="02040503050201020203" pitchFamily="18" charset="-78"/>
              </a:rPr>
              <a:t>Data (Repositories)</a:t>
            </a:r>
          </a:p>
          <a:p>
            <a:r>
              <a:rPr lang="en-US" dirty="0">
                <a:solidFill>
                  <a:schemeClr val="accent6">
                    <a:lumMod val="75000"/>
                  </a:schemeClr>
                </a:solidFill>
                <a:latin typeface="Bahij Palatino Sans Arabic" panose="02040503050201020203" pitchFamily="18" charset="-78"/>
                <a:cs typeface="Bahij Palatino Sans Arabic" panose="02040503050201020203" pitchFamily="18" charset="-78"/>
              </a:rPr>
              <a:t>Services</a:t>
            </a:r>
          </a:p>
          <a:p>
            <a:r>
              <a:rPr lang="en-US" dirty="0" err="1">
                <a:solidFill>
                  <a:schemeClr val="bg1"/>
                </a:solidFill>
                <a:latin typeface="Bahij Palatino Sans Arabic" panose="02040503050201020203" pitchFamily="18" charset="-78"/>
                <a:cs typeface="Bahij Palatino Sans Arabic" panose="02040503050201020203" pitchFamily="18" charset="-78"/>
              </a:rPr>
              <a:t>GraphQLSchema</a:t>
            </a:r>
            <a:r>
              <a:rPr lang="en-US" dirty="0">
                <a:solidFill>
                  <a:schemeClr val="bg1"/>
                </a:solidFill>
                <a:latin typeface="Bahij Palatino Sans Arabic" panose="02040503050201020203" pitchFamily="18" charset="-78"/>
                <a:cs typeface="Bahij Palatino Sans Arabic" panose="02040503050201020203" pitchFamily="18" charset="-78"/>
              </a:rPr>
              <a:t> (Instead of controllers)</a:t>
            </a:r>
          </a:p>
          <a:p>
            <a:pPr marL="0" indent="0">
              <a:buNone/>
            </a:pPr>
            <a:endParaRPr lang="en-US" dirty="0">
              <a:solidFill>
                <a:schemeClr val="bg1"/>
              </a:solidFill>
              <a:latin typeface="Bahij Palatino Sans Arabic" panose="02040503050201020203" pitchFamily="18" charset="-78"/>
              <a:cs typeface="Bahij Palatino Sans Arabic" panose="02040503050201020203" pitchFamily="18" charset="-78"/>
            </a:endParaRPr>
          </a:p>
          <a:p>
            <a:endParaRPr lang="en-US" dirty="0">
              <a:solidFill>
                <a:schemeClr val="bg1"/>
              </a:solidFill>
              <a:latin typeface="Bahij Palatino Sans Arabic" panose="02040503050201020203" pitchFamily="18" charset="-78"/>
              <a:cs typeface="Bahij Palatino Sans Arabic" panose="02040503050201020203" pitchFamily="18" charset="-78"/>
            </a:endParaRPr>
          </a:p>
          <a:p>
            <a:pPr marL="0" indent="0">
              <a:buNone/>
            </a:pPr>
            <a:endParaRPr lang="en-US" dirty="0"/>
          </a:p>
        </p:txBody>
      </p:sp>
    </p:spTree>
    <p:extLst>
      <p:ext uri="{BB962C8B-B14F-4D97-AF65-F5344CB8AC3E}">
        <p14:creationId xmlns:p14="http://schemas.microsoft.com/office/powerpoint/2010/main" val="317265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303F-7750-4503-819D-BE22624AF448}"/>
              </a:ext>
            </a:extLst>
          </p:cNvPr>
          <p:cNvSpPr>
            <a:spLocks noGrp="1"/>
          </p:cNvSpPr>
          <p:nvPr>
            <p:ph type="title"/>
          </p:nvPr>
        </p:nvSpPr>
        <p:spPr/>
        <p:txBody>
          <a:bodyPr>
            <a:normAutofit/>
          </a:bodyPr>
          <a:lstStyle/>
          <a:p>
            <a:r>
              <a:rPr lang="en-US" b="1" dirty="0">
                <a:solidFill>
                  <a:schemeClr val="accent1">
                    <a:lumMod val="60000"/>
                    <a:lumOff val="40000"/>
                  </a:schemeClr>
                </a:solidFill>
                <a:latin typeface="Bahij Palatino Sans Arabic" panose="02040503050201020203" pitchFamily="18" charset="-78"/>
                <a:cs typeface="Bahij Palatino Sans Arabic" panose="02040503050201020203" pitchFamily="18" charset="-78"/>
              </a:rPr>
              <a:t>Dependencies</a:t>
            </a:r>
            <a:br>
              <a:rPr lang="en-US" dirty="0"/>
            </a:br>
            <a:endParaRPr lang="en-US" dirty="0"/>
          </a:p>
        </p:txBody>
      </p:sp>
      <p:sp>
        <p:nvSpPr>
          <p:cNvPr id="5" name="Footer Placeholder 4">
            <a:extLst>
              <a:ext uri="{FF2B5EF4-FFF2-40B4-BE49-F238E27FC236}">
                <a16:creationId xmlns:a16="http://schemas.microsoft.com/office/drawing/2014/main" id="{39E941B9-10C1-4A1F-A126-655A1F000B0A}"/>
              </a:ext>
            </a:extLst>
          </p:cNvPr>
          <p:cNvSpPr>
            <a:spLocks noGrp="1"/>
          </p:cNvSpPr>
          <p:nvPr>
            <p:ph type="ftr" sz="quarter" idx="11"/>
          </p:nvPr>
        </p:nvSpPr>
        <p:spPr>
          <a:xfrm>
            <a:off x="2269524" y="6356351"/>
            <a:ext cx="4604951" cy="365125"/>
          </a:xfrm>
        </p:spPr>
        <p:txBody>
          <a:bodyPr/>
          <a:lstStyle/>
          <a:p>
            <a:r>
              <a:rPr lang="en-US" dirty="0" err="1"/>
              <a:t>MohammadAli</a:t>
            </a:r>
            <a:r>
              <a:rPr lang="en-US" dirty="0"/>
              <a:t> Keshavarz | How to use </a:t>
            </a:r>
            <a:r>
              <a:rPr lang="en-US" dirty="0" err="1"/>
              <a:t>GraphQL</a:t>
            </a:r>
            <a:r>
              <a:rPr lang="en-US" dirty="0"/>
              <a:t> in .</a:t>
            </a:r>
            <a:r>
              <a:rPr lang="en-US" dirty="0" err="1"/>
              <a:t>netCore</a:t>
            </a:r>
            <a:endParaRPr lang="en-US" dirty="0"/>
          </a:p>
        </p:txBody>
      </p:sp>
      <p:sp>
        <p:nvSpPr>
          <p:cNvPr id="7" name="Slide Number Placeholder 6">
            <a:extLst>
              <a:ext uri="{FF2B5EF4-FFF2-40B4-BE49-F238E27FC236}">
                <a16:creationId xmlns:a16="http://schemas.microsoft.com/office/drawing/2014/main" id="{2C8CF625-CF05-45D5-A227-EDDF06BB3AE3}"/>
              </a:ext>
            </a:extLst>
          </p:cNvPr>
          <p:cNvSpPr>
            <a:spLocks noGrp="1"/>
          </p:cNvSpPr>
          <p:nvPr>
            <p:ph type="sldNum" sz="quarter" idx="12"/>
          </p:nvPr>
        </p:nvSpPr>
        <p:spPr/>
        <p:txBody>
          <a:bodyPr/>
          <a:lstStyle/>
          <a:p>
            <a:fld id="{6DDF5ED5-65EF-451C-AA42-5C2155D47F17}" type="slidenum">
              <a:rPr lang="en-US" smtClean="0"/>
              <a:t>9</a:t>
            </a:fld>
            <a:endParaRPr lang="en-US"/>
          </a:p>
        </p:txBody>
      </p:sp>
      <p:sp>
        <p:nvSpPr>
          <p:cNvPr id="3" name="Rectangle 1">
            <a:extLst>
              <a:ext uri="{FF2B5EF4-FFF2-40B4-BE49-F238E27FC236}">
                <a16:creationId xmlns:a16="http://schemas.microsoft.com/office/drawing/2014/main" id="{24B083D1-DA5D-436F-85A9-926D1E6E87F7}"/>
              </a:ext>
            </a:extLst>
          </p:cNvPr>
          <p:cNvSpPr>
            <a:spLocks noChangeArrowheads="1"/>
          </p:cNvSpPr>
          <p:nvPr/>
        </p:nvSpPr>
        <p:spPr bwMode="auto">
          <a:xfrm>
            <a:off x="0" y="143961"/>
            <a:ext cx="59312"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Open San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2F2F0830-2263-49DA-8B74-8CFFDB16A060}"/>
              </a:ext>
            </a:extLst>
          </p:cNvPr>
          <p:cNvSpPr>
            <a:spLocks noGrp="1"/>
          </p:cNvSpPr>
          <p:nvPr>
            <p:ph idx="1"/>
          </p:nvPr>
        </p:nvSpPr>
        <p:spPr/>
        <p:txBody>
          <a:bodyPr/>
          <a:lstStyle/>
          <a:p>
            <a:r>
              <a:rPr lang="en-US" altLang="en-US" dirty="0" err="1">
                <a:solidFill>
                  <a:schemeClr val="bg1"/>
                </a:solidFill>
                <a:latin typeface="Bahij Palatino Sans Arabic" panose="02040503050201020203" pitchFamily="18" charset="-78"/>
                <a:cs typeface="Bahij Palatino Sans Arabic" panose="02040503050201020203" pitchFamily="18" charset="-78"/>
              </a:rPr>
              <a:t>GraphQL</a:t>
            </a:r>
            <a:endParaRPr lang="en-US" altLang="en-US" dirty="0">
              <a:solidFill>
                <a:schemeClr val="bg1"/>
              </a:solidFill>
              <a:latin typeface="Bahij Palatino Sans Arabic" panose="02040503050201020203" pitchFamily="18" charset="-78"/>
              <a:cs typeface="Bahij Palatino Sans Arabic" panose="02040503050201020203" pitchFamily="18" charset="-78"/>
            </a:endParaRPr>
          </a:p>
          <a:p>
            <a:r>
              <a:rPr lang="en-US" dirty="0" err="1">
                <a:solidFill>
                  <a:schemeClr val="bg1"/>
                </a:solidFill>
                <a:latin typeface="Bahij Palatino Sans Arabic" panose="02040503050201020203" pitchFamily="18" charset="-78"/>
                <a:cs typeface="Bahij Palatino Sans Arabic" panose="02040503050201020203" pitchFamily="18" charset="-78"/>
              </a:rPr>
              <a:t>GraphQL.Server.Transports.AspNetCore</a:t>
            </a:r>
            <a:endParaRPr lang="en-US" dirty="0">
              <a:solidFill>
                <a:schemeClr val="bg1"/>
              </a:solidFill>
              <a:latin typeface="Bahij Palatino Sans Arabic" panose="02040503050201020203" pitchFamily="18" charset="-78"/>
              <a:cs typeface="Bahij Palatino Sans Arabic" panose="02040503050201020203" pitchFamily="18" charset="-78"/>
            </a:endParaRPr>
          </a:p>
          <a:p>
            <a:r>
              <a:rPr lang="en-US" dirty="0" err="1">
                <a:solidFill>
                  <a:schemeClr val="bg1"/>
                </a:solidFill>
                <a:latin typeface="Bahij Palatino Sans Arabic" panose="02040503050201020203" pitchFamily="18" charset="-78"/>
                <a:cs typeface="Bahij Palatino Sans Arabic" panose="02040503050201020203" pitchFamily="18" charset="-78"/>
              </a:rPr>
              <a:t>GraphQL.Server.Ui.Playground</a:t>
            </a:r>
            <a:endParaRPr lang="en-US" dirty="0">
              <a:solidFill>
                <a:schemeClr val="bg1"/>
              </a:solidFill>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332829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TotalTime>
  <Words>703</Words>
  <Application>Microsoft Office PowerPoint</Application>
  <PresentationFormat>On-screen Show (4:3)</PresentationFormat>
  <Paragraphs>88</Paragraphs>
  <Slides>15</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Bahij Palatino Sans Arabic</vt:lpstr>
      <vt:lpstr>Calibri</vt:lpstr>
      <vt:lpstr>Calibri Light</vt:lpstr>
      <vt:lpstr>JetBrains Mono</vt:lpstr>
      <vt:lpstr>Open Sans</vt:lpstr>
      <vt:lpstr>Office Theme</vt:lpstr>
      <vt:lpstr>PowerPoint Presentation</vt:lpstr>
      <vt:lpstr>What is GraphQL? </vt:lpstr>
      <vt:lpstr>Benefits of GraphQL </vt:lpstr>
      <vt:lpstr>Benefits of GraphQL </vt:lpstr>
      <vt:lpstr>Benefits of GraphQL </vt:lpstr>
      <vt:lpstr>Benefits of GraphQL </vt:lpstr>
      <vt:lpstr>Benefits of GraphQL </vt:lpstr>
      <vt:lpstr>Suggested structure </vt:lpstr>
      <vt:lpstr>Dependencies </vt:lpstr>
      <vt:lpstr>Models </vt:lpstr>
      <vt:lpstr>How to create queriable endpoint? </vt:lpstr>
      <vt:lpstr>How to create queriable endpoint? (Cntd.) </vt:lpstr>
      <vt:lpstr>How to create queriable endpoint? (Cntd.) </vt:lpstr>
      <vt:lpstr>How to create queriable endpoint? (Cntd.)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Ali Keshavarz</dc:creator>
  <cp:lastModifiedBy>Mohammad Ali Keshavarz</cp:lastModifiedBy>
  <cp:revision>14</cp:revision>
  <dcterms:created xsi:type="dcterms:W3CDTF">2020-07-13T11:36:56Z</dcterms:created>
  <dcterms:modified xsi:type="dcterms:W3CDTF">2020-07-14T11:47:56Z</dcterms:modified>
</cp:coreProperties>
</file>