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DM Sans" pitchFamily="2" charset="0"/>
      <p:regular r:id="rId23"/>
    </p:embeddedFont>
    <p:embeddedFont>
      <p:font typeface="DM Sans Bold" charset="0"/>
      <p:regular r:id="rId24"/>
    </p:embeddedFont>
    <p:embeddedFont>
      <p:font typeface="Montserrat Classic Bold" panose="020B0604020202020204" charset="0"/>
      <p:regular r:id="rId25"/>
    </p:embeddedFont>
    <p:embeddedFont>
      <p:font typeface="Montserrat Light" panose="00000400000000000000" pitchFamily="2" charset="0"/>
      <p:regular r:id="rId26"/>
    </p:embeddedFont>
    <p:embeddedFont>
      <p:font typeface="Montserrat Light Bold" panose="020B0604020202020204" charset="0"/>
      <p:regular r:id="rId27"/>
    </p:embeddedFont>
    <p:embeddedFont>
      <p:font typeface="Oswald" panose="00000500000000000000" pitchFamily="2" charset="0"/>
      <p:regular r:id="rId28"/>
    </p:embeddedFont>
    <p:embeddedFont>
      <p:font typeface="Oswald Bold" panose="000008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Bansal" userId="17825a5f7f74bed9" providerId="LiveId" clId="{F5ACEF6F-7FE3-4745-B852-BF02C43A3CD7}"/>
    <pc:docChg chg="modSld">
      <pc:chgData name="Keshav Bansal" userId="17825a5f7f74bed9" providerId="LiveId" clId="{F5ACEF6F-7FE3-4745-B852-BF02C43A3CD7}" dt="2024-11-30T06:15:08.895" v="4" actId="20577"/>
      <pc:docMkLst>
        <pc:docMk/>
      </pc:docMkLst>
      <pc:sldChg chg="modSp mod">
        <pc:chgData name="Keshav Bansal" userId="17825a5f7f74bed9" providerId="LiveId" clId="{F5ACEF6F-7FE3-4745-B852-BF02C43A3CD7}" dt="2024-11-30T06:15:08.895" v="4" actId="20577"/>
        <pc:sldMkLst>
          <pc:docMk/>
          <pc:sldMk cId="0" sldId="258"/>
        </pc:sldMkLst>
        <pc:spChg chg="mod">
          <ac:chgData name="Keshav Bansal" userId="17825a5f7f74bed9" providerId="LiveId" clId="{F5ACEF6F-7FE3-4745-B852-BF02C43A3CD7}" dt="2024-11-30T06:15:08.895" v="4" actId="20577"/>
          <ac:spMkLst>
            <pc:docMk/>
            <pc:sldMk cId="0" sldId="258"/>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9.pn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975105" y="2906542"/>
            <a:ext cx="12593299" cy="4208864"/>
            <a:chOff x="0" y="0"/>
            <a:chExt cx="2431971" cy="812800"/>
          </a:xfrm>
        </p:grpSpPr>
        <p:sp>
          <p:nvSpPr>
            <p:cNvPr id="6" name="Freeform 6"/>
            <p:cNvSpPr/>
            <p:nvPr/>
          </p:nvSpPr>
          <p:spPr>
            <a:xfrm>
              <a:off x="0" y="0"/>
              <a:ext cx="2431971" cy="812800"/>
            </a:xfrm>
            <a:custGeom>
              <a:avLst/>
              <a:gdLst/>
              <a:ahLst/>
              <a:cxnLst/>
              <a:rect l="l" t="t" r="r" b="b"/>
              <a:pathLst>
                <a:path w="2431971" h="812800">
                  <a:moveTo>
                    <a:pt x="0" y="0"/>
                  </a:moveTo>
                  <a:lnTo>
                    <a:pt x="2431971" y="0"/>
                  </a:lnTo>
                  <a:lnTo>
                    <a:pt x="2431971"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431971"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975105" y="4266664"/>
            <a:ext cx="12593299" cy="2848742"/>
          </a:xfrm>
          <a:prstGeom prst="rect">
            <a:avLst/>
          </a:prstGeom>
        </p:spPr>
        <p:txBody>
          <a:bodyPr lIns="0" tIns="0" rIns="0" bIns="0" rtlCol="0" anchor="t">
            <a:spAutoFit/>
          </a:bodyPr>
          <a:lstStyle/>
          <a:p>
            <a:pPr algn="ctr">
              <a:lnSpc>
                <a:spcPts val="11453"/>
              </a:lnSpc>
            </a:pPr>
            <a:r>
              <a:rPr lang="en-US" sz="8299" spc="813">
                <a:solidFill>
                  <a:srgbClr val="231F20"/>
                </a:solidFill>
                <a:latin typeface="Oswald Bold"/>
                <a:ea typeface="Oswald Bold"/>
                <a:cs typeface="Oswald Bold"/>
                <a:sym typeface="Oswald Bold"/>
              </a:rPr>
              <a:t>ZELTA TECH’S </a:t>
            </a:r>
          </a:p>
          <a:p>
            <a:pPr algn="ctr">
              <a:lnSpc>
                <a:spcPts val="11453"/>
              </a:lnSpc>
            </a:pPr>
            <a:r>
              <a:rPr lang="en-US" sz="8299" spc="813">
                <a:solidFill>
                  <a:srgbClr val="231F20"/>
                </a:solidFill>
                <a:latin typeface="Oswald Bold"/>
                <a:ea typeface="Oswald Bold"/>
                <a:cs typeface="Oswald Bold"/>
                <a:sym typeface="Oswald Bold"/>
              </a:rPr>
              <a:t>PROBLEM STATEMENT</a:t>
            </a:r>
          </a:p>
        </p:txBody>
      </p:sp>
      <p:sp>
        <p:nvSpPr>
          <p:cNvPr id="9" name="TextBox 9"/>
          <p:cNvSpPr txBox="1"/>
          <p:nvPr/>
        </p:nvSpPr>
        <p:spPr>
          <a:xfrm>
            <a:off x="4236347" y="3230633"/>
            <a:ext cx="9815307" cy="915608"/>
          </a:xfrm>
          <a:prstGeom prst="rect">
            <a:avLst/>
          </a:prstGeom>
        </p:spPr>
        <p:txBody>
          <a:bodyPr lIns="0" tIns="0" rIns="0" bIns="0" rtlCol="0" anchor="t">
            <a:spAutoFit/>
          </a:bodyPr>
          <a:lstStyle/>
          <a:p>
            <a:pPr algn="ctr">
              <a:lnSpc>
                <a:spcPts val="7402"/>
              </a:lnSpc>
            </a:pPr>
            <a:r>
              <a:rPr lang="en-US" sz="5363" spc="525">
                <a:solidFill>
                  <a:srgbClr val="231F20"/>
                </a:solidFill>
                <a:latin typeface="Oswald Bold"/>
                <a:ea typeface="Oswald Bold"/>
                <a:cs typeface="Oswald Bold"/>
                <a:sym typeface="Oswald Bold"/>
              </a:rPr>
              <a:t>PROJECT:</a:t>
            </a:r>
          </a:p>
        </p:txBody>
      </p:sp>
      <p:sp>
        <p:nvSpPr>
          <p:cNvPr id="10" name="TextBox 10"/>
          <p:cNvSpPr txBox="1"/>
          <p:nvPr/>
        </p:nvSpPr>
        <p:spPr>
          <a:xfrm>
            <a:off x="2719596" y="7463528"/>
            <a:ext cx="12848809" cy="587814"/>
          </a:xfrm>
          <a:prstGeom prst="rect">
            <a:avLst/>
          </a:prstGeom>
        </p:spPr>
        <p:txBody>
          <a:bodyPr lIns="0" tIns="0" rIns="0" bIns="0" rtlCol="0" anchor="t">
            <a:spAutoFit/>
          </a:bodyPr>
          <a:lstStyle/>
          <a:p>
            <a:pPr algn="ctr">
              <a:lnSpc>
                <a:spcPts val="4765"/>
              </a:lnSpc>
            </a:pPr>
            <a:r>
              <a:rPr lang="en-US" sz="3453" spc="183">
                <a:solidFill>
                  <a:srgbClr val="231F20"/>
                </a:solidFill>
                <a:latin typeface="Montserrat Classic Bold"/>
                <a:ea typeface="Montserrat Classic Bold"/>
                <a:cs typeface="Montserrat Classic Bold"/>
                <a:sym typeface="Montserrat Classic Bold"/>
              </a:rPr>
              <a:t>IIT KANPUR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1340258"/>
            <a:chOff x="0" y="0"/>
            <a:chExt cx="4816593" cy="352990"/>
          </a:xfrm>
        </p:grpSpPr>
        <p:sp>
          <p:nvSpPr>
            <p:cNvPr id="4" name="Freeform 4"/>
            <p:cNvSpPr/>
            <p:nvPr/>
          </p:nvSpPr>
          <p:spPr>
            <a:xfrm>
              <a:off x="0" y="0"/>
              <a:ext cx="4816592" cy="352990"/>
            </a:xfrm>
            <a:custGeom>
              <a:avLst/>
              <a:gdLst/>
              <a:ahLst/>
              <a:cxnLst/>
              <a:rect l="l" t="t" r="r" b="b"/>
              <a:pathLst>
                <a:path w="4816592" h="352990">
                  <a:moveTo>
                    <a:pt x="0" y="0"/>
                  </a:moveTo>
                  <a:lnTo>
                    <a:pt x="4816592" y="0"/>
                  </a:lnTo>
                  <a:lnTo>
                    <a:pt x="4816592" y="352990"/>
                  </a:lnTo>
                  <a:lnTo>
                    <a:pt x="0" y="352990"/>
                  </a:lnTo>
                  <a:close/>
                </a:path>
              </a:pathLst>
            </a:custGeom>
            <a:solidFill>
              <a:srgbClr val="1A1A1A"/>
            </a:solidFill>
          </p:spPr>
        </p:sp>
        <p:sp>
          <p:nvSpPr>
            <p:cNvPr id="5" name="TextBox 5"/>
            <p:cNvSpPr txBox="1"/>
            <p:nvPr/>
          </p:nvSpPr>
          <p:spPr>
            <a:xfrm>
              <a:off x="0" y="-19050"/>
              <a:ext cx="4816593" cy="37204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65802" y="-6786797"/>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326266" y="-5856491"/>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028700" y="1702262"/>
            <a:ext cx="5842135" cy="3441238"/>
          </a:xfrm>
          <a:custGeom>
            <a:avLst/>
            <a:gdLst/>
            <a:ahLst/>
            <a:cxnLst/>
            <a:rect l="l" t="t" r="r" b="b"/>
            <a:pathLst>
              <a:path w="5842135" h="3441238">
                <a:moveTo>
                  <a:pt x="0" y="0"/>
                </a:moveTo>
                <a:lnTo>
                  <a:pt x="5842135" y="0"/>
                </a:lnTo>
                <a:lnTo>
                  <a:pt x="5842135" y="3441238"/>
                </a:lnTo>
                <a:lnTo>
                  <a:pt x="0" y="3441238"/>
                </a:lnTo>
                <a:lnTo>
                  <a:pt x="0" y="0"/>
                </a:lnTo>
                <a:close/>
              </a:path>
            </a:pathLst>
          </a:custGeom>
          <a:blipFill>
            <a:blip r:embed="rId5"/>
            <a:stretch>
              <a:fillRect b="-4973"/>
            </a:stretch>
          </a:blipFill>
        </p:spPr>
      </p:sp>
      <p:sp>
        <p:nvSpPr>
          <p:cNvPr id="9" name="Freeform 9"/>
          <p:cNvSpPr/>
          <p:nvPr/>
        </p:nvSpPr>
        <p:spPr>
          <a:xfrm>
            <a:off x="9481771" y="1702262"/>
            <a:ext cx="5998896" cy="3441238"/>
          </a:xfrm>
          <a:custGeom>
            <a:avLst/>
            <a:gdLst/>
            <a:ahLst/>
            <a:cxnLst/>
            <a:rect l="l" t="t" r="r" b="b"/>
            <a:pathLst>
              <a:path w="5998896" h="3441238">
                <a:moveTo>
                  <a:pt x="0" y="0"/>
                </a:moveTo>
                <a:lnTo>
                  <a:pt x="5998896" y="0"/>
                </a:lnTo>
                <a:lnTo>
                  <a:pt x="5998896" y="3441238"/>
                </a:lnTo>
                <a:lnTo>
                  <a:pt x="0" y="3441238"/>
                </a:lnTo>
                <a:lnTo>
                  <a:pt x="0" y="0"/>
                </a:lnTo>
                <a:close/>
              </a:path>
            </a:pathLst>
          </a:custGeom>
          <a:blipFill>
            <a:blip r:embed="rId6"/>
            <a:stretch>
              <a:fillRect t="-3895" b="-3895"/>
            </a:stretch>
          </a:blipFill>
        </p:spPr>
      </p:sp>
      <p:sp>
        <p:nvSpPr>
          <p:cNvPr id="10" name="Freeform 10"/>
          <p:cNvSpPr/>
          <p:nvPr/>
        </p:nvSpPr>
        <p:spPr>
          <a:xfrm>
            <a:off x="769912" y="6332417"/>
            <a:ext cx="5842135" cy="3271195"/>
          </a:xfrm>
          <a:custGeom>
            <a:avLst/>
            <a:gdLst/>
            <a:ahLst/>
            <a:cxnLst/>
            <a:rect l="l" t="t" r="r" b="b"/>
            <a:pathLst>
              <a:path w="5842135" h="3271195">
                <a:moveTo>
                  <a:pt x="0" y="0"/>
                </a:moveTo>
                <a:lnTo>
                  <a:pt x="5842135" y="0"/>
                </a:lnTo>
                <a:lnTo>
                  <a:pt x="5842135" y="3271195"/>
                </a:lnTo>
                <a:lnTo>
                  <a:pt x="0" y="3271195"/>
                </a:lnTo>
                <a:lnTo>
                  <a:pt x="0" y="0"/>
                </a:lnTo>
                <a:close/>
              </a:path>
            </a:pathLst>
          </a:custGeom>
          <a:blipFill>
            <a:blip r:embed="rId7"/>
            <a:stretch>
              <a:fillRect t="-5215" b="-5215"/>
            </a:stretch>
          </a:blipFill>
        </p:spPr>
      </p:sp>
      <p:sp>
        <p:nvSpPr>
          <p:cNvPr id="11" name="Freeform 11"/>
          <p:cNvSpPr/>
          <p:nvPr/>
        </p:nvSpPr>
        <p:spPr>
          <a:xfrm>
            <a:off x="9481771" y="6332417"/>
            <a:ext cx="5620788" cy="3231812"/>
          </a:xfrm>
          <a:custGeom>
            <a:avLst/>
            <a:gdLst/>
            <a:ahLst/>
            <a:cxnLst/>
            <a:rect l="l" t="t" r="r" b="b"/>
            <a:pathLst>
              <a:path w="5620788" h="3231812">
                <a:moveTo>
                  <a:pt x="0" y="0"/>
                </a:moveTo>
                <a:lnTo>
                  <a:pt x="5620788" y="0"/>
                </a:lnTo>
                <a:lnTo>
                  <a:pt x="5620788" y="3231812"/>
                </a:lnTo>
                <a:lnTo>
                  <a:pt x="0" y="3231812"/>
                </a:lnTo>
                <a:lnTo>
                  <a:pt x="0" y="0"/>
                </a:lnTo>
                <a:close/>
              </a:path>
            </a:pathLst>
          </a:custGeom>
          <a:blipFill>
            <a:blip r:embed="rId8"/>
            <a:stretch>
              <a:fillRect t="-3770" b="-3770"/>
            </a:stretch>
          </a:blipFill>
        </p:spPr>
      </p:sp>
      <p:sp>
        <p:nvSpPr>
          <p:cNvPr id="12" name="TextBox 12"/>
          <p:cNvSpPr txBox="1"/>
          <p:nvPr/>
        </p:nvSpPr>
        <p:spPr>
          <a:xfrm>
            <a:off x="3690980" y="80388"/>
            <a:ext cx="10906040" cy="948312"/>
          </a:xfrm>
          <a:prstGeom prst="rect">
            <a:avLst/>
          </a:prstGeom>
        </p:spPr>
        <p:txBody>
          <a:bodyPr lIns="0" tIns="0" rIns="0" bIns="0" rtlCol="0" anchor="t">
            <a:spAutoFit/>
          </a:bodyPr>
          <a:lstStyle/>
          <a:p>
            <a:pPr algn="ctr">
              <a:lnSpc>
                <a:spcPts val="7727"/>
              </a:lnSpc>
            </a:pPr>
            <a:r>
              <a:rPr lang="en-US" sz="5599" spc="548">
                <a:solidFill>
                  <a:srgbClr val="FFFFFF"/>
                </a:solidFill>
                <a:latin typeface="Oswald Bold"/>
                <a:ea typeface="Oswald Bold"/>
                <a:cs typeface="Oswald Bold"/>
                <a:sym typeface="Oswald Bold"/>
              </a:rPr>
              <a:t>STRATEGY EVOLUTION</a:t>
            </a:r>
          </a:p>
        </p:txBody>
      </p:sp>
      <p:sp>
        <p:nvSpPr>
          <p:cNvPr id="13" name="TextBox 13"/>
          <p:cNvSpPr txBox="1"/>
          <p:nvPr/>
        </p:nvSpPr>
        <p:spPr>
          <a:xfrm>
            <a:off x="130443" y="5457825"/>
            <a:ext cx="8506446" cy="759453"/>
          </a:xfrm>
          <a:prstGeom prst="rect">
            <a:avLst/>
          </a:prstGeom>
        </p:spPr>
        <p:txBody>
          <a:bodyPr lIns="0" tIns="0" rIns="0" bIns="0" rtlCol="0" anchor="t">
            <a:spAutoFit/>
          </a:bodyPr>
          <a:lstStyle/>
          <a:p>
            <a:pPr marL="0" lvl="0" indent="0" algn="l">
              <a:lnSpc>
                <a:spcPts val="3028"/>
              </a:lnSpc>
              <a:spcBef>
                <a:spcPct val="0"/>
              </a:spcBef>
            </a:pPr>
            <a:r>
              <a:rPr lang="en-US" sz="2194" spc="215">
                <a:solidFill>
                  <a:srgbClr val="231F20"/>
                </a:solidFill>
                <a:latin typeface="DM Sans Bold"/>
                <a:ea typeface="DM Sans Bold"/>
                <a:cs typeface="DM Sans Bold"/>
                <a:sym typeface="DM Sans Bold"/>
              </a:rPr>
              <a:t>Graph of Profit Percentage v/s Different stages of our strategy .</a:t>
            </a:r>
          </a:p>
        </p:txBody>
      </p:sp>
      <p:sp>
        <p:nvSpPr>
          <p:cNvPr id="14" name="TextBox 14"/>
          <p:cNvSpPr txBox="1"/>
          <p:nvPr/>
        </p:nvSpPr>
        <p:spPr>
          <a:xfrm>
            <a:off x="9067634" y="5457825"/>
            <a:ext cx="8506446" cy="759562"/>
          </a:xfrm>
          <a:prstGeom prst="rect">
            <a:avLst/>
          </a:prstGeom>
        </p:spPr>
        <p:txBody>
          <a:bodyPr lIns="0" tIns="0" rIns="0" bIns="0" rtlCol="0" anchor="t">
            <a:spAutoFit/>
          </a:bodyPr>
          <a:lstStyle/>
          <a:p>
            <a:pPr marL="0" lvl="0" indent="0" algn="l">
              <a:lnSpc>
                <a:spcPts val="3022"/>
              </a:lnSpc>
              <a:spcBef>
                <a:spcPct val="0"/>
              </a:spcBef>
            </a:pPr>
            <a:r>
              <a:rPr lang="en-US" sz="2190" spc="214">
                <a:solidFill>
                  <a:srgbClr val="231F20"/>
                </a:solidFill>
                <a:latin typeface="DM Sans Bold"/>
                <a:ea typeface="DM Sans Bold"/>
                <a:cs typeface="DM Sans Bold"/>
                <a:sym typeface="DM Sans Bold"/>
              </a:rPr>
              <a:t>Graph of Max Drawdown v/s Different stages of our strategy .</a:t>
            </a:r>
          </a:p>
        </p:txBody>
      </p:sp>
      <p:sp>
        <p:nvSpPr>
          <p:cNvPr id="15" name="TextBox 15"/>
          <p:cNvSpPr txBox="1"/>
          <p:nvPr/>
        </p:nvSpPr>
        <p:spPr>
          <a:xfrm>
            <a:off x="130443" y="9834251"/>
            <a:ext cx="8506446" cy="759562"/>
          </a:xfrm>
          <a:prstGeom prst="rect">
            <a:avLst/>
          </a:prstGeom>
        </p:spPr>
        <p:txBody>
          <a:bodyPr lIns="0" tIns="0" rIns="0" bIns="0" rtlCol="0" anchor="t">
            <a:spAutoFit/>
          </a:bodyPr>
          <a:lstStyle/>
          <a:p>
            <a:pPr marL="0" lvl="0" indent="0" algn="l">
              <a:lnSpc>
                <a:spcPts val="3022"/>
              </a:lnSpc>
              <a:spcBef>
                <a:spcPct val="0"/>
              </a:spcBef>
            </a:pPr>
            <a:r>
              <a:rPr lang="en-US" sz="2190" spc="214">
                <a:solidFill>
                  <a:srgbClr val="231F20"/>
                </a:solidFill>
                <a:latin typeface="DM Sans Bold"/>
                <a:ea typeface="DM Sans Bold"/>
                <a:cs typeface="DM Sans Bold"/>
                <a:sym typeface="DM Sans Bold"/>
              </a:rPr>
              <a:t>Graph of Sharpe and Sortino Ratio v/s Different stages of our strategy .</a:t>
            </a:r>
          </a:p>
        </p:txBody>
      </p:sp>
      <p:sp>
        <p:nvSpPr>
          <p:cNvPr id="16" name="TextBox 16"/>
          <p:cNvSpPr txBox="1"/>
          <p:nvPr/>
        </p:nvSpPr>
        <p:spPr>
          <a:xfrm>
            <a:off x="9144000" y="9834251"/>
            <a:ext cx="8506446" cy="759562"/>
          </a:xfrm>
          <a:prstGeom prst="rect">
            <a:avLst/>
          </a:prstGeom>
        </p:spPr>
        <p:txBody>
          <a:bodyPr lIns="0" tIns="0" rIns="0" bIns="0" rtlCol="0" anchor="t">
            <a:spAutoFit/>
          </a:bodyPr>
          <a:lstStyle/>
          <a:p>
            <a:pPr marL="0" lvl="0" indent="0" algn="l">
              <a:lnSpc>
                <a:spcPts val="3022"/>
              </a:lnSpc>
              <a:spcBef>
                <a:spcPct val="0"/>
              </a:spcBef>
            </a:pPr>
            <a:r>
              <a:rPr lang="en-US" sz="2190" spc="214">
                <a:solidFill>
                  <a:srgbClr val="231F20"/>
                </a:solidFill>
                <a:latin typeface="DM Sans Bold"/>
                <a:ea typeface="DM Sans Bold"/>
                <a:cs typeface="DM Sans Bold"/>
                <a:sym typeface="DM Sans Bold"/>
              </a:rPr>
              <a:t>Time to Recovery v/s Different stages of our strategy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32354" y="8435447"/>
            <a:ext cx="17216895" cy="1032847"/>
          </a:xfrm>
          <a:custGeom>
            <a:avLst/>
            <a:gdLst/>
            <a:ahLst/>
            <a:cxnLst/>
            <a:rect l="l" t="t" r="r" b="b"/>
            <a:pathLst>
              <a:path w="17216895" h="1032847">
                <a:moveTo>
                  <a:pt x="0" y="0"/>
                </a:moveTo>
                <a:lnTo>
                  <a:pt x="17216895" y="0"/>
                </a:lnTo>
                <a:lnTo>
                  <a:pt x="17216895"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551793" y="2116781"/>
            <a:ext cx="17378016" cy="6835090"/>
            <a:chOff x="0" y="0"/>
            <a:chExt cx="6658270" cy="2618819"/>
          </a:xfrm>
        </p:grpSpPr>
        <p:sp>
          <p:nvSpPr>
            <p:cNvPr id="5" name="Freeform 5"/>
            <p:cNvSpPr/>
            <p:nvPr/>
          </p:nvSpPr>
          <p:spPr>
            <a:xfrm>
              <a:off x="0" y="0"/>
              <a:ext cx="6658270" cy="2618819"/>
            </a:xfrm>
            <a:custGeom>
              <a:avLst/>
              <a:gdLst/>
              <a:ahLst/>
              <a:cxnLst/>
              <a:rect l="l" t="t" r="r" b="b"/>
              <a:pathLst>
                <a:path w="6658270" h="2618819">
                  <a:moveTo>
                    <a:pt x="0" y="0"/>
                  </a:moveTo>
                  <a:lnTo>
                    <a:pt x="6658270" y="0"/>
                  </a:lnTo>
                  <a:lnTo>
                    <a:pt x="6658270" y="2618819"/>
                  </a:lnTo>
                  <a:lnTo>
                    <a:pt x="0" y="2618819"/>
                  </a:lnTo>
                  <a:close/>
                </a:path>
              </a:pathLst>
            </a:custGeom>
            <a:solidFill>
              <a:srgbClr val="EFEFEF"/>
            </a:solidFill>
          </p:spPr>
        </p:sp>
        <p:sp>
          <p:nvSpPr>
            <p:cNvPr id="6" name="TextBox 6"/>
            <p:cNvSpPr txBox="1"/>
            <p:nvPr/>
          </p:nvSpPr>
          <p:spPr>
            <a:xfrm>
              <a:off x="0" y="-19050"/>
              <a:ext cx="6658270" cy="2637869"/>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551793" y="233151"/>
            <a:ext cx="10057665" cy="795549"/>
          </a:xfrm>
          <a:prstGeom prst="rect">
            <a:avLst/>
          </a:prstGeom>
        </p:spPr>
        <p:txBody>
          <a:bodyPr lIns="0" tIns="0" rIns="0" bIns="0" rtlCol="0" anchor="t">
            <a:spAutoFit/>
          </a:bodyPr>
          <a:lstStyle/>
          <a:p>
            <a:pPr algn="l">
              <a:lnSpc>
                <a:spcPts val="6599"/>
              </a:lnSpc>
            </a:pPr>
            <a:r>
              <a:rPr lang="en-US" sz="4782" spc="468">
                <a:solidFill>
                  <a:srgbClr val="231F20"/>
                </a:solidFill>
                <a:latin typeface="Oswald Bold"/>
                <a:ea typeface="Oswald Bold"/>
                <a:cs typeface="Oswald Bold"/>
                <a:sym typeface="Oswald Bold"/>
              </a:rPr>
              <a:t>OTHER APPROACHES</a:t>
            </a:r>
          </a:p>
        </p:txBody>
      </p:sp>
      <p:sp>
        <p:nvSpPr>
          <p:cNvPr id="8" name="TextBox 8"/>
          <p:cNvSpPr txBox="1"/>
          <p:nvPr/>
        </p:nvSpPr>
        <p:spPr>
          <a:xfrm>
            <a:off x="712915" y="2417733"/>
            <a:ext cx="17216895" cy="7081006"/>
          </a:xfrm>
          <a:prstGeom prst="rect">
            <a:avLst/>
          </a:prstGeom>
        </p:spPr>
        <p:txBody>
          <a:bodyPr lIns="0" tIns="0" rIns="0" bIns="0" rtlCol="0" anchor="t">
            <a:spAutoFit/>
          </a:bodyPr>
          <a:lstStyle/>
          <a:p>
            <a:pPr marL="819274" lvl="1" indent="-409637" algn="l">
              <a:lnSpc>
                <a:spcPts val="5236"/>
              </a:lnSpc>
              <a:buAutoNum type="arabicPeriod"/>
            </a:pPr>
            <a:r>
              <a:rPr lang="en-US" sz="3794" spc="371">
                <a:solidFill>
                  <a:srgbClr val="231F20"/>
                </a:solidFill>
                <a:latin typeface="DM Sans Bold"/>
                <a:ea typeface="DM Sans Bold"/>
                <a:cs typeface="DM Sans Bold"/>
                <a:sym typeface="DM Sans Bold"/>
              </a:rPr>
              <a:t>Position Sizing </a:t>
            </a:r>
          </a:p>
          <a:p>
            <a:pPr algn="l">
              <a:lnSpc>
                <a:spcPts val="4546"/>
              </a:lnSpc>
            </a:pPr>
            <a:r>
              <a:rPr lang="en-US" sz="3294" spc="322">
                <a:solidFill>
                  <a:srgbClr val="231F20"/>
                </a:solidFill>
                <a:latin typeface="DM Sans"/>
                <a:ea typeface="DM Sans"/>
                <a:cs typeface="DM Sans"/>
                <a:sym typeface="DM Sans"/>
              </a:rPr>
              <a:t>This is a method of Risk Management particularly for reducing drawdowns. </a:t>
            </a:r>
          </a:p>
          <a:p>
            <a:pPr marL="0" lvl="0" indent="0" algn="l">
              <a:lnSpc>
                <a:spcPts val="4546"/>
              </a:lnSpc>
              <a:spcBef>
                <a:spcPct val="0"/>
              </a:spcBef>
            </a:pPr>
            <a:r>
              <a:rPr lang="en-US" sz="3294" spc="322">
                <a:solidFill>
                  <a:srgbClr val="231F20"/>
                </a:solidFill>
                <a:latin typeface="DM Sans"/>
                <a:ea typeface="DM Sans"/>
                <a:cs typeface="DM Sans"/>
                <a:sym typeface="DM Sans"/>
              </a:rPr>
              <a:t>In this method we change the investing capital for the next trade based on the returns from the previous trade . For example if our strategy catches a false trend may be due to noise in data and suppose this trade results in negative return , then we can set a limit such that if the returns of a trade is less than the limit then we invest only a fraction of our current capital in the next trade . This method can help in reducing the drawdowns significantly as we are not investing our entire capital in the market conditions which are not suitable for our strategy .</a:t>
            </a:r>
          </a:p>
          <a:p>
            <a:pPr marL="0" lvl="0" indent="0" algn="l">
              <a:lnSpc>
                <a:spcPts val="5788"/>
              </a:lnSpc>
              <a:spcBef>
                <a:spcPct val="0"/>
              </a:spcBef>
            </a:pPr>
            <a:endParaRPr lang="en-US" sz="3294" spc="322">
              <a:solidFill>
                <a:srgbClr val="231F20"/>
              </a:solidFill>
              <a:latin typeface="DM Sans"/>
              <a:ea typeface="DM Sans"/>
              <a:cs typeface="DM Sans"/>
              <a:sym typeface="DM Sans"/>
            </a:endParaRPr>
          </a:p>
        </p:txBody>
      </p:sp>
      <p:sp>
        <p:nvSpPr>
          <p:cNvPr id="9" name="Freeform 9"/>
          <p:cNvSpPr/>
          <p:nvPr/>
        </p:nvSpPr>
        <p:spPr>
          <a:xfrm>
            <a:off x="-2035931" y="9123321"/>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712915" y="1130359"/>
            <a:ext cx="17216895" cy="704210"/>
          </a:xfrm>
          <a:prstGeom prst="rect">
            <a:avLst/>
          </a:prstGeom>
        </p:spPr>
        <p:txBody>
          <a:bodyPr lIns="0" tIns="0" rIns="0" bIns="0" rtlCol="0" anchor="t">
            <a:spAutoFit/>
          </a:bodyPr>
          <a:lstStyle/>
          <a:p>
            <a:pPr marL="0" lvl="0" indent="0" algn="l">
              <a:lnSpc>
                <a:spcPts val="5788"/>
              </a:lnSpc>
              <a:spcBef>
                <a:spcPct val="0"/>
              </a:spcBef>
            </a:pPr>
            <a:r>
              <a:rPr lang="en-US" sz="4194" spc="411">
                <a:solidFill>
                  <a:srgbClr val="231F20"/>
                </a:solidFill>
                <a:latin typeface="DM Sans Bold"/>
                <a:ea typeface="DM Sans Bold"/>
                <a:cs typeface="DM Sans Bold"/>
                <a:sym typeface="DM Sans Bold"/>
              </a:rPr>
              <a:t>(Could not implement due to lack of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32354" y="8669765"/>
            <a:ext cx="17216895" cy="1032847"/>
          </a:xfrm>
          <a:custGeom>
            <a:avLst/>
            <a:gdLst/>
            <a:ahLst/>
            <a:cxnLst/>
            <a:rect l="l" t="t" r="r" b="b"/>
            <a:pathLst>
              <a:path w="17216895" h="1032847">
                <a:moveTo>
                  <a:pt x="0" y="0"/>
                </a:moveTo>
                <a:lnTo>
                  <a:pt x="17216895" y="0"/>
                </a:lnTo>
                <a:lnTo>
                  <a:pt x="17216895"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551793" y="2116781"/>
            <a:ext cx="17378016" cy="7141519"/>
            <a:chOff x="0" y="0"/>
            <a:chExt cx="6658270" cy="2736225"/>
          </a:xfrm>
        </p:grpSpPr>
        <p:sp>
          <p:nvSpPr>
            <p:cNvPr id="5" name="Freeform 5"/>
            <p:cNvSpPr/>
            <p:nvPr/>
          </p:nvSpPr>
          <p:spPr>
            <a:xfrm>
              <a:off x="0" y="0"/>
              <a:ext cx="6658270" cy="2736225"/>
            </a:xfrm>
            <a:custGeom>
              <a:avLst/>
              <a:gdLst/>
              <a:ahLst/>
              <a:cxnLst/>
              <a:rect l="l" t="t" r="r" b="b"/>
              <a:pathLst>
                <a:path w="6658270" h="2736225">
                  <a:moveTo>
                    <a:pt x="0" y="0"/>
                  </a:moveTo>
                  <a:lnTo>
                    <a:pt x="6658270" y="0"/>
                  </a:lnTo>
                  <a:lnTo>
                    <a:pt x="6658270" y="2736225"/>
                  </a:lnTo>
                  <a:lnTo>
                    <a:pt x="0" y="2736225"/>
                  </a:lnTo>
                  <a:close/>
                </a:path>
              </a:pathLst>
            </a:custGeom>
            <a:solidFill>
              <a:srgbClr val="EFEFEF"/>
            </a:solidFill>
          </p:spPr>
        </p:sp>
        <p:sp>
          <p:nvSpPr>
            <p:cNvPr id="6" name="TextBox 6"/>
            <p:cNvSpPr txBox="1"/>
            <p:nvPr/>
          </p:nvSpPr>
          <p:spPr>
            <a:xfrm>
              <a:off x="0" y="-19050"/>
              <a:ext cx="6658270" cy="2755275"/>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551793" y="233151"/>
            <a:ext cx="10057665" cy="795549"/>
          </a:xfrm>
          <a:prstGeom prst="rect">
            <a:avLst/>
          </a:prstGeom>
        </p:spPr>
        <p:txBody>
          <a:bodyPr lIns="0" tIns="0" rIns="0" bIns="0" rtlCol="0" anchor="t">
            <a:spAutoFit/>
          </a:bodyPr>
          <a:lstStyle/>
          <a:p>
            <a:pPr algn="l">
              <a:lnSpc>
                <a:spcPts val="6599"/>
              </a:lnSpc>
            </a:pPr>
            <a:r>
              <a:rPr lang="en-US" sz="4782" spc="468">
                <a:solidFill>
                  <a:srgbClr val="231F20"/>
                </a:solidFill>
                <a:latin typeface="Oswald Bold"/>
                <a:ea typeface="Oswald Bold"/>
                <a:cs typeface="Oswald Bold"/>
                <a:sym typeface="Oswald Bold"/>
              </a:rPr>
              <a:t>OTHER APPROACHES</a:t>
            </a:r>
          </a:p>
        </p:txBody>
      </p:sp>
      <p:sp>
        <p:nvSpPr>
          <p:cNvPr id="8" name="TextBox 8"/>
          <p:cNvSpPr txBox="1"/>
          <p:nvPr/>
        </p:nvSpPr>
        <p:spPr>
          <a:xfrm>
            <a:off x="712915" y="2050106"/>
            <a:ext cx="17216895" cy="7652506"/>
          </a:xfrm>
          <a:prstGeom prst="rect">
            <a:avLst/>
          </a:prstGeom>
        </p:spPr>
        <p:txBody>
          <a:bodyPr lIns="0" tIns="0" rIns="0" bIns="0" rtlCol="0" anchor="t">
            <a:spAutoFit/>
          </a:bodyPr>
          <a:lstStyle/>
          <a:p>
            <a:pPr marL="819274" lvl="1" indent="-409637" algn="l">
              <a:lnSpc>
                <a:spcPts val="5236"/>
              </a:lnSpc>
              <a:buAutoNum type="arabicPeriod"/>
            </a:pPr>
            <a:r>
              <a:rPr lang="en-US" sz="3794" spc="371">
                <a:solidFill>
                  <a:srgbClr val="231F20"/>
                </a:solidFill>
                <a:latin typeface="DM Sans Bold"/>
                <a:ea typeface="DM Sans Bold"/>
                <a:cs typeface="DM Sans Bold"/>
                <a:sym typeface="DM Sans Bold"/>
              </a:rPr>
              <a:t>Alternating Framework Strategy</a:t>
            </a:r>
          </a:p>
          <a:p>
            <a:pPr algn="l">
              <a:lnSpc>
                <a:spcPts val="4546"/>
              </a:lnSpc>
            </a:pPr>
            <a:r>
              <a:rPr lang="en-US" sz="3294" spc="322">
                <a:solidFill>
                  <a:srgbClr val="231F20"/>
                </a:solidFill>
                <a:latin typeface="DM Sans"/>
                <a:ea typeface="DM Sans"/>
                <a:cs typeface="DM Sans"/>
                <a:sym typeface="DM Sans"/>
              </a:rPr>
              <a:t>In financial markets, certain strategies excel in specific market conditions while others thrive in different environments. </a:t>
            </a:r>
          </a:p>
          <a:p>
            <a:pPr algn="l">
              <a:lnSpc>
                <a:spcPts val="4546"/>
              </a:lnSpc>
            </a:pPr>
            <a:r>
              <a:rPr lang="en-US" sz="3294" spc="322">
                <a:solidFill>
                  <a:srgbClr val="231F20"/>
                </a:solidFill>
                <a:latin typeface="DM Sans"/>
                <a:ea typeface="DM Sans"/>
                <a:cs typeface="DM Sans"/>
                <a:sym typeface="DM Sans"/>
              </a:rPr>
              <a:t>In this method we develop an alternating framework involving two strategies or more strategies, A and B. The framework operates as follows: we begin with strategy A, and upon completing a trade based on strategy A (i.e., squaring off the equity we've either longed or shorted), we simultaneously assess the performance of strategy B during the same timeframe. If strategy B outperforms strategy A, we switch to using strategy B for the next trade. </a:t>
            </a:r>
          </a:p>
          <a:p>
            <a:pPr algn="l">
              <a:lnSpc>
                <a:spcPts val="4546"/>
              </a:lnSpc>
            </a:pPr>
            <a:r>
              <a:rPr lang="en-US" sz="3294" spc="322">
                <a:solidFill>
                  <a:srgbClr val="231F20"/>
                </a:solidFill>
                <a:latin typeface="DM Sans"/>
                <a:ea typeface="DM Sans"/>
                <a:cs typeface="DM Sans"/>
                <a:sym typeface="DM Sans"/>
              </a:rPr>
              <a:t>Instead of just two , we can also alternate between more than two strategies or combinations of different strategies.</a:t>
            </a:r>
          </a:p>
          <a:p>
            <a:pPr marL="0" lvl="0" indent="0" algn="l">
              <a:lnSpc>
                <a:spcPts val="5788"/>
              </a:lnSpc>
              <a:spcBef>
                <a:spcPct val="0"/>
              </a:spcBef>
            </a:pPr>
            <a:endParaRPr lang="en-US" sz="3294" spc="322">
              <a:solidFill>
                <a:srgbClr val="231F20"/>
              </a:solidFill>
              <a:latin typeface="DM Sans"/>
              <a:ea typeface="DM Sans"/>
              <a:cs typeface="DM Sans"/>
              <a:sym typeface="DM Sans"/>
            </a:endParaRPr>
          </a:p>
        </p:txBody>
      </p:sp>
      <p:sp>
        <p:nvSpPr>
          <p:cNvPr id="9" name="Freeform 9"/>
          <p:cNvSpPr/>
          <p:nvPr/>
        </p:nvSpPr>
        <p:spPr>
          <a:xfrm>
            <a:off x="-2035931" y="9258300"/>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712915" y="1130359"/>
            <a:ext cx="17216895" cy="704210"/>
          </a:xfrm>
          <a:prstGeom prst="rect">
            <a:avLst/>
          </a:prstGeom>
        </p:spPr>
        <p:txBody>
          <a:bodyPr lIns="0" tIns="0" rIns="0" bIns="0" rtlCol="0" anchor="t">
            <a:spAutoFit/>
          </a:bodyPr>
          <a:lstStyle/>
          <a:p>
            <a:pPr marL="0" lvl="0" indent="0" algn="l">
              <a:lnSpc>
                <a:spcPts val="5788"/>
              </a:lnSpc>
              <a:spcBef>
                <a:spcPct val="0"/>
              </a:spcBef>
            </a:pPr>
            <a:r>
              <a:rPr lang="en-US" sz="4194" spc="411">
                <a:solidFill>
                  <a:srgbClr val="231F20"/>
                </a:solidFill>
                <a:latin typeface="DM Sans Bold"/>
                <a:ea typeface="DM Sans Bold"/>
                <a:cs typeface="DM Sans Bold"/>
                <a:sym typeface="DM Sans Bold"/>
              </a:rPr>
              <a:t>(Could not implement due to lack of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712915" y="6747449"/>
            <a:ext cx="17216895" cy="1032847"/>
          </a:xfrm>
          <a:custGeom>
            <a:avLst/>
            <a:gdLst/>
            <a:ahLst/>
            <a:cxnLst/>
            <a:rect l="l" t="t" r="r" b="b"/>
            <a:pathLst>
              <a:path w="17216895" h="1032847">
                <a:moveTo>
                  <a:pt x="0" y="0"/>
                </a:moveTo>
                <a:lnTo>
                  <a:pt x="17216894" y="0"/>
                </a:lnTo>
                <a:lnTo>
                  <a:pt x="17216894"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551793" y="3259781"/>
            <a:ext cx="17736207" cy="4126874"/>
            <a:chOff x="0" y="0"/>
            <a:chExt cx="6795508" cy="1581184"/>
          </a:xfrm>
        </p:grpSpPr>
        <p:sp>
          <p:nvSpPr>
            <p:cNvPr id="5" name="Freeform 5"/>
            <p:cNvSpPr/>
            <p:nvPr/>
          </p:nvSpPr>
          <p:spPr>
            <a:xfrm>
              <a:off x="0" y="0"/>
              <a:ext cx="6795508" cy="1581184"/>
            </a:xfrm>
            <a:custGeom>
              <a:avLst/>
              <a:gdLst/>
              <a:ahLst/>
              <a:cxnLst/>
              <a:rect l="l" t="t" r="r" b="b"/>
              <a:pathLst>
                <a:path w="6795508" h="1581184">
                  <a:moveTo>
                    <a:pt x="0" y="0"/>
                  </a:moveTo>
                  <a:lnTo>
                    <a:pt x="6795508" y="0"/>
                  </a:lnTo>
                  <a:lnTo>
                    <a:pt x="6795508" y="1581184"/>
                  </a:lnTo>
                  <a:lnTo>
                    <a:pt x="0" y="1581184"/>
                  </a:lnTo>
                  <a:close/>
                </a:path>
              </a:pathLst>
            </a:custGeom>
            <a:solidFill>
              <a:srgbClr val="EFEFEF"/>
            </a:solidFill>
          </p:spPr>
        </p:sp>
        <p:sp>
          <p:nvSpPr>
            <p:cNvPr id="6" name="TextBox 6"/>
            <p:cNvSpPr txBox="1"/>
            <p:nvPr/>
          </p:nvSpPr>
          <p:spPr>
            <a:xfrm>
              <a:off x="0" y="-19050"/>
              <a:ext cx="6795508" cy="1600234"/>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690134" y="1501321"/>
            <a:ext cx="10057665" cy="1231414"/>
          </a:xfrm>
          <a:prstGeom prst="rect">
            <a:avLst/>
          </a:prstGeom>
        </p:spPr>
        <p:txBody>
          <a:bodyPr lIns="0" tIns="0" rIns="0" bIns="0" rtlCol="0" anchor="t">
            <a:spAutoFit/>
          </a:bodyPr>
          <a:lstStyle/>
          <a:p>
            <a:pPr algn="l">
              <a:lnSpc>
                <a:spcPts val="10187"/>
              </a:lnSpc>
            </a:pPr>
            <a:r>
              <a:rPr lang="en-US" sz="7382" spc="723">
                <a:solidFill>
                  <a:srgbClr val="231F20"/>
                </a:solidFill>
                <a:latin typeface="Oswald Bold"/>
                <a:ea typeface="Oswald Bold"/>
                <a:cs typeface="Oswald Bold"/>
                <a:sym typeface="Oswald Bold"/>
              </a:rPr>
              <a:t>RISK MANAGEMENT</a:t>
            </a:r>
          </a:p>
        </p:txBody>
      </p:sp>
      <p:sp>
        <p:nvSpPr>
          <p:cNvPr id="8" name="TextBox 8"/>
          <p:cNvSpPr txBox="1"/>
          <p:nvPr/>
        </p:nvSpPr>
        <p:spPr>
          <a:xfrm>
            <a:off x="712915" y="3403078"/>
            <a:ext cx="17216895" cy="3860794"/>
          </a:xfrm>
          <a:prstGeom prst="rect">
            <a:avLst/>
          </a:prstGeom>
        </p:spPr>
        <p:txBody>
          <a:bodyPr lIns="0" tIns="0" rIns="0" bIns="0" rtlCol="0" anchor="t">
            <a:spAutoFit/>
          </a:bodyPr>
          <a:lstStyle/>
          <a:p>
            <a:pPr algn="l">
              <a:lnSpc>
                <a:spcPts val="4408"/>
              </a:lnSpc>
            </a:pPr>
            <a:r>
              <a:rPr lang="en-US" sz="3194" spc="313">
                <a:solidFill>
                  <a:srgbClr val="231F20"/>
                </a:solidFill>
                <a:latin typeface="DM Sans Bold"/>
                <a:ea typeface="DM Sans Bold"/>
                <a:cs typeface="DM Sans Bold"/>
                <a:sym typeface="DM Sans Bold"/>
              </a:rPr>
              <a:t>Risk Management</a:t>
            </a:r>
            <a:r>
              <a:rPr lang="en-US" sz="3194" spc="313">
                <a:solidFill>
                  <a:srgbClr val="231F20"/>
                </a:solidFill>
                <a:latin typeface="DM Sans"/>
                <a:ea typeface="DM Sans"/>
                <a:cs typeface="DM Sans"/>
                <a:sym typeface="DM Sans"/>
              </a:rPr>
              <a:t> is the process of identifying, assessing, and controlling threats to capital and earnings. </a:t>
            </a:r>
          </a:p>
          <a:p>
            <a:pPr marL="0" lvl="0" indent="0" algn="l">
              <a:lnSpc>
                <a:spcPts val="4408"/>
              </a:lnSpc>
              <a:spcBef>
                <a:spcPct val="0"/>
              </a:spcBef>
            </a:pPr>
            <a:r>
              <a:rPr lang="en-US" sz="3194" spc="313">
                <a:solidFill>
                  <a:srgbClr val="231F20"/>
                </a:solidFill>
                <a:latin typeface="DM Sans Bold"/>
                <a:ea typeface="DM Sans Bold"/>
                <a:cs typeface="DM Sans Bold"/>
                <a:sym typeface="DM Sans Bold"/>
              </a:rPr>
              <a:t>Risk Management</a:t>
            </a:r>
            <a:r>
              <a:rPr lang="en-US" sz="3194" spc="313">
                <a:solidFill>
                  <a:srgbClr val="231F20"/>
                </a:solidFill>
                <a:latin typeface="DM Sans"/>
                <a:ea typeface="DM Sans"/>
                <a:cs typeface="DM Sans"/>
                <a:sym typeface="DM Sans"/>
              </a:rPr>
              <a:t> is very crucial in developing robust and profitable strategies. It helps us to exit a losing trade early when our strategy catches a false trend due to noise in data thus protecting our capital from huge losses whereas it also helps to square off a trade after booking a certain amount of profit before the trend reverses. </a:t>
            </a:r>
          </a:p>
        </p:txBody>
      </p:sp>
      <p:sp>
        <p:nvSpPr>
          <p:cNvPr id="9" name="Freeform 9"/>
          <p:cNvSpPr/>
          <p:nvPr/>
        </p:nvSpPr>
        <p:spPr>
          <a:xfrm>
            <a:off x="-2779578" y="738665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5897" y="2869053"/>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4" name="Group 4"/>
          <p:cNvGrpSpPr/>
          <p:nvPr/>
        </p:nvGrpSpPr>
        <p:grpSpPr>
          <a:xfrm>
            <a:off x="275897" y="1296388"/>
            <a:ext cx="17736207" cy="2334639"/>
            <a:chOff x="0" y="0"/>
            <a:chExt cx="6795508" cy="894501"/>
          </a:xfrm>
        </p:grpSpPr>
        <p:sp>
          <p:nvSpPr>
            <p:cNvPr id="5" name="Freeform 5"/>
            <p:cNvSpPr/>
            <p:nvPr/>
          </p:nvSpPr>
          <p:spPr>
            <a:xfrm>
              <a:off x="0" y="0"/>
              <a:ext cx="6795508" cy="894501"/>
            </a:xfrm>
            <a:custGeom>
              <a:avLst/>
              <a:gdLst/>
              <a:ahLst/>
              <a:cxnLst/>
              <a:rect l="l" t="t" r="r" b="b"/>
              <a:pathLst>
                <a:path w="6795508" h="894501">
                  <a:moveTo>
                    <a:pt x="0" y="0"/>
                  </a:moveTo>
                  <a:lnTo>
                    <a:pt x="6795508" y="0"/>
                  </a:lnTo>
                  <a:lnTo>
                    <a:pt x="6795508" y="894501"/>
                  </a:lnTo>
                  <a:lnTo>
                    <a:pt x="0" y="894501"/>
                  </a:lnTo>
                  <a:close/>
                </a:path>
              </a:pathLst>
            </a:custGeom>
            <a:solidFill>
              <a:srgbClr val="EFEFEF"/>
            </a:solidFill>
          </p:spPr>
        </p:sp>
        <p:sp>
          <p:nvSpPr>
            <p:cNvPr id="6" name="TextBox 6"/>
            <p:cNvSpPr txBox="1"/>
            <p:nvPr/>
          </p:nvSpPr>
          <p:spPr>
            <a:xfrm>
              <a:off x="0" y="-19050"/>
              <a:ext cx="6795508" cy="913551"/>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275897" y="297230"/>
            <a:ext cx="17428045" cy="570377"/>
          </a:xfrm>
          <a:prstGeom prst="rect">
            <a:avLst/>
          </a:prstGeom>
        </p:spPr>
        <p:txBody>
          <a:bodyPr lIns="0" tIns="0" rIns="0" bIns="0" rtlCol="0" anchor="t">
            <a:spAutoFit/>
          </a:bodyPr>
          <a:lstStyle/>
          <a:p>
            <a:pPr algn="l">
              <a:lnSpc>
                <a:spcPts val="4667"/>
              </a:lnSpc>
            </a:pPr>
            <a:r>
              <a:rPr lang="en-US" sz="3382" spc="331">
                <a:solidFill>
                  <a:srgbClr val="231F20"/>
                </a:solidFill>
                <a:latin typeface="Oswald Bold"/>
                <a:ea typeface="Oswald Bold"/>
                <a:cs typeface="Oswald Bold"/>
                <a:sym typeface="Oswald Bold"/>
              </a:rPr>
              <a:t>THE VARIOUS RISK MANAGEMENT MEASURES FOR OUR TRADING STRATEGY ARE -&gt;</a:t>
            </a:r>
          </a:p>
        </p:txBody>
      </p:sp>
      <p:sp>
        <p:nvSpPr>
          <p:cNvPr id="8" name="TextBox 8"/>
          <p:cNvSpPr txBox="1"/>
          <p:nvPr/>
        </p:nvSpPr>
        <p:spPr>
          <a:xfrm>
            <a:off x="598140" y="1399943"/>
            <a:ext cx="17105801" cy="1985534"/>
          </a:xfrm>
          <a:prstGeom prst="rect">
            <a:avLst/>
          </a:prstGeom>
        </p:spPr>
        <p:txBody>
          <a:bodyPr lIns="0" tIns="0" rIns="0" bIns="0" rtlCol="0" anchor="t">
            <a:spAutoFit/>
          </a:bodyPr>
          <a:lstStyle/>
          <a:p>
            <a:pPr algn="l">
              <a:lnSpc>
                <a:spcPts val="3188"/>
              </a:lnSpc>
            </a:pPr>
            <a:r>
              <a:rPr lang="en-US" sz="2310" spc="226">
                <a:solidFill>
                  <a:srgbClr val="231F20"/>
                </a:solidFill>
                <a:latin typeface="DM Sans"/>
                <a:ea typeface="DM Sans"/>
                <a:cs typeface="DM Sans"/>
                <a:sym typeface="DM Sans"/>
              </a:rPr>
              <a:t>1)</a:t>
            </a:r>
            <a:r>
              <a:rPr lang="en-US" sz="2310" spc="226">
                <a:solidFill>
                  <a:srgbClr val="231F20"/>
                </a:solidFill>
                <a:latin typeface="DM Sans Bold"/>
                <a:ea typeface="DM Sans Bold"/>
                <a:cs typeface="DM Sans Bold"/>
                <a:sym typeface="DM Sans Bold"/>
              </a:rPr>
              <a:t>Trailing Take-Profit</a:t>
            </a:r>
            <a:r>
              <a:rPr lang="en-US" sz="2310" spc="226">
                <a:solidFill>
                  <a:srgbClr val="231F20"/>
                </a:solidFill>
                <a:latin typeface="DM Sans"/>
                <a:ea typeface="DM Sans"/>
                <a:cs typeface="DM Sans"/>
                <a:sym typeface="DM Sans"/>
              </a:rPr>
              <a:t> -&gt; Trailing stop loss prevented us from booking sufficient profits in short trades. The stop loss gets triggered too soon everytime there is a fall. In trailing take-profit the boundary is set at above the portfolio price rather than below it.This helps us minimize the loss in short trades. As the portfolio value rises, the exit condition remains constant. It falls as soon as there is a dip in price.</a:t>
            </a:r>
          </a:p>
          <a:p>
            <a:pPr marL="0" lvl="0" indent="0" algn="l">
              <a:lnSpc>
                <a:spcPts val="3188"/>
              </a:lnSpc>
              <a:spcBef>
                <a:spcPct val="0"/>
              </a:spcBef>
            </a:pPr>
            <a:r>
              <a:rPr lang="en-US" sz="2310" spc="226">
                <a:solidFill>
                  <a:srgbClr val="231F20"/>
                </a:solidFill>
                <a:latin typeface="DM Sans"/>
                <a:ea typeface="DM Sans"/>
                <a:cs typeface="DM Sans"/>
                <a:sym typeface="DM Sans"/>
              </a:rPr>
              <a:t>For our strategy we have set the Trailing Take-Profit percentage to </a:t>
            </a:r>
            <a:r>
              <a:rPr lang="en-US" sz="2310" spc="226">
                <a:solidFill>
                  <a:srgbClr val="231F20"/>
                </a:solidFill>
                <a:latin typeface="DM Sans Bold"/>
                <a:ea typeface="DM Sans Bold"/>
                <a:cs typeface="DM Sans Bold"/>
                <a:sym typeface="DM Sans Bold"/>
              </a:rPr>
              <a:t>10%</a:t>
            </a:r>
            <a:r>
              <a:rPr lang="en-US" sz="2310" spc="226">
                <a:solidFill>
                  <a:srgbClr val="231F20"/>
                </a:solidFill>
                <a:latin typeface="DM Sans"/>
                <a:ea typeface="DM Sans"/>
                <a:cs typeface="DM Sans"/>
                <a:sym typeface="DM Sans"/>
              </a:rPr>
              <a:t> .</a:t>
            </a:r>
          </a:p>
        </p:txBody>
      </p:sp>
      <p:sp>
        <p:nvSpPr>
          <p:cNvPr id="9" name="Freeform 9"/>
          <p:cNvSpPr/>
          <p:nvPr/>
        </p:nvSpPr>
        <p:spPr>
          <a:xfrm>
            <a:off x="275897" y="5902150"/>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10" name="Group 10"/>
          <p:cNvGrpSpPr/>
          <p:nvPr/>
        </p:nvGrpSpPr>
        <p:grpSpPr>
          <a:xfrm>
            <a:off x="282937" y="4330525"/>
            <a:ext cx="17736207" cy="2334639"/>
            <a:chOff x="0" y="0"/>
            <a:chExt cx="6795508" cy="894501"/>
          </a:xfrm>
        </p:grpSpPr>
        <p:sp>
          <p:nvSpPr>
            <p:cNvPr id="11" name="Freeform 11"/>
            <p:cNvSpPr/>
            <p:nvPr/>
          </p:nvSpPr>
          <p:spPr>
            <a:xfrm>
              <a:off x="0" y="0"/>
              <a:ext cx="6795508" cy="894501"/>
            </a:xfrm>
            <a:custGeom>
              <a:avLst/>
              <a:gdLst/>
              <a:ahLst/>
              <a:cxnLst/>
              <a:rect l="l" t="t" r="r" b="b"/>
              <a:pathLst>
                <a:path w="6795508" h="894501">
                  <a:moveTo>
                    <a:pt x="0" y="0"/>
                  </a:moveTo>
                  <a:lnTo>
                    <a:pt x="6795508" y="0"/>
                  </a:lnTo>
                  <a:lnTo>
                    <a:pt x="6795508" y="894501"/>
                  </a:lnTo>
                  <a:lnTo>
                    <a:pt x="0" y="894501"/>
                  </a:lnTo>
                  <a:close/>
                </a:path>
              </a:pathLst>
            </a:custGeom>
            <a:solidFill>
              <a:srgbClr val="EFEFEF"/>
            </a:solidFill>
          </p:spPr>
        </p:sp>
        <p:sp>
          <p:nvSpPr>
            <p:cNvPr id="12" name="TextBox 12"/>
            <p:cNvSpPr txBox="1"/>
            <p:nvPr/>
          </p:nvSpPr>
          <p:spPr>
            <a:xfrm>
              <a:off x="0" y="-19050"/>
              <a:ext cx="6795508" cy="913551"/>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583033" y="4486028"/>
            <a:ext cx="17105801" cy="1985534"/>
          </a:xfrm>
          <a:prstGeom prst="rect">
            <a:avLst/>
          </a:prstGeom>
        </p:spPr>
        <p:txBody>
          <a:bodyPr lIns="0" tIns="0" rIns="0" bIns="0" rtlCol="0" anchor="t">
            <a:spAutoFit/>
          </a:bodyPr>
          <a:lstStyle/>
          <a:p>
            <a:pPr algn="l">
              <a:lnSpc>
                <a:spcPts val="3188"/>
              </a:lnSpc>
            </a:pPr>
            <a:r>
              <a:rPr lang="en-US" sz="2310" spc="226">
                <a:solidFill>
                  <a:srgbClr val="231F20"/>
                </a:solidFill>
                <a:latin typeface="DM Sans"/>
                <a:ea typeface="DM Sans"/>
                <a:cs typeface="DM Sans"/>
                <a:sym typeface="DM Sans"/>
              </a:rPr>
              <a:t>2)</a:t>
            </a:r>
            <a:r>
              <a:rPr lang="en-US" sz="2310" spc="226">
                <a:solidFill>
                  <a:srgbClr val="231F20"/>
                </a:solidFill>
                <a:latin typeface="DM Sans Bold"/>
                <a:ea typeface="DM Sans Bold"/>
                <a:cs typeface="DM Sans Bold"/>
                <a:sym typeface="DM Sans Bold"/>
              </a:rPr>
              <a:t>Normal Take-Profit</a:t>
            </a:r>
            <a:r>
              <a:rPr lang="en-US" sz="2310" spc="226">
                <a:solidFill>
                  <a:srgbClr val="231F20"/>
                </a:solidFill>
                <a:latin typeface="DM Sans"/>
                <a:ea typeface="DM Sans"/>
                <a:cs typeface="DM Sans"/>
                <a:sym typeface="DM Sans"/>
              </a:rPr>
              <a:t> -&gt; In this risk management method we set a fixed price above the entry price for long trades and below for short trades according to the percentage set for the take profit and we exit the trade as soon as the close price crosses the take profit price.</a:t>
            </a:r>
          </a:p>
          <a:p>
            <a:pPr algn="l">
              <a:lnSpc>
                <a:spcPts val="3188"/>
              </a:lnSpc>
            </a:pPr>
            <a:r>
              <a:rPr lang="en-US" sz="2310" spc="226">
                <a:solidFill>
                  <a:srgbClr val="231F20"/>
                </a:solidFill>
                <a:latin typeface="DM Sans"/>
                <a:ea typeface="DM Sans"/>
                <a:cs typeface="DM Sans"/>
                <a:sym typeface="DM Sans"/>
              </a:rPr>
              <a:t>This helps in booking a certain amount of profit before the trend reverses.</a:t>
            </a:r>
          </a:p>
          <a:p>
            <a:pPr marL="0" lvl="0" indent="0" algn="l">
              <a:lnSpc>
                <a:spcPts val="3188"/>
              </a:lnSpc>
              <a:spcBef>
                <a:spcPct val="0"/>
              </a:spcBef>
            </a:pPr>
            <a:r>
              <a:rPr lang="en-US" sz="2310" spc="226">
                <a:solidFill>
                  <a:srgbClr val="231F20"/>
                </a:solidFill>
                <a:latin typeface="DM Sans"/>
                <a:ea typeface="DM Sans"/>
                <a:cs typeface="DM Sans"/>
                <a:sym typeface="DM Sans"/>
              </a:rPr>
              <a:t>For our strategy we have set the Take-Profit percentage to</a:t>
            </a:r>
            <a:r>
              <a:rPr lang="en-US" sz="2310" spc="226">
                <a:solidFill>
                  <a:srgbClr val="231F20"/>
                </a:solidFill>
                <a:latin typeface="DM Sans Bold"/>
                <a:ea typeface="DM Sans Bold"/>
                <a:cs typeface="DM Sans Bold"/>
                <a:sym typeface="DM Sans Bold"/>
              </a:rPr>
              <a:t> 10% </a:t>
            </a:r>
            <a:r>
              <a:rPr lang="en-US" sz="2310" spc="226">
                <a:solidFill>
                  <a:srgbClr val="231F20"/>
                </a:solidFill>
                <a:latin typeface="DM Sans"/>
                <a:ea typeface="DM Sans"/>
                <a:cs typeface="DM Sans"/>
                <a:sym typeface="DM Sans"/>
              </a:rPr>
              <a:t>.</a:t>
            </a:r>
          </a:p>
        </p:txBody>
      </p:sp>
      <p:sp>
        <p:nvSpPr>
          <p:cNvPr id="14" name="Freeform 14"/>
          <p:cNvSpPr/>
          <p:nvPr/>
        </p:nvSpPr>
        <p:spPr>
          <a:xfrm>
            <a:off x="275897" y="8935247"/>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15" name="Group 15"/>
          <p:cNvGrpSpPr/>
          <p:nvPr/>
        </p:nvGrpSpPr>
        <p:grpSpPr>
          <a:xfrm>
            <a:off x="282937" y="7363622"/>
            <a:ext cx="17736207" cy="2334639"/>
            <a:chOff x="0" y="0"/>
            <a:chExt cx="6795508" cy="894501"/>
          </a:xfrm>
        </p:grpSpPr>
        <p:sp>
          <p:nvSpPr>
            <p:cNvPr id="16" name="Freeform 16"/>
            <p:cNvSpPr/>
            <p:nvPr/>
          </p:nvSpPr>
          <p:spPr>
            <a:xfrm>
              <a:off x="0" y="0"/>
              <a:ext cx="6795508" cy="894501"/>
            </a:xfrm>
            <a:custGeom>
              <a:avLst/>
              <a:gdLst/>
              <a:ahLst/>
              <a:cxnLst/>
              <a:rect l="l" t="t" r="r" b="b"/>
              <a:pathLst>
                <a:path w="6795508" h="894501">
                  <a:moveTo>
                    <a:pt x="0" y="0"/>
                  </a:moveTo>
                  <a:lnTo>
                    <a:pt x="6795508" y="0"/>
                  </a:lnTo>
                  <a:lnTo>
                    <a:pt x="6795508" y="894501"/>
                  </a:lnTo>
                  <a:lnTo>
                    <a:pt x="0" y="894501"/>
                  </a:lnTo>
                  <a:close/>
                </a:path>
              </a:pathLst>
            </a:custGeom>
            <a:solidFill>
              <a:srgbClr val="EFEFEF"/>
            </a:solidFill>
          </p:spPr>
        </p:sp>
        <p:sp>
          <p:nvSpPr>
            <p:cNvPr id="17" name="TextBox 17"/>
            <p:cNvSpPr txBox="1"/>
            <p:nvPr/>
          </p:nvSpPr>
          <p:spPr>
            <a:xfrm>
              <a:off x="0" y="-19050"/>
              <a:ext cx="6795508" cy="913551"/>
            </a:xfrm>
            <a:prstGeom prst="rect">
              <a:avLst/>
            </a:prstGeom>
          </p:spPr>
          <p:txBody>
            <a:bodyPr lIns="50800" tIns="50800" rIns="50800" bIns="50800" rtlCol="0" anchor="ctr"/>
            <a:lstStyle/>
            <a:p>
              <a:pPr algn="ctr">
                <a:lnSpc>
                  <a:spcPts val="2859"/>
                </a:lnSpc>
              </a:pPr>
              <a:endParaRPr/>
            </a:p>
          </p:txBody>
        </p:sp>
      </p:grpSp>
      <p:sp>
        <p:nvSpPr>
          <p:cNvPr id="18" name="TextBox 18"/>
          <p:cNvSpPr txBox="1"/>
          <p:nvPr/>
        </p:nvSpPr>
        <p:spPr>
          <a:xfrm>
            <a:off x="598140" y="7592222"/>
            <a:ext cx="17105801" cy="1938833"/>
          </a:xfrm>
          <a:prstGeom prst="rect">
            <a:avLst/>
          </a:prstGeom>
        </p:spPr>
        <p:txBody>
          <a:bodyPr lIns="0" tIns="0" rIns="0" bIns="0" rtlCol="0" anchor="t">
            <a:spAutoFit/>
          </a:bodyPr>
          <a:lstStyle/>
          <a:p>
            <a:pPr algn="l">
              <a:lnSpc>
                <a:spcPts val="3132"/>
              </a:lnSpc>
            </a:pPr>
            <a:r>
              <a:rPr lang="en-US" sz="2270" spc="222">
                <a:solidFill>
                  <a:srgbClr val="231F20"/>
                </a:solidFill>
                <a:latin typeface="DM Sans"/>
                <a:ea typeface="DM Sans"/>
                <a:cs typeface="DM Sans"/>
                <a:sym typeface="DM Sans"/>
              </a:rPr>
              <a:t>3)</a:t>
            </a:r>
            <a:r>
              <a:rPr lang="en-US" sz="2270" spc="222">
                <a:solidFill>
                  <a:srgbClr val="231F20"/>
                </a:solidFill>
                <a:latin typeface="DM Sans Bold"/>
                <a:ea typeface="DM Sans Bold"/>
                <a:cs typeface="DM Sans Bold"/>
                <a:sym typeface="DM Sans Bold"/>
              </a:rPr>
              <a:t>ATR Stop-Loss </a:t>
            </a:r>
            <a:r>
              <a:rPr lang="en-US" sz="2270" spc="222">
                <a:solidFill>
                  <a:srgbClr val="231F20"/>
                </a:solidFill>
                <a:latin typeface="DM Sans"/>
                <a:ea typeface="DM Sans"/>
                <a:cs typeface="DM Sans"/>
                <a:sym typeface="DM Sans"/>
              </a:rPr>
              <a:t>-&gt; ATR stop loss is a market volatility based stop loss indicator. When volatility increases, the ATR value rises, and the stop-loss widens to accommodate larger price swings. Conversely, during periods of lower volatility, the stop-loss tightens. Using ATR allows us to set levels that are proportional to the current volatility, helping to account for the varying ranges of price movement.</a:t>
            </a:r>
          </a:p>
          <a:p>
            <a:pPr marL="0" lvl="0" indent="0" algn="l">
              <a:lnSpc>
                <a:spcPts val="3132"/>
              </a:lnSpc>
              <a:spcBef>
                <a:spcPct val="0"/>
              </a:spcBef>
            </a:pPr>
            <a:r>
              <a:rPr lang="en-US" sz="2270" spc="222">
                <a:solidFill>
                  <a:srgbClr val="231F20"/>
                </a:solidFill>
                <a:latin typeface="DM Sans"/>
                <a:ea typeface="DM Sans"/>
                <a:cs typeface="DM Sans"/>
                <a:sym typeface="DM Sans"/>
              </a:rPr>
              <a:t>For our strategy we have set the multiplier value to </a:t>
            </a:r>
            <a:r>
              <a:rPr lang="en-US" sz="2270" spc="222">
                <a:solidFill>
                  <a:srgbClr val="231F20"/>
                </a:solidFill>
                <a:latin typeface="DM Sans Bold"/>
                <a:ea typeface="DM Sans Bold"/>
                <a:cs typeface="DM Sans Bold"/>
                <a:sym typeface="DM Sans Bold"/>
              </a:rPr>
              <a:t>1 </a:t>
            </a:r>
            <a:r>
              <a:rPr lang="en-US" sz="2270" spc="222">
                <a:solidFill>
                  <a:srgbClr val="231F20"/>
                </a:solidFill>
                <a:latin typeface="DM Sans"/>
                <a:ea typeface="DM Sans"/>
                <a:cs typeface="DM Sans"/>
                <a:sym typeface="DM San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67926" y="3207568"/>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4" name="Group 4"/>
          <p:cNvGrpSpPr/>
          <p:nvPr/>
        </p:nvGrpSpPr>
        <p:grpSpPr>
          <a:xfrm>
            <a:off x="275897" y="1296388"/>
            <a:ext cx="17736207" cy="2499185"/>
            <a:chOff x="0" y="0"/>
            <a:chExt cx="6795508" cy="957546"/>
          </a:xfrm>
        </p:grpSpPr>
        <p:sp>
          <p:nvSpPr>
            <p:cNvPr id="5" name="Freeform 5"/>
            <p:cNvSpPr/>
            <p:nvPr/>
          </p:nvSpPr>
          <p:spPr>
            <a:xfrm>
              <a:off x="0" y="0"/>
              <a:ext cx="6795508" cy="957546"/>
            </a:xfrm>
            <a:custGeom>
              <a:avLst/>
              <a:gdLst/>
              <a:ahLst/>
              <a:cxnLst/>
              <a:rect l="l" t="t" r="r" b="b"/>
              <a:pathLst>
                <a:path w="6795508" h="957546">
                  <a:moveTo>
                    <a:pt x="0" y="0"/>
                  </a:moveTo>
                  <a:lnTo>
                    <a:pt x="6795508" y="0"/>
                  </a:lnTo>
                  <a:lnTo>
                    <a:pt x="6795508" y="957546"/>
                  </a:lnTo>
                  <a:lnTo>
                    <a:pt x="0" y="957546"/>
                  </a:lnTo>
                  <a:close/>
                </a:path>
              </a:pathLst>
            </a:custGeom>
            <a:solidFill>
              <a:srgbClr val="EFEFEF"/>
            </a:solidFill>
          </p:spPr>
        </p:sp>
        <p:sp>
          <p:nvSpPr>
            <p:cNvPr id="6" name="TextBox 6"/>
            <p:cNvSpPr txBox="1"/>
            <p:nvPr/>
          </p:nvSpPr>
          <p:spPr>
            <a:xfrm>
              <a:off x="0" y="-19050"/>
              <a:ext cx="6795508" cy="976596"/>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275897" y="297230"/>
            <a:ext cx="17428045" cy="570377"/>
          </a:xfrm>
          <a:prstGeom prst="rect">
            <a:avLst/>
          </a:prstGeom>
        </p:spPr>
        <p:txBody>
          <a:bodyPr lIns="0" tIns="0" rIns="0" bIns="0" rtlCol="0" anchor="t">
            <a:spAutoFit/>
          </a:bodyPr>
          <a:lstStyle/>
          <a:p>
            <a:pPr algn="l">
              <a:lnSpc>
                <a:spcPts val="4667"/>
              </a:lnSpc>
            </a:pPr>
            <a:r>
              <a:rPr lang="en-US" sz="3382" spc="331">
                <a:solidFill>
                  <a:srgbClr val="231F20"/>
                </a:solidFill>
                <a:latin typeface="Oswald Bold"/>
                <a:ea typeface="Oswald Bold"/>
                <a:cs typeface="Oswald Bold"/>
                <a:sym typeface="Oswald Bold"/>
              </a:rPr>
              <a:t>THE VARIOUS RISK MANAGEMENT MEASURES FOR OUR TRADING STRATEGY ARE -&gt;</a:t>
            </a:r>
          </a:p>
        </p:txBody>
      </p:sp>
      <p:sp>
        <p:nvSpPr>
          <p:cNvPr id="8" name="TextBox 8"/>
          <p:cNvSpPr txBox="1"/>
          <p:nvPr/>
        </p:nvSpPr>
        <p:spPr>
          <a:xfrm>
            <a:off x="567926" y="1543005"/>
            <a:ext cx="17105801" cy="2180987"/>
          </a:xfrm>
          <a:prstGeom prst="rect">
            <a:avLst/>
          </a:prstGeom>
        </p:spPr>
        <p:txBody>
          <a:bodyPr lIns="0" tIns="0" rIns="0" bIns="0" rtlCol="0" anchor="t">
            <a:spAutoFit/>
          </a:bodyPr>
          <a:lstStyle/>
          <a:p>
            <a:pPr algn="l">
              <a:lnSpc>
                <a:spcPts val="3464"/>
              </a:lnSpc>
            </a:pPr>
            <a:r>
              <a:rPr lang="en-US" sz="2510" spc="246">
                <a:solidFill>
                  <a:srgbClr val="231F20"/>
                </a:solidFill>
                <a:latin typeface="DM Sans"/>
                <a:ea typeface="DM Sans"/>
                <a:cs typeface="DM Sans"/>
                <a:sym typeface="DM Sans"/>
              </a:rPr>
              <a:t>4)</a:t>
            </a:r>
            <a:r>
              <a:rPr lang="en-US" sz="2510" spc="246">
                <a:solidFill>
                  <a:srgbClr val="231F20"/>
                </a:solidFill>
                <a:latin typeface="DM Sans Bold"/>
                <a:ea typeface="DM Sans Bold"/>
                <a:cs typeface="DM Sans Bold"/>
                <a:sym typeface="DM Sans Bold"/>
              </a:rPr>
              <a:t>Max Drawdown Limit</a:t>
            </a:r>
            <a:r>
              <a:rPr lang="en-US" sz="2510" spc="246">
                <a:solidFill>
                  <a:srgbClr val="231F20"/>
                </a:solidFill>
                <a:latin typeface="DM Sans"/>
                <a:ea typeface="DM Sans"/>
                <a:cs typeface="DM Sans"/>
                <a:sym typeface="DM Sans"/>
              </a:rPr>
              <a:t> -&gt; An increased drawdown indicates a risky trade. Drawdowns will anyway be high in a volatile market. Our work should be to minimize the risk. This we can do by using a max drawdown limit. As soon as this limit is reached, the trade is squared off. This will ensure we don’t lose too much on the trade.</a:t>
            </a:r>
          </a:p>
          <a:p>
            <a:pPr marL="0" lvl="0" indent="0" algn="l">
              <a:lnSpc>
                <a:spcPts val="3464"/>
              </a:lnSpc>
              <a:spcBef>
                <a:spcPct val="0"/>
              </a:spcBef>
            </a:pPr>
            <a:r>
              <a:rPr lang="en-US" sz="2510" spc="246">
                <a:solidFill>
                  <a:srgbClr val="231F20"/>
                </a:solidFill>
                <a:latin typeface="DM Sans"/>
                <a:ea typeface="DM Sans"/>
                <a:cs typeface="DM Sans"/>
                <a:sym typeface="DM Sans"/>
              </a:rPr>
              <a:t>For our strategy we have set the Drawdown limit to </a:t>
            </a:r>
            <a:r>
              <a:rPr lang="en-US" sz="2510" spc="246">
                <a:solidFill>
                  <a:srgbClr val="231F20"/>
                </a:solidFill>
                <a:latin typeface="DM Sans Bold"/>
                <a:ea typeface="DM Sans Bold"/>
                <a:cs typeface="DM Sans Bold"/>
                <a:sym typeface="DM Sans Bold"/>
              </a:rPr>
              <a:t>15</a:t>
            </a:r>
            <a:r>
              <a:rPr lang="en-US" sz="2510" spc="246">
                <a:solidFill>
                  <a:srgbClr val="231F20"/>
                </a:solidFill>
                <a:latin typeface="DM Sans"/>
                <a:ea typeface="DM Sans"/>
                <a:cs typeface="DM Sans"/>
                <a:sym typeface="DM Sans"/>
              </a:rPr>
              <a:t> </a:t>
            </a:r>
          </a:p>
        </p:txBody>
      </p:sp>
      <p:sp>
        <p:nvSpPr>
          <p:cNvPr id="9" name="Freeform 9"/>
          <p:cNvSpPr/>
          <p:nvPr/>
        </p:nvSpPr>
        <p:spPr>
          <a:xfrm>
            <a:off x="299070" y="8763937"/>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10" name="Group 10"/>
          <p:cNvGrpSpPr/>
          <p:nvPr/>
        </p:nvGrpSpPr>
        <p:grpSpPr>
          <a:xfrm>
            <a:off x="282937" y="4559078"/>
            <a:ext cx="17736207" cy="4889553"/>
            <a:chOff x="0" y="0"/>
            <a:chExt cx="6795508" cy="1873399"/>
          </a:xfrm>
        </p:grpSpPr>
        <p:sp>
          <p:nvSpPr>
            <p:cNvPr id="11" name="Freeform 11"/>
            <p:cNvSpPr/>
            <p:nvPr/>
          </p:nvSpPr>
          <p:spPr>
            <a:xfrm>
              <a:off x="0" y="0"/>
              <a:ext cx="6795508" cy="1873399"/>
            </a:xfrm>
            <a:custGeom>
              <a:avLst/>
              <a:gdLst/>
              <a:ahLst/>
              <a:cxnLst/>
              <a:rect l="l" t="t" r="r" b="b"/>
              <a:pathLst>
                <a:path w="6795508" h="1873399">
                  <a:moveTo>
                    <a:pt x="0" y="0"/>
                  </a:moveTo>
                  <a:lnTo>
                    <a:pt x="6795508" y="0"/>
                  </a:lnTo>
                  <a:lnTo>
                    <a:pt x="6795508" y="1873399"/>
                  </a:lnTo>
                  <a:lnTo>
                    <a:pt x="0" y="1873399"/>
                  </a:lnTo>
                  <a:close/>
                </a:path>
              </a:pathLst>
            </a:custGeom>
            <a:solidFill>
              <a:srgbClr val="EFEFEF"/>
            </a:solidFill>
          </p:spPr>
        </p:sp>
        <p:sp>
          <p:nvSpPr>
            <p:cNvPr id="12" name="TextBox 12"/>
            <p:cNvSpPr txBox="1"/>
            <p:nvPr/>
          </p:nvSpPr>
          <p:spPr>
            <a:xfrm>
              <a:off x="0" y="-19050"/>
              <a:ext cx="6795508" cy="1892449"/>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606206" y="4720410"/>
            <a:ext cx="17105801" cy="4559951"/>
          </a:xfrm>
          <a:prstGeom prst="rect">
            <a:avLst/>
          </a:prstGeom>
        </p:spPr>
        <p:txBody>
          <a:bodyPr lIns="0" tIns="0" rIns="0" bIns="0" rtlCol="0" anchor="t">
            <a:spAutoFit/>
          </a:bodyPr>
          <a:lstStyle/>
          <a:p>
            <a:pPr algn="l">
              <a:lnSpc>
                <a:spcPts val="3602"/>
              </a:lnSpc>
            </a:pPr>
            <a:r>
              <a:rPr lang="en-US" sz="2610" spc="255">
                <a:solidFill>
                  <a:srgbClr val="231F20"/>
                </a:solidFill>
                <a:latin typeface="DM Sans"/>
                <a:ea typeface="DM Sans"/>
                <a:cs typeface="DM Sans"/>
                <a:sym typeface="DM Sans"/>
              </a:rPr>
              <a:t>5)</a:t>
            </a:r>
            <a:r>
              <a:rPr lang="en-US" sz="2610" spc="255">
                <a:solidFill>
                  <a:srgbClr val="231F20"/>
                </a:solidFill>
                <a:latin typeface="DM Sans Bold"/>
                <a:ea typeface="DM Sans Bold"/>
                <a:cs typeface="DM Sans Bold"/>
                <a:sym typeface="DM Sans Bold"/>
              </a:rPr>
              <a:t>Intraday Change </a:t>
            </a:r>
            <a:r>
              <a:rPr lang="en-US" sz="2610" spc="255">
                <a:solidFill>
                  <a:srgbClr val="231F20"/>
                </a:solidFill>
                <a:latin typeface="DM Sans"/>
                <a:ea typeface="DM Sans"/>
                <a:cs typeface="DM Sans"/>
                <a:sym typeface="DM Sans"/>
              </a:rPr>
              <a:t>-&gt; In this risk management method we set a percentage limit of change in </a:t>
            </a:r>
          </a:p>
          <a:p>
            <a:pPr marL="563588" lvl="1" indent="-281794" algn="l">
              <a:lnSpc>
                <a:spcPts val="3602"/>
              </a:lnSpc>
              <a:buAutoNum type="arabicPeriod"/>
            </a:pPr>
            <a:r>
              <a:rPr lang="en-US" sz="2610" spc="255">
                <a:solidFill>
                  <a:srgbClr val="231F20"/>
                </a:solidFill>
                <a:latin typeface="DM Sans"/>
                <a:ea typeface="DM Sans"/>
                <a:cs typeface="DM Sans"/>
                <a:sym typeface="DM Sans"/>
              </a:rPr>
              <a:t>close[i]-low[i]/close[i] for long trades</a:t>
            </a:r>
          </a:p>
          <a:p>
            <a:pPr algn="l">
              <a:lnSpc>
                <a:spcPts val="3602"/>
              </a:lnSpc>
            </a:pPr>
            <a:r>
              <a:rPr lang="en-US" sz="2610" spc="255">
                <a:solidFill>
                  <a:srgbClr val="231F20"/>
                </a:solidFill>
                <a:latin typeface="DM Sans"/>
                <a:ea typeface="DM Sans"/>
                <a:cs typeface="DM Sans"/>
                <a:sym typeface="DM Sans"/>
              </a:rPr>
              <a:t>and</a:t>
            </a:r>
          </a:p>
          <a:p>
            <a:pPr algn="l">
              <a:lnSpc>
                <a:spcPts val="3602"/>
              </a:lnSpc>
            </a:pPr>
            <a:r>
              <a:rPr lang="en-US" sz="2610" spc="255">
                <a:solidFill>
                  <a:srgbClr val="231F20"/>
                </a:solidFill>
                <a:latin typeface="DM Sans"/>
                <a:ea typeface="DM Sans"/>
                <a:cs typeface="DM Sans"/>
                <a:sym typeface="DM Sans"/>
              </a:rPr>
              <a:t>  2. high[i]-close[i]/close[i] for short trades</a:t>
            </a:r>
          </a:p>
          <a:p>
            <a:pPr algn="l">
              <a:lnSpc>
                <a:spcPts val="3602"/>
              </a:lnSpc>
            </a:pPr>
            <a:r>
              <a:rPr lang="en-US" sz="2610" spc="255">
                <a:solidFill>
                  <a:srgbClr val="231F20"/>
                </a:solidFill>
                <a:latin typeface="DM Sans"/>
                <a:ea typeface="DM Sans"/>
                <a:cs typeface="DM Sans"/>
                <a:sym typeface="DM Sans"/>
              </a:rPr>
              <a:t>and whenever the set limit is reached we close the trade on that day.</a:t>
            </a:r>
          </a:p>
          <a:p>
            <a:pPr algn="l">
              <a:lnSpc>
                <a:spcPts val="3602"/>
              </a:lnSpc>
            </a:pPr>
            <a:r>
              <a:rPr lang="en-US" sz="2610" spc="255">
                <a:solidFill>
                  <a:srgbClr val="231F20"/>
                </a:solidFill>
                <a:latin typeface="DM Sans"/>
                <a:ea typeface="DM Sans"/>
                <a:cs typeface="DM Sans"/>
                <a:sym typeface="DM Sans"/>
              </a:rPr>
              <a:t> This risk management helps us to detect potential trend reversal on the basis of intraday prices of the stock that are ‘high’ and ‘low’ .</a:t>
            </a:r>
          </a:p>
          <a:p>
            <a:pPr marL="0" lvl="0" indent="0" algn="l">
              <a:lnSpc>
                <a:spcPts val="3602"/>
              </a:lnSpc>
              <a:spcBef>
                <a:spcPct val="0"/>
              </a:spcBef>
            </a:pPr>
            <a:r>
              <a:rPr lang="en-US" sz="2610" spc="255">
                <a:solidFill>
                  <a:srgbClr val="231F20"/>
                </a:solidFill>
                <a:latin typeface="DM Sans"/>
                <a:ea typeface="DM Sans"/>
                <a:cs typeface="DM Sans"/>
                <a:sym typeface="DM Sans"/>
              </a:rPr>
              <a:t>For our strategy we have set this limit to</a:t>
            </a:r>
            <a:r>
              <a:rPr lang="en-US" sz="2610" spc="255">
                <a:solidFill>
                  <a:srgbClr val="231F20"/>
                </a:solidFill>
                <a:latin typeface="DM Sans Bold"/>
                <a:ea typeface="DM Sans Bold"/>
                <a:cs typeface="DM Sans Bold"/>
                <a:sym typeface="DM Sans Bold"/>
              </a:rPr>
              <a:t> 7%</a:t>
            </a:r>
            <a:r>
              <a:rPr lang="en-US" sz="2610" spc="255">
                <a:solidFill>
                  <a:srgbClr val="231F20"/>
                </a:solidFill>
                <a:latin typeface="DM Sans"/>
                <a:ea typeface="DM Sans"/>
                <a:cs typeface="DM Sans"/>
                <a:sym typeface="DM Sans"/>
              </a:rPr>
              <a:t> .</a:t>
            </a:r>
          </a:p>
          <a:p>
            <a:pPr marL="0" lvl="0" indent="0" algn="l">
              <a:lnSpc>
                <a:spcPts val="3602"/>
              </a:lnSpc>
              <a:spcBef>
                <a:spcPct val="0"/>
              </a:spcBef>
            </a:pPr>
            <a:endParaRPr lang="en-US" sz="2610" spc="255">
              <a:solidFill>
                <a:srgbClr val="231F20"/>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5897" y="8741876"/>
            <a:ext cx="17720074" cy="1032847"/>
          </a:xfrm>
          <a:custGeom>
            <a:avLst/>
            <a:gdLst/>
            <a:ahLst/>
            <a:cxnLst/>
            <a:rect l="l" t="t" r="r" b="b"/>
            <a:pathLst>
              <a:path w="17720074" h="1032847">
                <a:moveTo>
                  <a:pt x="0" y="0"/>
                </a:moveTo>
                <a:lnTo>
                  <a:pt x="17720074" y="0"/>
                </a:lnTo>
                <a:lnTo>
                  <a:pt x="17720074" y="1032848"/>
                </a:lnTo>
                <a:lnTo>
                  <a:pt x="0" y="1032848"/>
                </a:lnTo>
                <a:lnTo>
                  <a:pt x="0" y="0"/>
                </a:lnTo>
                <a:close/>
              </a:path>
            </a:pathLst>
          </a:custGeom>
          <a:blipFill>
            <a:blip r:embed="rId3"/>
            <a:stretch>
              <a:fillRect l="-1648" t="-202083" b="-42341"/>
            </a:stretch>
          </a:blipFill>
        </p:spPr>
      </p:sp>
      <p:grpSp>
        <p:nvGrpSpPr>
          <p:cNvPr id="4" name="Group 4"/>
          <p:cNvGrpSpPr/>
          <p:nvPr/>
        </p:nvGrpSpPr>
        <p:grpSpPr>
          <a:xfrm>
            <a:off x="292029" y="6942027"/>
            <a:ext cx="17736207" cy="2499185"/>
            <a:chOff x="0" y="0"/>
            <a:chExt cx="6795508" cy="957546"/>
          </a:xfrm>
        </p:grpSpPr>
        <p:sp>
          <p:nvSpPr>
            <p:cNvPr id="5" name="Freeform 5"/>
            <p:cNvSpPr/>
            <p:nvPr/>
          </p:nvSpPr>
          <p:spPr>
            <a:xfrm>
              <a:off x="0" y="0"/>
              <a:ext cx="6795508" cy="957546"/>
            </a:xfrm>
            <a:custGeom>
              <a:avLst/>
              <a:gdLst/>
              <a:ahLst/>
              <a:cxnLst/>
              <a:rect l="l" t="t" r="r" b="b"/>
              <a:pathLst>
                <a:path w="6795508" h="957546">
                  <a:moveTo>
                    <a:pt x="0" y="0"/>
                  </a:moveTo>
                  <a:lnTo>
                    <a:pt x="6795508" y="0"/>
                  </a:lnTo>
                  <a:lnTo>
                    <a:pt x="6795508" y="957546"/>
                  </a:lnTo>
                  <a:lnTo>
                    <a:pt x="0" y="957546"/>
                  </a:lnTo>
                  <a:close/>
                </a:path>
              </a:pathLst>
            </a:custGeom>
            <a:solidFill>
              <a:srgbClr val="EFEFEF"/>
            </a:solidFill>
          </p:spPr>
        </p:sp>
        <p:sp>
          <p:nvSpPr>
            <p:cNvPr id="6" name="TextBox 6"/>
            <p:cNvSpPr txBox="1"/>
            <p:nvPr/>
          </p:nvSpPr>
          <p:spPr>
            <a:xfrm>
              <a:off x="0" y="-19050"/>
              <a:ext cx="6795508" cy="976596"/>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275897" y="297230"/>
            <a:ext cx="17428045" cy="570377"/>
          </a:xfrm>
          <a:prstGeom prst="rect">
            <a:avLst/>
          </a:prstGeom>
        </p:spPr>
        <p:txBody>
          <a:bodyPr lIns="0" tIns="0" rIns="0" bIns="0" rtlCol="0" anchor="t">
            <a:spAutoFit/>
          </a:bodyPr>
          <a:lstStyle/>
          <a:p>
            <a:pPr algn="l">
              <a:lnSpc>
                <a:spcPts val="4667"/>
              </a:lnSpc>
            </a:pPr>
            <a:r>
              <a:rPr lang="en-US" sz="3382" spc="331">
                <a:solidFill>
                  <a:srgbClr val="231F20"/>
                </a:solidFill>
                <a:latin typeface="Oswald Bold"/>
                <a:ea typeface="Oswald Bold"/>
                <a:cs typeface="Oswald Bold"/>
                <a:sym typeface="Oswald Bold"/>
              </a:rPr>
              <a:t>THE VARIOUS RISK MANAGEMENT MEASURES FOR OUR TRADING STRATEGY ARE -&gt;</a:t>
            </a:r>
          </a:p>
        </p:txBody>
      </p:sp>
      <p:sp>
        <p:nvSpPr>
          <p:cNvPr id="8" name="TextBox 8"/>
          <p:cNvSpPr txBox="1"/>
          <p:nvPr/>
        </p:nvSpPr>
        <p:spPr>
          <a:xfrm>
            <a:off x="607232" y="7086838"/>
            <a:ext cx="17105801" cy="2785634"/>
          </a:xfrm>
          <a:prstGeom prst="rect">
            <a:avLst/>
          </a:prstGeom>
        </p:spPr>
        <p:txBody>
          <a:bodyPr lIns="0" tIns="0" rIns="0" bIns="0" rtlCol="0" anchor="t">
            <a:spAutoFit/>
          </a:bodyPr>
          <a:lstStyle/>
          <a:p>
            <a:pPr algn="l">
              <a:lnSpc>
                <a:spcPts val="3188"/>
              </a:lnSpc>
            </a:pPr>
            <a:r>
              <a:rPr lang="en-US" sz="2310" spc="226">
                <a:solidFill>
                  <a:srgbClr val="231F20"/>
                </a:solidFill>
                <a:latin typeface="DM Sans"/>
                <a:ea typeface="DM Sans"/>
                <a:cs typeface="DM Sans"/>
                <a:sym typeface="DM Sans"/>
              </a:rPr>
              <a:t>7)</a:t>
            </a:r>
            <a:r>
              <a:rPr lang="en-US" sz="2310" spc="226">
                <a:solidFill>
                  <a:srgbClr val="231F20"/>
                </a:solidFill>
                <a:latin typeface="DM Sans Bold"/>
                <a:ea typeface="DM Sans Bold"/>
                <a:cs typeface="DM Sans Bold"/>
                <a:sym typeface="DM Sans Bold"/>
              </a:rPr>
              <a:t>Trailing Stop-Loss </a:t>
            </a:r>
            <a:r>
              <a:rPr lang="en-US" sz="2310" spc="226">
                <a:solidFill>
                  <a:srgbClr val="231F20"/>
                </a:solidFill>
                <a:latin typeface="DM Sans"/>
                <a:ea typeface="DM Sans"/>
                <a:cs typeface="DM Sans"/>
                <a:sym typeface="DM Sans"/>
              </a:rPr>
              <a:t>-&gt; A stop-loss is a pre-set order to sell a security when it reaches a specified price, minimizing potential losses for an investor or trader. A trailing stop loss is a dynamic risk management strategy where the stop loss level adjusts automatically based on the asset’s price movement, helping to lock in profits or limit losses. The trade is closed when the market price decreases by more than a defined percent from the current high.</a:t>
            </a:r>
          </a:p>
          <a:p>
            <a:pPr algn="l">
              <a:lnSpc>
                <a:spcPts val="3188"/>
              </a:lnSpc>
            </a:pPr>
            <a:r>
              <a:rPr lang="en-US" sz="2310" spc="226">
                <a:solidFill>
                  <a:srgbClr val="231F20"/>
                </a:solidFill>
                <a:latin typeface="DM Sans"/>
                <a:ea typeface="DM Sans"/>
                <a:cs typeface="DM Sans"/>
                <a:sym typeface="DM Sans"/>
              </a:rPr>
              <a:t>For our strategy we have set the Trailing Stop-Loss percentage to </a:t>
            </a:r>
            <a:r>
              <a:rPr lang="en-US" sz="2310" spc="226">
                <a:solidFill>
                  <a:srgbClr val="231F20"/>
                </a:solidFill>
                <a:latin typeface="DM Sans Bold"/>
                <a:ea typeface="DM Sans Bold"/>
                <a:cs typeface="DM Sans Bold"/>
                <a:sym typeface="DM Sans Bold"/>
              </a:rPr>
              <a:t>8%</a:t>
            </a:r>
            <a:r>
              <a:rPr lang="en-US" sz="2310" spc="226">
                <a:solidFill>
                  <a:srgbClr val="231F20"/>
                </a:solidFill>
                <a:latin typeface="DM Sans"/>
                <a:ea typeface="DM Sans"/>
                <a:cs typeface="DM Sans"/>
                <a:sym typeface="DM Sans"/>
              </a:rPr>
              <a:t> .</a:t>
            </a:r>
          </a:p>
          <a:p>
            <a:pPr marL="0" lvl="0" indent="0" algn="l">
              <a:lnSpc>
                <a:spcPts val="3188"/>
              </a:lnSpc>
              <a:spcBef>
                <a:spcPct val="0"/>
              </a:spcBef>
            </a:pPr>
            <a:endParaRPr lang="en-US" sz="2310" spc="226">
              <a:solidFill>
                <a:srgbClr val="231F20"/>
              </a:solidFill>
              <a:latin typeface="DM Sans"/>
              <a:ea typeface="DM Sans"/>
              <a:cs typeface="DM Sans"/>
              <a:sym typeface="DM Sans"/>
            </a:endParaRPr>
          </a:p>
        </p:txBody>
      </p:sp>
      <p:sp>
        <p:nvSpPr>
          <p:cNvPr id="9" name="Freeform 9"/>
          <p:cNvSpPr/>
          <p:nvPr/>
        </p:nvSpPr>
        <p:spPr>
          <a:xfrm>
            <a:off x="292029" y="5460540"/>
            <a:ext cx="17720074" cy="1032847"/>
          </a:xfrm>
          <a:custGeom>
            <a:avLst/>
            <a:gdLst/>
            <a:ahLst/>
            <a:cxnLst/>
            <a:rect l="l" t="t" r="r" b="b"/>
            <a:pathLst>
              <a:path w="17720074" h="1032847">
                <a:moveTo>
                  <a:pt x="0" y="0"/>
                </a:moveTo>
                <a:lnTo>
                  <a:pt x="17720074" y="0"/>
                </a:lnTo>
                <a:lnTo>
                  <a:pt x="17720074" y="1032847"/>
                </a:lnTo>
                <a:lnTo>
                  <a:pt x="0" y="1032847"/>
                </a:lnTo>
                <a:lnTo>
                  <a:pt x="0" y="0"/>
                </a:lnTo>
                <a:close/>
              </a:path>
            </a:pathLst>
          </a:custGeom>
          <a:blipFill>
            <a:blip r:embed="rId3"/>
            <a:stretch>
              <a:fillRect l="-1648" t="-202083" b="-42341"/>
            </a:stretch>
          </a:blipFill>
        </p:spPr>
      </p:sp>
      <p:grpSp>
        <p:nvGrpSpPr>
          <p:cNvPr id="10" name="Group 10"/>
          <p:cNvGrpSpPr/>
          <p:nvPr/>
        </p:nvGrpSpPr>
        <p:grpSpPr>
          <a:xfrm>
            <a:off x="275897" y="1066661"/>
            <a:ext cx="17736207" cy="5047208"/>
            <a:chOff x="0" y="0"/>
            <a:chExt cx="6795508" cy="1933804"/>
          </a:xfrm>
        </p:grpSpPr>
        <p:sp>
          <p:nvSpPr>
            <p:cNvPr id="11" name="Freeform 11"/>
            <p:cNvSpPr/>
            <p:nvPr/>
          </p:nvSpPr>
          <p:spPr>
            <a:xfrm>
              <a:off x="0" y="0"/>
              <a:ext cx="6795508" cy="1933804"/>
            </a:xfrm>
            <a:custGeom>
              <a:avLst/>
              <a:gdLst/>
              <a:ahLst/>
              <a:cxnLst/>
              <a:rect l="l" t="t" r="r" b="b"/>
              <a:pathLst>
                <a:path w="6795508" h="1933804">
                  <a:moveTo>
                    <a:pt x="0" y="0"/>
                  </a:moveTo>
                  <a:lnTo>
                    <a:pt x="6795508" y="0"/>
                  </a:lnTo>
                  <a:lnTo>
                    <a:pt x="6795508" y="1933804"/>
                  </a:lnTo>
                  <a:lnTo>
                    <a:pt x="0" y="1933804"/>
                  </a:lnTo>
                  <a:close/>
                </a:path>
              </a:pathLst>
            </a:custGeom>
            <a:solidFill>
              <a:srgbClr val="EFEFEF"/>
            </a:solidFill>
          </p:spPr>
        </p:sp>
        <p:sp>
          <p:nvSpPr>
            <p:cNvPr id="12" name="TextBox 12"/>
            <p:cNvSpPr txBox="1"/>
            <p:nvPr/>
          </p:nvSpPr>
          <p:spPr>
            <a:xfrm>
              <a:off x="0" y="-19050"/>
              <a:ext cx="6795508" cy="1952854"/>
            </a:xfrm>
            <a:prstGeom prst="rect">
              <a:avLst/>
            </a:prstGeom>
          </p:spPr>
          <p:txBody>
            <a:bodyPr lIns="50800" tIns="50800" rIns="50800" bIns="50800" rtlCol="0" anchor="ctr"/>
            <a:lstStyle/>
            <a:p>
              <a:pPr algn="ctr">
                <a:lnSpc>
                  <a:spcPts val="2859"/>
                </a:lnSpc>
              </a:pPr>
              <a:endParaRPr/>
            </a:p>
          </p:txBody>
        </p:sp>
      </p:grpSp>
      <p:sp>
        <p:nvSpPr>
          <p:cNvPr id="13" name="TextBox 13"/>
          <p:cNvSpPr txBox="1"/>
          <p:nvPr/>
        </p:nvSpPr>
        <p:spPr>
          <a:xfrm>
            <a:off x="437018" y="1019036"/>
            <a:ext cx="17105801" cy="5474351"/>
          </a:xfrm>
          <a:prstGeom prst="rect">
            <a:avLst/>
          </a:prstGeom>
        </p:spPr>
        <p:txBody>
          <a:bodyPr lIns="0" tIns="0" rIns="0" bIns="0" rtlCol="0" anchor="t">
            <a:spAutoFit/>
          </a:bodyPr>
          <a:lstStyle/>
          <a:p>
            <a:pPr algn="l">
              <a:lnSpc>
                <a:spcPts val="3602"/>
              </a:lnSpc>
            </a:pPr>
            <a:r>
              <a:rPr lang="en-US" sz="2610" spc="255">
                <a:solidFill>
                  <a:srgbClr val="231F20"/>
                </a:solidFill>
                <a:latin typeface="DM Sans"/>
                <a:ea typeface="DM Sans"/>
                <a:cs typeface="DM Sans"/>
                <a:sym typeface="DM Sans"/>
              </a:rPr>
              <a:t>6)</a:t>
            </a:r>
            <a:r>
              <a:rPr lang="en-US" sz="2610" spc="255">
                <a:solidFill>
                  <a:srgbClr val="231F20"/>
                </a:solidFill>
                <a:latin typeface="DM Sans Bold"/>
                <a:ea typeface="DM Sans Bold"/>
                <a:cs typeface="DM Sans Bold"/>
                <a:sym typeface="DM Sans Bold"/>
              </a:rPr>
              <a:t>Daily Close Price Change</a:t>
            </a:r>
            <a:r>
              <a:rPr lang="en-US" sz="2610" spc="255">
                <a:solidFill>
                  <a:srgbClr val="231F20"/>
                </a:solidFill>
                <a:latin typeface="DM Sans"/>
                <a:ea typeface="DM Sans"/>
                <a:cs typeface="DM Sans"/>
                <a:sym typeface="DM Sans"/>
              </a:rPr>
              <a:t> -&gt; In this risk management method we set a percentage limit of change in close price that is -&gt; </a:t>
            </a:r>
          </a:p>
          <a:p>
            <a:pPr marL="563588" lvl="1" indent="-281794" algn="l">
              <a:lnSpc>
                <a:spcPts val="3602"/>
              </a:lnSpc>
              <a:buAutoNum type="arabicPeriod"/>
            </a:pPr>
            <a:r>
              <a:rPr lang="en-US" sz="2610" spc="255">
                <a:solidFill>
                  <a:srgbClr val="231F20"/>
                </a:solidFill>
                <a:latin typeface="DM Sans"/>
                <a:ea typeface="DM Sans"/>
                <a:cs typeface="DM Sans"/>
                <a:sym typeface="DM Sans"/>
              </a:rPr>
              <a:t>(close[i-1]-close[i])/close[i] for long trades </a:t>
            </a:r>
          </a:p>
          <a:p>
            <a:pPr algn="l">
              <a:lnSpc>
                <a:spcPts val="3602"/>
              </a:lnSpc>
            </a:pPr>
            <a:r>
              <a:rPr lang="en-US" sz="2610" spc="255">
                <a:solidFill>
                  <a:srgbClr val="231F20"/>
                </a:solidFill>
                <a:latin typeface="DM Sans"/>
                <a:ea typeface="DM Sans"/>
                <a:cs typeface="DM Sans"/>
                <a:sym typeface="DM Sans"/>
              </a:rPr>
              <a:t>and </a:t>
            </a:r>
          </a:p>
          <a:p>
            <a:pPr marL="563588" lvl="1" indent="-281794" algn="l">
              <a:lnSpc>
                <a:spcPts val="3602"/>
              </a:lnSpc>
              <a:buAutoNum type="arabicPeriod"/>
            </a:pPr>
            <a:r>
              <a:rPr lang="en-US" sz="2610" spc="255">
                <a:solidFill>
                  <a:srgbClr val="231F20"/>
                </a:solidFill>
                <a:latin typeface="DM Sans"/>
                <a:ea typeface="DM Sans"/>
                <a:cs typeface="DM Sans"/>
                <a:sym typeface="DM Sans"/>
              </a:rPr>
              <a:t>(close[i]-close[i-1])/close[i] for short trades </a:t>
            </a:r>
          </a:p>
          <a:p>
            <a:pPr algn="l">
              <a:lnSpc>
                <a:spcPts val="3602"/>
              </a:lnSpc>
            </a:pPr>
            <a:r>
              <a:rPr lang="en-US" sz="2610" spc="255">
                <a:solidFill>
                  <a:srgbClr val="231F20"/>
                </a:solidFill>
                <a:latin typeface="DM Sans"/>
                <a:ea typeface="DM Sans"/>
                <a:cs typeface="DM Sans"/>
                <a:sym typeface="DM Sans"/>
              </a:rPr>
              <a:t>and whenever the set limit in daily close price change is reached we close the trade on that day . </a:t>
            </a:r>
          </a:p>
          <a:p>
            <a:pPr algn="l">
              <a:lnSpc>
                <a:spcPts val="3602"/>
              </a:lnSpc>
            </a:pPr>
            <a:r>
              <a:rPr lang="en-US" sz="2610" spc="255">
                <a:solidFill>
                  <a:srgbClr val="231F20"/>
                </a:solidFill>
                <a:latin typeface="DM Sans"/>
                <a:ea typeface="DM Sans"/>
                <a:cs typeface="DM Sans"/>
                <a:sym typeface="DM Sans"/>
              </a:rPr>
              <a:t>This risk management helps us to detect potential trend reversal on the basis of large changes in close price as compared to previous day in the opposite direction of the identified trend .</a:t>
            </a:r>
          </a:p>
          <a:p>
            <a:pPr marL="0" lvl="0" indent="0" algn="l">
              <a:lnSpc>
                <a:spcPts val="3602"/>
              </a:lnSpc>
              <a:spcBef>
                <a:spcPct val="0"/>
              </a:spcBef>
            </a:pPr>
            <a:r>
              <a:rPr lang="en-US" sz="2610" spc="255">
                <a:solidFill>
                  <a:srgbClr val="231F20"/>
                </a:solidFill>
                <a:latin typeface="DM Sans"/>
                <a:ea typeface="DM Sans"/>
                <a:cs typeface="DM Sans"/>
                <a:sym typeface="DM Sans"/>
              </a:rPr>
              <a:t>For our strategy we have set this limit to </a:t>
            </a:r>
            <a:r>
              <a:rPr lang="en-US" sz="2610" spc="255">
                <a:solidFill>
                  <a:srgbClr val="231F20"/>
                </a:solidFill>
                <a:latin typeface="DM Sans Bold"/>
                <a:ea typeface="DM Sans Bold"/>
                <a:cs typeface="DM Sans Bold"/>
                <a:sym typeface="DM Sans Bold"/>
              </a:rPr>
              <a:t>7%</a:t>
            </a:r>
            <a:r>
              <a:rPr lang="en-US" sz="2610" spc="255">
                <a:solidFill>
                  <a:srgbClr val="231F20"/>
                </a:solidFill>
                <a:latin typeface="DM Sans"/>
                <a:ea typeface="DM Sans"/>
                <a:cs typeface="DM Sans"/>
                <a:sym typeface="DM Sans"/>
              </a:rPr>
              <a:t> .</a:t>
            </a:r>
          </a:p>
          <a:p>
            <a:pPr marL="0" lvl="0" indent="0" algn="l">
              <a:lnSpc>
                <a:spcPts val="3602"/>
              </a:lnSpc>
              <a:spcBef>
                <a:spcPct val="0"/>
              </a:spcBef>
            </a:pPr>
            <a:endParaRPr lang="en-US" sz="2610" spc="255">
              <a:solidFill>
                <a:srgbClr val="231F2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712915" y="6747449"/>
            <a:ext cx="17216895" cy="1032847"/>
          </a:xfrm>
          <a:custGeom>
            <a:avLst/>
            <a:gdLst/>
            <a:ahLst/>
            <a:cxnLst/>
            <a:rect l="l" t="t" r="r" b="b"/>
            <a:pathLst>
              <a:path w="17216895" h="1032847">
                <a:moveTo>
                  <a:pt x="0" y="0"/>
                </a:moveTo>
                <a:lnTo>
                  <a:pt x="17216894" y="0"/>
                </a:lnTo>
                <a:lnTo>
                  <a:pt x="17216894"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551793" y="3259781"/>
            <a:ext cx="17378016" cy="4126874"/>
            <a:chOff x="0" y="0"/>
            <a:chExt cx="6658270" cy="1581184"/>
          </a:xfrm>
        </p:grpSpPr>
        <p:sp>
          <p:nvSpPr>
            <p:cNvPr id="5" name="Freeform 5"/>
            <p:cNvSpPr/>
            <p:nvPr/>
          </p:nvSpPr>
          <p:spPr>
            <a:xfrm>
              <a:off x="0" y="0"/>
              <a:ext cx="6658270" cy="1581184"/>
            </a:xfrm>
            <a:custGeom>
              <a:avLst/>
              <a:gdLst/>
              <a:ahLst/>
              <a:cxnLst/>
              <a:rect l="l" t="t" r="r" b="b"/>
              <a:pathLst>
                <a:path w="6658270" h="1581184">
                  <a:moveTo>
                    <a:pt x="0" y="0"/>
                  </a:moveTo>
                  <a:lnTo>
                    <a:pt x="6658270" y="0"/>
                  </a:lnTo>
                  <a:lnTo>
                    <a:pt x="6658270" y="1581184"/>
                  </a:lnTo>
                  <a:lnTo>
                    <a:pt x="0" y="1581184"/>
                  </a:lnTo>
                  <a:close/>
                </a:path>
              </a:pathLst>
            </a:custGeom>
            <a:solidFill>
              <a:srgbClr val="EFEFEF"/>
            </a:solidFill>
          </p:spPr>
        </p:sp>
        <p:sp>
          <p:nvSpPr>
            <p:cNvPr id="6" name="TextBox 6"/>
            <p:cNvSpPr txBox="1"/>
            <p:nvPr/>
          </p:nvSpPr>
          <p:spPr>
            <a:xfrm>
              <a:off x="0" y="-19050"/>
              <a:ext cx="6658270" cy="1600234"/>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690134" y="1501321"/>
            <a:ext cx="10057665" cy="1231414"/>
          </a:xfrm>
          <a:prstGeom prst="rect">
            <a:avLst/>
          </a:prstGeom>
        </p:spPr>
        <p:txBody>
          <a:bodyPr lIns="0" tIns="0" rIns="0" bIns="0" rtlCol="0" anchor="t">
            <a:spAutoFit/>
          </a:bodyPr>
          <a:lstStyle/>
          <a:p>
            <a:pPr algn="l">
              <a:lnSpc>
                <a:spcPts val="10187"/>
              </a:lnSpc>
            </a:pPr>
            <a:r>
              <a:rPr lang="en-US" sz="7382" spc="723">
                <a:solidFill>
                  <a:srgbClr val="231F20"/>
                </a:solidFill>
                <a:latin typeface="Oswald Bold"/>
                <a:ea typeface="Oswald Bold"/>
                <a:cs typeface="Oswald Bold"/>
                <a:sym typeface="Oswald Bold"/>
              </a:rPr>
              <a:t>RISK MANAGEMENT</a:t>
            </a:r>
          </a:p>
        </p:txBody>
      </p:sp>
      <p:sp>
        <p:nvSpPr>
          <p:cNvPr id="8" name="TextBox 8"/>
          <p:cNvSpPr txBox="1"/>
          <p:nvPr/>
        </p:nvSpPr>
        <p:spPr>
          <a:xfrm>
            <a:off x="712915" y="3403078"/>
            <a:ext cx="17216895" cy="2171060"/>
          </a:xfrm>
          <a:prstGeom prst="rect">
            <a:avLst/>
          </a:prstGeom>
        </p:spPr>
        <p:txBody>
          <a:bodyPr lIns="0" tIns="0" rIns="0" bIns="0" rtlCol="0" anchor="t">
            <a:spAutoFit/>
          </a:bodyPr>
          <a:lstStyle/>
          <a:p>
            <a:pPr marL="0" lvl="0" indent="0" algn="l">
              <a:lnSpc>
                <a:spcPts val="5788"/>
              </a:lnSpc>
              <a:spcBef>
                <a:spcPct val="0"/>
              </a:spcBef>
            </a:pPr>
            <a:r>
              <a:rPr lang="en-US" sz="4194" spc="411">
                <a:solidFill>
                  <a:srgbClr val="231F20"/>
                </a:solidFill>
                <a:latin typeface="DM Sans Bold"/>
                <a:ea typeface="DM Sans Bold"/>
                <a:cs typeface="DM Sans Bold"/>
                <a:sym typeface="DM Sans Bold"/>
              </a:rPr>
              <a:t>These risk management methods have greatly helped us in increasing returns , beating quarterly benchmarks and maintain a low max drawdown.</a:t>
            </a:r>
          </a:p>
        </p:txBody>
      </p:sp>
      <p:sp>
        <p:nvSpPr>
          <p:cNvPr id="9" name="Freeform 9"/>
          <p:cNvSpPr/>
          <p:nvPr/>
        </p:nvSpPr>
        <p:spPr>
          <a:xfrm>
            <a:off x="-2779578" y="738665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9430608" y="-11112133"/>
            <a:ext cx="15841853" cy="16255633"/>
          </a:xfrm>
          <a:custGeom>
            <a:avLst/>
            <a:gdLst/>
            <a:ahLst/>
            <a:cxnLst/>
            <a:rect l="l" t="t" r="r" b="b"/>
            <a:pathLst>
              <a:path w="15841853" h="1625563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3390" y="2454822"/>
            <a:ext cx="16230600" cy="4081273"/>
          </a:xfrm>
          <a:prstGeom prst="rect">
            <a:avLst/>
          </a:prstGeom>
        </p:spPr>
        <p:txBody>
          <a:bodyPr lIns="0" tIns="0" rIns="0" bIns="0" rtlCol="0" anchor="t">
            <a:spAutoFit/>
          </a:bodyPr>
          <a:lstStyle/>
          <a:p>
            <a:pPr algn="l">
              <a:lnSpc>
                <a:spcPts val="8693"/>
              </a:lnSpc>
            </a:pPr>
            <a:r>
              <a:rPr lang="en-US" sz="6299" spc="617">
                <a:solidFill>
                  <a:srgbClr val="FFFFFF"/>
                </a:solidFill>
                <a:latin typeface="Oswald Bold"/>
                <a:ea typeface="Oswald Bold"/>
                <a:cs typeface="Oswald Bold"/>
                <a:sym typeface="Oswald Bold"/>
              </a:rPr>
              <a:t>RESULTS OF OUR STRATEGY </a:t>
            </a:r>
          </a:p>
          <a:p>
            <a:pPr algn="l">
              <a:lnSpc>
                <a:spcPts val="8003"/>
              </a:lnSpc>
            </a:pPr>
            <a:r>
              <a:rPr lang="en-US" sz="5799" spc="568">
                <a:solidFill>
                  <a:srgbClr val="FFFFFF"/>
                </a:solidFill>
                <a:latin typeface="Oswald Bold"/>
                <a:ea typeface="Oswald Bold"/>
                <a:cs typeface="Oswald Bold"/>
                <a:sym typeface="Oswald Bold"/>
              </a:rPr>
              <a:t>(Backtested on Zelta's Jupyter Platform)</a:t>
            </a:r>
          </a:p>
          <a:p>
            <a:pPr algn="l">
              <a:lnSpc>
                <a:spcPts val="8003"/>
              </a:lnSpc>
            </a:pPr>
            <a:endParaRPr lang="en-US" sz="5799" spc="568">
              <a:solidFill>
                <a:srgbClr val="FFFFFF"/>
              </a:solidFill>
              <a:latin typeface="Oswald Bold"/>
              <a:ea typeface="Oswald Bold"/>
              <a:cs typeface="Oswald Bold"/>
              <a:sym typeface="Oswald Bold"/>
            </a:endParaRPr>
          </a:p>
        </p:txBody>
      </p:sp>
      <p:sp>
        <p:nvSpPr>
          <p:cNvPr id="4" name="Freeform 4"/>
          <p:cNvSpPr/>
          <p:nvPr/>
        </p:nvSpPr>
        <p:spPr>
          <a:xfrm>
            <a:off x="14511467" y="-25858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13390" y="6036561"/>
            <a:ext cx="13482767" cy="3478574"/>
          </a:xfrm>
          <a:prstGeom prst="rect">
            <a:avLst/>
          </a:prstGeom>
        </p:spPr>
        <p:txBody>
          <a:bodyPr lIns="0" tIns="0" rIns="0" bIns="0" rtlCol="0" anchor="t">
            <a:spAutoFit/>
          </a:bodyPr>
          <a:lstStyle/>
          <a:p>
            <a:pPr algn="l">
              <a:lnSpc>
                <a:spcPts val="4965"/>
              </a:lnSpc>
            </a:pPr>
            <a:r>
              <a:rPr lang="en-US" sz="3598" spc="352">
                <a:solidFill>
                  <a:srgbClr val="F5FFF5"/>
                </a:solidFill>
                <a:latin typeface="DM Sans Bold"/>
                <a:ea typeface="DM Sans Bold"/>
                <a:cs typeface="DM Sans Bold"/>
                <a:sym typeface="DM Sans Bold"/>
              </a:rPr>
              <a:t>Data -&gt; 2020-2023 (Daily data , interval = '1d')</a:t>
            </a:r>
          </a:p>
          <a:p>
            <a:pPr algn="l">
              <a:lnSpc>
                <a:spcPts val="4689"/>
              </a:lnSpc>
            </a:pPr>
            <a:r>
              <a:rPr lang="en-US" sz="3398" spc="333">
                <a:solidFill>
                  <a:srgbClr val="F5FFF5"/>
                </a:solidFill>
                <a:latin typeface="DM Sans"/>
                <a:ea typeface="DM Sans"/>
                <a:cs typeface="DM Sans"/>
                <a:sym typeface="DM Sans"/>
              </a:rPr>
              <a:t>1) Returns - </a:t>
            </a:r>
            <a:r>
              <a:rPr lang="en-US" sz="3398" spc="333">
                <a:solidFill>
                  <a:srgbClr val="F5FFF5"/>
                </a:solidFill>
                <a:latin typeface="DM Sans Bold"/>
                <a:ea typeface="DM Sans Bold"/>
                <a:cs typeface="DM Sans Bold"/>
                <a:sym typeface="DM Sans Bold"/>
              </a:rPr>
              <a:t>9,740%</a:t>
            </a:r>
          </a:p>
          <a:p>
            <a:pPr algn="l">
              <a:lnSpc>
                <a:spcPts val="4689"/>
              </a:lnSpc>
            </a:pPr>
            <a:r>
              <a:rPr lang="en-US" sz="3398" spc="333">
                <a:solidFill>
                  <a:srgbClr val="F5FFF5"/>
                </a:solidFill>
                <a:latin typeface="DM Sans"/>
                <a:ea typeface="DM Sans"/>
                <a:cs typeface="DM Sans"/>
                <a:sym typeface="DM Sans"/>
              </a:rPr>
              <a:t>2) Maximum Drawdown - </a:t>
            </a:r>
            <a:r>
              <a:rPr lang="en-US" sz="3398" spc="333">
                <a:solidFill>
                  <a:srgbClr val="F5FFF5"/>
                </a:solidFill>
                <a:latin typeface="DM Sans Bold"/>
                <a:ea typeface="DM Sans Bold"/>
                <a:cs typeface="DM Sans Bold"/>
                <a:sym typeface="DM Sans Bold"/>
              </a:rPr>
              <a:t>22</a:t>
            </a:r>
          </a:p>
          <a:p>
            <a:pPr algn="l">
              <a:lnSpc>
                <a:spcPts val="4689"/>
              </a:lnSpc>
            </a:pPr>
            <a:r>
              <a:rPr lang="en-US" sz="3398" spc="333">
                <a:solidFill>
                  <a:srgbClr val="F5FFF5"/>
                </a:solidFill>
                <a:latin typeface="DM Sans"/>
                <a:ea typeface="DM Sans"/>
                <a:cs typeface="DM Sans"/>
                <a:sym typeface="DM Sans"/>
              </a:rPr>
              <a:t>3) Strategy beats benchmark </a:t>
            </a:r>
            <a:r>
              <a:rPr lang="en-US" sz="3398" spc="333">
                <a:solidFill>
                  <a:srgbClr val="F5FFF5"/>
                </a:solidFill>
                <a:latin typeface="DM Sans Bold"/>
                <a:ea typeface="DM Sans Bold"/>
                <a:cs typeface="DM Sans Bold"/>
                <a:sym typeface="DM Sans Bold"/>
              </a:rPr>
              <a:t>10</a:t>
            </a:r>
            <a:r>
              <a:rPr lang="en-US" sz="3398" spc="333">
                <a:solidFill>
                  <a:srgbClr val="F5FFF5"/>
                </a:solidFill>
                <a:latin typeface="DM Sans"/>
                <a:ea typeface="DM Sans"/>
                <a:cs typeface="DM Sans"/>
                <a:sym typeface="DM Sans"/>
              </a:rPr>
              <a:t> out of 15 times which      is about </a:t>
            </a:r>
            <a:r>
              <a:rPr lang="en-US" sz="3398" spc="333">
                <a:solidFill>
                  <a:srgbClr val="F5FFF5"/>
                </a:solidFill>
                <a:latin typeface="DM Sans Bold"/>
                <a:ea typeface="DM Sans Bold"/>
                <a:cs typeface="DM Sans Bold"/>
                <a:sym typeface="DM Sans Bold"/>
              </a:rPr>
              <a:t>67 %</a:t>
            </a:r>
            <a:r>
              <a:rPr lang="en-US" sz="3398" spc="333">
                <a:solidFill>
                  <a:srgbClr val="F5FFF5"/>
                </a:solidFill>
                <a:latin typeface="DM Sans"/>
                <a:ea typeface="DM Sans"/>
                <a:cs typeface="DM Sans"/>
                <a:sym typeface="DM Sans"/>
              </a:rPr>
              <a:t> in Quarterly Analysis.</a:t>
            </a:r>
          </a:p>
          <a:p>
            <a:pPr algn="l">
              <a:lnSpc>
                <a:spcPts val="3999"/>
              </a:lnSpc>
            </a:pPr>
            <a:endParaRPr lang="en-US" sz="3398" spc="333">
              <a:solidFill>
                <a:srgbClr val="F5FFF5"/>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66675"/>
            <a:ext cx="18288000" cy="2585346"/>
            <a:chOff x="0" y="0"/>
            <a:chExt cx="4816593" cy="680914"/>
          </a:xfrm>
        </p:grpSpPr>
        <p:sp>
          <p:nvSpPr>
            <p:cNvPr id="4" name="Freeform 4"/>
            <p:cNvSpPr/>
            <p:nvPr/>
          </p:nvSpPr>
          <p:spPr>
            <a:xfrm>
              <a:off x="0" y="0"/>
              <a:ext cx="4816592" cy="680914"/>
            </a:xfrm>
            <a:custGeom>
              <a:avLst/>
              <a:gdLst/>
              <a:ahLst/>
              <a:cxnLst/>
              <a:rect l="l" t="t" r="r" b="b"/>
              <a:pathLst>
                <a:path w="4816592" h="680914">
                  <a:moveTo>
                    <a:pt x="0" y="0"/>
                  </a:moveTo>
                  <a:lnTo>
                    <a:pt x="4816592" y="0"/>
                  </a:lnTo>
                  <a:lnTo>
                    <a:pt x="4816592" y="680914"/>
                  </a:lnTo>
                  <a:lnTo>
                    <a:pt x="0" y="680914"/>
                  </a:lnTo>
                  <a:close/>
                </a:path>
              </a:pathLst>
            </a:custGeom>
            <a:solidFill>
              <a:srgbClr val="1A1A1A"/>
            </a:solidFill>
          </p:spPr>
        </p:sp>
        <p:sp>
          <p:nvSpPr>
            <p:cNvPr id="5" name="TextBox 5"/>
            <p:cNvSpPr txBox="1"/>
            <p:nvPr/>
          </p:nvSpPr>
          <p:spPr>
            <a:xfrm>
              <a:off x="0" y="-19050"/>
              <a:ext cx="4816593" cy="69996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647561" y="-5659702"/>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326266" y="-4729397"/>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652752" y="2655048"/>
            <a:ext cx="16803087" cy="7568568"/>
          </a:xfrm>
          <a:custGeom>
            <a:avLst/>
            <a:gdLst/>
            <a:ahLst/>
            <a:cxnLst/>
            <a:rect l="l" t="t" r="r" b="b"/>
            <a:pathLst>
              <a:path w="16803087" h="7568568">
                <a:moveTo>
                  <a:pt x="0" y="0"/>
                </a:moveTo>
                <a:lnTo>
                  <a:pt x="16803087" y="0"/>
                </a:lnTo>
                <a:lnTo>
                  <a:pt x="16803087" y="7568568"/>
                </a:lnTo>
                <a:lnTo>
                  <a:pt x="0" y="7568568"/>
                </a:lnTo>
                <a:lnTo>
                  <a:pt x="0" y="0"/>
                </a:lnTo>
                <a:close/>
              </a:path>
            </a:pathLst>
          </a:custGeom>
          <a:blipFill>
            <a:blip r:embed="rId5"/>
            <a:stretch>
              <a:fillRect l="-327" r="-327"/>
            </a:stretch>
          </a:blipFill>
        </p:spPr>
      </p:sp>
      <p:sp>
        <p:nvSpPr>
          <p:cNvPr id="9" name="TextBox 9"/>
          <p:cNvSpPr txBox="1"/>
          <p:nvPr/>
        </p:nvSpPr>
        <p:spPr>
          <a:xfrm>
            <a:off x="2741520" y="376668"/>
            <a:ext cx="10906040" cy="2278380"/>
          </a:xfrm>
          <a:prstGeom prst="rect">
            <a:avLst/>
          </a:prstGeom>
        </p:spPr>
        <p:txBody>
          <a:bodyPr lIns="0" tIns="0" rIns="0" bIns="0" rtlCol="0" anchor="t">
            <a:spAutoFit/>
          </a:bodyPr>
          <a:lstStyle/>
          <a:p>
            <a:pPr algn="ctr">
              <a:lnSpc>
                <a:spcPts val="4139"/>
              </a:lnSpc>
            </a:pPr>
            <a:r>
              <a:rPr lang="en-US" sz="2999" spc="293">
                <a:solidFill>
                  <a:srgbClr val="FFFFFF"/>
                </a:solidFill>
                <a:latin typeface="Oswald Bold"/>
                <a:ea typeface="Oswald Bold"/>
                <a:cs typeface="Oswald Bold"/>
                <a:sym typeface="Oswald Bold"/>
              </a:rPr>
              <a:t>DETAILED RESULTS</a:t>
            </a:r>
          </a:p>
          <a:p>
            <a:pPr algn="ctr">
              <a:lnSpc>
                <a:spcPts val="4139"/>
              </a:lnSpc>
            </a:pPr>
            <a:r>
              <a:rPr lang="en-US" sz="2999" spc="293">
                <a:solidFill>
                  <a:srgbClr val="FFFFFF"/>
                </a:solidFill>
                <a:latin typeface="Oswald Bold"/>
                <a:ea typeface="Oswald Bold"/>
                <a:cs typeface="Oswald Bold"/>
                <a:sym typeface="Oswald Bold"/>
              </a:rPr>
              <a:t>Daily Data -&gt; interval(1d) (2020-2023)</a:t>
            </a:r>
          </a:p>
          <a:p>
            <a:pPr algn="ctr">
              <a:lnSpc>
                <a:spcPts val="4139"/>
              </a:lnSpc>
            </a:pPr>
            <a:endParaRPr lang="en-US" sz="2999" spc="293">
              <a:solidFill>
                <a:srgbClr val="FFFFFF"/>
              </a:solidFill>
              <a:latin typeface="Oswald Bold"/>
              <a:ea typeface="Oswald Bold"/>
              <a:cs typeface="Oswald Bold"/>
              <a:sym typeface="Oswald Bold"/>
            </a:endParaRPr>
          </a:p>
          <a:p>
            <a:pPr algn="ctr">
              <a:lnSpc>
                <a:spcPts val="4139"/>
              </a:lnSpc>
            </a:pPr>
            <a:r>
              <a:rPr lang="en-US" sz="2999" spc="293">
                <a:solidFill>
                  <a:srgbClr val="FFFFFF"/>
                </a:solidFill>
                <a:latin typeface="Oswald Bold"/>
                <a:ea typeface="Oswald Bold"/>
                <a:cs typeface="Oswald Bold"/>
                <a:sym typeface="Oswald Bold"/>
              </a:rPr>
              <a:t>Normal Results</a:t>
            </a:r>
          </a:p>
          <a:p>
            <a:pPr algn="ctr">
              <a:lnSpc>
                <a:spcPts val="1379"/>
              </a:lnSpc>
            </a:pPr>
            <a:endParaRPr lang="en-US" sz="2999" spc="293">
              <a:solidFill>
                <a:srgbClr val="FFFFFF"/>
              </a:solidFill>
              <a:latin typeface="Oswald Bold"/>
              <a:ea typeface="Oswald Bold"/>
              <a:cs typeface="Oswald Bold"/>
              <a:sym typeface="Oswal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TEAM</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PROBLEM DESCRIPTION</a:t>
            </a:r>
          </a:p>
        </p:txBody>
      </p:sp>
      <p:sp>
        <p:nvSpPr>
          <p:cNvPr id="17" name="TextBox 17"/>
          <p:cNvSpPr txBox="1"/>
          <p:nvPr/>
        </p:nvSpPr>
        <p:spPr>
          <a:xfrm>
            <a:off x="6607430" y="5919962"/>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STRATEGY OVERVIEW</a:t>
            </a:r>
          </a:p>
        </p:txBody>
      </p:sp>
      <p:sp>
        <p:nvSpPr>
          <p:cNvPr id="18" name="TextBox 18"/>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TECHNICAL INDICATORS</a:t>
            </a:r>
          </a:p>
        </p:txBody>
      </p:sp>
      <p:sp>
        <p:nvSpPr>
          <p:cNvPr id="19" name="TextBox 19"/>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RISK MANAGEMENT</a:t>
            </a:r>
          </a:p>
        </p:txBody>
      </p:sp>
      <p:sp>
        <p:nvSpPr>
          <p:cNvPr id="20" name="TextBox 20"/>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RESULTS OF THE STRATEGY</a:t>
            </a:r>
          </a:p>
        </p:txBody>
      </p:sp>
      <p:sp>
        <p:nvSpPr>
          <p:cNvPr id="21" name="TextBox 21"/>
          <p:cNvSpPr txBox="1"/>
          <p:nvPr/>
        </p:nvSpPr>
        <p:spPr>
          <a:xfrm>
            <a:off x="6607430" y="5008512"/>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DEVELOPMENT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66675"/>
            <a:ext cx="18288000" cy="2585346"/>
            <a:chOff x="0" y="0"/>
            <a:chExt cx="4816593" cy="680914"/>
          </a:xfrm>
        </p:grpSpPr>
        <p:sp>
          <p:nvSpPr>
            <p:cNvPr id="4" name="Freeform 4"/>
            <p:cNvSpPr/>
            <p:nvPr/>
          </p:nvSpPr>
          <p:spPr>
            <a:xfrm>
              <a:off x="0" y="0"/>
              <a:ext cx="4816592" cy="680914"/>
            </a:xfrm>
            <a:custGeom>
              <a:avLst/>
              <a:gdLst/>
              <a:ahLst/>
              <a:cxnLst/>
              <a:rect l="l" t="t" r="r" b="b"/>
              <a:pathLst>
                <a:path w="4816592" h="680914">
                  <a:moveTo>
                    <a:pt x="0" y="0"/>
                  </a:moveTo>
                  <a:lnTo>
                    <a:pt x="4816592" y="0"/>
                  </a:lnTo>
                  <a:lnTo>
                    <a:pt x="4816592" y="680914"/>
                  </a:lnTo>
                  <a:lnTo>
                    <a:pt x="0" y="680914"/>
                  </a:lnTo>
                  <a:close/>
                </a:path>
              </a:pathLst>
            </a:custGeom>
            <a:solidFill>
              <a:srgbClr val="1A1A1A"/>
            </a:solidFill>
          </p:spPr>
        </p:sp>
        <p:sp>
          <p:nvSpPr>
            <p:cNvPr id="5" name="TextBox 5"/>
            <p:cNvSpPr txBox="1"/>
            <p:nvPr/>
          </p:nvSpPr>
          <p:spPr>
            <a:xfrm>
              <a:off x="0" y="-19050"/>
              <a:ext cx="4816593" cy="699964"/>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5163476"/>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326266" y="-4424453"/>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0" y="3514273"/>
            <a:ext cx="18288000" cy="3832068"/>
          </a:xfrm>
          <a:custGeom>
            <a:avLst/>
            <a:gdLst/>
            <a:ahLst/>
            <a:cxnLst/>
            <a:rect l="l" t="t" r="r" b="b"/>
            <a:pathLst>
              <a:path w="18288000" h="3832068">
                <a:moveTo>
                  <a:pt x="0" y="0"/>
                </a:moveTo>
                <a:lnTo>
                  <a:pt x="18288000" y="0"/>
                </a:lnTo>
                <a:lnTo>
                  <a:pt x="18288000" y="3832069"/>
                </a:lnTo>
                <a:lnTo>
                  <a:pt x="0" y="3832069"/>
                </a:lnTo>
                <a:lnTo>
                  <a:pt x="0" y="0"/>
                </a:lnTo>
                <a:close/>
              </a:path>
            </a:pathLst>
          </a:custGeom>
          <a:blipFill>
            <a:blip r:embed="rId5"/>
            <a:stretch>
              <a:fillRect/>
            </a:stretch>
          </a:blipFill>
        </p:spPr>
      </p:sp>
      <p:sp>
        <p:nvSpPr>
          <p:cNvPr id="9" name="Freeform 9"/>
          <p:cNvSpPr/>
          <p:nvPr/>
        </p:nvSpPr>
        <p:spPr>
          <a:xfrm>
            <a:off x="0" y="8403617"/>
            <a:ext cx="18288000" cy="1047423"/>
          </a:xfrm>
          <a:custGeom>
            <a:avLst/>
            <a:gdLst/>
            <a:ahLst/>
            <a:cxnLst/>
            <a:rect l="l" t="t" r="r" b="b"/>
            <a:pathLst>
              <a:path w="18288000" h="1047423">
                <a:moveTo>
                  <a:pt x="0" y="0"/>
                </a:moveTo>
                <a:lnTo>
                  <a:pt x="18288000" y="0"/>
                </a:lnTo>
                <a:lnTo>
                  <a:pt x="18288000" y="1047422"/>
                </a:lnTo>
                <a:lnTo>
                  <a:pt x="0" y="1047422"/>
                </a:lnTo>
                <a:lnTo>
                  <a:pt x="0" y="0"/>
                </a:lnTo>
                <a:close/>
              </a:path>
            </a:pathLst>
          </a:custGeom>
          <a:blipFill>
            <a:blip r:embed="rId6"/>
            <a:stretch>
              <a:fillRect/>
            </a:stretch>
          </a:blipFill>
        </p:spPr>
      </p:sp>
      <p:sp>
        <p:nvSpPr>
          <p:cNvPr id="10" name="TextBox 10"/>
          <p:cNvSpPr txBox="1"/>
          <p:nvPr/>
        </p:nvSpPr>
        <p:spPr>
          <a:xfrm>
            <a:off x="2741520" y="376668"/>
            <a:ext cx="10906040" cy="2084070"/>
          </a:xfrm>
          <a:prstGeom prst="rect">
            <a:avLst/>
          </a:prstGeom>
        </p:spPr>
        <p:txBody>
          <a:bodyPr lIns="0" tIns="0" rIns="0" bIns="0" rtlCol="0" anchor="t">
            <a:spAutoFit/>
          </a:bodyPr>
          <a:lstStyle/>
          <a:p>
            <a:pPr algn="ctr">
              <a:lnSpc>
                <a:spcPts val="4139"/>
              </a:lnSpc>
            </a:pPr>
            <a:r>
              <a:rPr lang="en-US" sz="2999" spc="293">
                <a:solidFill>
                  <a:srgbClr val="FFFFFF"/>
                </a:solidFill>
                <a:latin typeface="Oswald Bold"/>
                <a:ea typeface="Oswald Bold"/>
                <a:cs typeface="Oswald Bold"/>
                <a:sym typeface="Oswald Bold"/>
              </a:rPr>
              <a:t>DETAILED RESULTS</a:t>
            </a:r>
          </a:p>
          <a:p>
            <a:pPr algn="ctr">
              <a:lnSpc>
                <a:spcPts val="4139"/>
              </a:lnSpc>
            </a:pPr>
            <a:r>
              <a:rPr lang="en-US" sz="2999" spc="293">
                <a:solidFill>
                  <a:srgbClr val="FFFFFF"/>
                </a:solidFill>
                <a:latin typeface="Oswald Bold"/>
                <a:ea typeface="Oswald Bold"/>
                <a:cs typeface="Oswald Bold"/>
                <a:sym typeface="Oswald Bold"/>
              </a:rPr>
              <a:t>Daily Data -&gt; interval(1d) (2020-2023)</a:t>
            </a:r>
          </a:p>
          <a:p>
            <a:pPr algn="ctr">
              <a:lnSpc>
                <a:spcPts val="4139"/>
              </a:lnSpc>
            </a:pPr>
            <a:endParaRPr lang="en-US" sz="2999" spc="293">
              <a:solidFill>
                <a:srgbClr val="FFFFFF"/>
              </a:solidFill>
              <a:latin typeface="Oswald Bold"/>
              <a:ea typeface="Oswald Bold"/>
              <a:cs typeface="Oswald Bold"/>
              <a:sym typeface="Oswald Bold"/>
            </a:endParaRPr>
          </a:p>
          <a:p>
            <a:pPr algn="ctr">
              <a:lnSpc>
                <a:spcPts val="4139"/>
              </a:lnSpc>
            </a:pPr>
            <a:r>
              <a:rPr lang="en-US" sz="2999" spc="293">
                <a:solidFill>
                  <a:srgbClr val="FFFFFF"/>
                </a:solidFill>
                <a:latin typeface="Oswald Bold"/>
                <a:ea typeface="Oswald Bold"/>
                <a:cs typeface="Oswald Bold"/>
                <a:sym typeface="Oswald Bold"/>
              </a:rPr>
              <a:t>QUARTERLY RESULTS AND YEARLY RESULTS</a:t>
            </a:r>
          </a:p>
        </p:txBody>
      </p:sp>
      <p:sp>
        <p:nvSpPr>
          <p:cNvPr id="11" name="TextBox 11"/>
          <p:cNvSpPr txBox="1"/>
          <p:nvPr/>
        </p:nvSpPr>
        <p:spPr>
          <a:xfrm>
            <a:off x="-3285262" y="2798349"/>
            <a:ext cx="10906040" cy="512445"/>
          </a:xfrm>
          <a:prstGeom prst="rect">
            <a:avLst/>
          </a:prstGeom>
        </p:spPr>
        <p:txBody>
          <a:bodyPr lIns="0" tIns="0" rIns="0" bIns="0" rtlCol="0" anchor="t">
            <a:spAutoFit/>
          </a:bodyPr>
          <a:lstStyle/>
          <a:p>
            <a:pPr algn="ctr">
              <a:lnSpc>
                <a:spcPts val="4139"/>
              </a:lnSpc>
            </a:pPr>
            <a:r>
              <a:rPr lang="en-US" sz="2999" spc="293">
                <a:solidFill>
                  <a:srgbClr val="010101"/>
                </a:solidFill>
                <a:latin typeface="Oswald Bold"/>
                <a:ea typeface="Oswald Bold"/>
                <a:cs typeface="Oswald Bold"/>
                <a:sym typeface="Oswald Bold"/>
              </a:rPr>
              <a:t>QUARTERLY RESULTS </a:t>
            </a:r>
          </a:p>
        </p:txBody>
      </p:sp>
      <p:sp>
        <p:nvSpPr>
          <p:cNvPr id="12" name="TextBox 12"/>
          <p:cNvSpPr txBox="1"/>
          <p:nvPr/>
        </p:nvSpPr>
        <p:spPr>
          <a:xfrm>
            <a:off x="-3679400" y="7679717"/>
            <a:ext cx="10906040" cy="512445"/>
          </a:xfrm>
          <a:prstGeom prst="rect">
            <a:avLst/>
          </a:prstGeom>
        </p:spPr>
        <p:txBody>
          <a:bodyPr lIns="0" tIns="0" rIns="0" bIns="0" rtlCol="0" anchor="t">
            <a:spAutoFit/>
          </a:bodyPr>
          <a:lstStyle/>
          <a:p>
            <a:pPr algn="ctr">
              <a:lnSpc>
                <a:spcPts val="4139"/>
              </a:lnSpc>
            </a:pPr>
            <a:r>
              <a:rPr lang="en-US" sz="2999" spc="293">
                <a:solidFill>
                  <a:srgbClr val="010101"/>
                </a:solidFill>
                <a:latin typeface="Oswald Bold"/>
                <a:ea typeface="Oswald Bold"/>
                <a:cs typeface="Oswald Bold"/>
                <a:sym typeface="Oswald Bold"/>
              </a:rPr>
              <a:t>YEARLY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46661" y="3446427"/>
            <a:ext cx="8597339" cy="1996488"/>
          </a:xfrm>
          <a:prstGeom prst="rect">
            <a:avLst/>
          </a:prstGeom>
        </p:spPr>
        <p:txBody>
          <a:bodyPr lIns="0" tIns="0" rIns="0" bIns="0" rtlCol="0" anchor="t">
            <a:spAutoFit/>
          </a:bodyPr>
          <a:lstStyle/>
          <a:p>
            <a:pPr marL="0" lvl="0" indent="0" algn="l">
              <a:lnSpc>
                <a:spcPts val="16327"/>
              </a:lnSpc>
              <a:spcBef>
                <a:spcPct val="0"/>
              </a:spcBef>
            </a:pPr>
            <a:r>
              <a:rPr lang="en-US" sz="11831" spc="1159">
                <a:solidFill>
                  <a:srgbClr val="231F20"/>
                </a:solidFill>
                <a:latin typeface="Oswald Bold"/>
                <a:ea typeface="Oswald Bold"/>
                <a:cs typeface="Oswald Bold"/>
                <a:sym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7287500" y="-9528235"/>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580377">
            <a:off x="14687971" y="5194851"/>
            <a:ext cx="12102934" cy="12419055"/>
          </a:xfrm>
          <a:custGeom>
            <a:avLst/>
            <a:gdLst/>
            <a:ahLst/>
            <a:cxnLst/>
            <a:rect l="l" t="t" r="r" b="b"/>
            <a:pathLst>
              <a:path w="12102934" h="12419055">
                <a:moveTo>
                  <a:pt x="0" y="0"/>
                </a:moveTo>
                <a:lnTo>
                  <a:pt x="12102934" y="0"/>
                </a:lnTo>
                <a:lnTo>
                  <a:pt x="12102934"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318065" y="1912591"/>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ea typeface="Oswald Bold"/>
                <a:cs typeface="Oswald Bold"/>
                <a:sym typeface="Oswald Bold"/>
              </a:rPr>
              <a:t>TEAM</a:t>
            </a:r>
            <a:endParaRPr lang="en-US" sz="9431" spc="924" dirty="0">
              <a:solidFill>
                <a:srgbClr val="231F20"/>
              </a:solidFill>
              <a:latin typeface="Oswald Bold"/>
              <a:ea typeface="Oswald Bold"/>
              <a:cs typeface="Oswald Bold"/>
              <a:sym typeface="Oswald Bold"/>
            </a:endParaRPr>
          </a:p>
        </p:txBody>
      </p:sp>
      <p:grpSp>
        <p:nvGrpSpPr>
          <p:cNvPr id="6" name="Group 6"/>
          <p:cNvGrpSpPr/>
          <p:nvPr/>
        </p:nvGrpSpPr>
        <p:grpSpPr>
          <a:xfrm>
            <a:off x="499010" y="4821179"/>
            <a:ext cx="2396355" cy="3080161"/>
            <a:chOff x="0" y="0"/>
            <a:chExt cx="657075" cy="844573"/>
          </a:xfrm>
        </p:grpSpPr>
        <p:sp>
          <p:nvSpPr>
            <p:cNvPr id="7" name="Freeform 7"/>
            <p:cNvSpPr/>
            <p:nvPr/>
          </p:nvSpPr>
          <p:spPr>
            <a:xfrm>
              <a:off x="0" y="0"/>
              <a:ext cx="657075" cy="844573"/>
            </a:xfrm>
            <a:custGeom>
              <a:avLst/>
              <a:gdLst/>
              <a:ahLst/>
              <a:cxnLst/>
              <a:rect l="l" t="t" r="r" b="b"/>
              <a:pathLst>
                <a:path w="657075" h="844573">
                  <a:moveTo>
                    <a:pt x="0" y="0"/>
                  </a:moveTo>
                  <a:lnTo>
                    <a:pt x="657075" y="0"/>
                  </a:lnTo>
                  <a:lnTo>
                    <a:pt x="657075" y="844573"/>
                  </a:lnTo>
                  <a:lnTo>
                    <a:pt x="0" y="844573"/>
                  </a:lnTo>
                  <a:close/>
                </a:path>
              </a:pathLst>
            </a:custGeom>
            <a:solidFill>
              <a:srgbClr val="100F0D"/>
            </a:solidFill>
            <a:ln cap="sq">
              <a:noFill/>
              <a:prstDash val="solid"/>
              <a:miter/>
            </a:ln>
          </p:spPr>
        </p:sp>
        <p:sp>
          <p:nvSpPr>
            <p:cNvPr id="8" name="TextBox 8"/>
            <p:cNvSpPr txBox="1"/>
            <p:nvPr/>
          </p:nvSpPr>
          <p:spPr>
            <a:xfrm>
              <a:off x="0" y="-47625"/>
              <a:ext cx="657075" cy="892198"/>
            </a:xfrm>
            <a:prstGeom prst="rect">
              <a:avLst/>
            </a:prstGeom>
          </p:spPr>
          <p:txBody>
            <a:bodyPr lIns="50800" tIns="50800" rIns="50800" bIns="50800" rtlCol="0" anchor="ctr"/>
            <a:lstStyle/>
            <a:p>
              <a:pPr algn="ctr">
                <a:lnSpc>
                  <a:spcPts val="3360"/>
                </a:lnSpc>
              </a:pPr>
              <a:endParaRPr/>
            </a:p>
          </p:txBody>
        </p:sp>
      </p:grpSp>
      <p:sp>
        <p:nvSpPr>
          <p:cNvPr id="9" name="TextBox 9"/>
          <p:cNvSpPr txBox="1"/>
          <p:nvPr/>
        </p:nvSpPr>
        <p:spPr>
          <a:xfrm>
            <a:off x="3238265" y="6903888"/>
            <a:ext cx="3323071" cy="400050"/>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Everest Cantu</a:t>
            </a:r>
          </a:p>
        </p:txBody>
      </p:sp>
      <p:sp>
        <p:nvSpPr>
          <p:cNvPr id="10" name="TextBox 10"/>
          <p:cNvSpPr txBox="1"/>
          <p:nvPr/>
        </p:nvSpPr>
        <p:spPr>
          <a:xfrm>
            <a:off x="499010" y="5961209"/>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Keshav </a:t>
            </a:r>
          </a:p>
          <a:p>
            <a:pPr algn="ctr">
              <a:lnSpc>
                <a:spcPts val="3286"/>
              </a:lnSpc>
            </a:pPr>
            <a:r>
              <a:rPr lang="en-US" sz="2738" spc="136">
                <a:solidFill>
                  <a:srgbClr val="FFFBFB"/>
                </a:solidFill>
                <a:latin typeface="DM Sans"/>
                <a:ea typeface="DM Sans"/>
                <a:cs typeface="DM Sans"/>
                <a:sym typeface="DM Sans"/>
              </a:rPr>
              <a:t>Bansal</a:t>
            </a:r>
          </a:p>
        </p:txBody>
      </p:sp>
      <p:sp>
        <p:nvSpPr>
          <p:cNvPr id="11" name="TextBox 11"/>
          <p:cNvSpPr txBox="1"/>
          <p:nvPr/>
        </p:nvSpPr>
        <p:spPr>
          <a:xfrm>
            <a:off x="12294659" y="6558496"/>
            <a:ext cx="2009227"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Remy Marsh</a:t>
            </a:r>
          </a:p>
        </p:txBody>
      </p:sp>
      <p:sp>
        <p:nvSpPr>
          <p:cNvPr id="12" name="Freeform 12"/>
          <p:cNvSpPr/>
          <p:nvPr/>
        </p:nvSpPr>
        <p:spPr>
          <a:xfrm>
            <a:off x="3624289" y="8084281"/>
            <a:ext cx="3145217" cy="333081"/>
          </a:xfrm>
          <a:custGeom>
            <a:avLst/>
            <a:gdLst/>
            <a:ahLst/>
            <a:cxnLst/>
            <a:rect l="l" t="t" r="r" b="b"/>
            <a:pathLst>
              <a:path w="3145217" h="333081">
                <a:moveTo>
                  <a:pt x="0" y="0"/>
                </a:moveTo>
                <a:lnTo>
                  <a:pt x="3145218" y="0"/>
                </a:lnTo>
                <a:lnTo>
                  <a:pt x="3145218" y="333082"/>
                </a:lnTo>
                <a:lnTo>
                  <a:pt x="0" y="333082"/>
                </a:lnTo>
                <a:lnTo>
                  <a:pt x="0" y="0"/>
                </a:lnTo>
                <a:close/>
              </a:path>
            </a:pathLst>
          </a:custGeom>
          <a:blipFill>
            <a:blip r:embed="rId5"/>
            <a:stretch>
              <a:fillRect t="-86495"/>
            </a:stretch>
          </a:blipFill>
        </p:spPr>
      </p:sp>
      <p:sp>
        <p:nvSpPr>
          <p:cNvPr id="13" name="Freeform 13"/>
          <p:cNvSpPr/>
          <p:nvPr/>
        </p:nvSpPr>
        <p:spPr>
          <a:xfrm>
            <a:off x="7173170" y="8084281"/>
            <a:ext cx="3145217" cy="333081"/>
          </a:xfrm>
          <a:custGeom>
            <a:avLst/>
            <a:gdLst/>
            <a:ahLst/>
            <a:cxnLst/>
            <a:rect l="l" t="t" r="r" b="b"/>
            <a:pathLst>
              <a:path w="3145217" h="333081">
                <a:moveTo>
                  <a:pt x="0" y="0"/>
                </a:moveTo>
                <a:lnTo>
                  <a:pt x="3145217" y="0"/>
                </a:lnTo>
                <a:lnTo>
                  <a:pt x="3145217" y="333082"/>
                </a:lnTo>
                <a:lnTo>
                  <a:pt x="0" y="333082"/>
                </a:lnTo>
                <a:lnTo>
                  <a:pt x="0" y="0"/>
                </a:lnTo>
                <a:close/>
              </a:path>
            </a:pathLst>
          </a:custGeom>
          <a:blipFill>
            <a:blip r:embed="rId5"/>
            <a:stretch>
              <a:fillRect t="-86495"/>
            </a:stretch>
          </a:blipFill>
        </p:spPr>
      </p:sp>
      <p:sp>
        <p:nvSpPr>
          <p:cNvPr id="14" name="Freeform 14"/>
          <p:cNvSpPr/>
          <p:nvPr/>
        </p:nvSpPr>
        <p:spPr>
          <a:xfrm>
            <a:off x="10746800" y="8089523"/>
            <a:ext cx="3095718" cy="327839"/>
          </a:xfrm>
          <a:custGeom>
            <a:avLst/>
            <a:gdLst/>
            <a:ahLst/>
            <a:cxnLst/>
            <a:rect l="l" t="t" r="r" b="b"/>
            <a:pathLst>
              <a:path w="3095718" h="327839">
                <a:moveTo>
                  <a:pt x="0" y="0"/>
                </a:moveTo>
                <a:lnTo>
                  <a:pt x="3095718" y="0"/>
                </a:lnTo>
                <a:lnTo>
                  <a:pt x="3095718" y="327840"/>
                </a:lnTo>
                <a:lnTo>
                  <a:pt x="0" y="327840"/>
                </a:lnTo>
                <a:lnTo>
                  <a:pt x="0" y="0"/>
                </a:lnTo>
                <a:close/>
              </a:path>
            </a:pathLst>
          </a:custGeom>
          <a:blipFill>
            <a:blip r:embed="rId5"/>
            <a:stretch>
              <a:fillRect t="-86495"/>
            </a:stretch>
          </a:blipFill>
        </p:spPr>
      </p:sp>
      <p:sp>
        <p:nvSpPr>
          <p:cNvPr id="15" name="Freeform 15"/>
          <p:cNvSpPr/>
          <p:nvPr/>
        </p:nvSpPr>
        <p:spPr>
          <a:xfrm>
            <a:off x="124579" y="8084281"/>
            <a:ext cx="3145217" cy="333081"/>
          </a:xfrm>
          <a:custGeom>
            <a:avLst/>
            <a:gdLst/>
            <a:ahLst/>
            <a:cxnLst/>
            <a:rect l="l" t="t" r="r" b="b"/>
            <a:pathLst>
              <a:path w="3145217" h="333081">
                <a:moveTo>
                  <a:pt x="0" y="0"/>
                </a:moveTo>
                <a:lnTo>
                  <a:pt x="3145217" y="0"/>
                </a:lnTo>
                <a:lnTo>
                  <a:pt x="3145217" y="333082"/>
                </a:lnTo>
                <a:lnTo>
                  <a:pt x="0" y="333082"/>
                </a:lnTo>
                <a:lnTo>
                  <a:pt x="0" y="0"/>
                </a:lnTo>
                <a:close/>
              </a:path>
            </a:pathLst>
          </a:custGeom>
          <a:blipFill>
            <a:blip r:embed="rId5"/>
            <a:stretch>
              <a:fillRect t="-86495"/>
            </a:stretch>
          </a:blipFill>
        </p:spPr>
      </p:sp>
      <p:grpSp>
        <p:nvGrpSpPr>
          <p:cNvPr id="16" name="Group 16"/>
          <p:cNvGrpSpPr/>
          <p:nvPr/>
        </p:nvGrpSpPr>
        <p:grpSpPr>
          <a:xfrm>
            <a:off x="3998720" y="4821179"/>
            <a:ext cx="2396355" cy="3080161"/>
            <a:chOff x="0" y="0"/>
            <a:chExt cx="657075" cy="844573"/>
          </a:xfrm>
        </p:grpSpPr>
        <p:sp>
          <p:nvSpPr>
            <p:cNvPr id="17" name="Freeform 17"/>
            <p:cNvSpPr/>
            <p:nvPr/>
          </p:nvSpPr>
          <p:spPr>
            <a:xfrm>
              <a:off x="0" y="0"/>
              <a:ext cx="657075" cy="844573"/>
            </a:xfrm>
            <a:custGeom>
              <a:avLst/>
              <a:gdLst/>
              <a:ahLst/>
              <a:cxnLst/>
              <a:rect l="l" t="t" r="r" b="b"/>
              <a:pathLst>
                <a:path w="657075" h="844573">
                  <a:moveTo>
                    <a:pt x="0" y="0"/>
                  </a:moveTo>
                  <a:lnTo>
                    <a:pt x="657075" y="0"/>
                  </a:lnTo>
                  <a:lnTo>
                    <a:pt x="657075" y="844573"/>
                  </a:lnTo>
                  <a:lnTo>
                    <a:pt x="0" y="844573"/>
                  </a:lnTo>
                  <a:close/>
                </a:path>
              </a:pathLst>
            </a:custGeom>
            <a:solidFill>
              <a:srgbClr val="100F0D"/>
            </a:solidFill>
            <a:ln cap="sq">
              <a:noFill/>
              <a:prstDash val="solid"/>
              <a:miter/>
            </a:ln>
          </p:spPr>
        </p:sp>
        <p:sp>
          <p:nvSpPr>
            <p:cNvPr id="18" name="TextBox 18"/>
            <p:cNvSpPr txBox="1"/>
            <p:nvPr/>
          </p:nvSpPr>
          <p:spPr>
            <a:xfrm>
              <a:off x="0" y="-47625"/>
              <a:ext cx="657075" cy="892198"/>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7547601" y="4821179"/>
            <a:ext cx="2396355" cy="3080161"/>
            <a:chOff x="0" y="0"/>
            <a:chExt cx="657075" cy="844573"/>
          </a:xfrm>
        </p:grpSpPr>
        <p:sp>
          <p:nvSpPr>
            <p:cNvPr id="20" name="Freeform 20"/>
            <p:cNvSpPr/>
            <p:nvPr/>
          </p:nvSpPr>
          <p:spPr>
            <a:xfrm>
              <a:off x="0" y="0"/>
              <a:ext cx="657075" cy="844573"/>
            </a:xfrm>
            <a:custGeom>
              <a:avLst/>
              <a:gdLst/>
              <a:ahLst/>
              <a:cxnLst/>
              <a:rect l="l" t="t" r="r" b="b"/>
              <a:pathLst>
                <a:path w="657075" h="844573">
                  <a:moveTo>
                    <a:pt x="0" y="0"/>
                  </a:moveTo>
                  <a:lnTo>
                    <a:pt x="657075" y="0"/>
                  </a:lnTo>
                  <a:lnTo>
                    <a:pt x="657075" y="844573"/>
                  </a:lnTo>
                  <a:lnTo>
                    <a:pt x="0" y="844573"/>
                  </a:lnTo>
                  <a:close/>
                </a:path>
              </a:pathLst>
            </a:custGeom>
            <a:solidFill>
              <a:srgbClr val="100F0D"/>
            </a:solidFill>
            <a:ln cap="sq">
              <a:noFill/>
              <a:prstDash val="solid"/>
              <a:miter/>
            </a:ln>
          </p:spPr>
        </p:sp>
        <p:sp>
          <p:nvSpPr>
            <p:cNvPr id="21" name="TextBox 21"/>
            <p:cNvSpPr txBox="1"/>
            <p:nvPr/>
          </p:nvSpPr>
          <p:spPr>
            <a:xfrm>
              <a:off x="0" y="-47625"/>
              <a:ext cx="657075" cy="892198"/>
            </a:xfrm>
            <a:prstGeom prst="rect">
              <a:avLst/>
            </a:prstGeom>
          </p:spPr>
          <p:txBody>
            <a:bodyPr lIns="50800" tIns="50800" rIns="50800" bIns="50800" rtlCol="0" anchor="ctr"/>
            <a:lstStyle/>
            <a:p>
              <a:pPr algn="ctr">
                <a:lnSpc>
                  <a:spcPts val="3360"/>
                </a:lnSpc>
              </a:pPr>
              <a:endParaRPr/>
            </a:p>
          </p:txBody>
        </p:sp>
      </p:grpSp>
      <p:grpSp>
        <p:nvGrpSpPr>
          <p:cNvPr id="22" name="Group 22"/>
          <p:cNvGrpSpPr/>
          <p:nvPr/>
        </p:nvGrpSpPr>
        <p:grpSpPr>
          <a:xfrm>
            <a:off x="11096481" y="4821179"/>
            <a:ext cx="2396355" cy="3080161"/>
            <a:chOff x="0" y="0"/>
            <a:chExt cx="657075" cy="844573"/>
          </a:xfrm>
        </p:grpSpPr>
        <p:sp>
          <p:nvSpPr>
            <p:cNvPr id="23" name="Freeform 23"/>
            <p:cNvSpPr/>
            <p:nvPr/>
          </p:nvSpPr>
          <p:spPr>
            <a:xfrm>
              <a:off x="0" y="0"/>
              <a:ext cx="657075" cy="844573"/>
            </a:xfrm>
            <a:custGeom>
              <a:avLst/>
              <a:gdLst/>
              <a:ahLst/>
              <a:cxnLst/>
              <a:rect l="l" t="t" r="r" b="b"/>
              <a:pathLst>
                <a:path w="657075" h="844573">
                  <a:moveTo>
                    <a:pt x="0" y="0"/>
                  </a:moveTo>
                  <a:lnTo>
                    <a:pt x="657075" y="0"/>
                  </a:lnTo>
                  <a:lnTo>
                    <a:pt x="657075" y="844573"/>
                  </a:lnTo>
                  <a:lnTo>
                    <a:pt x="0" y="844573"/>
                  </a:lnTo>
                  <a:close/>
                </a:path>
              </a:pathLst>
            </a:custGeom>
            <a:solidFill>
              <a:srgbClr val="100F0D"/>
            </a:solidFill>
            <a:ln cap="sq">
              <a:noFill/>
              <a:prstDash val="solid"/>
              <a:miter/>
            </a:ln>
          </p:spPr>
        </p:sp>
        <p:sp>
          <p:nvSpPr>
            <p:cNvPr id="24" name="TextBox 24"/>
            <p:cNvSpPr txBox="1"/>
            <p:nvPr/>
          </p:nvSpPr>
          <p:spPr>
            <a:xfrm>
              <a:off x="0" y="-47625"/>
              <a:ext cx="657075" cy="892198"/>
            </a:xfrm>
            <a:prstGeom prst="rect">
              <a:avLst/>
            </a:prstGeom>
          </p:spPr>
          <p:txBody>
            <a:bodyPr lIns="50800" tIns="50800" rIns="50800" bIns="50800" rtlCol="0" anchor="ctr"/>
            <a:lstStyle/>
            <a:p>
              <a:pPr algn="ctr">
                <a:lnSpc>
                  <a:spcPts val="3360"/>
                </a:lnSpc>
              </a:pPr>
              <a:endParaRPr/>
            </a:p>
          </p:txBody>
        </p:sp>
      </p:grpSp>
      <p:grpSp>
        <p:nvGrpSpPr>
          <p:cNvPr id="25" name="Group 25"/>
          <p:cNvGrpSpPr/>
          <p:nvPr/>
        </p:nvGrpSpPr>
        <p:grpSpPr>
          <a:xfrm>
            <a:off x="14646640" y="4821179"/>
            <a:ext cx="2396355" cy="3080161"/>
            <a:chOff x="0" y="0"/>
            <a:chExt cx="657075" cy="844573"/>
          </a:xfrm>
        </p:grpSpPr>
        <p:sp>
          <p:nvSpPr>
            <p:cNvPr id="26" name="Freeform 26"/>
            <p:cNvSpPr/>
            <p:nvPr/>
          </p:nvSpPr>
          <p:spPr>
            <a:xfrm>
              <a:off x="0" y="0"/>
              <a:ext cx="657075" cy="844573"/>
            </a:xfrm>
            <a:custGeom>
              <a:avLst/>
              <a:gdLst/>
              <a:ahLst/>
              <a:cxnLst/>
              <a:rect l="l" t="t" r="r" b="b"/>
              <a:pathLst>
                <a:path w="657075" h="844573">
                  <a:moveTo>
                    <a:pt x="0" y="0"/>
                  </a:moveTo>
                  <a:lnTo>
                    <a:pt x="657075" y="0"/>
                  </a:lnTo>
                  <a:lnTo>
                    <a:pt x="657075" y="844573"/>
                  </a:lnTo>
                  <a:lnTo>
                    <a:pt x="0" y="844573"/>
                  </a:lnTo>
                  <a:close/>
                </a:path>
              </a:pathLst>
            </a:custGeom>
            <a:solidFill>
              <a:srgbClr val="100F0D"/>
            </a:solidFill>
            <a:ln cap="sq">
              <a:noFill/>
              <a:prstDash val="solid"/>
              <a:miter/>
            </a:ln>
          </p:spPr>
        </p:sp>
        <p:sp>
          <p:nvSpPr>
            <p:cNvPr id="27" name="TextBox 27"/>
            <p:cNvSpPr txBox="1"/>
            <p:nvPr/>
          </p:nvSpPr>
          <p:spPr>
            <a:xfrm>
              <a:off x="0" y="-47625"/>
              <a:ext cx="657075" cy="892198"/>
            </a:xfrm>
            <a:prstGeom prst="rect">
              <a:avLst/>
            </a:prstGeom>
          </p:spPr>
          <p:txBody>
            <a:bodyPr lIns="50800" tIns="50800" rIns="50800" bIns="50800" rtlCol="0" anchor="ctr"/>
            <a:lstStyle/>
            <a:p>
              <a:pPr algn="ctr">
                <a:lnSpc>
                  <a:spcPts val="3360"/>
                </a:lnSpc>
              </a:pPr>
              <a:endParaRPr/>
            </a:p>
          </p:txBody>
        </p:sp>
      </p:grpSp>
      <p:sp>
        <p:nvSpPr>
          <p:cNvPr id="28" name="Freeform 28"/>
          <p:cNvSpPr/>
          <p:nvPr/>
        </p:nvSpPr>
        <p:spPr>
          <a:xfrm>
            <a:off x="14303886" y="8089523"/>
            <a:ext cx="3095718" cy="327839"/>
          </a:xfrm>
          <a:custGeom>
            <a:avLst/>
            <a:gdLst/>
            <a:ahLst/>
            <a:cxnLst/>
            <a:rect l="l" t="t" r="r" b="b"/>
            <a:pathLst>
              <a:path w="3095718" h="327839">
                <a:moveTo>
                  <a:pt x="0" y="0"/>
                </a:moveTo>
                <a:lnTo>
                  <a:pt x="3095718" y="0"/>
                </a:lnTo>
                <a:lnTo>
                  <a:pt x="3095718" y="327840"/>
                </a:lnTo>
                <a:lnTo>
                  <a:pt x="0" y="327840"/>
                </a:lnTo>
                <a:lnTo>
                  <a:pt x="0" y="0"/>
                </a:lnTo>
                <a:close/>
              </a:path>
            </a:pathLst>
          </a:custGeom>
          <a:blipFill>
            <a:blip r:embed="rId5"/>
            <a:stretch>
              <a:fillRect t="-86495"/>
            </a:stretch>
          </a:blipFill>
        </p:spPr>
      </p:sp>
      <p:sp>
        <p:nvSpPr>
          <p:cNvPr id="29" name="TextBox 29"/>
          <p:cNvSpPr txBox="1"/>
          <p:nvPr/>
        </p:nvSpPr>
        <p:spPr>
          <a:xfrm>
            <a:off x="3998720" y="5961209"/>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Anurag Thakur</a:t>
            </a:r>
          </a:p>
        </p:txBody>
      </p:sp>
      <p:sp>
        <p:nvSpPr>
          <p:cNvPr id="30" name="TextBox 30"/>
          <p:cNvSpPr txBox="1"/>
          <p:nvPr/>
        </p:nvSpPr>
        <p:spPr>
          <a:xfrm>
            <a:off x="7498431" y="5961209"/>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Aarush </a:t>
            </a:r>
          </a:p>
          <a:p>
            <a:pPr algn="ctr">
              <a:lnSpc>
                <a:spcPts val="3286"/>
              </a:lnSpc>
            </a:pPr>
            <a:r>
              <a:rPr lang="en-US" sz="2738" spc="136">
                <a:solidFill>
                  <a:srgbClr val="FFFBFB"/>
                </a:solidFill>
                <a:latin typeface="DM Sans"/>
                <a:ea typeface="DM Sans"/>
                <a:cs typeface="DM Sans"/>
                <a:sym typeface="DM Sans"/>
              </a:rPr>
              <a:t>Singh</a:t>
            </a:r>
          </a:p>
        </p:txBody>
      </p:sp>
      <p:sp>
        <p:nvSpPr>
          <p:cNvPr id="31" name="TextBox 31"/>
          <p:cNvSpPr txBox="1"/>
          <p:nvPr/>
        </p:nvSpPr>
        <p:spPr>
          <a:xfrm>
            <a:off x="10998141" y="5961209"/>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Aarnav</a:t>
            </a:r>
          </a:p>
          <a:p>
            <a:pPr algn="ctr">
              <a:lnSpc>
                <a:spcPts val="3286"/>
              </a:lnSpc>
            </a:pPr>
            <a:r>
              <a:rPr lang="en-US" sz="2738" spc="136">
                <a:solidFill>
                  <a:srgbClr val="FFFBFB"/>
                </a:solidFill>
                <a:latin typeface="DM Sans"/>
                <a:ea typeface="DM Sans"/>
                <a:cs typeface="DM Sans"/>
                <a:sym typeface="DM Sans"/>
              </a:rPr>
              <a:t>Gupta</a:t>
            </a:r>
          </a:p>
        </p:txBody>
      </p:sp>
      <p:sp>
        <p:nvSpPr>
          <p:cNvPr id="32" name="TextBox 32"/>
          <p:cNvSpPr txBox="1"/>
          <p:nvPr/>
        </p:nvSpPr>
        <p:spPr>
          <a:xfrm>
            <a:off x="14829015" y="5961209"/>
            <a:ext cx="2213980" cy="809625"/>
          </a:xfrm>
          <a:prstGeom prst="rect">
            <a:avLst/>
          </a:prstGeom>
        </p:spPr>
        <p:txBody>
          <a:bodyPr lIns="0" tIns="0" rIns="0" bIns="0" rtlCol="0" anchor="t">
            <a:spAutoFit/>
          </a:bodyPr>
          <a:lstStyle/>
          <a:p>
            <a:pPr algn="ctr">
              <a:lnSpc>
                <a:spcPts val="3286"/>
              </a:lnSpc>
            </a:pPr>
            <a:r>
              <a:rPr lang="en-US" sz="2738" spc="136">
                <a:solidFill>
                  <a:srgbClr val="FFFBFB"/>
                </a:solidFill>
                <a:latin typeface="DM Sans"/>
                <a:ea typeface="DM Sans"/>
                <a:cs typeface="DM Sans"/>
                <a:sym typeface="DM Sans"/>
              </a:rPr>
              <a:t>Kushagra </a:t>
            </a:r>
          </a:p>
          <a:p>
            <a:pPr algn="ctr">
              <a:lnSpc>
                <a:spcPts val="3286"/>
              </a:lnSpc>
            </a:pPr>
            <a:r>
              <a:rPr lang="en-US" sz="2738" spc="136">
                <a:solidFill>
                  <a:srgbClr val="FFFBFB"/>
                </a:solidFill>
                <a:latin typeface="DM Sans"/>
                <a:ea typeface="DM Sans"/>
                <a:cs typeface="DM Sans"/>
                <a:sym typeface="DM Sans"/>
              </a:rPr>
              <a:t>Tiwari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712915" y="6747449"/>
            <a:ext cx="17216895" cy="1032847"/>
          </a:xfrm>
          <a:custGeom>
            <a:avLst/>
            <a:gdLst/>
            <a:ahLst/>
            <a:cxnLst/>
            <a:rect l="l" t="t" r="r" b="b"/>
            <a:pathLst>
              <a:path w="17216895" h="1032847">
                <a:moveTo>
                  <a:pt x="0" y="0"/>
                </a:moveTo>
                <a:lnTo>
                  <a:pt x="17216894" y="0"/>
                </a:lnTo>
                <a:lnTo>
                  <a:pt x="17216894"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551793" y="3259781"/>
            <a:ext cx="17736207" cy="4126874"/>
            <a:chOff x="0" y="0"/>
            <a:chExt cx="6795508" cy="1581184"/>
          </a:xfrm>
        </p:grpSpPr>
        <p:sp>
          <p:nvSpPr>
            <p:cNvPr id="5" name="Freeform 5"/>
            <p:cNvSpPr/>
            <p:nvPr/>
          </p:nvSpPr>
          <p:spPr>
            <a:xfrm>
              <a:off x="0" y="0"/>
              <a:ext cx="6795508" cy="1581184"/>
            </a:xfrm>
            <a:custGeom>
              <a:avLst/>
              <a:gdLst/>
              <a:ahLst/>
              <a:cxnLst/>
              <a:rect l="l" t="t" r="r" b="b"/>
              <a:pathLst>
                <a:path w="6795508" h="1581184">
                  <a:moveTo>
                    <a:pt x="0" y="0"/>
                  </a:moveTo>
                  <a:lnTo>
                    <a:pt x="6795508" y="0"/>
                  </a:lnTo>
                  <a:lnTo>
                    <a:pt x="6795508" y="1581184"/>
                  </a:lnTo>
                  <a:lnTo>
                    <a:pt x="0" y="1581184"/>
                  </a:lnTo>
                  <a:close/>
                </a:path>
              </a:pathLst>
            </a:custGeom>
            <a:solidFill>
              <a:srgbClr val="EFEFEF"/>
            </a:solidFill>
          </p:spPr>
        </p:sp>
        <p:sp>
          <p:nvSpPr>
            <p:cNvPr id="6" name="TextBox 6"/>
            <p:cNvSpPr txBox="1"/>
            <p:nvPr/>
          </p:nvSpPr>
          <p:spPr>
            <a:xfrm>
              <a:off x="0" y="-19050"/>
              <a:ext cx="6795508" cy="1600234"/>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690134" y="1501321"/>
            <a:ext cx="11279493" cy="1231414"/>
          </a:xfrm>
          <a:prstGeom prst="rect">
            <a:avLst/>
          </a:prstGeom>
        </p:spPr>
        <p:txBody>
          <a:bodyPr lIns="0" tIns="0" rIns="0" bIns="0" rtlCol="0" anchor="t">
            <a:spAutoFit/>
          </a:bodyPr>
          <a:lstStyle/>
          <a:p>
            <a:pPr algn="l">
              <a:lnSpc>
                <a:spcPts val="10187"/>
              </a:lnSpc>
            </a:pPr>
            <a:r>
              <a:rPr lang="en-US" sz="7382" spc="723">
                <a:solidFill>
                  <a:srgbClr val="231F20"/>
                </a:solidFill>
                <a:latin typeface="Oswald Bold"/>
                <a:ea typeface="Oswald Bold"/>
                <a:cs typeface="Oswald Bold"/>
                <a:sym typeface="Oswald Bold"/>
              </a:rPr>
              <a:t>PROBLEM DESCRIPTION</a:t>
            </a:r>
          </a:p>
        </p:txBody>
      </p:sp>
      <p:sp>
        <p:nvSpPr>
          <p:cNvPr id="8" name="TextBox 8"/>
          <p:cNvSpPr txBox="1"/>
          <p:nvPr/>
        </p:nvSpPr>
        <p:spPr>
          <a:xfrm>
            <a:off x="712915" y="3403078"/>
            <a:ext cx="17216895" cy="4413244"/>
          </a:xfrm>
          <a:prstGeom prst="rect">
            <a:avLst/>
          </a:prstGeom>
        </p:spPr>
        <p:txBody>
          <a:bodyPr lIns="0" tIns="0" rIns="0" bIns="0" rtlCol="0" anchor="t">
            <a:spAutoFit/>
          </a:bodyPr>
          <a:lstStyle/>
          <a:p>
            <a:pPr algn="l">
              <a:lnSpc>
                <a:spcPts val="4408"/>
              </a:lnSpc>
            </a:pPr>
            <a:r>
              <a:rPr lang="en-US" sz="3194" spc="313">
                <a:solidFill>
                  <a:srgbClr val="231F20"/>
                </a:solidFill>
                <a:latin typeface="DM Sans Bold"/>
                <a:ea typeface="DM Sans Bold"/>
                <a:cs typeface="DM Sans Bold"/>
                <a:sym typeface="DM Sans Bold"/>
              </a:rPr>
              <a:t>In this problem statement we have to develop algorithmic trading strategies for the BTC/USDT cryptocurrency market, aiming to outperform benchmark returns. </a:t>
            </a:r>
          </a:p>
          <a:p>
            <a:pPr algn="l">
              <a:lnSpc>
                <a:spcPts val="4408"/>
              </a:lnSpc>
            </a:pPr>
            <a:endParaRPr lang="en-US" sz="3194" spc="313">
              <a:solidFill>
                <a:srgbClr val="231F20"/>
              </a:solidFill>
              <a:latin typeface="DM Sans Bold"/>
              <a:ea typeface="DM Sans Bold"/>
              <a:cs typeface="DM Sans Bold"/>
              <a:sym typeface="DM Sans Bold"/>
            </a:endParaRPr>
          </a:p>
          <a:p>
            <a:pPr algn="l">
              <a:lnSpc>
                <a:spcPts val="4408"/>
              </a:lnSpc>
            </a:pPr>
            <a:r>
              <a:rPr lang="en-US" sz="3194" spc="313">
                <a:solidFill>
                  <a:srgbClr val="231F20"/>
                </a:solidFill>
                <a:latin typeface="DM Sans Bold"/>
                <a:ea typeface="DM Sans Bold"/>
                <a:cs typeface="DM Sans Bold"/>
                <a:sym typeface="DM Sans Bold"/>
              </a:rPr>
              <a:t> We have to develop a trading strategy for the BTC-USDT market that maintains narrow drawdowns with a good time to recovery rate and beats benchmarks 50-70% of the time.</a:t>
            </a:r>
          </a:p>
          <a:p>
            <a:pPr marL="0" lvl="0" indent="0" algn="l">
              <a:lnSpc>
                <a:spcPts val="4408"/>
              </a:lnSpc>
              <a:spcBef>
                <a:spcPct val="0"/>
              </a:spcBef>
            </a:pPr>
            <a:endParaRPr lang="en-US" sz="3194" spc="313">
              <a:solidFill>
                <a:srgbClr val="231F20"/>
              </a:solidFill>
              <a:latin typeface="DM Sans Bold"/>
              <a:ea typeface="DM Sans Bold"/>
              <a:cs typeface="DM Sans Bold"/>
              <a:sym typeface="DM Sans Bold"/>
            </a:endParaRPr>
          </a:p>
        </p:txBody>
      </p:sp>
      <p:sp>
        <p:nvSpPr>
          <p:cNvPr id="9" name="Freeform 9"/>
          <p:cNvSpPr/>
          <p:nvPr/>
        </p:nvSpPr>
        <p:spPr>
          <a:xfrm>
            <a:off x="-2779578" y="738665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4313282" y="-932716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103327" y="1385923"/>
            <a:ext cx="5927863" cy="3021397"/>
            <a:chOff x="0" y="0"/>
            <a:chExt cx="2174230" cy="1108192"/>
          </a:xfrm>
        </p:grpSpPr>
        <p:sp>
          <p:nvSpPr>
            <p:cNvPr id="5" name="Freeform 5"/>
            <p:cNvSpPr/>
            <p:nvPr/>
          </p:nvSpPr>
          <p:spPr>
            <a:xfrm>
              <a:off x="0" y="0"/>
              <a:ext cx="2174230" cy="1108192"/>
            </a:xfrm>
            <a:custGeom>
              <a:avLst/>
              <a:gdLst/>
              <a:ahLst/>
              <a:cxnLst/>
              <a:rect l="l" t="t" r="r" b="b"/>
              <a:pathLst>
                <a:path w="2174230" h="1108192">
                  <a:moveTo>
                    <a:pt x="40487" y="0"/>
                  </a:moveTo>
                  <a:lnTo>
                    <a:pt x="2133743" y="0"/>
                  </a:lnTo>
                  <a:cubicBezTo>
                    <a:pt x="2156104" y="0"/>
                    <a:pt x="2174230" y="18127"/>
                    <a:pt x="2174230" y="40487"/>
                  </a:cubicBezTo>
                  <a:lnTo>
                    <a:pt x="2174230" y="1067706"/>
                  </a:lnTo>
                  <a:cubicBezTo>
                    <a:pt x="2174230" y="1090066"/>
                    <a:pt x="2156104" y="1108192"/>
                    <a:pt x="2133743" y="1108192"/>
                  </a:cubicBezTo>
                  <a:lnTo>
                    <a:pt x="40487" y="1108192"/>
                  </a:lnTo>
                  <a:cubicBezTo>
                    <a:pt x="18127" y="1108192"/>
                    <a:pt x="0" y="1090066"/>
                    <a:pt x="0" y="1067706"/>
                  </a:cubicBezTo>
                  <a:lnTo>
                    <a:pt x="0" y="40487"/>
                  </a:lnTo>
                  <a:cubicBezTo>
                    <a:pt x="0" y="18127"/>
                    <a:pt x="18127" y="0"/>
                    <a:pt x="40487" y="0"/>
                  </a:cubicBezTo>
                  <a:close/>
                </a:path>
              </a:pathLst>
            </a:custGeom>
            <a:solidFill>
              <a:srgbClr val="FFFFFF">
                <a:alpha val="98824"/>
              </a:srgbClr>
            </a:solidFill>
          </p:spPr>
        </p:sp>
        <p:sp>
          <p:nvSpPr>
            <p:cNvPr id="6" name="TextBox 6"/>
            <p:cNvSpPr txBox="1"/>
            <p:nvPr/>
          </p:nvSpPr>
          <p:spPr>
            <a:xfrm>
              <a:off x="0" y="-19050"/>
              <a:ext cx="2174230" cy="1127242"/>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477903" y="4550043"/>
            <a:ext cx="2932415" cy="847111"/>
            <a:chOff x="0" y="0"/>
            <a:chExt cx="1075555" cy="310705"/>
          </a:xfrm>
        </p:grpSpPr>
        <p:sp>
          <p:nvSpPr>
            <p:cNvPr id="8" name="Freeform 8"/>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7792441" y="1434826"/>
            <a:ext cx="9070605" cy="3538773"/>
            <a:chOff x="0" y="0"/>
            <a:chExt cx="3326929" cy="1297956"/>
          </a:xfrm>
        </p:grpSpPr>
        <p:sp>
          <p:nvSpPr>
            <p:cNvPr id="11" name="Freeform 11"/>
            <p:cNvSpPr/>
            <p:nvPr/>
          </p:nvSpPr>
          <p:spPr>
            <a:xfrm>
              <a:off x="0" y="0"/>
              <a:ext cx="3326929" cy="1297956"/>
            </a:xfrm>
            <a:custGeom>
              <a:avLst/>
              <a:gdLst/>
              <a:ahLst/>
              <a:cxnLst/>
              <a:rect l="l" t="t" r="r" b="b"/>
              <a:pathLst>
                <a:path w="3326929" h="1297956">
                  <a:moveTo>
                    <a:pt x="26459" y="0"/>
                  </a:moveTo>
                  <a:lnTo>
                    <a:pt x="3300471" y="0"/>
                  </a:lnTo>
                  <a:cubicBezTo>
                    <a:pt x="3307488" y="0"/>
                    <a:pt x="3314218" y="2788"/>
                    <a:pt x="3319180" y="7750"/>
                  </a:cubicBezTo>
                  <a:cubicBezTo>
                    <a:pt x="3324142" y="12712"/>
                    <a:pt x="3326929" y="19442"/>
                    <a:pt x="3326929" y="26459"/>
                  </a:cubicBezTo>
                  <a:lnTo>
                    <a:pt x="3326929" y="1271497"/>
                  </a:lnTo>
                  <a:cubicBezTo>
                    <a:pt x="3326929" y="1278514"/>
                    <a:pt x="3324142" y="1285244"/>
                    <a:pt x="3319180" y="1290207"/>
                  </a:cubicBezTo>
                  <a:cubicBezTo>
                    <a:pt x="3314218" y="1295169"/>
                    <a:pt x="3307488" y="1297956"/>
                    <a:pt x="3300471" y="1297956"/>
                  </a:cubicBezTo>
                  <a:lnTo>
                    <a:pt x="26459" y="1297956"/>
                  </a:lnTo>
                  <a:cubicBezTo>
                    <a:pt x="19442" y="1297956"/>
                    <a:pt x="12712" y="1295169"/>
                    <a:pt x="7750" y="1290207"/>
                  </a:cubicBezTo>
                  <a:cubicBezTo>
                    <a:pt x="2788" y="1285244"/>
                    <a:pt x="0" y="1278514"/>
                    <a:pt x="0" y="1271497"/>
                  </a:cubicBezTo>
                  <a:lnTo>
                    <a:pt x="0" y="26459"/>
                  </a:lnTo>
                  <a:cubicBezTo>
                    <a:pt x="0" y="19442"/>
                    <a:pt x="2788" y="12712"/>
                    <a:pt x="7750" y="7750"/>
                  </a:cubicBezTo>
                  <a:cubicBezTo>
                    <a:pt x="12712" y="2788"/>
                    <a:pt x="19442" y="0"/>
                    <a:pt x="26459" y="0"/>
                  </a:cubicBezTo>
                  <a:close/>
                </a:path>
              </a:pathLst>
            </a:custGeom>
            <a:solidFill>
              <a:srgbClr val="FFFFFF">
                <a:alpha val="98824"/>
              </a:srgbClr>
            </a:solidFill>
          </p:spPr>
        </p:sp>
        <p:sp>
          <p:nvSpPr>
            <p:cNvPr id="12" name="TextBox 12"/>
            <p:cNvSpPr txBox="1"/>
            <p:nvPr/>
          </p:nvSpPr>
          <p:spPr>
            <a:xfrm>
              <a:off x="0" y="-19050"/>
              <a:ext cx="3326929" cy="1317006"/>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11247207" y="5086572"/>
            <a:ext cx="2932415" cy="847111"/>
            <a:chOff x="0" y="0"/>
            <a:chExt cx="1075555" cy="310705"/>
          </a:xfrm>
        </p:grpSpPr>
        <p:sp>
          <p:nvSpPr>
            <p:cNvPr id="14" name="Freeform 1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5" name="TextBox 15"/>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1654198" y="6562333"/>
            <a:ext cx="4586538" cy="2430012"/>
            <a:chOff x="0" y="0"/>
            <a:chExt cx="1682257" cy="891283"/>
          </a:xfrm>
        </p:grpSpPr>
        <p:sp>
          <p:nvSpPr>
            <p:cNvPr id="17" name="Freeform 17"/>
            <p:cNvSpPr/>
            <p:nvPr/>
          </p:nvSpPr>
          <p:spPr>
            <a:xfrm>
              <a:off x="0" y="0"/>
              <a:ext cx="1682257" cy="891283"/>
            </a:xfrm>
            <a:custGeom>
              <a:avLst/>
              <a:gdLst/>
              <a:ahLst/>
              <a:cxnLst/>
              <a:rect l="l" t="t" r="r" b="b"/>
              <a:pathLst>
                <a:path w="1682257" h="891283">
                  <a:moveTo>
                    <a:pt x="52327" y="0"/>
                  </a:moveTo>
                  <a:lnTo>
                    <a:pt x="1629930" y="0"/>
                  </a:lnTo>
                  <a:cubicBezTo>
                    <a:pt x="1658829" y="0"/>
                    <a:pt x="1682257" y="23428"/>
                    <a:pt x="1682257" y="52327"/>
                  </a:cubicBezTo>
                  <a:lnTo>
                    <a:pt x="1682257" y="838956"/>
                  </a:lnTo>
                  <a:cubicBezTo>
                    <a:pt x="1682257" y="867856"/>
                    <a:pt x="1658829" y="891283"/>
                    <a:pt x="1629930" y="891283"/>
                  </a:cubicBezTo>
                  <a:lnTo>
                    <a:pt x="52327" y="891283"/>
                  </a:lnTo>
                  <a:cubicBezTo>
                    <a:pt x="23428" y="891283"/>
                    <a:pt x="0" y="867856"/>
                    <a:pt x="0" y="838956"/>
                  </a:cubicBezTo>
                  <a:lnTo>
                    <a:pt x="0" y="52327"/>
                  </a:lnTo>
                  <a:cubicBezTo>
                    <a:pt x="0" y="23428"/>
                    <a:pt x="23428" y="0"/>
                    <a:pt x="52327" y="0"/>
                  </a:cubicBezTo>
                  <a:close/>
                </a:path>
              </a:pathLst>
            </a:custGeom>
            <a:solidFill>
              <a:srgbClr val="FFFFFF">
                <a:alpha val="98824"/>
              </a:srgbClr>
            </a:solidFill>
          </p:spPr>
        </p:sp>
        <p:sp>
          <p:nvSpPr>
            <p:cNvPr id="18" name="TextBox 18"/>
            <p:cNvSpPr txBox="1"/>
            <p:nvPr/>
          </p:nvSpPr>
          <p:spPr>
            <a:xfrm>
              <a:off x="0" y="-19050"/>
              <a:ext cx="1682257" cy="910333"/>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2713415" y="9258300"/>
            <a:ext cx="2932415" cy="847111"/>
            <a:chOff x="0" y="0"/>
            <a:chExt cx="1075555" cy="310705"/>
          </a:xfrm>
        </p:grpSpPr>
        <p:sp>
          <p:nvSpPr>
            <p:cNvPr id="20" name="Freeform 20"/>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21" name="TextBox 21"/>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sp>
        <p:nvSpPr>
          <p:cNvPr id="22" name="Freeform 22"/>
          <p:cNvSpPr/>
          <p:nvPr/>
        </p:nvSpPr>
        <p:spPr>
          <a:xfrm rot="389677">
            <a:off x="5830814" y="4755914"/>
            <a:ext cx="1541131" cy="435369"/>
          </a:xfrm>
          <a:custGeom>
            <a:avLst/>
            <a:gdLst/>
            <a:ahLst/>
            <a:cxnLst/>
            <a:rect l="l" t="t" r="r" b="b"/>
            <a:pathLst>
              <a:path w="1541131" h="435369">
                <a:moveTo>
                  <a:pt x="0" y="0"/>
                </a:moveTo>
                <a:lnTo>
                  <a:pt x="1541131" y="0"/>
                </a:lnTo>
                <a:lnTo>
                  <a:pt x="1541131" y="435370"/>
                </a:lnTo>
                <a:lnTo>
                  <a:pt x="0" y="4353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3" name="TextBox 23"/>
          <p:cNvSpPr txBox="1"/>
          <p:nvPr/>
        </p:nvSpPr>
        <p:spPr>
          <a:xfrm>
            <a:off x="-2402422" y="171450"/>
            <a:ext cx="12939362" cy="857250"/>
          </a:xfrm>
          <a:prstGeom prst="rect">
            <a:avLst/>
          </a:prstGeom>
        </p:spPr>
        <p:txBody>
          <a:bodyPr lIns="0" tIns="0" rIns="0" bIns="0" rtlCol="0" anchor="t">
            <a:spAutoFit/>
          </a:bodyPr>
          <a:lstStyle/>
          <a:p>
            <a:pPr marL="0" lvl="0" indent="0" algn="ctr">
              <a:lnSpc>
                <a:spcPts val="6900"/>
              </a:lnSpc>
              <a:spcBef>
                <a:spcPct val="0"/>
              </a:spcBef>
            </a:pPr>
            <a:r>
              <a:rPr lang="en-US" sz="5000" spc="490">
                <a:solidFill>
                  <a:srgbClr val="231F20"/>
                </a:solidFill>
                <a:latin typeface="Oswald Bold"/>
                <a:ea typeface="Oswald Bold"/>
                <a:cs typeface="Oswald Bold"/>
                <a:sym typeface="Oswald Bold"/>
              </a:rPr>
              <a:t>DEVELOPMENT PROCESS</a:t>
            </a:r>
          </a:p>
        </p:txBody>
      </p:sp>
      <p:sp>
        <p:nvSpPr>
          <p:cNvPr id="24" name="TextBox 24"/>
          <p:cNvSpPr txBox="1"/>
          <p:nvPr/>
        </p:nvSpPr>
        <p:spPr>
          <a:xfrm>
            <a:off x="2477903" y="4752706"/>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STEP 1</a:t>
            </a:r>
          </a:p>
        </p:txBody>
      </p:sp>
      <p:sp>
        <p:nvSpPr>
          <p:cNvPr id="25" name="TextBox 25"/>
          <p:cNvSpPr txBox="1"/>
          <p:nvPr/>
        </p:nvSpPr>
        <p:spPr>
          <a:xfrm>
            <a:off x="1531765" y="1357348"/>
            <a:ext cx="4824691" cy="3091299"/>
          </a:xfrm>
          <a:prstGeom prst="rect">
            <a:avLst/>
          </a:prstGeom>
        </p:spPr>
        <p:txBody>
          <a:bodyPr lIns="0" tIns="0" rIns="0" bIns="0" rtlCol="0" anchor="t">
            <a:spAutoFit/>
          </a:bodyPr>
          <a:lstStyle/>
          <a:p>
            <a:pPr algn="ctr">
              <a:lnSpc>
                <a:spcPts val="2478"/>
              </a:lnSpc>
            </a:pPr>
            <a:r>
              <a:rPr lang="en-US" sz="1770">
                <a:solidFill>
                  <a:srgbClr val="100F0D"/>
                </a:solidFill>
                <a:latin typeface="Montserrat Light"/>
                <a:ea typeface="Montserrat Light"/>
                <a:cs typeface="Montserrat Light"/>
                <a:sym typeface="Montserrat Light"/>
              </a:rPr>
              <a:t>We began first by analyzing the stock data provided . The data was of the period 2020-2023.</a:t>
            </a:r>
          </a:p>
          <a:p>
            <a:pPr algn="ctr">
              <a:lnSpc>
                <a:spcPts val="2478"/>
              </a:lnSpc>
            </a:pPr>
            <a:r>
              <a:rPr lang="en-US" sz="1770">
                <a:solidFill>
                  <a:srgbClr val="100F0D"/>
                </a:solidFill>
                <a:latin typeface="Montserrat Light"/>
                <a:ea typeface="Montserrat Light"/>
                <a:cs typeface="Montserrat Light"/>
                <a:sym typeface="Montserrat Light"/>
              </a:rPr>
              <a:t>The close price plot of the data showed that the BTC-USDT market was very volatile during this period , the market first rose and achieved its peak then it began falling , but rose again and achieved a new global peak and then again started falling .</a:t>
            </a:r>
          </a:p>
          <a:p>
            <a:pPr algn="ctr">
              <a:lnSpc>
                <a:spcPts val="2198"/>
              </a:lnSpc>
            </a:pPr>
            <a:endParaRPr lang="en-US" sz="1770">
              <a:solidFill>
                <a:srgbClr val="100F0D"/>
              </a:solidFill>
              <a:latin typeface="Montserrat Light"/>
              <a:ea typeface="Montserrat Light"/>
              <a:cs typeface="Montserrat Light"/>
              <a:sym typeface="Montserrat Light"/>
            </a:endParaRPr>
          </a:p>
        </p:txBody>
      </p:sp>
      <p:sp>
        <p:nvSpPr>
          <p:cNvPr id="26" name="TextBox 26"/>
          <p:cNvSpPr txBox="1"/>
          <p:nvPr/>
        </p:nvSpPr>
        <p:spPr>
          <a:xfrm>
            <a:off x="11435123" y="5349529"/>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STEP 2</a:t>
            </a:r>
          </a:p>
        </p:txBody>
      </p:sp>
      <p:sp>
        <p:nvSpPr>
          <p:cNvPr id="27" name="TextBox 27"/>
          <p:cNvSpPr txBox="1"/>
          <p:nvPr/>
        </p:nvSpPr>
        <p:spPr>
          <a:xfrm>
            <a:off x="7931264" y="1766815"/>
            <a:ext cx="8676113" cy="3009015"/>
          </a:xfrm>
          <a:prstGeom prst="rect">
            <a:avLst/>
          </a:prstGeom>
        </p:spPr>
        <p:txBody>
          <a:bodyPr lIns="0" tIns="0" rIns="0" bIns="0" rtlCol="0" anchor="t">
            <a:spAutoFit/>
          </a:bodyPr>
          <a:lstStyle/>
          <a:p>
            <a:pPr algn="ctr">
              <a:lnSpc>
                <a:spcPts val="2455"/>
              </a:lnSpc>
            </a:pPr>
            <a:r>
              <a:rPr lang="en-US" sz="1754">
                <a:solidFill>
                  <a:srgbClr val="100F0D"/>
                </a:solidFill>
                <a:latin typeface="Montserrat Light"/>
                <a:ea typeface="Montserrat Light"/>
                <a:cs typeface="Montserrat Light"/>
                <a:sym typeface="Montserrat Light"/>
              </a:rPr>
              <a:t>Analyzing the data we interpreted that volume change plays a very important role in identifying strong trends as trend reversals are accompanied by drastic changes in volume . </a:t>
            </a:r>
          </a:p>
          <a:p>
            <a:pPr algn="ctr">
              <a:lnSpc>
                <a:spcPts val="2455"/>
              </a:lnSpc>
            </a:pPr>
            <a:r>
              <a:rPr lang="en-US" sz="1754">
                <a:solidFill>
                  <a:srgbClr val="100F0D"/>
                </a:solidFill>
                <a:latin typeface="Montserrat Light"/>
                <a:ea typeface="Montserrat Light"/>
                <a:cs typeface="Montserrat Light"/>
                <a:sym typeface="Montserrat Light"/>
              </a:rPr>
              <a:t>Therefore we developed a new indicator which detects a drastic change in volume by taking the difference of ratio of a fast exponential moving average to a slow exponential moving average . This indicator helped us to identify the various points of trend reversals . Now to identify the trend , we combined this </a:t>
            </a:r>
            <a:r>
              <a:rPr lang="en-US" sz="1754">
                <a:solidFill>
                  <a:srgbClr val="100F0D"/>
                </a:solidFill>
                <a:latin typeface="Montserrat Light Bold"/>
                <a:ea typeface="Montserrat Light Bold"/>
                <a:cs typeface="Montserrat Light Bold"/>
                <a:sym typeface="Montserrat Light Bold"/>
              </a:rPr>
              <a:t>Volume Indicator</a:t>
            </a:r>
            <a:r>
              <a:rPr lang="en-US" sz="1754">
                <a:solidFill>
                  <a:srgbClr val="100F0D"/>
                </a:solidFill>
                <a:latin typeface="Montserrat Light"/>
                <a:ea typeface="Montserrat Light"/>
                <a:cs typeface="Montserrat Light"/>
                <a:sym typeface="Montserrat Light"/>
              </a:rPr>
              <a:t> with </a:t>
            </a:r>
            <a:r>
              <a:rPr lang="en-US" sz="1754">
                <a:solidFill>
                  <a:srgbClr val="100F0D"/>
                </a:solidFill>
                <a:latin typeface="Montserrat Light Bold"/>
                <a:ea typeface="Montserrat Light Bold"/>
                <a:cs typeface="Montserrat Light Bold"/>
                <a:sym typeface="Montserrat Light Bold"/>
              </a:rPr>
              <a:t>OBV and Ichimoku Cloud Indicator</a:t>
            </a:r>
            <a:r>
              <a:rPr lang="en-US" sz="1754">
                <a:solidFill>
                  <a:srgbClr val="100F0D"/>
                </a:solidFill>
                <a:latin typeface="Montserrat Light"/>
                <a:ea typeface="Montserrat Light"/>
                <a:cs typeface="Montserrat Light"/>
                <a:sym typeface="Montserrat Light"/>
              </a:rPr>
              <a:t> to generate long and short signals .</a:t>
            </a:r>
          </a:p>
          <a:p>
            <a:pPr algn="ctr">
              <a:lnSpc>
                <a:spcPts val="2035"/>
              </a:lnSpc>
            </a:pPr>
            <a:endParaRPr lang="en-US" sz="1754">
              <a:solidFill>
                <a:srgbClr val="100F0D"/>
              </a:solidFill>
              <a:latin typeface="Montserrat Light"/>
              <a:ea typeface="Montserrat Light"/>
              <a:cs typeface="Montserrat Light"/>
              <a:sym typeface="Montserrat Light"/>
            </a:endParaRPr>
          </a:p>
        </p:txBody>
      </p:sp>
      <p:sp>
        <p:nvSpPr>
          <p:cNvPr id="28" name="TextBox 28"/>
          <p:cNvSpPr txBox="1"/>
          <p:nvPr/>
        </p:nvSpPr>
        <p:spPr>
          <a:xfrm>
            <a:off x="12887119" y="9428619"/>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STEP 3</a:t>
            </a:r>
          </a:p>
        </p:txBody>
      </p:sp>
      <p:sp>
        <p:nvSpPr>
          <p:cNvPr id="29" name="TextBox 29"/>
          <p:cNvSpPr txBox="1"/>
          <p:nvPr/>
        </p:nvSpPr>
        <p:spPr>
          <a:xfrm>
            <a:off x="11958998" y="6769655"/>
            <a:ext cx="3950618" cy="2181556"/>
          </a:xfrm>
          <a:prstGeom prst="rect">
            <a:avLst/>
          </a:prstGeom>
        </p:spPr>
        <p:txBody>
          <a:bodyPr lIns="0" tIns="0" rIns="0" bIns="0" rtlCol="0" anchor="t">
            <a:spAutoFit/>
          </a:bodyPr>
          <a:lstStyle/>
          <a:p>
            <a:pPr algn="ctr">
              <a:lnSpc>
                <a:spcPts val="2898"/>
              </a:lnSpc>
            </a:pPr>
            <a:r>
              <a:rPr lang="en-US" sz="2070">
                <a:solidFill>
                  <a:srgbClr val="100F0D"/>
                </a:solidFill>
                <a:latin typeface="Montserrat Light"/>
                <a:ea typeface="Montserrat Light"/>
                <a:cs typeface="Montserrat Light"/>
                <a:sym typeface="Montserrat Light"/>
              </a:rPr>
              <a:t>Then we used combinations of other technical indicators like </a:t>
            </a:r>
            <a:r>
              <a:rPr lang="en-US" sz="2070">
                <a:solidFill>
                  <a:srgbClr val="100F0D"/>
                </a:solidFill>
                <a:latin typeface="Montserrat Light Bold"/>
                <a:ea typeface="Montserrat Light Bold"/>
                <a:cs typeface="Montserrat Light Bold"/>
                <a:sym typeface="Montserrat Light Bold"/>
              </a:rPr>
              <a:t>MACD , RSI , Bollinger Bands , ATR</a:t>
            </a:r>
            <a:r>
              <a:rPr lang="en-US" sz="2070">
                <a:solidFill>
                  <a:srgbClr val="100F0D"/>
                </a:solidFill>
                <a:latin typeface="Montserrat Light"/>
                <a:ea typeface="Montserrat Light"/>
                <a:cs typeface="Montserrat Light"/>
                <a:sym typeface="Montserrat Light"/>
              </a:rPr>
              <a:t> to identify trends and generate signals accordingly.</a:t>
            </a:r>
          </a:p>
        </p:txBody>
      </p:sp>
      <p:sp>
        <p:nvSpPr>
          <p:cNvPr id="30" name="Freeform 30"/>
          <p:cNvSpPr/>
          <p:nvPr/>
        </p:nvSpPr>
        <p:spPr>
          <a:xfrm rot="-7425159" flipH="1">
            <a:off x="14169971" y="5508112"/>
            <a:ext cx="1422773" cy="401933"/>
          </a:xfrm>
          <a:custGeom>
            <a:avLst/>
            <a:gdLst/>
            <a:ahLst/>
            <a:cxnLst/>
            <a:rect l="l" t="t" r="r" b="b"/>
            <a:pathLst>
              <a:path w="1422773" h="401933">
                <a:moveTo>
                  <a:pt x="1422772" y="0"/>
                </a:moveTo>
                <a:lnTo>
                  <a:pt x="0" y="0"/>
                </a:lnTo>
                <a:lnTo>
                  <a:pt x="0" y="401934"/>
                </a:lnTo>
                <a:lnTo>
                  <a:pt x="1422772" y="401934"/>
                </a:lnTo>
                <a:lnTo>
                  <a:pt x="1422772"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1" name="Freeform 31"/>
          <p:cNvSpPr/>
          <p:nvPr/>
        </p:nvSpPr>
        <p:spPr>
          <a:xfrm rot="887923">
            <a:off x="-7645833" y="6311729"/>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2" name="Group 32"/>
          <p:cNvGrpSpPr/>
          <p:nvPr/>
        </p:nvGrpSpPr>
        <p:grpSpPr>
          <a:xfrm>
            <a:off x="1274861" y="5824402"/>
            <a:ext cx="8108359" cy="3300799"/>
            <a:chOff x="0" y="0"/>
            <a:chExt cx="2973995" cy="1210672"/>
          </a:xfrm>
        </p:grpSpPr>
        <p:sp>
          <p:nvSpPr>
            <p:cNvPr id="33" name="Freeform 33"/>
            <p:cNvSpPr/>
            <p:nvPr/>
          </p:nvSpPr>
          <p:spPr>
            <a:xfrm>
              <a:off x="0" y="0"/>
              <a:ext cx="2973995" cy="1210672"/>
            </a:xfrm>
            <a:custGeom>
              <a:avLst/>
              <a:gdLst/>
              <a:ahLst/>
              <a:cxnLst/>
              <a:rect l="l" t="t" r="r" b="b"/>
              <a:pathLst>
                <a:path w="2973995" h="1210672">
                  <a:moveTo>
                    <a:pt x="29599" y="0"/>
                  </a:moveTo>
                  <a:lnTo>
                    <a:pt x="2944396" y="0"/>
                  </a:lnTo>
                  <a:cubicBezTo>
                    <a:pt x="2960744" y="0"/>
                    <a:pt x="2973995" y="13252"/>
                    <a:pt x="2973995" y="29599"/>
                  </a:cubicBezTo>
                  <a:lnTo>
                    <a:pt x="2973995" y="1181073"/>
                  </a:lnTo>
                  <a:cubicBezTo>
                    <a:pt x="2973995" y="1197420"/>
                    <a:pt x="2960744" y="1210672"/>
                    <a:pt x="2944396" y="1210672"/>
                  </a:cubicBezTo>
                  <a:lnTo>
                    <a:pt x="29599" y="1210672"/>
                  </a:lnTo>
                  <a:cubicBezTo>
                    <a:pt x="13252" y="1210672"/>
                    <a:pt x="0" y="1197420"/>
                    <a:pt x="0" y="1181073"/>
                  </a:cubicBezTo>
                  <a:lnTo>
                    <a:pt x="0" y="29599"/>
                  </a:lnTo>
                  <a:cubicBezTo>
                    <a:pt x="0" y="13252"/>
                    <a:pt x="13252" y="0"/>
                    <a:pt x="29599" y="0"/>
                  </a:cubicBezTo>
                  <a:close/>
                </a:path>
              </a:pathLst>
            </a:custGeom>
            <a:solidFill>
              <a:srgbClr val="FFFFFF">
                <a:alpha val="98824"/>
              </a:srgbClr>
            </a:solidFill>
          </p:spPr>
        </p:sp>
        <p:sp>
          <p:nvSpPr>
            <p:cNvPr id="34" name="TextBox 34"/>
            <p:cNvSpPr txBox="1"/>
            <p:nvPr/>
          </p:nvSpPr>
          <p:spPr>
            <a:xfrm>
              <a:off x="0" y="-19050"/>
              <a:ext cx="2973995" cy="1229722"/>
            </a:xfrm>
            <a:prstGeom prst="rect">
              <a:avLst/>
            </a:prstGeom>
          </p:spPr>
          <p:txBody>
            <a:bodyPr lIns="50800" tIns="50800" rIns="50800" bIns="50800" rtlCol="0" anchor="ctr"/>
            <a:lstStyle/>
            <a:p>
              <a:pPr algn="ctr">
                <a:lnSpc>
                  <a:spcPts val="2859"/>
                </a:lnSpc>
              </a:pPr>
              <a:endParaRPr/>
            </a:p>
          </p:txBody>
        </p:sp>
      </p:grpSp>
      <p:sp>
        <p:nvSpPr>
          <p:cNvPr id="35" name="TextBox 35"/>
          <p:cNvSpPr txBox="1"/>
          <p:nvPr/>
        </p:nvSpPr>
        <p:spPr>
          <a:xfrm>
            <a:off x="1530010" y="6012341"/>
            <a:ext cx="7544536" cy="3432680"/>
          </a:xfrm>
          <a:prstGeom prst="rect">
            <a:avLst/>
          </a:prstGeom>
        </p:spPr>
        <p:txBody>
          <a:bodyPr lIns="0" tIns="0" rIns="0" bIns="0" rtlCol="0" anchor="t">
            <a:spAutoFit/>
          </a:bodyPr>
          <a:lstStyle/>
          <a:p>
            <a:pPr algn="ctr">
              <a:lnSpc>
                <a:spcPts val="2733"/>
              </a:lnSpc>
            </a:pPr>
            <a:r>
              <a:rPr lang="en-US" sz="1952">
                <a:solidFill>
                  <a:srgbClr val="100F0D"/>
                </a:solidFill>
                <a:latin typeface="Montserrat Light Bold"/>
                <a:ea typeface="Montserrat Light Bold"/>
                <a:cs typeface="Montserrat Light Bold"/>
                <a:sym typeface="Montserrat Light Bold"/>
              </a:rPr>
              <a:t>Optimization</a:t>
            </a:r>
            <a:r>
              <a:rPr lang="en-US" sz="1952">
                <a:solidFill>
                  <a:srgbClr val="100F0D"/>
                </a:solidFill>
                <a:latin typeface="Montserrat Light"/>
                <a:ea typeface="Montserrat Light"/>
                <a:cs typeface="Montserrat Light"/>
                <a:sym typeface="Montserrat Light"/>
              </a:rPr>
              <a:t> - The final step of the development process was Strategy Optimization .</a:t>
            </a:r>
          </a:p>
          <a:p>
            <a:pPr algn="ctr">
              <a:lnSpc>
                <a:spcPts val="2733"/>
              </a:lnSpc>
            </a:pPr>
            <a:r>
              <a:rPr lang="en-US" sz="1952">
                <a:solidFill>
                  <a:srgbClr val="100F0D"/>
                </a:solidFill>
                <a:latin typeface="Montserrat Light"/>
                <a:ea typeface="Montserrat Light"/>
                <a:cs typeface="Montserrat Light"/>
                <a:sym typeface="Montserrat Light"/>
              </a:rPr>
              <a:t>1) We optimized the various indicators to suit the BTC-USDT market by tweaking the various parameters of these indicators .</a:t>
            </a:r>
          </a:p>
          <a:p>
            <a:pPr algn="ctr">
              <a:lnSpc>
                <a:spcPts val="2733"/>
              </a:lnSpc>
            </a:pPr>
            <a:r>
              <a:rPr lang="en-US" sz="1952">
                <a:solidFill>
                  <a:srgbClr val="100F0D"/>
                </a:solidFill>
                <a:latin typeface="Montserrat Light"/>
                <a:ea typeface="Montserrat Light"/>
                <a:cs typeface="Montserrat Light"/>
                <a:sym typeface="Montserrat Light"/>
              </a:rPr>
              <a:t>2) We developed new risk management methods like Intraday price change limit , Daily price change limit , trailing stop loss and take profit to protect the capital and make the strategy more robust and profitable.</a:t>
            </a:r>
          </a:p>
          <a:p>
            <a:pPr algn="ctr">
              <a:lnSpc>
                <a:spcPts val="2733"/>
              </a:lnSpc>
            </a:pPr>
            <a:endParaRPr lang="en-US" sz="1952">
              <a:solidFill>
                <a:srgbClr val="100F0D"/>
              </a:solidFill>
              <a:latin typeface="Montserrat Light"/>
              <a:ea typeface="Montserrat Light"/>
              <a:cs typeface="Montserrat Light"/>
              <a:sym typeface="Montserrat Light"/>
            </a:endParaRPr>
          </a:p>
        </p:txBody>
      </p:sp>
      <p:grpSp>
        <p:nvGrpSpPr>
          <p:cNvPr id="36" name="Group 36"/>
          <p:cNvGrpSpPr/>
          <p:nvPr/>
        </p:nvGrpSpPr>
        <p:grpSpPr>
          <a:xfrm>
            <a:off x="3668965" y="9344276"/>
            <a:ext cx="2932415" cy="847111"/>
            <a:chOff x="0" y="0"/>
            <a:chExt cx="1075555" cy="310705"/>
          </a:xfrm>
        </p:grpSpPr>
        <p:sp>
          <p:nvSpPr>
            <p:cNvPr id="37" name="Freeform 37"/>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8" name="TextBox 38"/>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sp>
        <p:nvSpPr>
          <p:cNvPr id="39" name="TextBox 39"/>
          <p:cNvSpPr txBox="1"/>
          <p:nvPr/>
        </p:nvSpPr>
        <p:spPr>
          <a:xfrm>
            <a:off x="3944110" y="9503347"/>
            <a:ext cx="2556583" cy="458848"/>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STEP 4</a:t>
            </a:r>
          </a:p>
        </p:txBody>
      </p:sp>
      <p:sp>
        <p:nvSpPr>
          <p:cNvPr id="40" name="Freeform 40"/>
          <p:cNvSpPr/>
          <p:nvPr/>
        </p:nvSpPr>
        <p:spPr>
          <a:xfrm rot="-519822" flipH="1">
            <a:off x="9728877" y="7295102"/>
            <a:ext cx="1579665" cy="446255"/>
          </a:xfrm>
          <a:custGeom>
            <a:avLst/>
            <a:gdLst/>
            <a:ahLst/>
            <a:cxnLst/>
            <a:rect l="l" t="t" r="r" b="b"/>
            <a:pathLst>
              <a:path w="1579665" h="446255">
                <a:moveTo>
                  <a:pt x="1579665" y="0"/>
                </a:moveTo>
                <a:lnTo>
                  <a:pt x="0" y="0"/>
                </a:lnTo>
                <a:lnTo>
                  <a:pt x="0" y="446255"/>
                </a:lnTo>
                <a:lnTo>
                  <a:pt x="1579665" y="446255"/>
                </a:lnTo>
                <a:lnTo>
                  <a:pt x="1579665"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3493558" y="-368382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16120241" y="5143500"/>
            <a:ext cx="13188954" cy="131889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7663863" y="-7283205"/>
            <a:ext cx="12110389" cy="12426705"/>
          </a:xfrm>
          <a:custGeom>
            <a:avLst/>
            <a:gdLst/>
            <a:ahLst/>
            <a:cxnLst/>
            <a:rect l="l" t="t" r="r" b="b"/>
            <a:pathLst>
              <a:path w="12110389" h="12426705">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3986589">
            <a:off x="12660874" y="6062463"/>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717577" y="885825"/>
            <a:ext cx="10898203" cy="1396186"/>
          </a:xfrm>
          <a:prstGeom prst="rect">
            <a:avLst/>
          </a:prstGeom>
        </p:spPr>
        <p:txBody>
          <a:bodyPr lIns="0" tIns="0" rIns="0" bIns="0" rtlCol="0" anchor="t">
            <a:spAutoFit/>
          </a:bodyPr>
          <a:lstStyle/>
          <a:p>
            <a:pPr algn="l">
              <a:lnSpc>
                <a:spcPts val="11349"/>
              </a:lnSpc>
            </a:pPr>
            <a:r>
              <a:rPr lang="en-US" sz="8224" spc="806">
                <a:solidFill>
                  <a:srgbClr val="FFFFFF"/>
                </a:solidFill>
                <a:latin typeface="Oswald Bold"/>
                <a:ea typeface="Oswald Bold"/>
                <a:cs typeface="Oswald Bold"/>
                <a:sym typeface="Oswald Bold"/>
              </a:rPr>
              <a:t>STRATEGY OVERVIEW</a:t>
            </a:r>
          </a:p>
        </p:txBody>
      </p:sp>
      <p:sp>
        <p:nvSpPr>
          <p:cNvPr id="11" name="TextBox 11"/>
          <p:cNvSpPr txBox="1"/>
          <p:nvPr/>
        </p:nvSpPr>
        <p:spPr>
          <a:xfrm>
            <a:off x="489011" y="2710660"/>
            <a:ext cx="15631231" cy="7194191"/>
          </a:xfrm>
          <a:prstGeom prst="rect">
            <a:avLst/>
          </a:prstGeom>
        </p:spPr>
        <p:txBody>
          <a:bodyPr lIns="0" tIns="0" rIns="0" bIns="0" rtlCol="0" anchor="t">
            <a:spAutoFit/>
          </a:bodyPr>
          <a:lstStyle/>
          <a:p>
            <a:pPr algn="l">
              <a:lnSpc>
                <a:spcPts val="3854"/>
              </a:lnSpc>
            </a:pPr>
            <a:r>
              <a:rPr lang="en-US" sz="2793" spc="273">
                <a:solidFill>
                  <a:srgbClr val="F5FFF5"/>
                </a:solidFill>
                <a:latin typeface="DM Sans"/>
                <a:ea typeface="DM Sans"/>
                <a:cs typeface="DM Sans"/>
                <a:sym typeface="DM Sans"/>
              </a:rPr>
              <a:t>1)For our strategy , we have used a combination of various indicators like </a:t>
            </a:r>
            <a:r>
              <a:rPr lang="en-US" sz="2793" spc="273">
                <a:solidFill>
                  <a:srgbClr val="F5FFF5"/>
                </a:solidFill>
                <a:latin typeface="DM Sans Bold"/>
                <a:ea typeface="DM Sans Bold"/>
                <a:cs typeface="DM Sans Bold"/>
                <a:sym typeface="DM Sans Bold"/>
              </a:rPr>
              <a:t>Ichimoku Cloud , MACD , RSI , Bollinger Bands , OBV , Volume Indicator , ATR </a:t>
            </a:r>
          </a:p>
          <a:p>
            <a:pPr algn="l">
              <a:lnSpc>
                <a:spcPts val="3854"/>
              </a:lnSpc>
            </a:pPr>
            <a:endParaRPr lang="en-US" sz="2793" spc="273">
              <a:solidFill>
                <a:srgbClr val="F5FFF5"/>
              </a:solidFill>
              <a:latin typeface="DM Sans Bold"/>
              <a:ea typeface="DM Sans Bold"/>
              <a:cs typeface="DM Sans Bold"/>
              <a:sym typeface="DM Sans Bold"/>
            </a:endParaRPr>
          </a:p>
          <a:p>
            <a:pPr algn="l">
              <a:lnSpc>
                <a:spcPts val="3854"/>
              </a:lnSpc>
            </a:pPr>
            <a:r>
              <a:rPr lang="en-US" sz="2793" spc="273">
                <a:solidFill>
                  <a:srgbClr val="F5FFF5"/>
                </a:solidFill>
                <a:latin typeface="DM Sans"/>
                <a:ea typeface="DM Sans"/>
                <a:cs typeface="DM Sans"/>
                <a:sym typeface="DM Sans"/>
              </a:rPr>
              <a:t>2)We have also used </a:t>
            </a:r>
            <a:r>
              <a:rPr lang="en-US" sz="2793" spc="273">
                <a:solidFill>
                  <a:srgbClr val="F5FFF5"/>
                </a:solidFill>
                <a:latin typeface="DM Sans Bold"/>
                <a:ea typeface="DM Sans Bold"/>
                <a:cs typeface="DM Sans Bold"/>
                <a:sym typeface="DM Sans Bold"/>
              </a:rPr>
              <a:t>Regime Switching technique</a:t>
            </a:r>
            <a:r>
              <a:rPr lang="en-US" sz="2793" spc="273">
                <a:solidFill>
                  <a:srgbClr val="F5FFF5"/>
                </a:solidFill>
                <a:latin typeface="DM Sans"/>
                <a:ea typeface="DM Sans"/>
                <a:cs typeface="DM Sans"/>
                <a:sym typeface="DM Sans"/>
              </a:rPr>
              <a:t> , which helps us to change the span or window period of various indicators based on the current volatility.</a:t>
            </a:r>
          </a:p>
          <a:p>
            <a:pPr algn="l">
              <a:lnSpc>
                <a:spcPts val="3716"/>
              </a:lnSpc>
            </a:pPr>
            <a:r>
              <a:rPr lang="en-US" sz="2693" spc="263">
                <a:solidFill>
                  <a:srgbClr val="F5FFF5"/>
                </a:solidFill>
                <a:latin typeface="DM Sans"/>
                <a:ea typeface="DM Sans"/>
                <a:cs typeface="DM Sans"/>
                <a:sym typeface="DM Sans"/>
              </a:rPr>
              <a:t>We have selected indicators that help in identification of the trend and its strength.</a:t>
            </a:r>
          </a:p>
          <a:p>
            <a:pPr algn="l">
              <a:lnSpc>
                <a:spcPts val="3716"/>
              </a:lnSpc>
            </a:pPr>
            <a:endParaRPr lang="en-US" sz="2693" spc="263">
              <a:solidFill>
                <a:srgbClr val="F5FFF5"/>
              </a:solidFill>
              <a:latin typeface="DM Sans"/>
              <a:ea typeface="DM Sans"/>
              <a:cs typeface="DM Sans"/>
              <a:sym typeface="DM Sans"/>
            </a:endParaRPr>
          </a:p>
          <a:p>
            <a:pPr algn="l">
              <a:lnSpc>
                <a:spcPts val="3854"/>
              </a:lnSpc>
            </a:pPr>
            <a:r>
              <a:rPr lang="en-US" sz="2793" spc="273">
                <a:solidFill>
                  <a:srgbClr val="F5FFF5"/>
                </a:solidFill>
                <a:latin typeface="DM Sans"/>
                <a:ea typeface="DM Sans"/>
                <a:cs typeface="DM Sans"/>
                <a:sym typeface="DM Sans"/>
              </a:rPr>
              <a:t>3)To</a:t>
            </a:r>
            <a:r>
              <a:rPr lang="en-US" sz="2793" spc="273">
                <a:solidFill>
                  <a:srgbClr val="F5FFF5"/>
                </a:solidFill>
                <a:latin typeface="DM Sans Bold"/>
                <a:ea typeface="DM Sans Bold"/>
                <a:cs typeface="DM Sans Bold"/>
                <a:sym typeface="DM Sans Bold"/>
              </a:rPr>
              <a:t> denoise</a:t>
            </a:r>
            <a:r>
              <a:rPr lang="en-US" sz="2793" spc="273">
                <a:solidFill>
                  <a:srgbClr val="F5FFF5"/>
                </a:solidFill>
                <a:latin typeface="DM Sans"/>
                <a:ea typeface="DM Sans"/>
                <a:cs typeface="DM Sans"/>
                <a:sym typeface="DM Sans"/>
              </a:rPr>
              <a:t> the data we have used </a:t>
            </a:r>
            <a:r>
              <a:rPr lang="en-US" sz="2793" spc="273">
                <a:solidFill>
                  <a:srgbClr val="F5FFF5"/>
                </a:solidFill>
                <a:latin typeface="DM Sans Bold"/>
                <a:ea typeface="DM Sans Bold"/>
                <a:cs typeface="DM Sans Bold"/>
                <a:sym typeface="DM Sans Bold"/>
              </a:rPr>
              <a:t>Heikin Ashi Candles</a:t>
            </a:r>
            <a:r>
              <a:rPr lang="en-US" sz="2793" spc="273">
                <a:solidFill>
                  <a:srgbClr val="F5FFF5"/>
                </a:solidFill>
                <a:latin typeface="DM Sans"/>
                <a:ea typeface="DM Sans"/>
                <a:cs typeface="DM Sans"/>
                <a:sym typeface="DM Sans"/>
              </a:rPr>
              <a:t> . </a:t>
            </a:r>
          </a:p>
          <a:p>
            <a:pPr algn="l">
              <a:lnSpc>
                <a:spcPts val="3854"/>
              </a:lnSpc>
            </a:pPr>
            <a:endParaRPr lang="en-US" sz="2793" spc="273">
              <a:solidFill>
                <a:srgbClr val="F5FFF5"/>
              </a:solidFill>
              <a:latin typeface="DM Sans"/>
              <a:ea typeface="DM Sans"/>
              <a:cs typeface="DM Sans"/>
              <a:sym typeface="DM Sans"/>
            </a:endParaRPr>
          </a:p>
          <a:p>
            <a:pPr algn="l">
              <a:lnSpc>
                <a:spcPts val="3716"/>
              </a:lnSpc>
            </a:pPr>
            <a:r>
              <a:rPr lang="en-US" sz="2693" spc="263">
                <a:solidFill>
                  <a:srgbClr val="F5FFF5"/>
                </a:solidFill>
                <a:latin typeface="DM Sans"/>
                <a:ea typeface="DM Sans"/>
                <a:cs typeface="DM Sans"/>
                <a:sym typeface="DM Sans"/>
              </a:rPr>
              <a:t>4)For our strategy , we have used the following Risk Management Methods -</a:t>
            </a:r>
          </a:p>
          <a:p>
            <a:pPr algn="l">
              <a:lnSpc>
                <a:spcPts val="3854"/>
              </a:lnSpc>
            </a:pPr>
            <a:r>
              <a:rPr lang="en-US" sz="2793" spc="273">
                <a:solidFill>
                  <a:srgbClr val="F5FFF5"/>
                </a:solidFill>
                <a:latin typeface="DM Sans"/>
                <a:ea typeface="DM Sans"/>
                <a:cs typeface="DM Sans"/>
                <a:sym typeface="DM Sans"/>
              </a:rPr>
              <a:t> </a:t>
            </a:r>
            <a:r>
              <a:rPr lang="en-US" sz="2793" spc="273">
                <a:solidFill>
                  <a:srgbClr val="F5FFF5"/>
                </a:solidFill>
                <a:latin typeface="DM Sans Bold"/>
                <a:ea typeface="DM Sans Bold"/>
                <a:cs typeface="DM Sans Bold"/>
                <a:sym typeface="DM Sans Bold"/>
              </a:rPr>
              <a:t>Normal take profit , Trailing take profit , ATR stop loss , Max drawdown limit to close trades on next day , Intraday price change limit , Daily close change limit </a:t>
            </a:r>
            <a:r>
              <a:rPr lang="en-US" sz="2793" spc="273">
                <a:solidFill>
                  <a:srgbClr val="F5FFF5"/>
                </a:solidFill>
                <a:latin typeface="DM Sans"/>
                <a:ea typeface="DM Sans"/>
                <a:cs typeface="DM Sans"/>
                <a:sym typeface="DM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712915" y="6747449"/>
            <a:ext cx="17216895" cy="1032847"/>
          </a:xfrm>
          <a:custGeom>
            <a:avLst/>
            <a:gdLst/>
            <a:ahLst/>
            <a:cxnLst/>
            <a:rect l="l" t="t" r="r" b="b"/>
            <a:pathLst>
              <a:path w="17216895" h="1032847">
                <a:moveTo>
                  <a:pt x="0" y="0"/>
                </a:moveTo>
                <a:lnTo>
                  <a:pt x="17216894" y="0"/>
                </a:lnTo>
                <a:lnTo>
                  <a:pt x="17216894" y="1032847"/>
                </a:lnTo>
                <a:lnTo>
                  <a:pt x="0" y="1032847"/>
                </a:lnTo>
                <a:lnTo>
                  <a:pt x="0" y="0"/>
                </a:lnTo>
                <a:close/>
              </a:path>
            </a:pathLst>
          </a:custGeom>
          <a:blipFill>
            <a:blip r:embed="rId3"/>
            <a:stretch>
              <a:fillRect t="-202083" r="-4618" b="-42341"/>
            </a:stretch>
          </a:blipFill>
        </p:spPr>
      </p:sp>
      <p:grpSp>
        <p:nvGrpSpPr>
          <p:cNvPr id="4" name="Group 4"/>
          <p:cNvGrpSpPr/>
          <p:nvPr/>
        </p:nvGrpSpPr>
        <p:grpSpPr>
          <a:xfrm>
            <a:off x="275897" y="1028700"/>
            <a:ext cx="17736207" cy="8959265"/>
            <a:chOff x="0" y="0"/>
            <a:chExt cx="6795508" cy="3432682"/>
          </a:xfrm>
        </p:grpSpPr>
        <p:sp>
          <p:nvSpPr>
            <p:cNvPr id="5" name="Freeform 5"/>
            <p:cNvSpPr/>
            <p:nvPr/>
          </p:nvSpPr>
          <p:spPr>
            <a:xfrm>
              <a:off x="0" y="0"/>
              <a:ext cx="6795508" cy="3432682"/>
            </a:xfrm>
            <a:custGeom>
              <a:avLst/>
              <a:gdLst/>
              <a:ahLst/>
              <a:cxnLst/>
              <a:rect l="l" t="t" r="r" b="b"/>
              <a:pathLst>
                <a:path w="6795508" h="3432682">
                  <a:moveTo>
                    <a:pt x="0" y="0"/>
                  </a:moveTo>
                  <a:lnTo>
                    <a:pt x="6795508" y="0"/>
                  </a:lnTo>
                  <a:lnTo>
                    <a:pt x="6795508" y="3432682"/>
                  </a:lnTo>
                  <a:lnTo>
                    <a:pt x="0" y="3432682"/>
                  </a:lnTo>
                  <a:close/>
                </a:path>
              </a:pathLst>
            </a:custGeom>
            <a:solidFill>
              <a:srgbClr val="EFEFEF"/>
            </a:solidFill>
          </p:spPr>
        </p:sp>
        <p:sp>
          <p:nvSpPr>
            <p:cNvPr id="6" name="TextBox 6"/>
            <p:cNvSpPr txBox="1"/>
            <p:nvPr/>
          </p:nvSpPr>
          <p:spPr>
            <a:xfrm>
              <a:off x="0" y="-19050"/>
              <a:ext cx="6795508" cy="3451732"/>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275897" y="240390"/>
            <a:ext cx="11910114" cy="812313"/>
          </a:xfrm>
          <a:prstGeom prst="rect">
            <a:avLst/>
          </a:prstGeom>
        </p:spPr>
        <p:txBody>
          <a:bodyPr lIns="0" tIns="0" rIns="0" bIns="0" rtlCol="0" anchor="t">
            <a:spAutoFit/>
          </a:bodyPr>
          <a:lstStyle/>
          <a:p>
            <a:pPr algn="l">
              <a:lnSpc>
                <a:spcPts val="6737"/>
              </a:lnSpc>
            </a:pPr>
            <a:r>
              <a:rPr lang="en-US" sz="4882" spc="478">
                <a:solidFill>
                  <a:srgbClr val="231F20"/>
                </a:solidFill>
                <a:latin typeface="Oswald Bold"/>
                <a:ea typeface="Oswald Bold"/>
                <a:cs typeface="Oswald Bold"/>
                <a:sym typeface="Oswald Bold"/>
              </a:rPr>
              <a:t>TECHNICAL INDICATORS</a:t>
            </a:r>
          </a:p>
        </p:txBody>
      </p:sp>
      <p:sp>
        <p:nvSpPr>
          <p:cNvPr id="8" name="TextBox 8"/>
          <p:cNvSpPr txBox="1"/>
          <p:nvPr/>
        </p:nvSpPr>
        <p:spPr>
          <a:xfrm>
            <a:off x="397307" y="1087529"/>
            <a:ext cx="17216895" cy="8793982"/>
          </a:xfrm>
          <a:prstGeom prst="rect">
            <a:avLst/>
          </a:prstGeom>
        </p:spPr>
        <p:txBody>
          <a:bodyPr lIns="0" tIns="0" rIns="0" bIns="0" rtlCol="0" anchor="t">
            <a:spAutoFit/>
          </a:bodyPr>
          <a:lstStyle/>
          <a:p>
            <a:pPr algn="l">
              <a:lnSpc>
                <a:spcPts val="3304"/>
              </a:lnSpc>
            </a:pPr>
            <a:r>
              <a:rPr lang="en-US" sz="2394" spc="234">
                <a:solidFill>
                  <a:srgbClr val="231F20"/>
                </a:solidFill>
                <a:latin typeface="DM Sans"/>
                <a:ea typeface="DM Sans"/>
                <a:cs typeface="DM Sans"/>
                <a:sym typeface="DM Sans"/>
              </a:rPr>
              <a:t>We have used the following technical indicators for our strategy:</a:t>
            </a:r>
          </a:p>
          <a:p>
            <a:pPr marL="517022" lvl="1" indent="-258511" algn="l">
              <a:lnSpc>
                <a:spcPts val="3304"/>
              </a:lnSpc>
              <a:buAutoNum type="arabicPeriod"/>
            </a:pPr>
            <a:r>
              <a:rPr lang="en-US" sz="2394" spc="234">
                <a:solidFill>
                  <a:srgbClr val="231F20"/>
                </a:solidFill>
                <a:latin typeface="DM Sans Bold"/>
                <a:ea typeface="DM Sans Bold"/>
                <a:cs typeface="DM Sans Bold"/>
                <a:sym typeface="DM Sans Bold"/>
              </a:rPr>
              <a:t>MACD</a:t>
            </a:r>
            <a:r>
              <a:rPr lang="en-US" sz="2394" spc="234">
                <a:solidFill>
                  <a:srgbClr val="231F20"/>
                </a:solidFill>
                <a:latin typeface="DM Sans"/>
                <a:ea typeface="DM Sans"/>
                <a:cs typeface="DM Sans"/>
                <a:sym typeface="DM Sans"/>
              </a:rPr>
              <a:t> (moving average convergence divergence) :</a:t>
            </a:r>
          </a:p>
          <a:p>
            <a:pPr algn="l">
              <a:lnSpc>
                <a:spcPts val="3304"/>
              </a:lnSpc>
            </a:pPr>
            <a:r>
              <a:rPr lang="en-US" sz="2394" spc="234">
                <a:solidFill>
                  <a:srgbClr val="231F20"/>
                </a:solidFill>
                <a:latin typeface="DM Sans"/>
                <a:ea typeface="DM Sans"/>
                <a:cs typeface="DM Sans"/>
                <a:sym typeface="DM Sans"/>
              </a:rPr>
              <a:t>     long period span - 26 , short period span - 12 , signal line span - 8 .</a:t>
            </a:r>
          </a:p>
          <a:p>
            <a:pPr algn="l">
              <a:lnSpc>
                <a:spcPts val="3304"/>
              </a:lnSpc>
            </a:pPr>
            <a:r>
              <a:rPr lang="en-US" sz="2394" spc="234">
                <a:solidFill>
                  <a:srgbClr val="231F20"/>
                </a:solidFill>
                <a:latin typeface="DM Sans"/>
                <a:ea typeface="DM Sans"/>
                <a:cs typeface="DM Sans"/>
                <a:sym typeface="DM Sans"/>
              </a:rPr>
              <a:t>  2.</a:t>
            </a:r>
            <a:r>
              <a:rPr lang="en-US" sz="2394" spc="234">
                <a:solidFill>
                  <a:srgbClr val="231F20"/>
                </a:solidFill>
                <a:latin typeface="DM Sans Bold"/>
                <a:ea typeface="DM Sans Bold"/>
                <a:cs typeface="DM Sans Bold"/>
                <a:sym typeface="DM Sans Bold"/>
              </a:rPr>
              <a:t>Ichimoku Cloud</a:t>
            </a:r>
            <a:r>
              <a:rPr lang="en-US" sz="2394" spc="234">
                <a:solidFill>
                  <a:srgbClr val="231F20"/>
                </a:solidFill>
                <a:latin typeface="DM Sans"/>
                <a:ea typeface="DM Sans"/>
                <a:cs typeface="DM Sans"/>
                <a:sym typeface="DM Sans"/>
              </a:rPr>
              <a:t>: We have used two types of Ichimoku Cloud indicators with different spans         </a:t>
            </a:r>
          </a:p>
          <a:p>
            <a:pPr algn="l">
              <a:lnSpc>
                <a:spcPts val="3304"/>
              </a:lnSpc>
            </a:pPr>
            <a:r>
              <a:rPr lang="en-US" sz="2394" spc="234">
                <a:solidFill>
                  <a:srgbClr val="231F20"/>
                </a:solidFill>
                <a:latin typeface="DM Sans"/>
                <a:ea typeface="DM Sans"/>
                <a:cs typeface="DM Sans"/>
                <a:sym typeface="DM Sans"/>
              </a:rPr>
              <a:t>     according to the volatility . </a:t>
            </a:r>
          </a:p>
          <a:p>
            <a:pPr algn="l">
              <a:lnSpc>
                <a:spcPts val="3304"/>
              </a:lnSpc>
            </a:pPr>
            <a:r>
              <a:rPr lang="en-US" sz="2394" spc="234">
                <a:solidFill>
                  <a:srgbClr val="231F20"/>
                </a:solidFill>
                <a:latin typeface="DM Sans"/>
                <a:ea typeface="DM Sans"/>
                <a:cs typeface="DM Sans"/>
                <a:sym typeface="DM Sans"/>
              </a:rPr>
              <a:t>     1) Tenkan-sen window - 9 , Kijun-sen window - 12 , Senkou Span A shift - 12 , </a:t>
            </a:r>
          </a:p>
          <a:p>
            <a:pPr algn="l">
              <a:lnSpc>
                <a:spcPts val="3304"/>
              </a:lnSpc>
            </a:pPr>
            <a:r>
              <a:rPr lang="en-US" sz="2394" spc="234">
                <a:solidFill>
                  <a:srgbClr val="231F20"/>
                </a:solidFill>
                <a:latin typeface="DM Sans"/>
                <a:ea typeface="DM Sans"/>
                <a:cs typeface="DM Sans"/>
                <a:sym typeface="DM Sans"/>
              </a:rPr>
              <a:t>         Senkou Span B shift - 26 . </a:t>
            </a:r>
          </a:p>
          <a:p>
            <a:pPr algn="l">
              <a:lnSpc>
                <a:spcPts val="3304"/>
              </a:lnSpc>
            </a:pPr>
            <a:r>
              <a:rPr lang="en-US" sz="2394" spc="234">
                <a:solidFill>
                  <a:srgbClr val="231F20"/>
                </a:solidFill>
                <a:latin typeface="DM Sans"/>
                <a:ea typeface="DM Sans"/>
                <a:cs typeface="DM Sans"/>
                <a:sym typeface="DM Sans"/>
              </a:rPr>
              <a:t>     2) Tenkan-sen window - 9 , Kijun-sen window - 30 , Senkou Span A shift - 26 , </a:t>
            </a:r>
          </a:p>
          <a:p>
            <a:pPr algn="l">
              <a:lnSpc>
                <a:spcPts val="3304"/>
              </a:lnSpc>
            </a:pPr>
            <a:r>
              <a:rPr lang="en-US" sz="2394" spc="234">
                <a:solidFill>
                  <a:srgbClr val="231F20"/>
                </a:solidFill>
                <a:latin typeface="DM Sans"/>
                <a:ea typeface="DM Sans"/>
                <a:cs typeface="DM Sans"/>
                <a:sym typeface="DM Sans"/>
              </a:rPr>
              <a:t>         Senkou Span B shift - 58 . </a:t>
            </a:r>
          </a:p>
          <a:p>
            <a:pPr algn="l">
              <a:lnSpc>
                <a:spcPts val="3304"/>
              </a:lnSpc>
            </a:pPr>
            <a:r>
              <a:rPr lang="en-US" sz="2394" spc="234">
                <a:solidFill>
                  <a:srgbClr val="231F20"/>
                </a:solidFill>
                <a:latin typeface="DM Sans"/>
                <a:ea typeface="DM Sans"/>
                <a:cs typeface="DM Sans"/>
                <a:sym typeface="DM Sans"/>
              </a:rPr>
              <a:t>  3.</a:t>
            </a:r>
            <a:r>
              <a:rPr lang="en-US" sz="2394" spc="234">
                <a:solidFill>
                  <a:srgbClr val="231F20"/>
                </a:solidFill>
                <a:latin typeface="DM Sans Bold"/>
                <a:ea typeface="DM Sans Bold"/>
                <a:cs typeface="DM Sans Bold"/>
                <a:sym typeface="DM Sans Bold"/>
              </a:rPr>
              <a:t>OBV</a:t>
            </a:r>
            <a:r>
              <a:rPr lang="en-US" sz="2394" spc="234">
                <a:solidFill>
                  <a:srgbClr val="231F20"/>
                </a:solidFill>
                <a:latin typeface="DM Sans"/>
                <a:ea typeface="DM Sans"/>
                <a:cs typeface="DM Sans"/>
                <a:sym typeface="DM Sans"/>
              </a:rPr>
              <a:t>(On Balance Volume):</a:t>
            </a:r>
          </a:p>
          <a:p>
            <a:pPr algn="l">
              <a:lnSpc>
                <a:spcPts val="3304"/>
              </a:lnSpc>
            </a:pPr>
            <a:r>
              <a:rPr lang="en-US" sz="2394" spc="234">
                <a:solidFill>
                  <a:srgbClr val="231F20"/>
                </a:solidFill>
                <a:latin typeface="DM Sans"/>
                <a:ea typeface="DM Sans"/>
                <a:cs typeface="DM Sans"/>
                <a:sym typeface="DM Sans"/>
              </a:rPr>
              <a:t>     span - 12 (to calculate the exponential moving average of obv) .</a:t>
            </a:r>
          </a:p>
          <a:p>
            <a:pPr algn="l">
              <a:lnSpc>
                <a:spcPts val="3304"/>
              </a:lnSpc>
            </a:pPr>
            <a:r>
              <a:rPr lang="en-US" sz="2394" spc="234">
                <a:solidFill>
                  <a:srgbClr val="231F20"/>
                </a:solidFill>
                <a:latin typeface="DM Sans"/>
                <a:ea typeface="DM Sans"/>
                <a:cs typeface="DM Sans"/>
                <a:sym typeface="DM Sans"/>
              </a:rPr>
              <a:t>  4. </a:t>
            </a:r>
            <a:r>
              <a:rPr lang="en-US" sz="2394" spc="234">
                <a:solidFill>
                  <a:srgbClr val="231F20"/>
                </a:solidFill>
                <a:latin typeface="DM Sans Bold"/>
                <a:ea typeface="DM Sans Bold"/>
                <a:cs typeface="DM Sans Bold"/>
                <a:sym typeface="DM Sans Bold"/>
              </a:rPr>
              <a:t>RSI</a:t>
            </a:r>
            <a:r>
              <a:rPr lang="en-US" sz="2394" spc="234">
                <a:solidFill>
                  <a:srgbClr val="231F20"/>
                </a:solidFill>
                <a:latin typeface="DM Sans"/>
                <a:ea typeface="DM Sans"/>
                <a:cs typeface="DM Sans"/>
                <a:sym typeface="DM Sans"/>
              </a:rPr>
              <a:t> (Relative strength index):  </a:t>
            </a:r>
          </a:p>
          <a:p>
            <a:pPr algn="l">
              <a:lnSpc>
                <a:spcPts val="3304"/>
              </a:lnSpc>
            </a:pPr>
            <a:r>
              <a:rPr lang="en-US" sz="2394" spc="234">
                <a:solidFill>
                  <a:srgbClr val="231F20"/>
                </a:solidFill>
                <a:latin typeface="DM Sans"/>
                <a:ea typeface="DM Sans"/>
                <a:cs typeface="DM Sans"/>
                <a:sym typeface="DM Sans"/>
              </a:rPr>
              <a:t>      window period - 14 .</a:t>
            </a:r>
          </a:p>
          <a:p>
            <a:pPr algn="l">
              <a:lnSpc>
                <a:spcPts val="3304"/>
              </a:lnSpc>
            </a:pPr>
            <a:r>
              <a:rPr lang="en-US" sz="2394" spc="234">
                <a:solidFill>
                  <a:srgbClr val="231F20"/>
                </a:solidFill>
                <a:latin typeface="DM Sans"/>
                <a:ea typeface="DM Sans"/>
                <a:cs typeface="DM Sans"/>
                <a:sym typeface="DM Sans"/>
              </a:rPr>
              <a:t>  5.</a:t>
            </a:r>
            <a:r>
              <a:rPr lang="en-US" sz="2394" spc="234">
                <a:solidFill>
                  <a:srgbClr val="231F20"/>
                </a:solidFill>
                <a:latin typeface="DM Sans Bold"/>
                <a:ea typeface="DM Sans Bold"/>
                <a:cs typeface="DM Sans Bold"/>
                <a:sym typeface="DM Sans Bold"/>
              </a:rPr>
              <a:t>Bollinger Bands</a:t>
            </a:r>
            <a:r>
              <a:rPr lang="en-US" sz="2394" spc="234">
                <a:solidFill>
                  <a:srgbClr val="231F20"/>
                </a:solidFill>
                <a:latin typeface="DM Sans"/>
                <a:ea typeface="DM Sans"/>
                <a:cs typeface="DM Sans"/>
                <a:sym typeface="DM Sans"/>
              </a:rPr>
              <a:t>:  </a:t>
            </a:r>
          </a:p>
          <a:p>
            <a:pPr algn="l">
              <a:lnSpc>
                <a:spcPts val="3304"/>
              </a:lnSpc>
            </a:pPr>
            <a:r>
              <a:rPr lang="en-US" sz="2394" spc="234">
                <a:solidFill>
                  <a:srgbClr val="231F20"/>
                </a:solidFill>
                <a:latin typeface="DM Sans"/>
                <a:ea typeface="DM Sans"/>
                <a:cs typeface="DM Sans"/>
                <a:sym typeface="DM Sans"/>
              </a:rPr>
              <a:t>     window period - 20 , standard deviation - 1.8 . </a:t>
            </a:r>
          </a:p>
          <a:p>
            <a:pPr algn="l">
              <a:lnSpc>
                <a:spcPts val="3304"/>
              </a:lnSpc>
            </a:pPr>
            <a:r>
              <a:rPr lang="en-US" sz="2394" spc="234">
                <a:solidFill>
                  <a:srgbClr val="231F20"/>
                </a:solidFill>
                <a:latin typeface="DM Sans"/>
                <a:ea typeface="DM Sans"/>
                <a:cs typeface="DM Sans"/>
                <a:sym typeface="DM Sans"/>
              </a:rPr>
              <a:t>  6.</a:t>
            </a:r>
            <a:r>
              <a:rPr lang="en-US" sz="2394" spc="234">
                <a:solidFill>
                  <a:srgbClr val="231F20"/>
                </a:solidFill>
                <a:latin typeface="DM Sans Bold"/>
                <a:ea typeface="DM Sans Bold"/>
                <a:cs typeface="DM Sans Bold"/>
                <a:sym typeface="DM Sans Bold"/>
              </a:rPr>
              <a:t>ATR</a:t>
            </a:r>
            <a:r>
              <a:rPr lang="en-US" sz="2394" spc="234">
                <a:solidFill>
                  <a:srgbClr val="231F20"/>
                </a:solidFill>
                <a:latin typeface="DM Sans"/>
                <a:ea typeface="DM Sans"/>
                <a:cs typeface="DM Sans"/>
                <a:sym typeface="DM Sans"/>
              </a:rPr>
              <a:t> (Average True Range):</a:t>
            </a:r>
          </a:p>
          <a:p>
            <a:pPr algn="l">
              <a:lnSpc>
                <a:spcPts val="3304"/>
              </a:lnSpc>
            </a:pPr>
            <a:r>
              <a:rPr lang="en-US" sz="2394" spc="234">
                <a:solidFill>
                  <a:srgbClr val="231F20"/>
                </a:solidFill>
                <a:latin typeface="DM Sans"/>
                <a:ea typeface="DM Sans"/>
                <a:cs typeface="DM Sans"/>
                <a:sym typeface="DM Sans"/>
              </a:rPr>
              <a:t>     window period - 14 , multiplier - 2 .</a:t>
            </a:r>
          </a:p>
          <a:p>
            <a:pPr algn="l">
              <a:lnSpc>
                <a:spcPts val="3304"/>
              </a:lnSpc>
            </a:pPr>
            <a:r>
              <a:rPr lang="en-US" sz="2394" spc="234">
                <a:solidFill>
                  <a:srgbClr val="231F20"/>
                </a:solidFill>
                <a:latin typeface="DM Sans"/>
                <a:ea typeface="DM Sans"/>
                <a:cs typeface="DM Sans"/>
                <a:sym typeface="DM Sans"/>
              </a:rPr>
              <a:t>  7.</a:t>
            </a:r>
            <a:r>
              <a:rPr lang="en-US" sz="2394" spc="234">
                <a:solidFill>
                  <a:srgbClr val="231F20"/>
                </a:solidFill>
                <a:latin typeface="DM Sans Bold"/>
                <a:ea typeface="DM Sans Bold"/>
                <a:cs typeface="DM Sans Bold"/>
                <a:sym typeface="DM Sans Bold"/>
              </a:rPr>
              <a:t>Volume Indicator</a:t>
            </a:r>
            <a:r>
              <a:rPr lang="en-US" sz="2394" spc="234">
                <a:solidFill>
                  <a:srgbClr val="231F20"/>
                </a:solidFill>
                <a:latin typeface="DM Sans"/>
                <a:ea typeface="DM Sans"/>
                <a:cs typeface="DM Sans"/>
                <a:sym typeface="DM Sans"/>
              </a:rPr>
              <a:t>:</a:t>
            </a:r>
          </a:p>
          <a:p>
            <a:pPr algn="l">
              <a:lnSpc>
                <a:spcPts val="3304"/>
              </a:lnSpc>
            </a:pPr>
            <a:r>
              <a:rPr lang="en-US" sz="2394" spc="234">
                <a:solidFill>
                  <a:srgbClr val="231F20"/>
                </a:solidFill>
                <a:latin typeface="DM Sans"/>
                <a:ea typeface="DM Sans"/>
                <a:cs typeface="DM Sans"/>
                <a:sym typeface="DM Sans"/>
              </a:rPr>
              <a:t>     short span - 5 (to calculate the exponential moving average of volume) .</a:t>
            </a:r>
          </a:p>
          <a:p>
            <a:pPr algn="l">
              <a:lnSpc>
                <a:spcPts val="3304"/>
              </a:lnSpc>
            </a:pPr>
            <a:r>
              <a:rPr lang="en-US" sz="2394" spc="234">
                <a:solidFill>
                  <a:srgbClr val="231F20"/>
                </a:solidFill>
                <a:latin typeface="DM Sans"/>
                <a:ea typeface="DM Sans"/>
                <a:cs typeface="DM Sans"/>
                <a:sym typeface="DM Sans"/>
              </a:rPr>
              <a:t>     long span - 14 (to calculate the exponential moving average of volume) .</a:t>
            </a:r>
          </a:p>
          <a:p>
            <a:pPr marL="0" lvl="0" indent="0" algn="l">
              <a:lnSpc>
                <a:spcPts val="3304"/>
              </a:lnSpc>
              <a:spcBef>
                <a:spcPct val="0"/>
              </a:spcBef>
            </a:pPr>
            <a:endParaRPr lang="en-US" sz="2394" spc="234">
              <a:solidFill>
                <a:srgbClr val="231F20"/>
              </a:solidFill>
              <a:latin typeface="DM Sans"/>
              <a:ea typeface="DM Sans"/>
              <a:cs typeface="DM Sans"/>
              <a:sym typeface="DM Sans"/>
            </a:endParaRPr>
          </a:p>
        </p:txBody>
      </p:sp>
      <p:sp>
        <p:nvSpPr>
          <p:cNvPr id="9" name="Freeform 9"/>
          <p:cNvSpPr/>
          <p:nvPr/>
        </p:nvSpPr>
        <p:spPr>
          <a:xfrm>
            <a:off x="14121531" y="-5068104"/>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66675"/>
            <a:ext cx="18288000" cy="1931464"/>
            <a:chOff x="0" y="0"/>
            <a:chExt cx="4816593" cy="508698"/>
          </a:xfrm>
        </p:grpSpPr>
        <p:sp>
          <p:nvSpPr>
            <p:cNvPr id="4" name="Freeform 4"/>
            <p:cNvSpPr/>
            <p:nvPr/>
          </p:nvSpPr>
          <p:spPr>
            <a:xfrm>
              <a:off x="0" y="0"/>
              <a:ext cx="4816592" cy="508698"/>
            </a:xfrm>
            <a:custGeom>
              <a:avLst/>
              <a:gdLst/>
              <a:ahLst/>
              <a:cxnLst/>
              <a:rect l="l" t="t" r="r" b="b"/>
              <a:pathLst>
                <a:path w="4816592" h="508698">
                  <a:moveTo>
                    <a:pt x="0" y="0"/>
                  </a:moveTo>
                  <a:lnTo>
                    <a:pt x="4816592" y="0"/>
                  </a:lnTo>
                  <a:lnTo>
                    <a:pt x="4816592" y="508698"/>
                  </a:lnTo>
                  <a:lnTo>
                    <a:pt x="0" y="508698"/>
                  </a:lnTo>
                  <a:close/>
                </a:path>
              </a:pathLst>
            </a:custGeom>
            <a:solidFill>
              <a:srgbClr val="1A1A1A"/>
            </a:solidFill>
          </p:spPr>
        </p:sp>
        <p:sp>
          <p:nvSpPr>
            <p:cNvPr id="5" name="TextBox 5"/>
            <p:cNvSpPr txBox="1"/>
            <p:nvPr/>
          </p:nvSpPr>
          <p:spPr>
            <a:xfrm>
              <a:off x="0" y="-19050"/>
              <a:ext cx="4816593" cy="52774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647561" y="-6124855"/>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326266" y="-5194549"/>
            <a:ext cx="6709932" cy="6885191"/>
          </a:xfrm>
          <a:custGeom>
            <a:avLst/>
            <a:gdLst/>
            <a:ahLst/>
            <a:cxnLst/>
            <a:rect l="l" t="t" r="r" b="b"/>
            <a:pathLst>
              <a:path w="6709932" h="6885191">
                <a:moveTo>
                  <a:pt x="0" y="0"/>
                </a:moveTo>
                <a:lnTo>
                  <a:pt x="6709932" y="0"/>
                </a:lnTo>
                <a:lnTo>
                  <a:pt x="6709932"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518015" y="1998139"/>
            <a:ext cx="13251970" cy="8222415"/>
          </a:xfrm>
          <a:custGeom>
            <a:avLst/>
            <a:gdLst/>
            <a:ahLst/>
            <a:cxnLst/>
            <a:rect l="l" t="t" r="r" b="b"/>
            <a:pathLst>
              <a:path w="13251970" h="8222415">
                <a:moveTo>
                  <a:pt x="0" y="0"/>
                </a:moveTo>
                <a:lnTo>
                  <a:pt x="13251970" y="0"/>
                </a:lnTo>
                <a:lnTo>
                  <a:pt x="13251970" y="8222415"/>
                </a:lnTo>
                <a:lnTo>
                  <a:pt x="0" y="8222415"/>
                </a:lnTo>
                <a:lnTo>
                  <a:pt x="0" y="0"/>
                </a:lnTo>
                <a:close/>
              </a:path>
            </a:pathLst>
          </a:custGeom>
          <a:blipFill>
            <a:blip r:embed="rId5"/>
            <a:stretch>
              <a:fillRect/>
            </a:stretch>
          </a:blipFill>
        </p:spPr>
      </p:sp>
      <p:sp>
        <p:nvSpPr>
          <p:cNvPr id="9" name="TextBox 9"/>
          <p:cNvSpPr txBox="1"/>
          <p:nvPr/>
        </p:nvSpPr>
        <p:spPr>
          <a:xfrm>
            <a:off x="3690980" y="457770"/>
            <a:ext cx="10906040" cy="1046610"/>
          </a:xfrm>
          <a:prstGeom prst="rect">
            <a:avLst/>
          </a:prstGeom>
        </p:spPr>
        <p:txBody>
          <a:bodyPr lIns="0" tIns="0" rIns="0" bIns="0" rtlCol="0" anchor="t">
            <a:spAutoFit/>
          </a:bodyPr>
          <a:lstStyle/>
          <a:p>
            <a:pPr algn="ctr">
              <a:lnSpc>
                <a:spcPts val="8693"/>
              </a:lnSpc>
            </a:pPr>
            <a:r>
              <a:rPr lang="en-US" sz="6299" spc="617">
                <a:solidFill>
                  <a:srgbClr val="FFFFFF"/>
                </a:solidFill>
                <a:latin typeface="Oswald Bold"/>
                <a:ea typeface="Oswald Bold"/>
                <a:cs typeface="Oswald Bold"/>
                <a:sym typeface="Oswald Bold"/>
              </a:rPr>
              <a:t>MAIN STRATEGY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1813223"/>
            <a:chOff x="0" y="0"/>
            <a:chExt cx="4816593" cy="477557"/>
          </a:xfrm>
        </p:grpSpPr>
        <p:sp>
          <p:nvSpPr>
            <p:cNvPr id="4" name="Freeform 4"/>
            <p:cNvSpPr/>
            <p:nvPr/>
          </p:nvSpPr>
          <p:spPr>
            <a:xfrm>
              <a:off x="0" y="0"/>
              <a:ext cx="4816592" cy="477557"/>
            </a:xfrm>
            <a:custGeom>
              <a:avLst/>
              <a:gdLst/>
              <a:ahLst/>
              <a:cxnLst/>
              <a:rect l="l" t="t" r="r" b="b"/>
              <a:pathLst>
                <a:path w="4816592" h="477557">
                  <a:moveTo>
                    <a:pt x="0" y="0"/>
                  </a:moveTo>
                  <a:lnTo>
                    <a:pt x="4816592" y="0"/>
                  </a:lnTo>
                  <a:lnTo>
                    <a:pt x="4816592" y="477557"/>
                  </a:lnTo>
                  <a:lnTo>
                    <a:pt x="0" y="477557"/>
                  </a:lnTo>
                  <a:close/>
                </a:path>
              </a:pathLst>
            </a:custGeom>
            <a:solidFill>
              <a:srgbClr val="1A1A1A"/>
            </a:solidFill>
          </p:spPr>
        </p:sp>
        <p:sp>
          <p:nvSpPr>
            <p:cNvPr id="5" name="TextBox 5"/>
            <p:cNvSpPr txBox="1"/>
            <p:nvPr/>
          </p:nvSpPr>
          <p:spPr>
            <a:xfrm>
              <a:off x="0" y="-19050"/>
              <a:ext cx="4816593" cy="496607"/>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6002274"/>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3745162" y="-3806974"/>
            <a:ext cx="6709932" cy="6885191"/>
          </a:xfrm>
          <a:custGeom>
            <a:avLst/>
            <a:gdLst/>
            <a:ahLst/>
            <a:cxnLst/>
            <a:rect l="l" t="t" r="r" b="b"/>
            <a:pathLst>
              <a:path w="6709932" h="6885191">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299867"/>
            <a:ext cx="10906040" cy="1099188"/>
          </a:xfrm>
          <a:prstGeom prst="rect">
            <a:avLst/>
          </a:prstGeom>
        </p:spPr>
        <p:txBody>
          <a:bodyPr lIns="0" tIns="0" rIns="0" bIns="0" rtlCol="0" anchor="t">
            <a:spAutoFit/>
          </a:bodyPr>
          <a:lstStyle/>
          <a:p>
            <a:pPr algn="ctr">
              <a:lnSpc>
                <a:spcPts val="8969"/>
              </a:lnSpc>
            </a:pPr>
            <a:r>
              <a:rPr lang="en-US" sz="6499" spc="636">
                <a:solidFill>
                  <a:srgbClr val="FFFFFF"/>
                </a:solidFill>
                <a:latin typeface="Oswald Bold"/>
                <a:ea typeface="Oswald Bold"/>
                <a:cs typeface="Oswald Bold"/>
                <a:sym typeface="Oswald Bold"/>
              </a:rPr>
              <a:t>STRATEGY EVOLUTION</a:t>
            </a:r>
          </a:p>
        </p:txBody>
      </p:sp>
      <p:sp>
        <p:nvSpPr>
          <p:cNvPr id="9" name="TextBox 9"/>
          <p:cNvSpPr txBox="1"/>
          <p:nvPr/>
        </p:nvSpPr>
        <p:spPr>
          <a:xfrm>
            <a:off x="535553" y="2023595"/>
            <a:ext cx="17216895" cy="9252706"/>
          </a:xfrm>
          <a:prstGeom prst="rect">
            <a:avLst/>
          </a:prstGeom>
        </p:spPr>
        <p:txBody>
          <a:bodyPr lIns="0" tIns="0" rIns="0" bIns="0" rtlCol="0" anchor="t">
            <a:spAutoFit/>
          </a:bodyPr>
          <a:lstStyle/>
          <a:p>
            <a:pPr algn="l">
              <a:lnSpc>
                <a:spcPts val="5236"/>
              </a:lnSpc>
            </a:pPr>
            <a:r>
              <a:rPr lang="en-US" sz="3794" spc="371">
                <a:solidFill>
                  <a:srgbClr val="231F20"/>
                </a:solidFill>
                <a:latin typeface="DM Sans Bold"/>
                <a:ea typeface="DM Sans Bold"/>
                <a:cs typeface="DM Sans Bold"/>
                <a:sym typeface="DM Sans Bold"/>
              </a:rPr>
              <a:t>(Different Stages of our Final Strategy)</a:t>
            </a:r>
          </a:p>
          <a:p>
            <a:pPr marL="754506" lvl="1" indent="-377253" algn="l">
              <a:lnSpc>
                <a:spcPts val="4822"/>
              </a:lnSpc>
              <a:buAutoNum type="arabicPeriod"/>
            </a:pPr>
            <a:r>
              <a:rPr lang="en-US" sz="3494" spc="342">
                <a:solidFill>
                  <a:srgbClr val="231F20"/>
                </a:solidFill>
                <a:latin typeface="DM Sans Bold"/>
                <a:ea typeface="DM Sans Bold"/>
                <a:cs typeface="DM Sans Bold"/>
                <a:sym typeface="DM Sans Bold"/>
              </a:rPr>
              <a:t>Stage - 1</a:t>
            </a:r>
            <a:r>
              <a:rPr lang="en-US" sz="3494" spc="342">
                <a:solidFill>
                  <a:srgbClr val="231F20"/>
                </a:solidFill>
                <a:latin typeface="DM Sans"/>
                <a:ea typeface="DM Sans"/>
                <a:cs typeface="DM Sans"/>
                <a:sym typeface="DM Sans"/>
              </a:rPr>
              <a:t> -&gt; Strategy-2 which is combination of different indicators like MACD , Bollinger Bands , RSI , ATR , OBV , Ichimoku Cloud </a:t>
            </a:r>
          </a:p>
          <a:p>
            <a:pPr marL="754506" lvl="1" indent="-377253" algn="l">
              <a:lnSpc>
                <a:spcPts val="4822"/>
              </a:lnSpc>
              <a:buAutoNum type="arabicPeriod"/>
            </a:pPr>
            <a:r>
              <a:rPr lang="en-US" sz="3494" spc="342">
                <a:solidFill>
                  <a:srgbClr val="231F20"/>
                </a:solidFill>
                <a:latin typeface="DM Sans Bold"/>
                <a:ea typeface="DM Sans Bold"/>
                <a:cs typeface="DM Sans Bold"/>
                <a:sym typeface="DM Sans Bold"/>
              </a:rPr>
              <a:t>Stage - 2</a:t>
            </a:r>
            <a:r>
              <a:rPr lang="en-US" sz="3494" spc="342">
                <a:solidFill>
                  <a:srgbClr val="231F20"/>
                </a:solidFill>
                <a:latin typeface="DM Sans"/>
                <a:ea typeface="DM Sans"/>
                <a:cs typeface="DM Sans"/>
                <a:sym typeface="DM Sans"/>
              </a:rPr>
              <a:t> -&gt; Strategy-1 which is The Volume indicator along with OBV and Ichimoku Cloud . </a:t>
            </a:r>
          </a:p>
          <a:p>
            <a:pPr marL="754506" lvl="1" indent="-377253" algn="l">
              <a:lnSpc>
                <a:spcPts val="4822"/>
              </a:lnSpc>
              <a:buAutoNum type="arabicPeriod"/>
            </a:pPr>
            <a:r>
              <a:rPr lang="en-US" sz="3494" spc="342">
                <a:solidFill>
                  <a:srgbClr val="231F20"/>
                </a:solidFill>
                <a:latin typeface="DM Sans Bold"/>
                <a:ea typeface="DM Sans Bold"/>
                <a:cs typeface="DM Sans Bold"/>
                <a:sym typeface="DM Sans Bold"/>
              </a:rPr>
              <a:t>Stage - 3</a:t>
            </a:r>
            <a:r>
              <a:rPr lang="en-US" sz="3494" spc="342">
                <a:solidFill>
                  <a:srgbClr val="231F20"/>
                </a:solidFill>
                <a:latin typeface="DM Sans"/>
                <a:ea typeface="DM Sans"/>
                <a:cs typeface="DM Sans"/>
                <a:sym typeface="DM Sans"/>
              </a:rPr>
              <a:t> -&gt; Combination of Strategy 1 and Strategy 2 along with Risk Management measures such as Trailing take-profit , normal rake-profit , ATR stop-loss .</a:t>
            </a:r>
          </a:p>
          <a:p>
            <a:pPr marL="754506" lvl="1" indent="-377253" algn="l">
              <a:lnSpc>
                <a:spcPts val="4822"/>
              </a:lnSpc>
              <a:buAutoNum type="arabicPeriod"/>
            </a:pPr>
            <a:r>
              <a:rPr lang="en-US" sz="3494" spc="342">
                <a:solidFill>
                  <a:srgbClr val="231F20"/>
                </a:solidFill>
                <a:latin typeface="DM Sans Bold"/>
                <a:ea typeface="DM Sans Bold"/>
                <a:cs typeface="DM Sans Bold"/>
                <a:sym typeface="DM Sans Bold"/>
              </a:rPr>
              <a:t>Stage - 4</a:t>
            </a:r>
            <a:r>
              <a:rPr lang="en-US" sz="3494" spc="342">
                <a:solidFill>
                  <a:srgbClr val="231F20"/>
                </a:solidFill>
                <a:latin typeface="DM Sans"/>
                <a:ea typeface="DM Sans"/>
                <a:cs typeface="DM Sans"/>
                <a:sym typeface="DM Sans"/>
              </a:rPr>
              <a:t> -&gt; Added new risk management measure - Max Drawdown Limit and Intraday Price Change Limit .</a:t>
            </a:r>
          </a:p>
          <a:p>
            <a:pPr marL="754506" lvl="1" indent="-377253" algn="l">
              <a:lnSpc>
                <a:spcPts val="4822"/>
              </a:lnSpc>
              <a:buAutoNum type="arabicPeriod"/>
            </a:pPr>
            <a:r>
              <a:rPr lang="en-US" sz="3494" spc="342">
                <a:solidFill>
                  <a:srgbClr val="231F20"/>
                </a:solidFill>
                <a:latin typeface="DM Sans Bold"/>
                <a:ea typeface="DM Sans Bold"/>
                <a:cs typeface="DM Sans Bold"/>
                <a:sym typeface="DM Sans Bold"/>
              </a:rPr>
              <a:t>Stage - 5</a:t>
            </a:r>
            <a:r>
              <a:rPr lang="en-US" sz="3494" spc="342">
                <a:solidFill>
                  <a:srgbClr val="231F20"/>
                </a:solidFill>
                <a:latin typeface="DM Sans"/>
                <a:ea typeface="DM Sans"/>
                <a:cs typeface="DM Sans"/>
                <a:sym typeface="DM Sans"/>
              </a:rPr>
              <a:t> -&gt; Added another risk management measure - Daily Close Change Limit .</a:t>
            </a:r>
          </a:p>
          <a:p>
            <a:pPr marL="0" lvl="0" indent="0" algn="l">
              <a:lnSpc>
                <a:spcPts val="4546"/>
              </a:lnSpc>
              <a:spcBef>
                <a:spcPct val="0"/>
              </a:spcBef>
            </a:pPr>
            <a:endParaRPr lang="en-US" sz="3494" spc="342">
              <a:solidFill>
                <a:srgbClr val="231F20"/>
              </a:solidFill>
              <a:latin typeface="DM Sans"/>
              <a:ea typeface="DM Sans"/>
              <a:cs typeface="DM Sans"/>
              <a:sym typeface="DM Sans"/>
            </a:endParaRPr>
          </a:p>
          <a:p>
            <a:pPr marL="0" lvl="0" indent="0" algn="l">
              <a:lnSpc>
                <a:spcPts val="5788"/>
              </a:lnSpc>
              <a:spcBef>
                <a:spcPct val="0"/>
              </a:spcBef>
            </a:pPr>
            <a:endParaRPr lang="en-US" sz="3494" spc="342">
              <a:solidFill>
                <a:srgbClr val="231F20"/>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2090</Words>
  <Application>Microsoft Office PowerPoint</Application>
  <PresentationFormat>Custom</PresentationFormat>
  <Paragraphs>153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Montserrat Light Bold</vt:lpstr>
      <vt:lpstr>Arial</vt:lpstr>
      <vt:lpstr>Calibri</vt:lpstr>
      <vt:lpstr>Oswald Bold</vt:lpstr>
      <vt:lpstr>DM Sans Bold</vt:lpstr>
      <vt:lpstr>Montserrat Classic Bold</vt:lpstr>
      <vt:lpstr>DM Sans</vt:lpstr>
      <vt:lpstr>Montserrat Light</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Blue and Yellow Simple Human Illustrative Investing Finance Tips Finance Presentation</dc:title>
  <cp:lastModifiedBy>Keshav Bansal</cp:lastModifiedBy>
  <cp:revision>1</cp:revision>
  <dcterms:created xsi:type="dcterms:W3CDTF">2006-08-16T00:00:00Z</dcterms:created>
  <dcterms:modified xsi:type="dcterms:W3CDTF">2024-11-30T06:15:11Z</dcterms:modified>
  <dc:identifier>DAGHTUkSNeQ</dc:identifier>
</cp:coreProperties>
</file>