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Saira Condensed Heavy" charset="1" panose="00000A06000000000000"/>
      <p:regular r:id="rId14"/>
    </p:embeddedFont>
    <p:embeddedFont>
      <p:font typeface="Saira Condensed Bold" charset="1" panose="00000806000000000000"/>
      <p:regular r:id="rId15"/>
    </p:embeddedFont>
    <p:embeddedFont>
      <p:font typeface="Evolve Sans Bold" charset="1" panose="02000806000000020004"/>
      <p:regular r:id="rId16"/>
    </p:embeddedFont>
    <p:embeddedFont>
      <p:font typeface="Evolve Sans" charset="1" panose="02000503000000020004"/>
      <p:regular r:id="rId17"/>
    </p:embeddedFont>
    <p:embeddedFont>
      <p:font typeface="Garet Bold" charset="1" panose="00000000000000000000"/>
      <p:regular r:id="rId18"/>
    </p:embeddedFont>
    <p:embeddedFont>
      <p:font typeface="Bernoru" charset="1" panose="00000A00000000000000"/>
      <p:regular r:id="rId19"/>
    </p:embeddedFont>
    <p:embeddedFont>
      <p:font typeface="Arimo Bold" charset="1" panose="020B0704020202020204"/>
      <p:regular r:id="rId20"/>
    </p:embeddedFont>
    <p:embeddedFont>
      <p:font typeface="Garet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14" Target="../media/image19.png" Type="http://schemas.openxmlformats.org/officeDocument/2006/relationships/image"/><Relationship Id="rId15" Target="../media/image20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7.png" Type="http://schemas.openxmlformats.org/officeDocument/2006/relationships/image"/><Relationship Id="rId12" Target="../media/image6.png" Type="http://schemas.openxmlformats.org/officeDocument/2006/relationships/image"/><Relationship Id="rId2" Target="../media/image21.jpe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7.png" Type="http://schemas.openxmlformats.org/officeDocument/2006/relationships/image"/><Relationship Id="rId4" Target="../media/image6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6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7.png" Type="http://schemas.openxmlformats.org/officeDocument/2006/relationships/image"/><Relationship Id="rId7" Target="../media/image6.pn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31.png" Type="http://schemas.openxmlformats.org/officeDocument/2006/relationships/image"/><Relationship Id="rId9" Target="https://docs.google.com/spreadsheets/d/1qMzUto5DViK1A41I0g_VwW1X5m-SPBOrfVw5m05kIfI/edit?usp=sharing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6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7.png" Type="http://schemas.openxmlformats.org/officeDocument/2006/relationships/image"/><Relationship Id="rId7" Target="../media/image6.pn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75091" y="3529803"/>
            <a:ext cx="15137817" cy="290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12"/>
              </a:lnSpc>
            </a:pPr>
            <a:r>
              <a:rPr lang="en-US" b="true" sz="16937">
                <a:solidFill>
                  <a:srgbClr val="FDA829"/>
                </a:solidFill>
                <a:latin typeface="Saira Condensed Heavy"/>
                <a:ea typeface="Saira Condensed Heavy"/>
                <a:cs typeface="Saira Condensed Heavy"/>
                <a:sym typeface="Saira Condensed Heavy"/>
              </a:rPr>
              <a:t>M&amp;A RAINMAKER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3150183" y="6442689"/>
            <a:ext cx="11674692" cy="0"/>
          </a:xfrm>
          <a:prstGeom prst="line">
            <a:avLst/>
          </a:prstGeom>
          <a:ln cap="flat" w="57150">
            <a:solidFill>
              <a:srgbClr val="FDA82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true" flipV="false" rot="0">
            <a:off x="12769941" y="1899650"/>
            <a:ext cx="7315200" cy="1289304"/>
          </a:xfrm>
          <a:custGeom>
            <a:avLst/>
            <a:gdLst/>
            <a:ahLst/>
            <a:cxnLst/>
            <a:rect r="r" b="b" t="t" l="l"/>
            <a:pathLst>
              <a:path h="1289304" w="7315200">
                <a:moveTo>
                  <a:pt x="7315200" y="0"/>
                </a:moveTo>
                <a:lnTo>
                  <a:pt x="0" y="0"/>
                </a:lnTo>
                <a:lnTo>
                  <a:pt x="0" y="1289304"/>
                </a:lnTo>
                <a:lnTo>
                  <a:pt x="7315200" y="128930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55614" y="7929430"/>
            <a:ext cx="7315200" cy="1289304"/>
          </a:xfrm>
          <a:custGeom>
            <a:avLst/>
            <a:gdLst/>
            <a:ahLst/>
            <a:cxnLst/>
            <a:rect r="r" b="b" t="t" l="l"/>
            <a:pathLst>
              <a:path h="1289304" w="7315200">
                <a:moveTo>
                  <a:pt x="0" y="0"/>
                </a:moveTo>
                <a:lnTo>
                  <a:pt x="7315200" y="0"/>
                </a:lnTo>
                <a:lnTo>
                  <a:pt x="7315200" y="1289304"/>
                </a:lnTo>
                <a:lnTo>
                  <a:pt x="0" y="12893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96630" y="8613648"/>
            <a:ext cx="1785942" cy="1069332"/>
          </a:xfrm>
          <a:custGeom>
            <a:avLst/>
            <a:gdLst/>
            <a:ahLst/>
            <a:cxnLst/>
            <a:rect r="r" b="b" t="t" l="l"/>
            <a:pathLst>
              <a:path h="1069332" w="1785942">
                <a:moveTo>
                  <a:pt x="0" y="0"/>
                </a:moveTo>
                <a:lnTo>
                  <a:pt x="1785941" y="0"/>
                </a:lnTo>
                <a:lnTo>
                  <a:pt x="1785941" y="1069332"/>
                </a:lnTo>
                <a:lnTo>
                  <a:pt x="0" y="10693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76036" y="8613648"/>
            <a:ext cx="1785942" cy="1069332"/>
          </a:xfrm>
          <a:custGeom>
            <a:avLst/>
            <a:gdLst/>
            <a:ahLst/>
            <a:cxnLst/>
            <a:rect r="r" b="b" t="t" l="l"/>
            <a:pathLst>
              <a:path h="1069332" w="1785942">
                <a:moveTo>
                  <a:pt x="0" y="0"/>
                </a:moveTo>
                <a:lnTo>
                  <a:pt x="1785941" y="0"/>
                </a:lnTo>
                <a:lnTo>
                  <a:pt x="1785941" y="1069332"/>
                </a:lnTo>
                <a:lnTo>
                  <a:pt x="0" y="10693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9517" y="379517"/>
            <a:ext cx="1472879" cy="1472879"/>
          </a:xfrm>
          <a:custGeom>
            <a:avLst/>
            <a:gdLst/>
            <a:ahLst/>
            <a:cxnLst/>
            <a:rect r="r" b="b" t="t" l="l"/>
            <a:pathLst>
              <a:path h="1472879" w="1472879">
                <a:moveTo>
                  <a:pt x="0" y="0"/>
                </a:moveTo>
                <a:lnTo>
                  <a:pt x="1472878" y="0"/>
                </a:lnTo>
                <a:lnTo>
                  <a:pt x="1472878" y="1472878"/>
                </a:lnTo>
                <a:lnTo>
                  <a:pt x="0" y="14728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12335" y="209515"/>
            <a:ext cx="2296802" cy="1638370"/>
          </a:xfrm>
          <a:custGeom>
            <a:avLst/>
            <a:gdLst/>
            <a:ahLst/>
            <a:cxnLst/>
            <a:rect r="r" b="b" t="t" l="l"/>
            <a:pathLst>
              <a:path h="1638370" w="2296802">
                <a:moveTo>
                  <a:pt x="0" y="0"/>
                </a:moveTo>
                <a:lnTo>
                  <a:pt x="2296801" y="0"/>
                </a:lnTo>
                <a:lnTo>
                  <a:pt x="2296801" y="1638370"/>
                </a:lnTo>
                <a:lnTo>
                  <a:pt x="0" y="16383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5375" r="0" b="-24812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427541" y="379517"/>
            <a:ext cx="1555030" cy="1591115"/>
          </a:xfrm>
          <a:custGeom>
            <a:avLst/>
            <a:gdLst/>
            <a:ahLst/>
            <a:cxnLst/>
            <a:rect r="r" b="b" t="t" l="l"/>
            <a:pathLst>
              <a:path h="1591115" w="1555030">
                <a:moveTo>
                  <a:pt x="0" y="0"/>
                </a:moveTo>
                <a:lnTo>
                  <a:pt x="1555030" y="0"/>
                </a:lnTo>
                <a:lnTo>
                  <a:pt x="1555030" y="1591115"/>
                </a:lnTo>
                <a:lnTo>
                  <a:pt x="0" y="15911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160" t="0" r="-116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628700" y="2178078"/>
            <a:ext cx="10064071" cy="166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95"/>
              </a:lnSpc>
            </a:pPr>
            <a:r>
              <a:rPr lang="en-US" b="true" sz="9782" spc="1154" u="sng">
                <a:solidFill>
                  <a:srgbClr val="DFDFDF"/>
                </a:solidFill>
                <a:latin typeface="Saira Condensed Bold"/>
                <a:ea typeface="Saira Condensed Bold"/>
                <a:cs typeface="Saira Condensed Bold"/>
                <a:sym typeface="Saira Condensed Bold"/>
              </a:rPr>
              <a:t>FAC BULLS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18897" y="6513740"/>
            <a:ext cx="10257139" cy="1239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69"/>
              </a:lnSpc>
            </a:pPr>
            <a:r>
              <a:rPr lang="en-US" b="true" sz="6978">
                <a:solidFill>
                  <a:srgbClr val="DFDFD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IIM CALCUTTA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80373" y="1028700"/>
            <a:ext cx="86011" cy="9461158"/>
          </a:xfrm>
          <a:custGeom>
            <a:avLst/>
            <a:gdLst/>
            <a:ahLst/>
            <a:cxnLst/>
            <a:rect r="r" b="b" t="t" l="l"/>
            <a:pathLst>
              <a:path h="9461158" w="86011">
                <a:moveTo>
                  <a:pt x="0" y="0"/>
                </a:moveTo>
                <a:lnTo>
                  <a:pt x="86010" y="0"/>
                </a:lnTo>
                <a:lnTo>
                  <a:pt x="86010" y="9461158"/>
                </a:lnTo>
                <a:lnTo>
                  <a:pt x="0" y="946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06942" y="1659901"/>
            <a:ext cx="5801461" cy="1480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Founded in 1987 by Shri Shivratan Agarwal in Bikaner, Rajasthan. The company has grown to become one of India's largest manufacturers of ethnic snacks, offering a wide range of products like bhujia, namkeen, papad, and sweets.</a:t>
            </a:r>
          </a:p>
          <a:p>
            <a:pPr algn="just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964812" y="-117465"/>
            <a:ext cx="10230334" cy="112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 u="sng">
                <a:solidFill>
                  <a:srgbClr val="FDA829"/>
                </a:solidFill>
                <a:latin typeface="Saira Condensed Heavy"/>
                <a:ea typeface="Saira Condensed Heavy"/>
                <a:cs typeface="Saira Condensed Heavy"/>
                <a:sym typeface="Saira Condensed Heavy"/>
              </a:rPr>
              <a:t>COMPANY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06942" y="3093096"/>
            <a:ext cx="5623994" cy="118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Has investments from private equity players like Lighthouse Funds and IIFL. It went public in November 2022, raising capital to fuel further expansion..</a:t>
            </a:r>
          </a:p>
          <a:p>
            <a:pPr algn="just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113918" y="9073497"/>
            <a:ext cx="3729191" cy="258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28"/>
              </a:lnSpc>
              <a:spcBef>
                <a:spcPct val="0"/>
              </a:spcBef>
            </a:pPr>
            <a:r>
              <a:rPr lang="en-US" sz="1448">
                <a:solidFill>
                  <a:srgbClr val="081B30"/>
                </a:solidFill>
                <a:latin typeface="Evolve Sans"/>
                <a:ea typeface="Evolve Sans"/>
                <a:cs typeface="Evolve Sans"/>
                <a:sym typeface="Evolve Sans"/>
              </a:rPr>
              <a:t>D2C CHANNELS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98887" y="1647443"/>
            <a:ext cx="1903281" cy="758140"/>
          </a:xfrm>
          <a:custGeom>
            <a:avLst/>
            <a:gdLst/>
            <a:ahLst/>
            <a:cxnLst/>
            <a:rect r="r" b="b" t="t" l="l"/>
            <a:pathLst>
              <a:path h="758140" w="1903281">
                <a:moveTo>
                  <a:pt x="0" y="0"/>
                </a:moveTo>
                <a:lnTo>
                  <a:pt x="1903282" y="0"/>
                </a:lnTo>
                <a:lnTo>
                  <a:pt x="1903282" y="758140"/>
                </a:lnTo>
                <a:lnTo>
                  <a:pt x="0" y="7581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8098" y="1710665"/>
            <a:ext cx="1264861" cy="598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07"/>
              </a:lnSpc>
            </a:pPr>
            <a:r>
              <a:rPr lang="en-US" sz="1648" b="true">
                <a:solidFill>
                  <a:srgbClr val="FFFFF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HISTORY &amp;</a:t>
            </a:r>
          </a:p>
          <a:p>
            <a:pPr algn="just">
              <a:lnSpc>
                <a:spcPts val="2307"/>
              </a:lnSpc>
              <a:spcBef>
                <a:spcPct val="0"/>
              </a:spcBef>
            </a:pPr>
            <a:r>
              <a:rPr lang="en-US" b="true" sz="1648">
                <a:solidFill>
                  <a:srgbClr val="FFFFF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OVERVIEW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5451" y="3136440"/>
            <a:ext cx="1956718" cy="733769"/>
          </a:xfrm>
          <a:custGeom>
            <a:avLst/>
            <a:gdLst/>
            <a:ahLst/>
            <a:cxnLst/>
            <a:rect r="r" b="b" t="t" l="l"/>
            <a:pathLst>
              <a:path h="733769" w="1956718">
                <a:moveTo>
                  <a:pt x="0" y="0"/>
                </a:moveTo>
                <a:lnTo>
                  <a:pt x="1956718" y="0"/>
                </a:lnTo>
                <a:lnTo>
                  <a:pt x="1956718" y="733769"/>
                </a:lnTo>
                <a:lnTo>
                  <a:pt x="0" y="733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99073" y="6778721"/>
            <a:ext cx="2846322" cy="598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7"/>
              </a:lnSpc>
            </a:pPr>
            <a:r>
              <a:rPr lang="en-US" b="true" sz="1648">
                <a:solidFill>
                  <a:srgbClr val="FFFFF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STOCK</a:t>
            </a:r>
          </a:p>
          <a:p>
            <a:pPr algn="ctr">
              <a:lnSpc>
                <a:spcPts val="2307"/>
              </a:lnSpc>
              <a:spcBef>
                <a:spcPct val="0"/>
              </a:spcBef>
            </a:pPr>
            <a:r>
              <a:rPr lang="en-US" b="true" sz="1648">
                <a:solidFill>
                  <a:srgbClr val="FFFFF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 PERFORMANCE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05778" y="6384136"/>
            <a:ext cx="5623994" cy="1480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Current Share Price: ₹818.80</a:t>
            </a: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52-Week High/Low : ₹1005 - ₹475</a:t>
            </a: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Return YTD: +50.25%</a:t>
            </a:r>
          </a:p>
          <a:p>
            <a:pPr algn="just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-268374" y="4555407"/>
            <a:ext cx="2848016" cy="30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7"/>
              </a:lnSpc>
              <a:spcBef>
                <a:spcPct val="0"/>
              </a:spcBef>
            </a:pPr>
            <a:r>
              <a:rPr lang="en-US" b="true" sz="1648">
                <a:solidFill>
                  <a:srgbClr val="FFFFF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STRATEGY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06942" y="4279784"/>
            <a:ext cx="5623994" cy="1480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Expanding retail and e-commerce reach, building a premium ethnic snack brand, growing through franchise restaurants, and employing rural contractors for production scalability.</a:t>
            </a:r>
          </a:p>
          <a:p>
            <a:pPr algn="just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634834" y="5594771"/>
            <a:ext cx="5623994" cy="890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74.98%, is primarily held by its promoters, with the remaining 25.02% held by public shareholders</a:t>
            </a:r>
          </a:p>
          <a:p>
            <a:pPr algn="just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49972" y="5642396"/>
            <a:ext cx="1956718" cy="733769"/>
          </a:xfrm>
          <a:custGeom>
            <a:avLst/>
            <a:gdLst/>
            <a:ahLst/>
            <a:cxnLst/>
            <a:rect r="r" b="b" t="t" l="l"/>
            <a:pathLst>
              <a:path h="733769" w="1956718">
                <a:moveTo>
                  <a:pt x="0" y="0"/>
                </a:moveTo>
                <a:lnTo>
                  <a:pt x="1956718" y="0"/>
                </a:lnTo>
                <a:lnTo>
                  <a:pt x="1956718" y="733770"/>
                </a:lnTo>
                <a:lnTo>
                  <a:pt x="0" y="733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-522243" y="3205683"/>
            <a:ext cx="3101885" cy="883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7"/>
              </a:lnSpc>
            </a:pPr>
            <a:r>
              <a:rPr lang="en-US" sz="1648" b="true">
                <a:solidFill>
                  <a:srgbClr val="FFFFF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FINANCIAL</a:t>
            </a:r>
          </a:p>
          <a:p>
            <a:pPr algn="ctr">
              <a:lnSpc>
                <a:spcPts val="2307"/>
              </a:lnSpc>
            </a:pPr>
            <a:r>
              <a:rPr lang="en-US" sz="1648" b="true">
                <a:solidFill>
                  <a:srgbClr val="FFFFF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 TRANSACTIONS</a:t>
            </a:r>
          </a:p>
          <a:p>
            <a:pPr algn="ctr">
              <a:lnSpc>
                <a:spcPts val="2307"/>
              </a:lnSpc>
              <a:spcBef>
                <a:spcPct val="0"/>
              </a:spcBef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26146" y="4327409"/>
            <a:ext cx="2048764" cy="816091"/>
          </a:xfrm>
          <a:custGeom>
            <a:avLst/>
            <a:gdLst/>
            <a:ahLst/>
            <a:cxnLst/>
            <a:rect r="r" b="b" t="t" l="l"/>
            <a:pathLst>
              <a:path h="816091" w="2048764">
                <a:moveTo>
                  <a:pt x="0" y="0"/>
                </a:moveTo>
                <a:lnTo>
                  <a:pt x="2048764" y="0"/>
                </a:lnTo>
                <a:lnTo>
                  <a:pt x="2048764" y="816091"/>
                </a:lnTo>
                <a:lnTo>
                  <a:pt x="0" y="81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394439" y="1669426"/>
            <a:ext cx="6616234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13054" indent="-156527" lvl="1">
              <a:lnSpc>
                <a:spcPts val="2029"/>
              </a:lnSpc>
              <a:buFont typeface="Arial"/>
              <a:buChar char="•"/>
            </a:pPr>
            <a:r>
              <a:rPr lang="en-US" sz="1449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Established in 1933 under the name Lever Brothers India Limited, a collaboration between the British multinational Unilever and the Indian market.</a:t>
            </a:r>
          </a:p>
          <a:p>
            <a:pPr algn="just" marL="313054" indent="-156527" lvl="1">
              <a:lnSpc>
                <a:spcPts val="2029"/>
              </a:lnSpc>
              <a:buFont typeface="Arial"/>
              <a:buChar char="•"/>
            </a:pPr>
            <a:r>
              <a:rPr lang="en-US" sz="1449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One of India's largest and most diversified FMCG companies, offering a vast portfolio spanning personal care, home care, food and beverages, and health products.</a:t>
            </a:r>
          </a:p>
          <a:p>
            <a:pPr algn="just">
              <a:lnSpc>
                <a:spcPts val="2029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1414090" y="3088815"/>
            <a:ext cx="6071458" cy="118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Listed on both the NSE and BSE, HUL has consistently demonstrated solid financial growth.</a:t>
            </a: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In 2021, HUL successfully raised capital through a rights issue</a:t>
            </a:r>
          </a:p>
          <a:p>
            <a:pPr algn="just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1612535" y="6671878"/>
            <a:ext cx="5623994" cy="118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Current Share Price: ₹2,485</a:t>
            </a: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52-Week High/Low: ₹3,035- ₹2,172</a:t>
            </a: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Return YTD</a:t>
            </a:r>
            <a:r>
              <a:rPr lang="en-US" sz="1700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: -6.91%</a:t>
            </a:r>
          </a:p>
          <a:p>
            <a:pPr algn="just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1414090" y="4279784"/>
            <a:ext cx="6366958" cy="118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Enhancing its product portfolio, focusing on sustainability, expanding digital sales channels, and leveraging rural distribution networks to increase market penetration.</a:t>
            </a:r>
          </a:p>
          <a:p>
            <a:pPr algn="just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1428625" y="5520896"/>
            <a:ext cx="6042389" cy="118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Unilever holds a controlling stake of approximately 61.9% in the company, while the remaining 38.1% is held by public shareholders.</a:t>
            </a:r>
          </a:p>
          <a:p>
            <a:pPr algn="just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-522243" y="863218"/>
            <a:ext cx="1023033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b="true" sz="4000" u="sng">
                <a:solidFill>
                  <a:srgbClr val="FDA829"/>
                </a:solidFill>
                <a:latin typeface="Garet Bold"/>
                <a:ea typeface="Garet Bold"/>
                <a:cs typeface="Garet Bold"/>
                <a:sym typeface="Garet Bold"/>
              </a:rPr>
              <a:t>BIKAJI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686972" y="821941"/>
            <a:ext cx="10230334" cy="76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 u="sng">
                <a:solidFill>
                  <a:srgbClr val="FDA829"/>
                </a:solidFill>
                <a:latin typeface="Garet Bold"/>
                <a:ea typeface="Garet Bold"/>
                <a:cs typeface="Garet Bold"/>
                <a:sym typeface="Garet Bold"/>
              </a:rPr>
              <a:t>HUL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249972" y="182041"/>
            <a:ext cx="991436" cy="991436"/>
          </a:xfrm>
          <a:custGeom>
            <a:avLst/>
            <a:gdLst/>
            <a:ahLst/>
            <a:cxnLst/>
            <a:rect r="r" b="b" t="t" l="l"/>
            <a:pathLst>
              <a:path h="991436" w="991436">
                <a:moveTo>
                  <a:pt x="0" y="0"/>
                </a:moveTo>
                <a:lnTo>
                  <a:pt x="991436" y="0"/>
                </a:lnTo>
                <a:lnTo>
                  <a:pt x="991436" y="991436"/>
                </a:lnTo>
                <a:lnTo>
                  <a:pt x="0" y="9914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842350" y="47358"/>
            <a:ext cx="1168323" cy="833396"/>
          </a:xfrm>
          <a:custGeom>
            <a:avLst/>
            <a:gdLst/>
            <a:ahLst/>
            <a:cxnLst/>
            <a:rect r="r" b="b" t="t" l="l"/>
            <a:pathLst>
              <a:path h="833396" w="1168323">
                <a:moveTo>
                  <a:pt x="0" y="0"/>
                </a:moveTo>
                <a:lnTo>
                  <a:pt x="1168323" y="0"/>
                </a:lnTo>
                <a:lnTo>
                  <a:pt x="1168323" y="833396"/>
                </a:lnTo>
                <a:lnTo>
                  <a:pt x="0" y="8333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5375" r="0" b="-24812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7" id="27"/>
          <p:cNvSpPr txBox="true"/>
          <p:nvPr/>
        </p:nvSpPr>
        <p:spPr>
          <a:xfrm rot="0">
            <a:off x="11113918" y="9054447"/>
            <a:ext cx="3729191" cy="350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27"/>
              </a:lnSpc>
              <a:spcBef>
                <a:spcPct val="0"/>
              </a:spcBef>
            </a:pPr>
            <a:r>
              <a:rPr lang="en-US" sz="1948">
                <a:solidFill>
                  <a:srgbClr val="081B30"/>
                </a:solidFill>
                <a:latin typeface="Evolve Sans"/>
                <a:ea typeface="Evolve Sans"/>
                <a:cs typeface="Evolve Sans"/>
                <a:sym typeface="Evolve Sans"/>
              </a:rPr>
              <a:t>D2C CHANNELS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42091" y="7593177"/>
            <a:ext cx="2780051" cy="2852798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747878" y="7593177"/>
            <a:ext cx="2846557" cy="2852798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441423" y="7593177"/>
            <a:ext cx="2739124" cy="2852798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305657" y="7596158"/>
            <a:ext cx="2790649" cy="2817019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259286" y="7596017"/>
            <a:ext cx="2818716" cy="2817302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5096315" y="7596158"/>
            <a:ext cx="2775494" cy="2817019"/>
          </a:xfrm>
          <a:prstGeom prst="rect">
            <a:avLst/>
          </a:prstGeom>
        </p:spPr>
      </p:pic>
      <p:sp>
        <p:nvSpPr>
          <p:cNvPr name="Freeform 34" id="34"/>
          <p:cNvSpPr/>
          <p:nvPr/>
        </p:nvSpPr>
        <p:spPr>
          <a:xfrm flipH="false" flipV="false" rot="0">
            <a:off x="198887" y="6706441"/>
            <a:ext cx="2007803" cy="799775"/>
          </a:xfrm>
          <a:custGeom>
            <a:avLst/>
            <a:gdLst/>
            <a:ahLst/>
            <a:cxnLst/>
            <a:rect r="r" b="b" t="t" l="l"/>
            <a:pathLst>
              <a:path h="799775" w="2007803">
                <a:moveTo>
                  <a:pt x="0" y="0"/>
                </a:moveTo>
                <a:lnTo>
                  <a:pt x="2007803" y="0"/>
                </a:lnTo>
                <a:lnTo>
                  <a:pt x="2007803" y="799775"/>
                </a:lnTo>
                <a:lnTo>
                  <a:pt x="0" y="799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-199073" y="5827370"/>
            <a:ext cx="2880962" cy="30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7"/>
              </a:lnSpc>
              <a:spcBef>
                <a:spcPct val="0"/>
              </a:spcBef>
            </a:pPr>
            <a:r>
              <a:rPr lang="en-US" b="true" sz="1648">
                <a:solidFill>
                  <a:srgbClr val="FFFFF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OWNERSHIP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8408403" y="1647443"/>
            <a:ext cx="3204132" cy="5858773"/>
            <a:chOff x="0" y="0"/>
            <a:chExt cx="4272175" cy="781169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961507" y="0"/>
              <a:ext cx="2537709" cy="1010854"/>
            </a:xfrm>
            <a:custGeom>
              <a:avLst/>
              <a:gdLst/>
              <a:ahLst/>
              <a:cxnLst/>
              <a:rect r="r" b="b" t="t" l="l"/>
              <a:pathLst>
                <a:path h="1010854" w="2537709">
                  <a:moveTo>
                    <a:pt x="0" y="0"/>
                  </a:moveTo>
                  <a:lnTo>
                    <a:pt x="2537708" y="0"/>
                  </a:lnTo>
                  <a:lnTo>
                    <a:pt x="2537708" y="1010854"/>
                  </a:lnTo>
                  <a:lnTo>
                    <a:pt x="0" y="10108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8" id="38"/>
            <p:cNvSpPr txBox="true"/>
            <p:nvPr/>
          </p:nvSpPr>
          <p:spPr>
            <a:xfrm rot="0">
              <a:off x="1387121" y="103347"/>
              <a:ext cx="1686481" cy="778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307"/>
                </a:lnSpc>
              </a:pPr>
              <a:r>
                <a:rPr lang="en-US" sz="1648" b="true">
                  <a:solidFill>
                    <a:srgbClr val="FFFFFF"/>
                  </a:solidFill>
                  <a:latin typeface="Evolve Sans Bold"/>
                  <a:ea typeface="Evolve Sans Bold"/>
                  <a:cs typeface="Evolve Sans Bold"/>
                  <a:sym typeface="Evolve Sans Bold"/>
                </a:rPr>
                <a:t>HISTORY &amp;</a:t>
              </a:r>
            </a:p>
            <a:p>
              <a:pPr algn="just">
                <a:lnSpc>
                  <a:spcPts val="2307"/>
                </a:lnSpc>
                <a:spcBef>
                  <a:spcPct val="0"/>
                </a:spcBef>
              </a:pPr>
              <a:r>
                <a:rPr lang="en-US" b="true" sz="1648">
                  <a:solidFill>
                    <a:srgbClr val="FFFFFF"/>
                  </a:solidFill>
                  <a:latin typeface="Evolve Sans Bold"/>
                  <a:ea typeface="Evolve Sans Bold"/>
                  <a:cs typeface="Evolve Sans Bold"/>
                  <a:sym typeface="Evolve Sans Bold"/>
                </a:rPr>
                <a:t>OVERVIEW</a:t>
              </a:r>
            </a:p>
          </p:txBody>
        </p:sp>
        <p:sp>
          <p:nvSpPr>
            <p:cNvPr name="Freeform 39" id="39"/>
            <p:cNvSpPr/>
            <p:nvPr/>
          </p:nvSpPr>
          <p:spPr>
            <a:xfrm flipH="false" flipV="false" rot="0">
              <a:off x="890258" y="1985330"/>
              <a:ext cx="2608958" cy="978359"/>
            </a:xfrm>
            <a:custGeom>
              <a:avLst/>
              <a:gdLst/>
              <a:ahLst/>
              <a:cxnLst/>
              <a:rect r="r" b="b" t="t" l="l"/>
              <a:pathLst>
                <a:path h="978359" w="2608958">
                  <a:moveTo>
                    <a:pt x="0" y="0"/>
                  </a:moveTo>
                  <a:lnTo>
                    <a:pt x="2608957" y="0"/>
                  </a:lnTo>
                  <a:lnTo>
                    <a:pt x="2608957" y="978359"/>
                  </a:lnTo>
                  <a:lnTo>
                    <a:pt x="0" y="978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0" id="40"/>
            <p:cNvSpPr txBox="true"/>
            <p:nvPr/>
          </p:nvSpPr>
          <p:spPr>
            <a:xfrm rot="0">
              <a:off x="430893" y="6860755"/>
              <a:ext cx="3795095" cy="778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07"/>
                </a:lnSpc>
              </a:pPr>
              <a:r>
                <a:rPr lang="en-US" b="true" sz="1648">
                  <a:solidFill>
                    <a:srgbClr val="FFFFFF"/>
                  </a:solidFill>
                  <a:latin typeface="Evolve Sans Bold"/>
                  <a:ea typeface="Evolve Sans Bold"/>
                  <a:cs typeface="Evolve Sans Bold"/>
                  <a:sym typeface="Evolve Sans Bold"/>
                </a:rPr>
                <a:t>STOCK</a:t>
              </a:r>
            </a:p>
            <a:p>
              <a:pPr algn="ctr">
                <a:lnSpc>
                  <a:spcPts val="2307"/>
                </a:lnSpc>
                <a:spcBef>
                  <a:spcPct val="0"/>
                </a:spcBef>
              </a:pPr>
              <a:r>
                <a:rPr lang="en-US" b="true" sz="1648">
                  <a:solidFill>
                    <a:srgbClr val="FFFFFF"/>
                  </a:solidFill>
                  <a:latin typeface="Evolve Sans Bold"/>
                  <a:ea typeface="Evolve Sans Bold"/>
                  <a:cs typeface="Evolve Sans Bold"/>
                  <a:sym typeface="Evolve Sans Bold"/>
                </a:rPr>
                <a:t> PERFORMANCE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338492" y="3896336"/>
              <a:ext cx="3797355" cy="3898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07"/>
                </a:lnSpc>
                <a:spcBef>
                  <a:spcPct val="0"/>
                </a:spcBef>
              </a:pPr>
              <a:r>
                <a:rPr lang="en-US" b="true" sz="1648">
                  <a:solidFill>
                    <a:srgbClr val="FFFFFF"/>
                  </a:solidFill>
                  <a:latin typeface="Evolve Sans Bold"/>
                  <a:ea typeface="Evolve Sans Bold"/>
                  <a:cs typeface="Evolve Sans Bold"/>
                  <a:sym typeface="Evolve Sans Bold"/>
                </a:rPr>
                <a:t>STRATEGY</a:t>
              </a:r>
            </a:p>
          </p:txBody>
        </p:sp>
        <p:sp>
          <p:nvSpPr>
            <p:cNvPr name="Freeform 42" id="42"/>
            <p:cNvSpPr/>
            <p:nvPr/>
          </p:nvSpPr>
          <p:spPr>
            <a:xfrm flipH="false" flipV="false" rot="0">
              <a:off x="1029619" y="5326605"/>
              <a:ext cx="2608958" cy="978359"/>
            </a:xfrm>
            <a:custGeom>
              <a:avLst/>
              <a:gdLst/>
              <a:ahLst/>
              <a:cxnLst/>
              <a:rect r="r" b="b" t="t" l="l"/>
              <a:pathLst>
                <a:path h="978359" w="2608958">
                  <a:moveTo>
                    <a:pt x="0" y="0"/>
                  </a:moveTo>
                  <a:lnTo>
                    <a:pt x="2608958" y="0"/>
                  </a:lnTo>
                  <a:lnTo>
                    <a:pt x="2608958" y="978359"/>
                  </a:lnTo>
                  <a:lnTo>
                    <a:pt x="0" y="978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3" id="43"/>
            <p:cNvSpPr txBox="true"/>
            <p:nvPr/>
          </p:nvSpPr>
          <p:spPr>
            <a:xfrm rot="0">
              <a:off x="0" y="2096704"/>
              <a:ext cx="4135847" cy="1159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07"/>
                </a:lnSpc>
              </a:pPr>
              <a:r>
                <a:rPr lang="en-US" sz="1648" b="true">
                  <a:solidFill>
                    <a:srgbClr val="FFFFFF"/>
                  </a:solidFill>
                  <a:latin typeface="Evolve Sans Bold"/>
                  <a:ea typeface="Evolve Sans Bold"/>
                  <a:cs typeface="Evolve Sans Bold"/>
                  <a:sym typeface="Evolve Sans Bold"/>
                </a:rPr>
                <a:t>FINANCIAL</a:t>
              </a:r>
            </a:p>
            <a:p>
              <a:pPr algn="ctr">
                <a:lnSpc>
                  <a:spcPts val="2307"/>
                </a:lnSpc>
              </a:pPr>
              <a:r>
                <a:rPr lang="en-US" sz="1648" b="true">
                  <a:solidFill>
                    <a:srgbClr val="FFFFFF"/>
                  </a:solidFill>
                  <a:latin typeface="Evolve Sans Bold"/>
                  <a:ea typeface="Evolve Sans Bold"/>
                  <a:cs typeface="Evolve Sans Bold"/>
                  <a:sym typeface="Evolve Sans Bold"/>
                </a:rPr>
                <a:t> TRANSACTIONS</a:t>
              </a:r>
            </a:p>
            <a:p>
              <a:pPr algn="ctr">
                <a:lnSpc>
                  <a:spcPts val="2307"/>
                </a:lnSpc>
                <a:spcBef>
                  <a:spcPct val="0"/>
                </a:spcBef>
              </a:pPr>
            </a:p>
          </p:txBody>
        </p:sp>
        <p:sp>
          <p:nvSpPr>
            <p:cNvPr name="Freeform 44" id="44"/>
            <p:cNvSpPr/>
            <p:nvPr/>
          </p:nvSpPr>
          <p:spPr>
            <a:xfrm flipH="false" flipV="false" rot="0">
              <a:off x="864519" y="3573289"/>
              <a:ext cx="2731685" cy="1088121"/>
            </a:xfrm>
            <a:custGeom>
              <a:avLst/>
              <a:gdLst/>
              <a:ahLst/>
              <a:cxnLst/>
              <a:rect r="r" b="b" t="t" l="l"/>
              <a:pathLst>
                <a:path h="1088121" w="2731685">
                  <a:moveTo>
                    <a:pt x="0" y="0"/>
                  </a:moveTo>
                  <a:lnTo>
                    <a:pt x="2731684" y="0"/>
                  </a:lnTo>
                  <a:lnTo>
                    <a:pt x="2731684" y="1088121"/>
                  </a:lnTo>
                  <a:lnTo>
                    <a:pt x="0" y="10881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961507" y="6745332"/>
              <a:ext cx="2677070" cy="1066366"/>
            </a:xfrm>
            <a:custGeom>
              <a:avLst/>
              <a:gdLst/>
              <a:ahLst/>
              <a:cxnLst/>
              <a:rect r="r" b="b" t="t" l="l"/>
              <a:pathLst>
                <a:path h="1066366" w="2677070">
                  <a:moveTo>
                    <a:pt x="0" y="0"/>
                  </a:moveTo>
                  <a:lnTo>
                    <a:pt x="2677070" y="0"/>
                  </a:lnTo>
                  <a:lnTo>
                    <a:pt x="2677070" y="1066366"/>
                  </a:lnTo>
                  <a:lnTo>
                    <a:pt x="0" y="10663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6" id="46"/>
            <p:cNvSpPr txBox="true"/>
            <p:nvPr/>
          </p:nvSpPr>
          <p:spPr>
            <a:xfrm rot="0">
              <a:off x="430893" y="5592287"/>
              <a:ext cx="3841283" cy="3898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07"/>
                </a:lnSpc>
                <a:spcBef>
                  <a:spcPct val="0"/>
                </a:spcBef>
              </a:pPr>
              <a:r>
                <a:rPr lang="en-US" b="true" sz="1648">
                  <a:solidFill>
                    <a:srgbClr val="FFFFFF"/>
                  </a:solidFill>
                  <a:latin typeface="Evolve Sans Bold"/>
                  <a:ea typeface="Evolve Sans Bold"/>
                  <a:cs typeface="Evolve Sans Bold"/>
                  <a:sym typeface="Evolve Sans Bold"/>
                </a:rPr>
                <a:t>OWNERSHIP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03" r="0" b="-4703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320" y="1830587"/>
            <a:ext cx="2875828" cy="2514867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239622" y="4754129"/>
            <a:ext cx="2337581" cy="1762880"/>
          </a:xfrm>
          <a:custGeom>
            <a:avLst/>
            <a:gdLst/>
            <a:ahLst/>
            <a:cxnLst/>
            <a:rect r="r" b="b" t="t" l="l"/>
            <a:pathLst>
              <a:path h="1762880" w="2337581">
                <a:moveTo>
                  <a:pt x="0" y="0"/>
                </a:moveTo>
                <a:lnTo>
                  <a:pt x="2337581" y="0"/>
                </a:lnTo>
                <a:lnTo>
                  <a:pt x="2337581" y="1762880"/>
                </a:lnTo>
                <a:lnTo>
                  <a:pt x="0" y="17628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4" t="-2091" r="0" b="-209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43651" y="2002645"/>
            <a:ext cx="71341" cy="7847506"/>
          </a:xfrm>
          <a:custGeom>
            <a:avLst/>
            <a:gdLst/>
            <a:ahLst/>
            <a:cxnLst/>
            <a:rect r="r" b="b" t="t" l="l"/>
            <a:pathLst>
              <a:path h="7847506" w="71341">
                <a:moveTo>
                  <a:pt x="0" y="0"/>
                </a:moveTo>
                <a:lnTo>
                  <a:pt x="71341" y="0"/>
                </a:lnTo>
                <a:lnTo>
                  <a:pt x="71341" y="7847506"/>
                </a:lnTo>
                <a:lnTo>
                  <a:pt x="0" y="78475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34538" y="3961478"/>
            <a:ext cx="2531839" cy="1008516"/>
          </a:xfrm>
          <a:custGeom>
            <a:avLst/>
            <a:gdLst/>
            <a:ahLst/>
            <a:cxnLst/>
            <a:rect r="r" b="b" t="t" l="l"/>
            <a:pathLst>
              <a:path h="1008516" w="2531839">
                <a:moveTo>
                  <a:pt x="0" y="0"/>
                </a:moveTo>
                <a:lnTo>
                  <a:pt x="2531839" y="0"/>
                </a:lnTo>
                <a:lnTo>
                  <a:pt x="2531839" y="1008516"/>
                </a:lnTo>
                <a:lnTo>
                  <a:pt x="0" y="1008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76917" y="6098662"/>
            <a:ext cx="2647081" cy="992655"/>
          </a:xfrm>
          <a:custGeom>
            <a:avLst/>
            <a:gdLst/>
            <a:ahLst/>
            <a:cxnLst/>
            <a:rect r="r" b="b" t="t" l="l"/>
            <a:pathLst>
              <a:path h="992655" w="2647081">
                <a:moveTo>
                  <a:pt x="0" y="0"/>
                </a:moveTo>
                <a:lnTo>
                  <a:pt x="2647081" y="0"/>
                </a:lnTo>
                <a:lnTo>
                  <a:pt x="2647081" y="992655"/>
                </a:lnTo>
                <a:lnTo>
                  <a:pt x="0" y="9926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18041" y="47358"/>
            <a:ext cx="1992632" cy="1421397"/>
          </a:xfrm>
          <a:custGeom>
            <a:avLst/>
            <a:gdLst/>
            <a:ahLst/>
            <a:cxnLst/>
            <a:rect r="r" b="b" t="t" l="l"/>
            <a:pathLst>
              <a:path h="1421397" w="1992632">
                <a:moveTo>
                  <a:pt x="0" y="0"/>
                </a:moveTo>
                <a:lnTo>
                  <a:pt x="1992632" y="0"/>
                </a:lnTo>
                <a:lnTo>
                  <a:pt x="1992632" y="1421397"/>
                </a:lnTo>
                <a:lnTo>
                  <a:pt x="0" y="142139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5375" r="0" b="-24812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49972" y="182041"/>
            <a:ext cx="1472879" cy="1472879"/>
          </a:xfrm>
          <a:custGeom>
            <a:avLst/>
            <a:gdLst/>
            <a:ahLst/>
            <a:cxnLst/>
            <a:rect r="r" b="b" t="t" l="l"/>
            <a:pathLst>
              <a:path h="1472879" w="1472879">
                <a:moveTo>
                  <a:pt x="0" y="0"/>
                </a:moveTo>
                <a:lnTo>
                  <a:pt x="1472879" y="0"/>
                </a:lnTo>
                <a:lnTo>
                  <a:pt x="1472879" y="1472879"/>
                </a:lnTo>
                <a:lnTo>
                  <a:pt x="0" y="147287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034538" y="8598625"/>
            <a:ext cx="2531839" cy="1008516"/>
          </a:xfrm>
          <a:custGeom>
            <a:avLst/>
            <a:gdLst/>
            <a:ahLst/>
            <a:cxnLst/>
            <a:rect r="r" b="b" t="t" l="l"/>
            <a:pathLst>
              <a:path h="1008516" w="2531839">
                <a:moveTo>
                  <a:pt x="0" y="0"/>
                </a:moveTo>
                <a:lnTo>
                  <a:pt x="2531839" y="0"/>
                </a:lnTo>
                <a:lnTo>
                  <a:pt x="2531839" y="1008516"/>
                </a:lnTo>
                <a:lnTo>
                  <a:pt x="0" y="1008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695011" y="2178211"/>
            <a:ext cx="5886715" cy="2065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20694" indent="-210347" lvl="1">
              <a:lnSpc>
                <a:spcPts val="2727"/>
              </a:lnSpc>
              <a:buFont typeface="Arial"/>
              <a:buChar char="•"/>
            </a:pPr>
            <a:r>
              <a:rPr lang="en-US" sz="19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As per NielsenIQ, during Q3 FY24, the volume of the industry exhibited a YoY growth of 6.4%, while anticipating growth between 4.5% to 6.5% in 2024.</a:t>
            </a:r>
          </a:p>
          <a:p>
            <a:pPr algn="just" marL="420694" indent="-210347" lvl="1">
              <a:lnSpc>
                <a:spcPts val="2727"/>
              </a:lnSpc>
              <a:buFont typeface="Arial"/>
              <a:buChar char="•"/>
            </a:pPr>
            <a:r>
              <a:rPr lang="en-US" sz="19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Total revenue of FMCG market is expected to reach nearly to US$ 615.87 billion in 2027.</a:t>
            </a:r>
          </a:p>
          <a:p>
            <a:pPr algn="just">
              <a:lnSpc>
                <a:spcPts val="2727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729603" y="4638752"/>
            <a:ext cx="5852123" cy="2065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20694" indent="-210347" lvl="1">
              <a:lnSpc>
                <a:spcPts val="2727"/>
              </a:lnSpc>
              <a:buFont typeface="Arial"/>
              <a:buChar char="•"/>
            </a:pPr>
            <a:r>
              <a:rPr lang="en-US" sz="19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In the third quarter of 2023, urban markets experienced an enhancement in the non-food sector, witnessing a consumption growth rate of +10.4%, which marked an increase from the previous quarter's +8.9%.</a:t>
            </a:r>
          </a:p>
          <a:p>
            <a:pPr algn="just">
              <a:lnSpc>
                <a:spcPts val="2727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028833" y="68912"/>
            <a:ext cx="10230334" cy="1733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78"/>
              </a:lnSpc>
            </a:pPr>
            <a:r>
              <a:rPr lang="en-US" b="true" sz="10127" u="sng">
                <a:solidFill>
                  <a:srgbClr val="FDA829"/>
                </a:solidFill>
                <a:latin typeface="Saira Condensed Heavy"/>
                <a:ea typeface="Saira Condensed Heavy"/>
                <a:cs typeface="Saira Condensed Heavy"/>
                <a:sym typeface="Saira Condensed Heavy"/>
              </a:rPr>
              <a:t>INDUSTRY OVERVIEW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2580" y="2814291"/>
            <a:ext cx="1100271" cy="253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6"/>
              </a:lnSpc>
              <a:spcBef>
                <a:spcPct val="0"/>
              </a:spcBef>
            </a:pPr>
            <a:r>
              <a:rPr lang="en-US" sz="1369">
                <a:solidFill>
                  <a:srgbClr val="FFFFFF"/>
                </a:solidFill>
                <a:latin typeface="Bernoru"/>
                <a:ea typeface="Bernoru"/>
                <a:cs typeface="Bernoru"/>
                <a:sym typeface="Bernoru"/>
              </a:rPr>
              <a:t>CAGR 27.9%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4945497" y="4883785"/>
            <a:ext cx="14310723" cy="25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Bernoru"/>
                <a:ea typeface="Bernoru"/>
                <a:cs typeface="Bernoru"/>
                <a:sym typeface="Bernoru"/>
              </a:rPr>
              <a:t>2022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29603" y="7099294"/>
            <a:ext cx="5852123" cy="2750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20694" indent="-210347" lvl="1">
              <a:lnSpc>
                <a:spcPts val="2727"/>
              </a:lnSpc>
              <a:buFont typeface="Arial"/>
              <a:buChar char="•"/>
            </a:pPr>
            <a:r>
              <a:rPr lang="en-US" sz="19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ITC Ltd.'s Chairman and MD, Mr. Sanjiv Puri, announced a mid-term capex plan of ₹20,000 crore (US$ 241.55 million) to expand FMCG, paperboard, and other business capacities.</a:t>
            </a:r>
          </a:p>
          <a:p>
            <a:pPr algn="just" marL="420694" indent="-210347" lvl="1">
              <a:lnSpc>
                <a:spcPts val="2727"/>
              </a:lnSpc>
              <a:buFont typeface="Arial"/>
              <a:buChar char="•"/>
            </a:pPr>
            <a:r>
              <a:rPr lang="en-US" sz="19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In February 2024, Varun Beverages announced of investing Rs. 3,500 crores (US$ 421.69 million) to setup manufacturing plants.</a:t>
            </a:r>
          </a:p>
          <a:p>
            <a:pPr algn="just">
              <a:lnSpc>
                <a:spcPts val="2727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870685" y="2074994"/>
            <a:ext cx="6192846" cy="1722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20694" indent="-210347" lvl="1">
              <a:lnSpc>
                <a:spcPts val="2727"/>
              </a:lnSpc>
              <a:buFont typeface="Arial"/>
              <a:buChar char="•"/>
            </a:pPr>
            <a:r>
              <a:rPr lang="en-US" sz="19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The Indian D2C market is growing at a CAGR of 40% (FY22-27P). The combined revenue of D2C brands is expected to hit US$ 60 billion by FY27 from US$ 12 billion in FY22.</a:t>
            </a:r>
          </a:p>
          <a:p>
            <a:pPr algn="just">
              <a:lnSpc>
                <a:spcPts val="2727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9217365" y="4227554"/>
            <a:ext cx="3729191" cy="383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7"/>
              </a:lnSpc>
              <a:spcBef>
                <a:spcPct val="0"/>
              </a:spcBef>
            </a:pPr>
            <a:r>
              <a:rPr lang="en-US" b="true" sz="2148">
                <a:solidFill>
                  <a:srgbClr val="FFFFF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POLICY SUPPORT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870685" y="3630100"/>
            <a:ext cx="6192846" cy="1722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20694" indent="-210347" lvl="1">
              <a:lnSpc>
                <a:spcPts val="2727"/>
              </a:lnSpc>
              <a:buFont typeface="Arial"/>
              <a:buChar char="•"/>
            </a:pPr>
            <a:r>
              <a:rPr lang="en-US" sz="19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Union Budget 2023-24 has allocated US$ 976 million for PLI schemes that aims to reduce import costs, improve the cost competitiveness of domestically produced goods, increase domestic capacity, and promote exports.​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4000" y="6374626"/>
            <a:ext cx="3729191" cy="383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7"/>
              </a:lnSpc>
              <a:spcBef>
                <a:spcPct val="0"/>
              </a:spcBef>
            </a:pPr>
            <a:r>
              <a:rPr lang="en-US" b="true" sz="2148">
                <a:solidFill>
                  <a:srgbClr val="FFFFF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STRATEGIC FOCUS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870685" y="5599371"/>
            <a:ext cx="6192846" cy="2407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20694" indent="-210347" lvl="1">
              <a:lnSpc>
                <a:spcPts val="2727"/>
              </a:lnSpc>
              <a:buFont typeface="Arial"/>
              <a:buChar char="•"/>
            </a:pPr>
            <a:r>
              <a:rPr lang="en-US" sz="19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The E-Commerce segment is projected to contribute 11% of overall Indian FMCG companies’ sales in 2030.</a:t>
            </a:r>
          </a:p>
          <a:p>
            <a:pPr algn="just" marL="420694" indent="-210347" lvl="1">
              <a:lnSpc>
                <a:spcPts val="2727"/>
              </a:lnSpc>
              <a:buFont typeface="Arial"/>
              <a:buChar char="•"/>
            </a:pPr>
            <a:r>
              <a:rPr lang="en-US" sz="19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FMCG companies are looking to invest in energy-efficient plants to benefit society and lower costs in the long term.</a:t>
            </a:r>
          </a:p>
          <a:p>
            <a:pPr algn="just" marL="420694" indent="-210347" lvl="1">
              <a:lnSpc>
                <a:spcPts val="2727"/>
              </a:lnSpc>
              <a:buFont typeface="Arial"/>
              <a:buChar char="•"/>
            </a:pPr>
            <a:r>
              <a:rPr lang="en-US" sz="19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Amazon aims at making all shipments net-zero carbon, with 50% net zero carbon by 2030.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509653" y="8882519"/>
            <a:ext cx="3729191" cy="383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7"/>
              </a:lnSpc>
              <a:spcBef>
                <a:spcPct val="0"/>
              </a:spcBef>
            </a:pPr>
            <a:r>
              <a:rPr lang="en-US" b="true" sz="2148">
                <a:solidFill>
                  <a:srgbClr val="FFFFF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CHALLENGES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870685" y="8384680"/>
            <a:ext cx="6245705" cy="1379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20694" indent="-210347" lvl="1">
              <a:lnSpc>
                <a:spcPts val="2727"/>
              </a:lnSpc>
              <a:buFont typeface="Arial"/>
              <a:buChar char="•"/>
            </a:pPr>
            <a:r>
              <a:rPr lang="en-US" sz="19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Limited Storage Space</a:t>
            </a:r>
          </a:p>
          <a:p>
            <a:pPr algn="just" marL="420694" indent="-210347" lvl="1">
              <a:lnSpc>
                <a:spcPts val="2727"/>
              </a:lnSpc>
              <a:buFont typeface="Arial"/>
              <a:buChar char="•"/>
            </a:pPr>
            <a:r>
              <a:rPr lang="en-US" sz="19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Seasonality and Demand Variability</a:t>
            </a:r>
          </a:p>
          <a:p>
            <a:pPr algn="just" marL="420694" indent="-210347" lvl="1">
              <a:lnSpc>
                <a:spcPts val="2727"/>
              </a:lnSpc>
              <a:buFont typeface="Arial"/>
              <a:buChar char="•"/>
            </a:pPr>
            <a:r>
              <a:rPr lang="en-US" sz="19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Product Shelf Life and Fragility</a:t>
            </a:r>
          </a:p>
          <a:p>
            <a:pPr algn="just" marL="420694" indent="-210347" lvl="1">
              <a:lnSpc>
                <a:spcPts val="2727"/>
              </a:lnSpc>
              <a:buFont typeface="Arial"/>
              <a:buChar char="•"/>
            </a:pPr>
            <a:r>
              <a:rPr lang="en-US" sz="19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Regulatory Compliance and Quality Control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8976917" y="2246659"/>
            <a:ext cx="2647081" cy="992655"/>
          </a:xfrm>
          <a:custGeom>
            <a:avLst/>
            <a:gdLst/>
            <a:ahLst/>
            <a:cxnLst/>
            <a:rect r="r" b="b" t="t" l="l"/>
            <a:pathLst>
              <a:path h="992655" w="2647081">
                <a:moveTo>
                  <a:pt x="0" y="0"/>
                </a:moveTo>
                <a:lnTo>
                  <a:pt x="2647081" y="0"/>
                </a:lnTo>
                <a:lnTo>
                  <a:pt x="2647081" y="992655"/>
                </a:lnTo>
                <a:lnTo>
                  <a:pt x="0" y="9926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9365225" y="2522623"/>
            <a:ext cx="3729191" cy="383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7"/>
              </a:lnSpc>
              <a:spcBef>
                <a:spcPct val="0"/>
              </a:spcBef>
            </a:pPr>
            <a:r>
              <a:rPr lang="en-US" b="true" sz="2148">
                <a:solidFill>
                  <a:srgbClr val="FFFFF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D2C CHANNELS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97764" y="7715726"/>
            <a:ext cx="2531839" cy="1008516"/>
          </a:xfrm>
          <a:custGeom>
            <a:avLst/>
            <a:gdLst/>
            <a:ahLst/>
            <a:cxnLst/>
            <a:rect r="r" b="b" t="t" l="l"/>
            <a:pathLst>
              <a:path h="1008516" w="2531839">
                <a:moveTo>
                  <a:pt x="0" y="0"/>
                </a:moveTo>
                <a:lnTo>
                  <a:pt x="2531839" y="0"/>
                </a:lnTo>
                <a:lnTo>
                  <a:pt x="2531839" y="1008516"/>
                </a:lnTo>
                <a:lnTo>
                  <a:pt x="0" y="1008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28096" y="7999621"/>
            <a:ext cx="3729191" cy="383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7"/>
              </a:lnSpc>
              <a:spcBef>
                <a:spcPct val="0"/>
              </a:spcBef>
            </a:pPr>
            <a:r>
              <a:rPr lang="en-US" b="true" sz="2148">
                <a:solidFill>
                  <a:srgbClr val="FFFFF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INVESTMENTS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03" r="0" b="-47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8352" y="1834213"/>
            <a:ext cx="13865067" cy="2198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7"/>
              </a:lnSpc>
            </a:pPr>
            <a:r>
              <a:rPr lang="en-US" sz="26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1. </a:t>
            </a:r>
            <a:r>
              <a:rPr lang="en-US" b="true" sz="2648" u="sng">
                <a:solidFill>
                  <a:srgbClr val="DFDFD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Dabur India Ltd. Acquisition of Badshah Masala</a:t>
            </a:r>
          </a:p>
          <a:p>
            <a:pPr algn="just" marL="528641" indent="-264321" lvl="1">
              <a:lnSpc>
                <a:spcPts val="3427"/>
              </a:lnSpc>
              <a:buFont typeface="Arial"/>
              <a:buChar char="•"/>
            </a:pPr>
            <a:r>
              <a:rPr lang="en-US" sz="2448">
                <a:solidFill>
                  <a:srgbClr val="FFDE59"/>
                </a:solidFill>
                <a:latin typeface="Evolve Sans"/>
                <a:ea typeface="Evolve Sans"/>
                <a:cs typeface="Evolve Sans"/>
                <a:sym typeface="Evolve Sans"/>
              </a:rPr>
              <a:t>Impact on Financials:</a:t>
            </a:r>
          </a:p>
          <a:p>
            <a:pPr algn="just" marL="528641" indent="-264321" lvl="1">
              <a:lnSpc>
                <a:spcPts val="3427"/>
              </a:lnSpc>
              <a:buFont typeface="Arial"/>
              <a:buChar char="•"/>
            </a:pPr>
            <a:r>
              <a:rPr lang="en-US" sz="2448">
                <a:solidFill>
                  <a:srgbClr val="C1FF72"/>
                </a:solidFill>
                <a:latin typeface="Evolve Sans"/>
                <a:ea typeface="Evolve Sans"/>
                <a:cs typeface="Evolve Sans"/>
                <a:sym typeface="Evolve Sans"/>
              </a:rPr>
              <a:t>Positive</a:t>
            </a:r>
            <a:r>
              <a:rPr lang="en-US" sz="24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 : Dabur witnessed increased revenue diversification and market share in the spices category.</a:t>
            </a:r>
          </a:p>
          <a:p>
            <a:pPr algn="just">
              <a:lnSpc>
                <a:spcPts val="3427"/>
              </a:lnSpc>
            </a:pPr>
            <a:r>
              <a:rPr lang="en-US" sz="24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                     Enhanced EBITDA margins in subsequent quarters due to economies of scale.</a:t>
            </a:r>
          </a:p>
          <a:p>
            <a:pPr algn="just">
              <a:lnSpc>
                <a:spcPts val="3427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17913" y="167088"/>
            <a:ext cx="14118902" cy="1301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b="true" sz="7628" u="sng">
                <a:solidFill>
                  <a:srgbClr val="FDA829"/>
                </a:solidFill>
                <a:latin typeface="Saira Condensed Heavy"/>
                <a:ea typeface="Saira Condensed Heavy"/>
                <a:cs typeface="Saira Condensed Heavy"/>
                <a:sym typeface="Saira Condensed Heavy"/>
              </a:rPr>
              <a:t>PRECEDENT TRANSACTIONS IMPACT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018041" y="182041"/>
            <a:ext cx="1813300" cy="1293476"/>
          </a:xfrm>
          <a:custGeom>
            <a:avLst/>
            <a:gdLst/>
            <a:ahLst/>
            <a:cxnLst/>
            <a:rect r="r" b="b" t="t" l="l"/>
            <a:pathLst>
              <a:path h="1293476" w="1813300">
                <a:moveTo>
                  <a:pt x="0" y="0"/>
                </a:moveTo>
                <a:lnTo>
                  <a:pt x="1813301" y="0"/>
                </a:lnTo>
                <a:lnTo>
                  <a:pt x="1813301" y="1293475"/>
                </a:lnTo>
                <a:lnTo>
                  <a:pt x="0" y="1293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5375" r="0" b="-24812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49972" y="182041"/>
            <a:ext cx="1286714" cy="1286714"/>
          </a:xfrm>
          <a:custGeom>
            <a:avLst/>
            <a:gdLst/>
            <a:ahLst/>
            <a:cxnLst/>
            <a:rect r="r" b="b" t="t" l="l"/>
            <a:pathLst>
              <a:path h="1286714" w="1286714">
                <a:moveTo>
                  <a:pt x="0" y="0"/>
                </a:moveTo>
                <a:lnTo>
                  <a:pt x="1286714" y="0"/>
                </a:lnTo>
                <a:lnTo>
                  <a:pt x="1286714" y="1286714"/>
                </a:lnTo>
                <a:lnTo>
                  <a:pt x="0" y="12867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3267092" y="8708828"/>
            <a:ext cx="7315200" cy="1856232"/>
          </a:xfrm>
          <a:custGeom>
            <a:avLst/>
            <a:gdLst/>
            <a:ahLst/>
            <a:cxnLst/>
            <a:rect r="r" b="b" t="t" l="l"/>
            <a:pathLst>
              <a:path h="1856232" w="7315200">
                <a:moveTo>
                  <a:pt x="0" y="1856232"/>
                </a:moveTo>
                <a:lnTo>
                  <a:pt x="7315200" y="1856232"/>
                </a:lnTo>
                <a:lnTo>
                  <a:pt x="7315200" y="0"/>
                </a:lnTo>
                <a:lnTo>
                  <a:pt x="0" y="0"/>
                </a:lnTo>
                <a:lnTo>
                  <a:pt x="0" y="185623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8352" y="7525983"/>
            <a:ext cx="15248463" cy="303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7"/>
              </a:lnSpc>
            </a:pPr>
          </a:p>
          <a:p>
            <a:pPr algn="just">
              <a:lnSpc>
                <a:spcPts val="3707"/>
              </a:lnSpc>
            </a:pPr>
            <a:r>
              <a:rPr lang="en-US" sz="26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4. </a:t>
            </a:r>
            <a:r>
              <a:rPr lang="en-US" b="true" sz="2648" u="sng">
                <a:solidFill>
                  <a:srgbClr val="DFDFD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Zydus Wellness Acquisition of Heinz India Pvt. Ltd.</a:t>
            </a:r>
          </a:p>
          <a:p>
            <a:pPr algn="just" marL="528641" indent="-264321" lvl="1">
              <a:lnSpc>
                <a:spcPts val="3427"/>
              </a:lnSpc>
              <a:buFont typeface="Arial"/>
              <a:buChar char="•"/>
            </a:pPr>
            <a:r>
              <a:rPr lang="en-US" sz="2448">
                <a:solidFill>
                  <a:srgbClr val="FFDE59"/>
                </a:solidFill>
                <a:latin typeface="Evolve Sans"/>
                <a:ea typeface="Evolve Sans"/>
                <a:cs typeface="Evolve Sans"/>
                <a:sym typeface="Evolve Sans"/>
              </a:rPr>
              <a:t>Impact on Financials:</a:t>
            </a:r>
          </a:p>
          <a:p>
            <a:pPr algn="just" marL="528641" indent="-264321" lvl="1">
              <a:lnSpc>
                <a:spcPts val="3427"/>
              </a:lnSpc>
              <a:buFont typeface="Arial"/>
              <a:buChar char="•"/>
            </a:pPr>
            <a:r>
              <a:rPr lang="en-US" sz="2448">
                <a:solidFill>
                  <a:srgbClr val="C1FF72"/>
                </a:solidFill>
                <a:latin typeface="Evolve Sans"/>
                <a:ea typeface="Evolve Sans"/>
                <a:cs typeface="Evolve Sans"/>
                <a:sym typeface="Evolve Sans"/>
              </a:rPr>
              <a:t>Positive</a:t>
            </a:r>
            <a:r>
              <a:rPr lang="en-US" sz="24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 : Boosted top-line growth, with sales increasing significantly post-acquisition.</a:t>
            </a:r>
          </a:p>
          <a:p>
            <a:pPr algn="just">
              <a:lnSpc>
                <a:spcPts val="3427"/>
              </a:lnSpc>
            </a:pPr>
            <a:r>
              <a:rPr lang="en-US" sz="24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                    </a:t>
            </a:r>
            <a:r>
              <a:rPr lang="en-US" sz="24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Enhanced operating margins due to synergies in marketing and distribution.</a:t>
            </a:r>
          </a:p>
          <a:p>
            <a:pPr algn="just" marL="528641" indent="-264321" lvl="1">
              <a:lnSpc>
                <a:spcPts val="3427"/>
              </a:lnSpc>
              <a:buFont typeface="Arial"/>
              <a:buChar char="•"/>
            </a:pPr>
            <a:r>
              <a:rPr lang="en-US" sz="2448">
                <a:solidFill>
                  <a:srgbClr val="FF3131"/>
                </a:solidFill>
                <a:latin typeface="Evolve Sans"/>
                <a:ea typeface="Evolve Sans"/>
                <a:cs typeface="Evolve Sans"/>
                <a:sym typeface="Evolve Sans"/>
              </a:rPr>
              <a:t>Negative</a:t>
            </a:r>
            <a:r>
              <a:rPr lang="en-US" sz="24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 : Debt taken to finance the acquisition increased financial risk.</a:t>
            </a:r>
          </a:p>
          <a:p>
            <a:pPr algn="just">
              <a:lnSpc>
                <a:spcPts val="3427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88352" y="3711239"/>
            <a:ext cx="17699648" cy="3055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7"/>
              </a:lnSpc>
            </a:pPr>
            <a:r>
              <a:rPr lang="en-US" sz="26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2. </a:t>
            </a:r>
            <a:r>
              <a:rPr lang="en-US" b="true" sz="2648" u="sng">
                <a:solidFill>
                  <a:srgbClr val="DFDFD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ITC Ltd. Acquisition of Sunrise Foods</a:t>
            </a:r>
          </a:p>
          <a:p>
            <a:pPr algn="just" marL="528641" indent="-264321" lvl="1">
              <a:lnSpc>
                <a:spcPts val="3427"/>
              </a:lnSpc>
              <a:buFont typeface="Arial"/>
              <a:buChar char="•"/>
            </a:pPr>
            <a:r>
              <a:rPr lang="en-US" sz="2448">
                <a:solidFill>
                  <a:srgbClr val="FFDE59"/>
                </a:solidFill>
                <a:latin typeface="Evolve Sans"/>
                <a:ea typeface="Evolve Sans"/>
                <a:cs typeface="Evolve Sans"/>
                <a:sym typeface="Evolve Sans"/>
              </a:rPr>
              <a:t>Impact on Financials:</a:t>
            </a:r>
          </a:p>
          <a:p>
            <a:pPr algn="just" marL="528641" indent="-264321" lvl="1">
              <a:lnSpc>
                <a:spcPts val="3427"/>
              </a:lnSpc>
              <a:buFont typeface="Arial"/>
              <a:buChar char="•"/>
            </a:pPr>
            <a:r>
              <a:rPr lang="en-US" sz="2448">
                <a:solidFill>
                  <a:srgbClr val="C1FF72"/>
                </a:solidFill>
                <a:latin typeface="Evolve Sans"/>
                <a:ea typeface="Evolve Sans"/>
                <a:cs typeface="Evolve Sans"/>
                <a:sym typeface="Evolve Sans"/>
              </a:rPr>
              <a:t>Positive</a:t>
            </a:r>
            <a:r>
              <a:rPr lang="en-US" sz="24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 : Sunrise Foods contributed significantly to ITC's FMCG revenue growth (~16% CAGR in the segment post-acquisition).</a:t>
            </a:r>
          </a:p>
          <a:p>
            <a:pPr algn="just">
              <a:lnSpc>
                <a:spcPts val="3427"/>
              </a:lnSpc>
            </a:pPr>
            <a:r>
              <a:rPr lang="en-US" sz="24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                     Improved operating margins as ITC utilized its strong distribution channels.</a:t>
            </a:r>
          </a:p>
          <a:p>
            <a:pPr algn="just">
              <a:lnSpc>
                <a:spcPts val="3427"/>
              </a:lnSpc>
            </a:pPr>
            <a:r>
              <a:rPr lang="en-US" sz="24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                     ITC successfully integrated Sunrise into its portfolio.</a:t>
            </a:r>
          </a:p>
          <a:p>
            <a:pPr algn="just">
              <a:lnSpc>
                <a:spcPts val="3427"/>
              </a:lnSpc>
            </a:pPr>
          </a:p>
          <a:p>
            <a:pPr algn="just">
              <a:lnSpc>
                <a:spcPts val="3427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88352" y="6060103"/>
            <a:ext cx="17699648" cy="2626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7"/>
              </a:lnSpc>
            </a:pPr>
            <a:r>
              <a:rPr lang="en-US" sz="26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3. </a:t>
            </a:r>
            <a:r>
              <a:rPr lang="en-US" b="true" sz="2648" u="sng">
                <a:solidFill>
                  <a:srgbClr val="DFDFD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Hind</a:t>
            </a:r>
            <a:r>
              <a:rPr lang="en-US" b="true" sz="2648" u="sng">
                <a:solidFill>
                  <a:srgbClr val="DFDFD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ustan Unilever Ltd. (HUL) Merger with GSK Consumer Healthcare</a:t>
            </a:r>
          </a:p>
          <a:p>
            <a:pPr algn="just" marL="528641" indent="-264321" lvl="1">
              <a:lnSpc>
                <a:spcPts val="3427"/>
              </a:lnSpc>
              <a:buFont typeface="Arial"/>
              <a:buChar char="•"/>
            </a:pPr>
            <a:r>
              <a:rPr lang="en-US" sz="2448">
                <a:solidFill>
                  <a:srgbClr val="FFDE59"/>
                </a:solidFill>
                <a:latin typeface="Evolve Sans"/>
                <a:ea typeface="Evolve Sans"/>
                <a:cs typeface="Evolve Sans"/>
                <a:sym typeface="Evolve Sans"/>
              </a:rPr>
              <a:t>Impact on Financials:</a:t>
            </a:r>
          </a:p>
          <a:p>
            <a:pPr algn="just" marL="528641" indent="-264321" lvl="1">
              <a:lnSpc>
                <a:spcPts val="3427"/>
              </a:lnSpc>
              <a:buFont typeface="Arial"/>
              <a:buChar char="•"/>
            </a:pPr>
            <a:r>
              <a:rPr lang="en-US" sz="2448">
                <a:solidFill>
                  <a:srgbClr val="C1FF72"/>
                </a:solidFill>
                <a:latin typeface="Evolve Sans"/>
                <a:ea typeface="Evolve Sans"/>
                <a:cs typeface="Evolve Sans"/>
                <a:sym typeface="Evolve Sans"/>
              </a:rPr>
              <a:t>Positive</a:t>
            </a:r>
            <a:r>
              <a:rPr lang="en-US" sz="24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 : HFD category became a key growth driver, with revenue contribution exceeding ₹5,000 crore annually.</a:t>
            </a:r>
          </a:p>
          <a:p>
            <a:pPr algn="just">
              <a:lnSpc>
                <a:spcPts val="3427"/>
              </a:lnSpc>
            </a:pPr>
            <a:r>
              <a:rPr lang="en-US" sz="24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                    Significant improvement in EBITDA margins, reflecting cost synergies and brand premiumization.</a:t>
            </a:r>
          </a:p>
          <a:p>
            <a:pPr algn="just">
              <a:lnSpc>
                <a:spcPts val="3427"/>
              </a:lnSpc>
            </a:pPr>
          </a:p>
          <a:p>
            <a:pPr algn="just">
              <a:lnSpc>
                <a:spcPts val="342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03" r="0" b="-47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535" y="2641801"/>
            <a:ext cx="2872478" cy="545294"/>
          </a:xfrm>
          <a:custGeom>
            <a:avLst/>
            <a:gdLst/>
            <a:ahLst/>
            <a:cxnLst/>
            <a:rect r="r" b="b" t="t" l="l"/>
            <a:pathLst>
              <a:path h="545294" w="2872478">
                <a:moveTo>
                  <a:pt x="0" y="0"/>
                </a:moveTo>
                <a:lnTo>
                  <a:pt x="2872478" y="0"/>
                </a:lnTo>
                <a:lnTo>
                  <a:pt x="2872478" y="545295"/>
                </a:lnTo>
                <a:lnTo>
                  <a:pt x="0" y="545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06" r="0" b="-300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64843" y="2439494"/>
            <a:ext cx="71341" cy="7847506"/>
          </a:xfrm>
          <a:custGeom>
            <a:avLst/>
            <a:gdLst/>
            <a:ahLst/>
            <a:cxnLst/>
            <a:rect r="r" b="b" t="t" l="l"/>
            <a:pathLst>
              <a:path h="7847506" w="71341">
                <a:moveTo>
                  <a:pt x="0" y="0"/>
                </a:moveTo>
                <a:lnTo>
                  <a:pt x="71341" y="0"/>
                </a:lnTo>
                <a:lnTo>
                  <a:pt x="71341" y="7847506"/>
                </a:lnTo>
                <a:lnTo>
                  <a:pt x="0" y="7847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64843" y="2612185"/>
            <a:ext cx="14529207" cy="1907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3873" indent="-231937" lvl="1">
              <a:lnSpc>
                <a:spcPts val="3007"/>
              </a:lnSpc>
              <a:buFont typeface="Arial"/>
              <a:buChar char="•"/>
            </a:pPr>
            <a:r>
              <a:rPr lang="en-US" sz="21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Bikaji Foods operates in the rapidly growing ethnic snacks segment, which has seen strong consumer demand due to increasing urbanization, changing lifestyles, and consumer preference for traditional flavors.</a:t>
            </a:r>
          </a:p>
          <a:p>
            <a:pPr algn="just" marL="463873" indent="-231937" lvl="1">
              <a:lnSpc>
                <a:spcPts val="3007"/>
              </a:lnSpc>
              <a:buFont typeface="Arial"/>
              <a:buChar char="•"/>
            </a:pPr>
            <a:r>
              <a:rPr lang="en-US" sz="21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The acquisition would provide HUL access to Bikaji's robust revenue streams, which are highly concentrated in high-margin snack products.</a:t>
            </a:r>
          </a:p>
          <a:p>
            <a:pPr algn="just">
              <a:lnSpc>
                <a:spcPts val="3007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028833" y="-190500"/>
            <a:ext cx="10230334" cy="1733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78"/>
              </a:lnSpc>
            </a:pPr>
            <a:r>
              <a:rPr lang="en-US" b="true" sz="10127" u="sng">
                <a:solidFill>
                  <a:srgbClr val="FDA829"/>
                </a:solidFill>
                <a:latin typeface="Saira Condensed Heavy"/>
                <a:ea typeface="Saira Condensed Heavy"/>
                <a:cs typeface="Saira Condensed Heavy"/>
                <a:sym typeface="Saira Condensed Heavy"/>
              </a:rPr>
              <a:t>FINAL THESIS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64843" y="4419219"/>
            <a:ext cx="14243695" cy="1145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3873" indent="-231937" lvl="1">
              <a:lnSpc>
                <a:spcPts val="3007"/>
              </a:lnSpc>
              <a:buFont typeface="Arial"/>
              <a:buChar char="•"/>
            </a:pPr>
            <a:r>
              <a:rPr lang="en-US" sz="21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The ethnic snacks segment is projected to grow at a double-digit CAGR (about 27.9%) over the next decade. With Bikaji in its portfolio, HUL would establish itself as a dominant player in a fast-expanding market.</a:t>
            </a:r>
          </a:p>
          <a:p>
            <a:pPr algn="just">
              <a:lnSpc>
                <a:spcPts val="3007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200514" y="5593371"/>
            <a:ext cx="14409526" cy="1145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3873" indent="-231937" lvl="1">
              <a:lnSpc>
                <a:spcPts val="3007"/>
              </a:lnSpc>
              <a:buFont typeface="Arial"/>
              <a:buChar char="•"/>
            </a:pPr>
            <a:r>
              <a:rPr lang="en-US" sz="21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The acquisition aligns with HUL’s focus on entering high-growth and high-potential categories, in line with its strategy of driving future-ready growth in India.</a:t>
            </a:r>
          </a:p>
          <a:p>
            <a:pPr algn="just">
              <a:lnSpc>
                <a:spcPts val="3007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018041" y="47358"/>
            <a:ext cx="1992632" cy="1421397"/>
          </a:xfrm>
          <a:custGeom>
            <a:avLst/>
            <a:gdLst/>
            <a:ahLst/>
            <a:cxnLst/>
            <a:rect r="r" b="b" t="t" l="l"/>
            <a:pathLst>
              <a:path h="1421397" w="1992632">
                <a:moveTo>
                  <a:pt x="0" y="0"/>
                </a:moveTo>
                <a:lnTo>
                  <a:pt x="1992632" y="0"/>
                </a:lnTo>
                <a:lnTo>
                  <a:pt x="1992632" y="1421397"/>
                </a:lnTo>
                <a:lnTo>
                  <a:pt x="0" y="14213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5375" r="0" b="-24812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49972" y="182041"/>
            <a:ext cx="1472879" cy="1472879"/>
          </a:xfrm>
          <a:custGeom>
            <a:avLst/>
            <a:gdLst/>
            <a:ahLst/>
            <a:cxnLst/>
            <a:rect r="r" b="b" t="t" l="l"/>
            <a:pathLst>
              <a:path h="1472879" w="1472879">
                <a:moveTo>
                  <a:pt x="0" y="0"/>
                </a:moveTo>
                <a:lnTo>
                  <a:pt x="1472879" y="0"/>
                </a:lnTo>
                <a:lnTo>
                  <a:pt x="1472879" y="1472879"/>
                </a:lnTo>
                <a:lnTo>
                  <a:pt x="0" y="14728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2360441" y="9258300"/>
            <a:ext cx="7315200" cy="1856232"/>
          </a:xfrm>
          <a:custGeom>
            <a:avLst/>
            <a:gdLst/>
            <a:ahLst/>
            <a:cxnLst/>
            <a:rect r="r" b="b" t="t" l="l"/>
            <a:pathLst>
              <a:path h="1856232" w="7315200">
                <a:moveTo>
                  <a:pt x="0" y="1856232"/>
                </a:moveTo>
                <a:lnTo>
                  <a:pt x="7315200" y="1856232"/>
                </a:lnTo>
                <a:lnTo>
                  <a:pt x="7315200" y="0"/>
                </a:lnTo>
                <a:lnTo>
                  <a:pt x="0" y="0"/>
                </a:lnTo>
                <a:lnTo>
                  <a:pt x="0" y="185623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72478" y="1552572"/>
            <a:ext cx="14906475" cy="55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7"/>
              </a:lnSpc>
              <a:spcBef>
                <a:spcPct val="0"/>
              </a:spcBef>
            </a:pPr>
            <a:r>
              <a:rPr lang="en-US" b="true" sz="3148" u="sng">
                <a:solidFill>
                  <a:srgbClr val="DFDFD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HUL should acquire the 51% majority stake in Bikaji Foods International Ltd.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9642" y="2711865"/>
            <a:ext cx="2715963" cy="35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67"/>
              </a:lnSpc>
              <a:spcBef>
                <a:spcPct val="0"/>
              </a:spcBef>
            </a:pPr>
            <a:r>
              <a:rPr lang="en-US" sz="2048">
                <a:solidFill>
                  <a:srgbClr val="081B30"/>
                </a:solidFill>
                <a:latin typeface="Evolve Sans"/>
                <a:ea typeface="Evolve Sans"/>
                <a:cs typeface="Evolve Sans"/>
                <a:sym typeface="Evolve Sans"/>
              </a:rPr>
              <a:t>Revenue Diversification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3457" y="4475288"/>
            <a:ext cx="2872478" cy="545294"/>
          </a:xfrm>
          <a:custGeom>
            <a:avLst/>
            <a:gdLst/>
            <a:ahLst/>
            <a:cxnLst/>
            <a:rect r="r" b="b" t="t" l="l"/>
            <a:pathLst>
              <a:path h="545294" w="2872478">
                <a:moveTo>
                  <a:pt x="0" y="0"/>
                </a:moveTo>
                <a:lnTo>
                  <a:pt x="2872478" y="0"/>
                </a:lnTo>
                <a:lnTo>
                  <a:pt x="2872478" y="545294"/>
                </a:lnTo>
                <a:lnTo>
                  <a:pt x="0" y="545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06" r="0" b="-300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9972" y="4545352"/>
            <a:ext cx="2715963" cy="35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67"/>
              </a:lnSpc>
              <a:spcBef>
                <a:spcPct val="0"/>
              </a:spcBef>
            </a:pPr>
            <a:r>
              <a:rPr lang="en-US" sz="2048">
                <a:solidFill>
                  <a:srgbClr val="081B30"/>
                </a:solidFill>
                <a:latin typeface="Evolve Sans"/>
                <a:ea typeface="Evolve Sans"/>
                <a:cs typeface="Evolve Sans"/>
                <a:sym typeface="Evolve Sans"/>
              </a:rPr>
              <a:t>Market Leadership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3457" y="5564796"/>
            <a:ext cx="2872478" cy="545294"/>
          </a:xfrm>
          <a:custGeom>
            <a:avLst/>
            <a:gdLst/>
            <a:ahLst/>
            <a:cxnLst/>
            <a:rect r="r" b="b" t="t" l="l"/>
            <a:pathLst>
              <a:path h="545294" w="2872478">
                <a:moveTo>
                  <a:pt x="0" y="0"/>
                </a:moveTo>
                <a:lnTo>
                  <a:pt x="2872478" y="0"/>
                </a:lnTo>
                <a:lnTo>
                  <a:pt x="2872478" y="545294"/>
                </a:lnTo>
                <a:lnTo>
                  <a:pt x="0" y="545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06" r="0" b="-3006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04792" y="5634859"/>
            <a:ext cx="2715963" cy="35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67"/>
              </a:lnSpc>
              <a:spcBef>
                <a:spcPct val="0"/>
              </a:spcBef>
            </a:pPr>
            <a:r>
              <a:rPr lang="en-US" sz="2048">
                <a:solidFill>
                  <a:srgbClr val="081B30"/>
                </a:solidFill>
                <a:latin typeface="Evolve Sans"/>
                <a:ea typeface="Evolve Sans"/>
                <a:cs typeface="Evolve Sans"/>
                <a:sym typeface="Evolve Sans"/>
              </a:rPr>
              <a:t>High-Growth Segments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36184" y="6700433"/>
            <a:ext cx="14373855" cy="1145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3873" indent="-231937" lvl="1">
              <a:lnSpc>
                <a:spcPts val="3007"/>
              </a:lnSpc>
              <a:buFont typeface="Arial"/>
              <a:buChar char="•"/>
            </a:pPr>
            <a:r>
              <a:rPr lang="en-US" sz="21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Operational synergies from integrating manufacturing facilities, logistics, and supply chains would lower costs and improve efficiency, enhancing profitability.</a:t>
            </a:r>
          </a:p>
          <a:p>
            <a:pPr algn="just">
              <a:lnSpc>
                <a:spcPts val="3007"/>
              </a:lnSpc>
              <a:spcBef>
                <a:spcPct val="0"/>
              </a:spcBef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26535" y="6756502"/>
            <a:ext cx="2872478" cy="545294"/>
          </a:xfrm>
          <a:custGeom>
            <a:avLst/>
            <a:gdLst/>
            <a:ahLst/>
            <a:cxnLst/>
            <a:rect r="r" b="b" t="t" l="l"/>
            <a:pathLst>
              <a:path h="545294" w="2872478">
                <a:moveTo>
                  <a:pt x="0" y="0"/>
                </a:moveTo>
                <a:lnTo>
                  <a:pt x="2872478" y="0"/>
                </a:lnTo>
                <a:lnTo>
                  <a:pt x="2872478" y="545294"/>
                </a:lnTo>
                <a:lnTo>
                  <a:pt x="0" y="545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06" r="0" b="-3006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99642" y="6808785"/>
            <a:ext cx="2715963" cy="383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7"/>
              </a:lnSpc>
              <a:spcBef>
                <a:spcPct val="0"/>
              </a:spcBef>
            </a:pPr>
            <a:r>
              <a:rPr lang="en-US" sz="2148">
                <a:solidFill>
                  <a:srgbClr val="081B30"/>
                </a:solidFill>
                <a:latin typeface="Evolve Sans"/>
                <a:ea typeface="Evolve Sans"/>
                <a:cs typeface="Evolve Sans"/>
                <a:sym typeface="Evolve Sans"/>
              </a:rPr>
              <a:t>Synergies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26535" y="7835196"/>
            <a:ext cx="2872478" cy="545294"/>
          </a:xfrm>
          <a:custGeom>
            <a:avLst/>
            <a:gdLst/>
            <a:ahLst/>
            <a:cxnLst/>
            <a:rect r="r" b="b" t="t" l="l"/>
            <a:pathLst>
              <a:path h="545294" w="2872478">
                <a:moveTo>
                  <a:pt x="0" y="0"/>
                </a:moveTo>
                <a:lnTo>
                  <a:pt x="2872478" y="0"/>
                </a:lnTo>
                <a:lnTo>
                  <a:pt x="2872478" y="545294"/>
                </a:lnTo>
                <a:lnTo>
                  <a:pt x="0" y="545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06" r="0" b="-3006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23842" y="7887480"/>
            <a:ext cx="3350594" cy="383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7"/>
              </a:lnSpc>
              <a:spcBef>
                <a:spcPct val="0"/>
              </a:spcBef>
            </a:pPr>
            <a:r>
              <a:rPr lang="en-US" sz="2148">
                <a:solidFill>
                  <a:srgbClr val="081B30"/>
                </a:solidFill>
                <a:latin typeface="Evolve Sans"/>
                <a:ea typeface="Evolve Sans"/>
                <a:cs typeface="Evolve Sans"/>
                <a:sym typeface="Evolve Sans"/>
              </a:rPr>
              <a:t>Selling Opportunities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242519" y="7807909"/>
            <a:ext cx="14373855" cy="1907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3873" indent="-231937" lvl="1">
              <a:lnSpc>
                <a:spcPts val="3007"/>
              </a:lnSpc>
              <a:buFont typeface="Arial"/>
              <a:buChar char="•"/>
            </a:pPr>
            <a:r>
              <a:rPr lang="en-US" sz="21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HUL could leverage its well-established distribution network to cross-sell Bikaji’s products, significantly increasing Bikaji’s market penetration, especially in under-tapped urban areas and Tier-2/3 cities.</a:t>
            </a:r>
          </a:p>
          <a:p>
            <a:pPr algn="just" marL="463873" indent="-231937" lvl="1">
              <a:lnSpc>
                <a:spcPts val="3007"/>
              </a:lnSpc>
              <a:buFont typeface="Arial"/>
              <a:buChar char="•"/>
            </a:pPr>
            <a:r>
              <a:rPr lang="en-US" sz="21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Bikaji’s portfolio could be expanded into international markets through HUL's global distribution channels, unlocking new revenue streams.</a:t>
            </a:r>
          </a:p>
          <a:p>
            <a:pPr algn="just">
              <a:lnSpc>
                <a:spcPts val="300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807154" y="5412782"/>
            <a:ext cx="8378065" cy="8378031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DFDFDF">
                <a:alpha val="9804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6699457" y="2851323"/>
            <a:ext cx="5027288" cy="5259010"/>
            <a:chOff x="0" y="0"/>
            <a:chExt cx="1324059" cy="13850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24059" cy="1385089"/>
            </a:xfrm>
            <a:custGeom>
              <a:avLst/>
              <a:gdLst/>
              <a:ahLst/>
              <a:cxnLst/>
              <a:rect r="r" b="b" t="t" l="l"/>
              <a:pathLst>
                <a:path h="1385089" w="1324059">
                  <a:moveTo>
                    <a:pt x="153998" y="0"/>
                  </a:moveTo>
                  <a:lnTo>
                    <a:pt x="1170061" y="0"/>
                  </a:lnTo>
                  <a:cubicBezTo>
                    <a:pt x="1255112" y="0"/>
                    <a:pt x="1324059" y="68947"/>
                    <a:pt x="1324059" y="153998"/>
                  </a:cubicBezTo>
                  <a:lnTo>
                    <a:pt x="1324059" y="1231091"/>
                  </a:lnTo>
                  <a:cubicBezTo>
                    <a:pt x="1324059" y="1271934"/>
                    <a:pt x="1307835" y="1311104"/>
                    <a:pt x="1278954" y="1339984"/>
                  </a:cubicBezTo>
                  <a:cubicBezTo>
                    <a:pt x="1250074" y="1368864"/>
                    <a:pt x="1210904" y="1385089"/>
                    <a:pt x="1170061" y="1385089"/>
                  </a:cubicBezTo>
                  <a:lnTo>
                    <a:pt x="153998" y="1385089"/>
                  </a:lnTo>
                  <a:cubicBezTo>
                    <a:pt x="68947" y="1385089"/>
                    <a:pt x="0" y="1316142"/>
                    <a:pt x="0" y="1231091"/>
                  </a:cubicBezTo>
                  <a:lnTo>
                    <a:pt x="0" y="153998"/>
                  </a:lnTo>
                  <a:cubicBezTo>
                    <a:pt x="0" y="68947"/>
                    <a:pt x="68947" y="0"/>
                    <a:pt x="15399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C0DF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324059" cy="1432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909905" y="-237594"/>
            <a:ext cx="9921082" cy="147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61"/>
              </a:lnSpc>
            </a:pPr>
            <a:r>
              <a:rPr lang="en-US" b="true" sz="8615" u="sng">
                <a:solidFill>
                  <a:srgbClr val="FDA829"/>
                </a:solidFill>
                <a:latin typeface="Saira Condensed Heavy"/>
                <a:ea typeface="Saira Condensed Heavy"/>
                <a:cs typeface="Saira Condensed Heavy"/>
                <a:sym typeface="Saira Condensed Heavy"/>
              </a:rPr>
              <a:t> </a:t>
            </a:r>
            <a:r>
              <a:rPr lang="en-US" b="true" sz="8615" u="sng">
                <a:solidFill>
                  <a:srgbClr val="FDA829"/>
                </a:solidFill>
                <a:latin typeface="Saira Condensed Heavy"/>
                <a:ea typeface="Saira Condensed Heavy"/>
                <a:cs typeface="Saira Condensed Heavy"/>
                <a:sym typeface="Saira Condensed Heavy"/>
              </a:rPr>
              <a:t>Valuation Analysis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0">
            <a:off x="-515089" y="6940854"/>
            <a:ext cx="2566916" cy="2997858"/>
          </a:xfrm>
          <a:custGeom>
            <a:avLst/>
            <a:gdLst/>
            <a:ahLst/>
            <a:cxnLst/>
            <a:rect r="r" b="b" t="t" l="l"/>
            <a:pathLst>
              <a:path h="2997858" w="2566916">
                <a:moveTo>
                  <a:pt x="2566916" y="2997857"/>
                </a:moveTo>
                <a:lnTo>
                  <a:pt x="0" y="2997857"/>
                </a:lnTo>
                <a:lnTo>
                  <a:pt x="0" y="0"/>
                </a:lnTo>
                <a:lnTo>
                  <a:pt x="2566916" y="0"/>
                </a:lnTo>
                <a:lnTo>
                  <a:pt x="2566916" y="299785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691920" y="9973741"/>
            <a:ext cx="6904160" cy="496495"/>
          </a:xfrm>
          <a:custGeom>
            <a:avLst/>
            <a:gdLst/>
            <a:ahLst/>
            <a:cxnLst/>
            <a:rect r="r" b="b" t="t" l="l"/>
            <a:pathLst>
              <a:path h="496495" w="6904160">
                <a:moveTo>
                  <a:pt x="0" y="0"/>
                </a:moveTo>
                <a:lnTo>
                  <a:pt x="6904160" y="0"/>
                </a:lnTo>
                <a:lnTo>
                  <a:pt x="6904160" y="496496"/>
                </a:lnTo>
                <a:lnTo>
                  <a:pt x="0" y="496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04084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-3939061" y="5412782"/>
            <a:ext cx="8378065" cy="8378031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DFDFDF">
                <a:alpha val="9804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767003" y="1762904"/>
            <a:ext cx="3677937" cy="642558"/>
            <a:chOff x="0" y="0"/>
            <a:chExt cx="1839732" cy="3214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39732" cy="321412"/>
            </a:xfrm>
            <a:custGeom>
              <a:avLst/>
              <a:gdLst/>
              <a:ahLst/>
              <a:cxnLst/>
              <a:rect r="r" b="b" t="t" l="l"/>
              <a:pathLst>
                <a:path h="321412" w="1839732">
                  <a:moveTo>
                    <a:pt x="1636532" y="0"/>
                  </a:moveTo>
                  <a:cubicBezTo>
                    <a:pt x="1748756" y="0"/>
                    <a:pt x="1839732" y="71951"/>
                    <a:pt x="1839732" y="160706"/>
                  </a:cubicBezTo>
                  <a:cubicBezTo>
                    <a:pt x="1839732" y="249462"/>
                    <a:pt x="1748756" y="321412"/>
                    <a:pt x="1636532" y="321412"/>
                  </a:cubicBezTo>
                  <a:lnTo>
                    <a:pt x="203200" y="321412"/>
                  </a:lnTo>
                  <a:cubicBezTo>
                    <a:pt x="90976" y="321412"/>
                    <a:pt x="0" y="249462"/>
                    <a:pt x="0" y="160706"/>
                  </a:cubicBezTo>
                  <a:cubicBezTo>
                    <a:pt x="0" y="71951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1839732" cy="321412"/>
            </a:xfrm>
            <a:prstGeom prst="rect">
              <a:avLst/>
            </a:prstGeom>
          </p:spPr>
          <p:txBody>
            <a:bodyPr anchor="ctr" rtlCol="false" tIns="28463" lIns="28463" bIns="28463" rIns="28463"/>
            <a:lstStyle/>
            <a:p>
              <a:pPr algn="ctr">
                <a:lnSpc>
                  <a:spcPts val="255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699457" y="1762904"/>
            <a:ext cx="5027288" cy="638586"/>
            <a:chOff x="0" y="0"/>
            <a:chExt cx="2514688" cy="31942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14688" cy="319425"/>
            </a:xfrm>
            <a:custGeom>
              <a:avLst/>
              <a:gdLst/>
              <a:ahLst/>
              <a:cxnLst/>
              <a:rect r="r" b="b" t="t" l="l"/>
              <a:pathLst>
                <a:path h="319425" w="2514688">
                  <a:moveTo>
                    <a:pt x="2311488" y="0"/>
                  </a:moveTo>
                  <a:cubicBezTo>
                    <a:pt x="2423712" y="0"/>
                    <a:pt x="2514688" y="71506"/>
                    <a:pt x="2514688" y="159713"/>
                  </a:cubicBezTo>
                  <a:cubicBezTo>
                    <a:pt x="2514688" y="247920"/>
                    <a:pt x="2423712" y="319425"/>
                    <a:pt x="2311488" y="319425"/>
                  </a:cubicBezTo>
                  <a:lnTo>
                    <a:pt x="203200" y="319425"/>
                  </a:lnTo>
                  <a:cubicBezTo>
                    <a:pt x="90976" y="319425"/>
                    <a:pt x="0" y="247920"/>
                    <a:pt x="0" y="159713"/>
                  </a:cubicBezTo>
                  <a:cubicBezTo>
                    <a:pt x="0" y="7150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C0DF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2514688" cy="319425"/>
            </a:xfrm>
            <a:prstGeom prst="rect">
              <a:avLst/>
            </a:prstGeom>
          </p:spPr>
          <p:txBody>
            <a:bodyPr anchor="ctr" rtlCol="false" tIns="28463" lIns="28463" bIns="28463" rIns="28463"/>
            <a:lstStyle/>
            <a:p>
              <a:pPr algn="ctr">
                <a:lnSpc>
                  <a:spcPts val="255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020449" y="1762904"/>
            <a:ext cx="4993908" cy="638586"/>
            <a:chOff x="0" y="0"/>
            <a:chExt cx="2497991" cy="3194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497991" cy="319425"/>
            </a:xfrm>
            <a:custGeom>
              <a:avLst/>
              <a:gdLst/>
              <a:ahLst/>
              <a:cxnLst/>
              <a:rect r="r" b="b" t="t" l="l"/>
              <a:pathLst>
                <a:path h="319425" w="2497991">
                  <a:moveTo>
                    <a:pt x="2294791" y="0"/>
                  </a:moveTo>
                  <a:cubicBezTo>
                    <a:pt x="2407015" y="0"/>
                    <a:pt x="2497991" y="71506"/>
                    <a:pt x="2497991" y="159713"/>
                  </a:cubicBezTo>
                  <a:cubicBezTo>
                    <a:pt x="2497991" y="247920"/>
                    <a:pt x="2407015" y="319425"/>
                    <a:pt x="2294791" y="319425"/>
                  </a:cubicBezTo>
                  <a:lnTo>
                    <a:pt x="203200" y="319425"/>
                  </a:lnTo>
                  <a:cubicBezTo>
                    <a:pt x="90976" y="319425"/>
                    <a:pt x="0" y="247920"/>
                    <a:pt x="0" y="159713"/>
                  </a:cubicBezTo>
                  <a:cubicBezTo>
                    <a:pt x="0" y="7150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2497991" cy="319425"/>
            </a:xfrm>
            <a:prstGeom prst="rect">
              <a:avLst/>
            </a:prstGeom>
          </p:spPr>
          <p:txBody>
            <a:bodyPr anchor="ctr" rtlCol="false" tIns="28463" lIns="28463" bIns="28463" rIns="28463"/>
            <a:lstStyle/>
            <a:p>
              <a:pPr algn="ctr">
                <a:lnSpc>
                  <a:spcPts val="2554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69882" y="2851323"/>
            <a:ext cx="5000925" cy="5259010"/>
            <a:chOff x="0" y="0"/>
            <a:chExt cx="3554359" cy="373779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554359" cy="3737791"/>
            </a:xfrm>
            <a:custGeom>
              <a:avLst/>
              <a:gdLst/>
              <a:ahLst/>
              <a:cxnLst/>
              <a:rect r="r" b="b" t="t" l="l"/>
              <a:pathLst>
                <a:path h="3737791" w="3554359">
                  <a:moveTo>
                    <a:pt x="154810" y="0"/>
                  </a:moveTo>
                  <a:lnTo>
                    <a:pt x="3399549" y="0"/>
                  </a:lnTo>
                  <a:cubicBezTo>
                    <a:pt x="3440608" y="0"/>
                    <a:pt x="3479984" y="16310"/>
                    <a:pt x="3509017" y="45343"/>
                  </a:cubicBezTo>
                  <a:cubicBezTo>
                    <a:pt x="3538049" y="74375"/>
                    <a:pt x="3554359" y="113752"/>
                    <a:pt x="3554359" y="154810"/>
                  </a:cubicBezTo>
                  <a:lnTo>
                    <a:pt x="3554359" y="3582981"/>
                  </a:lnTo>
                  <a:cubicBezTo>
                    <a:pt x="3554359" y="3624040"/>
                    <a:pt x="3538049" y="3663416"/>
                    <a:pt x="3509017" y="3692449"/>
                  </a:cubicBezTo>
                  <a:cubicBezTo>
                    <a:pt x="3479984" y="3721481"/>
                    <a:pt x="3440608" y="3737791"/>
                    <a:pt x="3399549" y="3737791"/>
                  </a:cubicBezTo>
                  <a:lnTo>
                    <a:pt x="154810" y="3737791"/>
                  </a:lnTo>
                  <a:cubicBezTo>
                    <a:pt x="113752" y="3737791"/>
                    <a:pt x="74375" y="3721481"/>
                    <a:pt x="45343" y="3692449"/>
                  </a:cubicBezTo>
                  <a:cubicBezTo>
                    <a:pt x="16310" y="3663416"/>
                    <a:pt x="0" y="3624040"/>
                    <a:pt x="0" y="3582981"/>
                  </a:cubicBezTo>
                  <a:lnTo>
                    <a:pt x="0" y="154810"/>
                  </a:lnTo>
                  <a:cubicBezTo>
                    <a:pt x="0" y="113752"/>
                    <a:pt x="16310" y="74375"/>
                    <a:pt x="45343" y="45343"/>
                  </a:cubicBezTo>
                  <a:cubicBezTo>
                    <a:pt x="74375" y="16310"/>
                    <a:pt x="113752" y="0"/>
                    <a:pt x="15481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3554359" cy="3756841"/>
            </a:xfrm>
            <a:prstGeom prst="rect">
              <a:avLst/>
            </a:prstGeom>
          </p:spPr>
          <p:txBody>
            <a:bodyPr anchor="t" rtlCol="false" tIns="142317" lIns="142317" bIns="142317" rIns="142317"/>
            <a:lstStyle/>
            <a:p>
              <a:pPr algn="l">
                <a:lnSpc>
                  <a:spcPts val="2340"/>
                </a:lnSpc>
              </a:pPr>
            </a:p>
            <a:p>
              <a:pPr algn="l">
                <a:lnSpc>
                  <a:spcPts val="2340"/>
                </a:lnSpc>
              </a:pPr>
            </a:p>
          </p:txBody>
        </p:sp>
      </p:grpSp>
      <p:sp>
        <p:nvSpPr>
          <p:cNvPr name="AutoShape 24" id="24"/>
          <p:cNvSpPr/>
          <p:nvPr/>
        </p:nvSpPr>
        <p:spPr>
          <a:xfrm>
            <a:off x="8870446" y="1239029"/>
            <a:ext cx="5646957" cy="523875"/>
          </a:xfrm>
          <a:prstGeom prst="line">
            <a:avLst/>
          </a:prstGeom>
          <a:ln cap="flat" w="19050">
            <a:solidFill>
              <a:srgbClr val="EFEF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3605971" y="1239029"/>
            <a:ext cx="5264475" cy="523875"/>
          </a:xfrm>
          <a:prstGeom prst="line">
            <a:avLst/>
          </a:prstGeom>
          <a:ln cap="flat" w="19050">
            <a:solidFill>
              <a:srgbClr val="EFEF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1628060" y="1769524"/>
            <a:ext cx="3736251" cy="55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b="true" sz="3244">
                <a:solidFill>
                  <a:srgbClr val="000000"/>
                </a:solidFill>
                <a:latin typeface="Saira Condensed Bold"/>
                <a:ea typeface="Saira Condensed Bold"/>
                <a:cs typeface="Saira Condensed Bold"/>
                <a:sym typeface="Saira Condensed Bold"/>
              </a:rPr>
              <a:t>DCF MODEL</a:t>
            </a:r>
          </a:p>
        </p:txBody>
      </p:sp>
      <p:sp>
        <p:nvSpPr>
          <p:cNvPr name="AutoShape 27" id="27"/>
          <p:cNvSpPr/>
          <p:nvPr/>
        </p:nvSpPr>
        <p:spPr>
          <a:xfrm>
            <a:off x="9211530" y="2411015"/>
            <a:ext cx="0" cy="449834"/>
          </a:xfrm>
          <a:prstGeom prst="line">
            <a:avLst/>
          </a:prstGeom>
          <a:ln cap="flat" w="38100">
            <a:solidFill>
              <a:srgbClr val="EFEFE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>
            <a:off x="14614231" y="3056353"/>
            <a:ext cx="0" cy="449834"/>
          </a:xfrm>
          <a:prstGeom prst="line">
            <a:avLst/>
          </a:prstGeom>
          <a:ln cap="flat" w="38100">
            <a:solidFill>
              <a:srgbClr val="EFEFE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9" id="29"/>
          <p:cNvSpPr/>
          <p:nvPr/>
        </p:nvSpPr>
        <p:spPr>
          <a:xfrm flipH="false" flipV="true" rot="0">
            <a:off x="16121052" y="7315167"/>
            <a:ext cx="2821824" cy="3295561"/>
          </a:xfrm>
          <a:custGeom>
            <a:avLst/>
            <a:gdLst/>
            <a:ahLst/>
            <a:cxnLst/>
            <a:rect r="r" b="b" t="t" l="l"/>
            <a:pathLst>
              <a:path h="3295561" w="2821824">
                <a:moveTo>
                  <a:pt x="0" y="3295561"/>
                </a:moveTo>
                <a:lnTo>
                  <a:pt x="2821825" y="3295561"/>
                </a:lnTo>
                <a:lnTo>
                  <a:pt x="2821825" y="0"/>
                </a:lnTo>
                <a:lnTo>
                  <a:pt x="0" y="0"/>
                </a:lnTo>
                <a:lnTo>
                  <a:pt x="0" y="329556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2355395" y="2851323"/>
            <a:ext cx="4903905" cy="5259010"/>
            <a:chOff x="0" y="0"/>
            <a:chExt cx="3485404" cy="373779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485404" cy="3737791"/>
            </a:xfrm>
            <a:custGeom>
              <a:avLst/>
              <a:gdLst/>
              <a:ahLst/>
              <a:cxnLst/>
              <a:rect r="r" b="b" t="t" l="l"/>
              <a:pathLst>
                <a:path h="3737791" w="3485404">
                  <a:moveTo>
                    <a:pt x="157873" y="0"/>
                  </a:moveTo>
                  <a:lnTo>
                    <a:pt x="3327531" y="0"/>
                  </a:lnTo>
                  <a:cubicBezTo>
                    <a:pt x="3369402" y="0"/>
                    <a:pt x="3409557" y="16633"/>
                    <a:pt x="3439164" y="46240"/>
                  </a:cubicBezTo>
                  <a:cubicBezTo>
                    <a:pt x="3468771" y="75847"/>
                    <a:pt x="3485404" y="116002"/>
                    <a:pt x="3485404" y="157873"/>
                  </a:cubicBezTo>
                  <a:lnTo>
                    <a:pt x="3485404" y="3579919"/>
                  </a:lnTo>
                  <a:cubicBezTo>
                    <a:pt x="3485404" y="3621789"/>
                    <a:pt x="3468771" y="3661945"/>
                    <a:pt x="3439164" y="3691551"/>
                  </a:cubicBezTo>
                  <a:cubicBezTo>
                    <a:pt x="3409557" y="3721158"/>
                    <a:pt x="3369402" y="3737791"/>
                    <a:pt x="3327531" y="3737791"/>
                  </a:cubicBezTo>
                  <a:lnTo>
                    <a:pt x="157873" y="3737791"/>
                  </a:lnTo>
                  <a:cubicBezTo>
                    <a:pt x="116002" y="3737791"/>
                    <a:pt x="75847" y="3721158"/>
                    <a:pt x="46240" y="3691551"/>
                  </a:cubicBezTo>
                  <a:cubicBezTo>
                    <a:pt x="16633" y="3661945"/>
                    <a:pt x="0" y="3621789"/>
                    <a:pt x="0" y="3579919"/>
                  </a:cubicBezTo>
                  <a:lnTo>
                    <a:pt x="0" y="157873"/>
                  </a:lnTo>
                  <a:cubicBezTo>
                    <a:pt x="0" y="116002"/>
                    <a:pt x="16633" y="75847"/>
                    <a:pt x="46240" y="46240"/>
                  </a:cubicBezTo>
                  <a:cubicBezTo>
                    <a:pt x="75847" y="16633"/>
                    <a:pt x="116002" y="0"/>
                    <a:pt x="15787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3485404" cy="3756841"/>
            </a:xfrm>
            <a:prstGeom prst="rect">
              <a:avLst/>
            </a:prstGeom>
          </p:spPr>
          <p:txBody>
            <a:bodyPr anchor="t" rtlCol="false" tIns="142317" lIns="142317" bIns="142317" rIns="142317"/>
            <a:lstStyle/>
            <a:p>
              <a:pPr algn="l">
                <a:lnSpc>
                  <a:spcPts val="2340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249972" y="182041"/>
            <a:ext cx="1472879" cy="1472879"/>
          </a:xfrm>
          <a:custGeom>
            <a:avLst/>
            <a:gdLst/>
            <a:ahLst/>
            <a:cxnLst/>
            <a:rect r="r" b="b" t="t" l="l"/>
            <a:pathLst>
              <a:path h="1472879" w="1472879">
                <a:moveTo>
                  <a:pt x="0" y="0"/>
                </a:moveTo>
                <a:lnTo>
                  <a:pt x="1472879" y="0"/>
                </a:lnTo>
                <a:lnTo>
                  <a:pt x="1472879" y="1472879"/>
                </a:lnTo>
                <a:lnTo>
                  <a:pt x="0" y="14728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6018041" y="47358"/>
            <a:ext cx="1992632" cy="1421397"/>
          </a:xfrm>
          <a:custGeom>
            <a:avLst/>
            <a:gdLst/>
            <a:ahLst/>
            <a:cxnLst/>
            <a:rect r="r" b="b" t="t" l="l"/>
            <a:pathLst>
              <a:path h="1421397" w="1992632">
                <a:moveTo>
                  <a:pt x="0" y="0"/>
                </a:moveTo>
                <a:lnTo>
                  <a:pt x="1992632" y="0"/>
                </a:lnTo>
                <a:lnTo>
                  <a:pt x="1992632" y="1421397"/>
                </a:lnTo>
                <a:lnTo>
                  <a:pt x="0" y="14213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5375" r="0" b="-24812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5" id="35"/>
          <p:cNvSpPr txBox="true"/>
          <p:nvPr/>
        </p:nvSpPr>
        <p:spPr>
          <a:xfrm rot="0">
            <a:off x="1521321" y="2985954"/>
            <a:ext cx="4150250" cy="95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 valuation method that estimates the value of an investment using its expected future cash flows.</a:t>
            </a:r>
          </a:p>
        </p:txBody>
      </p:sp>
      <p:graphicFrame>
        <p:nvGraphicFramePr>
          <p:cNvPr name="Table 36" id="36"/>
          <p:cNvGraphicFramePr>
            <a:graphicFrameLocks noGrp="true"/>
          </p:cNvGraphicFramePr>
          <p:nvPr/>
        </p:nvGraphicFramePr>
        <p:xfrm>
          <a:off x="1521321" y="4016559"/>
          <a:ext cx="4077547" cy="1526721"/>
        </p:xfrm>
        <a:graphic>
          <a:graphicData uri="http://schemas.openxmlformats.org/drawingml/2006/table">
            <a:tbl>
              <a:tblPr/>
              <a:tblGrid>
                <a:gridCol w="1525553"/>
                <a:gridCol w="2551993"/>
              </a:tblGrid>
              <a:tr h="5089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19"/>
                        </a:lnSpc>
                        <a:defRPr/>
                      </a:pPr>
                      <a:r>
                        <a:rPr lang="en-US" sz="1157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INTRINSIC VALUE</a:t>
                      </a:r>
                      <a:endParaRPr lang="en-US" sz="1100"/>
                    </a:p>
                  </a:txBody>
                  <a:tcPr marL="97971" marR="97971" marT="97971" marB="97971" anchor="ctr">
                    <a:lnL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₹464.57</a:t>
                      </a:r>
                      <a:endParaRPr lang="en-US" sz="1100"/>
                    </a:p>
                  </a:txBody>
                  <a:tcPr marL="97971" marR="97971" marT="97971" marB="97971" anchor="ctr">
                    <a:lnL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66"/>
                    </a:solidFill>
                  </a:tcPr>
                </a:tc>
              </a:tr>
              <a:tr h="5089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19"/>
                        </a:lnSpc>
                        <a:defRPr/>
                      </a:pPr>
                      <a:r>
                        <a:rPr lang="en-US" sz="1157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UPPER BOUND</a:t>
                      </a:r>
                      <a:endParaRPr lang="en-US" sz="1100"/>
                    </a:p>
                  </a:txBody>
                  <a:tcPr marL="97971" marR="97971" marT="97971" marB="97971" anchor="ctr">
                    <a:lnL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₹511.02</a:t>
                      </a:r>
                      <a:endParaRPr lang="en-US" sz="1100"/>
                    </a:p>
                  </a:txBody>
                  <a:tcPr marL="97971" marR="97971" marT="97971" marB="97971" anchor="ctr">
                    <a:lnL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19"/>
                        </a:lnSpc>
                        <a:defRPr/>
                      </a:pPr>
                      <a:r>
                        <a:rPr lang="en-US" sz="1157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LOWER BOUND</a:t>
                      </a:r>
                      <a:endParaRPr lang="en-US" sz="1100"/>
                    </a:p>
                  </a:txBody>
                  <a:tcPr marL="97971" marR="97971" marT="97971" marB="97971" anchor="ctr">
                    <a:lnL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₹418.11</a:t>
                      </a:r>
                      <a:endParaRPr lang="en-US" sz="1100"/>
                    </a:p>
                  </a:txBody>
                  <a:tcPr marL="97971" marR="97971" marT="97971" marB="97971" anchor="ctr">
                    <a:lnL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24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AutoShape 37" id="37"/>
          <p:cNvSpPr/>
          <p:nvPr/>
        </p:nvSpPr>
        <p:spPr>
          <a:xfrm>
            <a:off x="3651132" y="2401490"/>
            <a:ext cx="0" cy="449834"/>
          </a:xfrm>
          <a:prstGeom prst="line">
            <a:avLst/>
          </a:prstGeom>
          <a:ln cap="flat" w="38100">
            <a:solidFill>
              <a:srgbClr val="EFEFEF"/>
            </a:solidFill>
            <a:prstDash val="solid"/>
            <a:headEnd type="none" len="sm" w="sm"/>
            <a:tailEnd type="arrow" len="sm" w="med"/>
          </a:ln>
        </p:spPr>
      </p:sp>
      <p:pic>
        <p:nvPicPr>
          <p:cNvPr name="Picture 38" id="3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68912" y="5335846"/>
            <a:ext cx="4654546" cy="3191854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0">
            <a:off x="6364511" y="1816832"/>
            <a:ext cx="5655938" cy="48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2"/>
              </a:lnSpc>
            </a:pPr>
            <a:r>
              <a:rPr lang="en-US" b="true" sz="2844">
                <a:solidFill>
                  <a:srgbClr val="000000"/>
                </a:solidFill>
                <a:latin typeface="Saira Condensed Heavy"/>
                <a:ea typeface="Saira Condensed Heavy"/>
                <a:cs typeface="Saira Condensed Heavy"/>
                <a:sym typeface="Saira Condensed Heavy"/>
              </a:rPr>
              <a:t>COMPARABLE COMPANIES MODEL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726745" y="1823047"/>
            <a:ext cx="5655938" cy="48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2"/>
              </a:lnSpc>
            </a:pPr>
            <a:r>
              <a:rPr lang="en-US" b="true" sz="2844">
                <a:solidFill>
                  <a:srgbClr val="000000"/>
                </a:solidFill>
                <a:latin typeface="Saira Condensed Heavy"/>
                <a:ea typeface="Saira Condensed Heavy"/>
                <a:cs typeface="Saira Condensed Heavy"/>
                <a:sym typeface="Saira Condensed Heavy"/>
              </a:rPr>
              <a:t>PRECEDENT TRANSACTIONS MODEL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699457" y="4013591"/>
            <a:ext cx="4997035" cy="378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Insight: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These multiples suggest a fair value share price significantly higher than the DCF range.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It reflects Bikaji's positioning as a strong player in the ethnic snacks market and aligns well with industry benchmarks.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However, this valuation assumes that Bikaji’s growth prospects and market share justify a premium, which HUL must critically evaluate.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12442278" y="4023116"/>
            <a:ext cx="4463416" cy="409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Insight: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These</a:t>
            </a: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valuations are close to the DCF range and reflect what strategic buyers have historically paid for companies in the snacks/FMCG sector.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These valuations offer a reasonable benchmark for a negotiated price but may not factor in Bikaji’s unique value drivers, such as its strong brand and potential synergies with HUL.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6938358" y="3135386"/>
            <a:ext cx="4150250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EV/Revenue Multiple : ₹705.62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EV/EBITDA Multiple : ₹695.52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44" id="44"/>
          <p:cNvSpPr txBox="true"/>
          <p:nvPr/>
        </p:nvSpPr>
        <p:spPr>
          <a:xfrm rot="0">
            <a:off x="12598861" y="3135386"/>
            <a:ext cx="4150250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EV/Revenue Multiple : ₹538.03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EV/EBITDA Multiple : ₹508.04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45" id="45"/>
          <p:cNvSpPr txBox="true"/>
          <p:nvPr/>
        </p:nvSpPr>
        <p:spPr>
          <a:xfrm rot="0">
            <a:off x="1807883" y="8187446"/>
            <a:ext cx="14354050" cy="97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7"/>
              </a:lnSpc>
              <a:spcBef>
                <a:spcPct val="0"/>
              </a:spcBef>
            </a:pPr>
            <a:r>
              <a:rPr lang="en-US" b="true" sz="2748" u="sng">
                <a:solidFill>
                  <a:srgbClr val="F5F1E1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We have taken valuable insights from each of these three valuation models to arrive at the final fair value share price range for the deal 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836458" y="9247881"/>
            <a:ext cx="14354050" cy="53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27"/>
              </a:lnSpc>
              <a:spcBef>
                <a:spcPct val="0"/>
              </a:spcBef>
            </a:pPr>
            <a:r>
              <a:rPr lang="en-US" b="true" sz="2948" u="sng">
                <a:solidFill>
                  <a:srgbClr val="FFDE59"/>
                </a:solidFill>
                <a:latin typeface="Evolve Sans Bold"/>
                <a:ea typeface="Evolve Sans Bold"/>
                <a:cs typeface="Evolve Sans Bold"/>
                <a:sym typeface="Evolve Sans Bold"/>
                <a:hlinkClick r:id="rId9" tooltip="https://docs.google.com/spreadsheets/d/1qMzUto5DViK1A41I0g_VwW1X5m-SPBOrfVw5m05kIfI/edit?usp=sharing"/>
              </a:rPr>
              <a:t>Excel Valuation Model Sheet Link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03" r="0" b="-47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7269" y="1731120"/>
            <a:ext cx="2872478" cy="545294"/>
          </a:xfrm>
          <a:custGeom>
            <a:avLst/>
            <a:gdLst/>
            <a:ahLst/>
            <a:cxnLst/>
            <a:rect r="r" b="b" t="t" l="l"/>
            <a:pathLst>
              <a:path h="545294" w="2872478">
                <a:moveTo>
                  <a:pt x="0" y="0"/>
                </a:moveTo>
                <a:lnTo>
                  <a:pt x="2872478" y="0"/>
                </a:lnTo>
                <a:lnTo>
                  <a:pt x="2872478" y="545294"/>
                </a:lnTo>
                <a:lnTo>
                  <a:pt x="0" y="545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06" r="0" b="-300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693020"/>
            <a:ext cx="71341" cy="7847506"/>
          </a:xfrm>
          <a:custGeom>
            <a:avLst/>
            <a:gdLst/>
            <a:ahLst/>
            <a:cxnLst/>
            <a:rect r="r" b="b" t="t" l="l"/>
            <a:pathLst>
              <a:path h="7847506" w="71341">
                <a:moveTo>
                  <a:pt x="0" y="0"/>
                </a:moveTo>
                <a:lnTo>
                  <a:pt x="71341" y="0"/>
                </a:lnTo>
                <a:lnTo>
                  <a:pt x="71341" y="7847505"/>
                </a:lnTo>
                <a:lnTo>
                  <a:pt x="0" y="78475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9972" y="2165156"/>
            <a:ext cx="8392565" cy="3895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47"/>
              </a:lnSpc>
            </a:pPr>
          </a:p>
          <a:p>
            <a:pPr algn="just" marL="485462" indent="-242731" lvl="1">
              <a:lnSpc>
                <a:spcPts val="3147"/>
              </a:lnSpc>
              <a:buFont typeface="Arial"/>
              <a:buChar char="•"/>
            </a:pPr>
            <a:r>
              <a:rPr lang="en-US" sz="22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Acquiring a 51% majority stake typically involves a control premium (30–40% above fair value) to reflect the buyer's ability to direct the company’s operations and strategic decisions.</a:t>
            </a:r>
          </a:p>
          <a:p>
            <a:pPr algn="just">
              <a:lnSpc>
                <a:spcPts val="3147"/>
              </a:lnSpc>
            </a:pPr>
          </a:p>
          <a:p>
            <a:pPr algn="just" marL="485462" indent="-242731" lvl="1">
              <a:lnSpc>
                <a:spcPts val="3147"/>
              </a:lnSpc>
              <a:buFont typeface="Arial"/>
              <a:buChar char="•"/>
            </a:pPr>
            <a:r>
              <a:rPr lang="en-US" sz="22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Since</a:t>
            </a:r>
            <a:r>
              <a:rPr lang="en-US" sz="22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 Bikaji’s intrinsic value (based on </a:t>
            </a:r>
            <a:r>
              <a:rPr lang="en-US" b="true" sz="2248">
                <a:solidFill>
                  <a:srgbClr val="DFDFD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DCF and Precedent Transactions</a:t>
            </a:r>
            <a:r>
              <a:rPr lang="en-US" sz="22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) ranges between INR 418–538, a control premium would bring the acquisition price to approximately INR 550–750 which is close to the </a:t>
            </a:r>
            <a:r>
              <a:rPr lang="en-US" b="true" sz="2248">
                <a:solidFill>
                  <a:srgbClr val="DFDFD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Comparable Companies Valuation</a:t>
            </a:r>
            <a:r>
              <a:rPr lang="en-US" sz="22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 price .</a:t>
            </a:r>
          </a:p>
          <a:p>
            <a:pPr algn="just">
              <a:lnSpc>
                <a:spcPts val="3147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028833" y="-142875"/>
            <a:ext cx="10230334" cy="121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b="true" sz="7028" u="sng">
                <a:solidFill>
                  <a:srgbClr val="FDA829"/>
                </a:solidFill>
                <a:latin typeface="Saira Condensed Heavy"/>
                <a:ea typeface="Saira Condensed Heavy"/>
                <a:cs typeface="Saira Condensed Heavy"/>
                <a:sym typeface="Saira Condensed Heavy"/>
              </a:rPr>
              <a:t>DEAL OFFER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018041" y="47358"/>
            <a:ext cx="1992632" cy="1421397"/>
          </a:xfrm>
          <a:custGeom>
            <a:avLst/>
            <a:gdLst/>
            <a:ahLst/>
            <a:cxnLst/>
            <a:rect r="r" b="b" t="t" l="l"/>
            <a:pathLst>
              <a:path h="1421397" w="1992632">
                <a:moveTo>
                  <a:pt x="0" y="0"/>
                </a:moveTo>
                <a:lnTo>
                  <a:pt x="1992632" y="0"/>
                </a:lnTo>
                <a:lnTo>
                  <a:pt x="1992632" y="1421397"/>
                </a:lnTo>
                <a:lnTo>
                  <a:pt x="0" y="14213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5375" r="0" b="-24812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17269" y="182041"/>
            <a:ext cx="1205581" cy="1205581"/>
          </a:xfrm>
          <a:custGeom>
            <a:avLst/>
            <a:gdLst/>
            <a:ahLst/>
            <a:cxnLst/>
            <a:rect r="r" b="b" t="t" l="l"/>
            <a:pathLst>
              <a:path h="1205581" w="1205581">
                <a:moveTo>
                  <a:pt x="0" y="0"/>
                </a:moveTo>
                <a:lnTo>
                  <a:pt x="1205582" y="0"/>
                </a:lnTo>
                <a:lnTo>
                  <a:pt x="1205582" y="1205581"/>
                </a:lnTo>
                <a:lnTo>
                  <a:pt x="0" y="12055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28833" y="993056"/>
            <a:ext cx="14906475" cy="481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7"/>
              </a:lnSpc>
              <a:spcBef>
                <a:spcPct val="0"/>
              </a:spcBef>
            </a:pPr>
            <a:r>
              <a:rPr lang="en-US" b="true" sz="2648" u="sng">
                <a:solidFill>
                  <a:srgbClr val="DFDFD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HUL should acquire the 51% majority stake in Bikaji Foods International Ltd.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3152" y="1784416"/>
            <a:ext cx="2715963" cy="363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67"/>
              </a:lnSpc>
              <a:spcBef>
                <a:spcPct val="0"/>
              </a:spcBef>
            </a:pPr>
            <a:r>
              <a:rPr lang="en-US" b="true" sz="2048">
                <a:solidFill>
                  <a:srgbClr val="081B30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 </a:t>
            </a:r>
            <a:r>
              <a:rPr lang="en-US" b="true" sz="2048">
                <a:solidFill>
                  <a:srgbClr val="081B30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Control Premium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0910" y="6731533"/>
            <a:ext cx="8626731" cy="372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Evolve Sans"/>
                <a:ea typeface="Evolve Sans"/>
                <a:cs typeface="Evolve Sans"/>
                <a:sym typeface="Evolve Sans"/>
              </a:rPr>
              <a:t>Proposed Acquisition Price Range: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Evolve Sans"/>
                <a:ea typeface="Evolve Sans"/>
                <a:cs typeface="Evolve Sans"/>
                <a:sym typeface="Evolve Sans"/>
              </a:rPr>
              <a:t>Lower Bound: </a:t>
            </a:r>
            <a:r>
              <a:rPr lang="en-US" b="true" sz="2100">
                <a:solidFill>
                  <a:srgbClr val="FFFFF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INR 550 per share</a:t>
            </a:r>
            <a:r>
              <a:rPr lang="en-US" sz="2100">
                <a:solidFill>
                  <a:srgbClr val="FFFFFF"/>
                </a:solidFill>
                <a:latin typeface="Evolve Sans"/>
                <a:ea typeface="Evolve Sans"/>
                <a:cs typeface="Evolve Sans"/>
                <a:sym typeface="Evolve Sans"/>
              </a:rPr>
              <a:t> (based on intrinsic and precedent valuation).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Evolve Sans"/>
                <a:ea typeface="Evolve Sans"/>
                <a:cs typeface="Evolve Sans"/>
                <a:sym typeface="Evolve Sans"/>
              </a:rPr>
              <a:t>Upper Bound: </a:t>
            </a:r>
            <a:r>
              <a:rPr lang="en-US" b="true" sz="2100">
                <a:solidFill>
                  <a:srgbClr val="FFFFF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INR 750 per share</a:t>
            </a:r>
            <a:r>
              <a:rPr lang="en-US" sz="2100">
                <a:solidFill>
                  <a:srgbClr val="FFFFFF"/>
                </a:solidFill>
                <a:latin typeface="Evolve Sans"/>
                <a:ea typeface="Evolve Sans"/>
                <a:cs typeface="Evolve Sans"/>
                <a:sym typeface="Evolve Sans"/>
              </a:rPr>
              <a:t> (including control premium and strategic synergies).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Evolve Sans"/>
                <a:ea typeface="Evolve Sans"/>
                <a:cs typeface="Evolve Sans"/>
                <a:sym typeface="Evolve Sans"/>
              </a:rPr>
              <a:t>Majority Stake Payment: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Evolve Sans"/>
                <a:ea typeface="Evolve Sans"/>
                <a:cs typeface="Evolve Sans"/>
                <a:sym typeface="Evolve Sans"/>
              </a:rPr>
              <a:t>For a 51% stake, HUL should pay INR 7,012.5-9,562.5 crore (assuming 25 crore shares outstanding), depending on the negotiated share price within the proposed range.</a:t>
            </a:r>
          </a:p>
          <a:p>
            <a:pPr algn="just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548716" y="1731120"/>
            <a:ext cx="4143693" cy="574554"/>
          </a:xfrm>
          <a:custGeom>
            <a:avLst/>
            <a:gdLst/>
            <a:ahLst/>
            <a:cxnLst/>
            <a:rect r="r" b="b" t="t" l="l"/>
            <a:pathLst>
              <a:path h="574554" w="4143693">
                <a:moveTo>
                  <a:pt x="0" y="0"/>
                </a:moveTo>
                <a:lnTo>
                  <a:pt x="4143693" y="0"/>
                </a:lnTo>
                <a:lnTo>
                  <a:pt x="4143693" y="574554"/>
                </a:lnTo>
                <a:lnTo>
                  <a:pt x="0" y="574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494" r="0" b="-14647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697231" y="1841269"/>
            <a:ext cx="4195833" cy="38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47"/>
              </a:lnSpc>
              <a:spcBef>
                <a:spcPct val="0"/>
              </a:spcBef>
            </a:pPr>
            <a:r>
              <a:rPr lang="en-US" b="true" sz="2248">
                <a:solidFill>
                  <a:srgbClr val="081B30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Justification for the Price Range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05866" y="2370668"/>
            <a:ext cx="8173087" cy="4955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7"/>
              </a:lnSpc>
            </a:pPr>
            <a:r>
              <a:rPr lang="en-US" sz="2148" b="true">
                <a:solidFill>
                  <a:srgbClr val="DFDFD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Value Justification:</a:t>
            </a:r>
          </a:p>
          <a:p>
            <a:pPr algn="just" marL="463873" indent="-231937" lvl="1">
              <a:lnSpc>
                <a:spcPts val="3007"/>
              </a:lnSpc>
              <a:buFont typeface="Arial"/>
              <a:buChar char="•"/>
            </a:pPr>
            <a:r>
              <a:rPr lang="en-US" sz="21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The price range reflects Bikaji’s fair value based on different valuation models adjusted for synergies, growth potential, and control premium.</a:t>
            </a:r>
          </a:p>
          <a:p>
            <a:pPr algn="just">
              <a:lnSpc>
                <a:spcPts val="3007"/>
              </a:lnSpc>
            </a:pPr>
            <a:r>
              <a:rPr lang="en-US" sz="2148" b="true">
                <a:solidFill>
                  <a:srgbClr val="DFDFD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Risk Mitigation:</a:t>
            </a:r>
          </a:p>
          <a:p>
            <a:pPr algn="just" marL="463873" indent="-231937" lvl="1">
              <a:lnSpc>
                <a:spcPts val="3007"/>
              </a:lnSpc>
              <a:buFont typeface="Arial"/>
              <a:buChar char="•"/>
            </a:pPr>
            <a:r>
              <a:rPr lang="en-US" sz="21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Paying above INR 750 could lead to overpayment risks, especially if Bikaji fails to meet growth expectations or if integration challenges arise.</a:t>
            </a:r>
          </a:p>
          <a:p>
            <a:pPr algn="just">
              <a:lnSpc>
                <a:spcPts val="3007"/>
              </a:lnSpc>
            </a:pPr>
            <a:r>
              <a:rPr lang="en-US" sz="2148" b="true">
                <a:solidFill>
                  <a:srgbClr val="DFDFD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Competitive Advantage:</a:t>
            </a:r>
          </a:p>
          <a:p>
            <a:pPr algn="just" marL="463873" indent="-231937" lvl="1">
              <a:lnSpc>
                <a:spcPts val="3007"/>
              </a:lnSpc>
              <a:buFont typeface="Arial"/>
              <a:buChar char="•"/>
            </a:pPr>
            <a:r>
              <a:rPr lang="en-US" sz="2148">
                <a:solidFill>
                  <a:srgbClr val="DFDFDF"/>
                </a:solidFill>
                <a:latin typeface="Evolve Sans"/>
                <a:ea typeface="Evolve Sans"/>
                <a:cs typeface="Evolve Sans"/>
                <a:sym typeface="Evolve Sans"/>
              </a:rPr>
              <a:t>Acquiring Bikaji at a fair price enhances HUL’s strategic positioning in the ethnic snacks segment without significantly straining its financial resources.</a:t>
            </a:r>
          </a:p>
          <a:p>
            <a:pPr algn="just">
              <a:lnSpc>
                <a:spcPts val="3007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17269" y="5957639"/>
            <a:ext cx="2872478" cy="545294"/>
          </a:xfrm>
          <a:custGeom>
            <a:avLst/>
            <a:gdLst/>
            <a:ahLst/>
            <a:cxnLst/>
            <a:rect r="r" b="b" t="t" l="l"/>
            <a:pathLst>
              <a:path h="545294" w="2872478">
                <a:moveTo>
                  <a:pt x="0" y="0"/>
                </a:moveTo>
                <a:lnTo>
                  <a:pt x="2872478" y="0"/>
                </a:lnTo>
                <a:lnTo>
                  <a:pt x="2872478" y="545294"/>
                </a:lnTo>
                <a:lnTo>
                  <a:pt x="0" y="545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06" r="0" b="-3006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73784" y="6052682"/>
            <a:ext cx="2715963" cy="383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7"/>
              </a:lnSpc>
              <a:spcBef>
                <a:spcPct val="0"/>
              </a:spcBef>
            </a:pPr>
            <a:r>
              <a:rPr lang="en-US" b="true" sz="2148">
                <a:solidFill>
                  <a:srgbClr val="081B30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Payment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434685" y="7192660"/>
            <a:ext cx="3216226" cy="3297353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999171" y="7192660"/>
            <a:ext cx="3201444" cy="3297353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0524177" y="7002358"/>
            <a:ext cx="7992423" cy="38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47"/>
              </a:lnSpc>
              <a:spcBef>
                <a:spcPct val="0"/>
              </a:spcBef>
            </a:pPr>
            <a:r>
              <a:rPr lang="en-US" b="true" sz="2248" u="sng">
                <a:solidFill>
                  <a:srgbClr val="DFDFD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5Y Forecasted Revenue and EBITDA (after Acquisition)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935323" y="5195088"/>
            <a:ext cx="11674692" cy="0"/>
          </a:xfrm>
          <a:prstGeom prst="line">
            <a:avLst/>
          </a:prstGeom>
          <a:ln cap="flat" w="57150">
            <a:solidFill>
              <a:srgbClr val="FDA82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601700" y="1804619"/>
            <a:ext cx="7315200" cy="1289304"/>
          </a:xfrm>
          <a:custGeom>
            <a:avLst/>
            <a:gdLst/>
            <a:ahLst/>
            <a:cxnLst/>
            <a:rect r="r" b="b" t="t" l="l"/>
            <a:pathLst>
              <a:path h="1289304" w="7315200">
                <a:moveTo>
                  <a:pt x="0" y="0"/>
                </a:moveTo>
                <a:lnTo>
                  <a:pt x="7315200" y="0"/>
                </a:lnTo>
                <a:lnTo>
                  <a:pt x="7315200" y="1289304"/>
                </a:lnTo>
                <a:lnTo>
                  <a:pt x="0" y="1289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37456" y="5509413"/>
            <a:ext cx="11859997" cy="14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00"/>
              </a:lnSpc>
            </a:pPr>
            <a:r>
              <a:rPr lang="en-US" b="true" sz="7929">
                <a:solidFill>
                  <a:srgbClr val="DFDFDF"/>
                </a:solidFill>
                <a:latin typeface="Evolve Sans Bold"/>
                <a:ea typeface="Evolve Sans Bold"/>
                <a:cs typeface="Evolve Sans Bold"/>
                <a:sym typeface="Evolve Sans Bold"/>
              </a:rPr>
              <a:t>FAC BULLS (IIT KANPUR)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722277" y="8256485"/>
            <a:ext cx="7315200" cy="1289304"/>
          </a:xfrm>
          <a:custGeom>
            <a:avLst/>
            <a:gdLst/>
            <a:ahLst/>
            <a:cxnLst/>
            <a:rect r="r" b="b" t="t" l="l"/>
            <a:pathLst>
              <a:path h="1289304" w="7315200">
                <a:moveTo>
                  <a:pt x="7315200" y="0"/>
                </a:moveTo>
                <a:lnTo>
                  <a:pt x="0" y="0"/>
                </a:lnTo>
                <a:lnTo>
                  <a:pt x="0" y="1289304"/>
                </a:lnTo>
                <a:lnTo>
                  <a:pt x="7315200" y="128930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195588" y="7033028"/>
            <a:ext cx="9132605" cy="9132568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DFDFDF">
                <a:alpha val="980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302006" y="8613648"/>
            <a:ext cx="1190892" cy="574977"/>
          </a:xfrm>
          <a:custGeom>
            <a:avLst/>
            <a:gdLst/>
            <a:ahLst/>
            <a:cxnLst/>
            <a:rect r="r" b="b" t="t" l="l"/>
            <a:pathLst>
              <a:path h="574977" w="1190892">
                <a:moveTo>
                  <a:pt x="0" y="0"/>
                </a:moveTo>
                <a:lnTo>
                  <a:pt x="1190893" y="0"/>
                </a:lnTo>
                <a:lnTo>
                  <a:pt x="1190893" y="574977"/>
                </a:lnTo>
                <a:lnTo>
                  <a:pt x="0" y="574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18132" b="-6377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68408" y="8613648"/>
            <a:ext cx="1190892" cy="574977"/>
          </a:xfrm>
          <a:custGeom>
            <a:avLst/>
            <a:gdLst/>
            <a:ahLst/>
            <a:cxnLst/>
            <a:rect r="r" b="b" t="t" l="l"/>
            <a:pathLst>
              <a:path h="574977" w="1190892">
                <a:moveTo>
                  <a:pt x="0" y="0"/>
                </a:moveTo>
                <a:lnTo>
                  <a:pt x="1190892" y="0"/>
                </a:lnTo>
                <a:lnTo>
                  <a:pt x="1190892" y="574977"/>
                </a:lnTo>
                <a:lnTo>
                  <a:pt x="0" y="574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18132" b="-6377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037456" y="2803173"/>
            <a:ext cx="11058675" cy="236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39"/>
              </a:lnSpc>
            </a:pPr>
            <a:r>
              <a:rPr lang="en-US" b="true" sz="17587">
                <a:solidFill>
                  <a:srgbClr val="FDA829"/>
                </a:solidFill>
                <a:latin typeface="Saira Condensed Heavy"/>
                <a:ea typeface="Saira Condensed Heavy"/>
                <a:cs typeface="Saira Condensed Heavy"/>
                <a:sym typeface="Saira Condensed Heavy"/>
              </a:rPr>
              <a:t>THANK YOU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92261" y="292261"/>
            <a:ext cx="1472879" cy="1472879"/>
          </a:xfrm>
          <a:custGeom>
            <a:avLst/>
            <a:gdLst/>
            <a:ahLst/>
            <a:cxnLst/>
            <a:rect r="r" b="b" t="t" l="l"/>
            <a:pathLst>
              <a:path h="1472879" w="1472879">
                <a:moveTo>
                  <a:pt x="0" y="0"/>
                </a:moveTo>
                <a:lnTo>
                  <a:pt x="1472878" y="0"/>
                </a:lnTo>
                <a:lnTo>
                  <a:pt x="1472878" y="1472878"/>
                </a:lnTo>
                <a:lnTo>
                  <a:pt x="0" y="14728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204393" y="78623"/>
            <a:ext cx="2719137" cy="1939633"/>
          </a:xfrm>
          <a:custGeom>
            <a:avLst/>
            <a:gdLst/>
            <a:ahLst/>
            <a:cxnLst/>
            <a:rect r="r" b="b" t="t" l="l"/>
            <a:pathLst>
              <a:path h="1939633" w="2719137">
                <a:moveTo>
                  <a:pt x="0" y="0"/>
                </a:moveTo>
                <a:lnTo>
                  <a:pt x="2719137" y="0"/>
                </a:lnTo>
                <a:lnTo>
                  <a:pt x="2719137" y="1939634"/>
                </a:lnTo>
                <a:lnTo>
                  <a:pt x="0" y="19396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5375" r="0" b="-24812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6352665" y="292261"/>
            <a:ext cx="1512359" cy="1512359"/>
          </a:xfrm>
          <a:custGeom>
            <a:avLst/>
            <a:gdLst/>
            <a:ahLst/>
            <a:cxnLst/>
            <a:rect r="r" b="b" t="t" l="l"/>
            <a:pathLst>
              <a:path h="1512359" w="1512359">
                <a:moveTo>
                  <a:pt x="0" y="0"/>
                </a:moveTo>
                <a:lnTo>
                  <a:pt x="1512359" y="0"/>
                </a:lnTo>
                <a:lnTo>
                  <a:pt x="1512359" y="1512358"/>
                </a:lnTo>
                <a:lnTo>
                  <a:pt x="0" y="15123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DAGYfqjbq40</dc:identifier>
  <dcterms:modified xsi:type="dcterms:W3CDTF">2011-08-01T06:04:30Z</dcterms:modified>
  <cp:revision>1</cp:revision>
  <dc:title>M&amp;A Rainmaker-Case Study Round-Presentation-Team-FAC Bulls (IIT Kanpur)</dc:title>
</cp:coreProperties>
</file>