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61" r:id="rId5"/>
    <p:sldId id="259" r:id="rId6"/>
    <p:sldId id="262" r:id="rId7"/>
    <p:sldId id="263" r:id="rId8"/>
    <p:sldId id="264" r:id="rId9"/>
    <p:sldId id="260" r:id="rId10"/>
    <p:sldId id="266" r:id="rId11"/>
    <p:sldId id="271" r:id="rId12"/>
    <p:sldId id="272" r:id="rId13"/>
    <p:sldId id="276" r:id="rId14"/>
    <p:sldId id="277" r:id="rId15"/>
    <p:sldId id="268" r:id="rId16"/>
    <p:sldId id="270" r:id="rId17"/>
    <p:sldId id="269" r:id="rId18"/>
    <p:sldId id="273" r:id="rId19"/>
    <p:sldId id="274" r:id="rId20"/>
    <p:sldId id="275" r:id="rId21"/>
    <p:sldId id="265"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ndari, Keshav" initials="BK" lastIdx="0" clrIdx="0">
    <p:extLst>
      <p:ext uri="{19B8F6BF-5375-455C-9EA6-DF929625EA0E}">
        <p15:presenceInfo xmlns:p15="http://schemas.microsoft.com/office/powerpoint/2012/main" userId="S-1-5-21-2060762456-2615526243-3104027729-2510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87656-BD4A-45BB-82B3-BCF16D6C53A0}" type="datetimeFigureOut">
              <a:rPr lang="en-US" smtClean="0"/>
              <a:t>9/23/2018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21BC0-928F-4E85-8DD4-5622D9A6C477}" type="slidenum">
              <a:rPr lang="en-US" smtClean="0"/>
              <a:t>‹#›</a:t>
            </a:fld>
            <a:endParaRPr lang="en-US"/>
          </a:p>
        </p:txBody>
      </p:sp>
    </p:spTree>
    <p:extLst>
      <p:ext uri="{BB962C8B-B14F-4D97-AF65-F5344CB8AC3E}">
        <p14:creationId xmlns:p14="http://schemas.microsoft.com/office/powerpoint/2010/main" val="3716337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9D3B08-6736-47F6-9987-BCF797C96876}" type="datetime1">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280B7-33C8-484D-BC4E-CE9E601AE53A}" type="slidenum">
              <a:rPr lang="en-US" smtClean="0"/>
              <a:t>‹#›</a:t>
            </a:fld>
            <a:endParaRPr lang="en-US"/>
          </a:p>
        </p:txBody>
      </p:sp>
    </p:spTree>
    <p:extLst>
      <p:ext uri="{BB962C8B-B14F-4D97-AF65-F5344CB8AC3E}">
        <p14:creationId xmlns:p14="http://schemas.microsoft.com/office/powerpoint/2010/main" val="22885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686623-53F2-4DDE-BEA5-D02D7DD62309}" type="datetime1">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280B7-33C8-484D-BC4E-CE9E601AE53A}" type="slidenum">
              <a:rPr lang="en-US" smtClean="0"/>
              <a:t>‹#›</a:t>
            </a:fld>
            <a:endParaRPr lang="en-US"/>
          </a:p>
        </p:txBody>
      </p:sp>
    </p:spTree>
    <p:extLst>
      <p:ext uri="{BB962C8B-B14F-4D97-AF65-F5344CB8AC3E}">
        <p14:creationId xmlns:p14="http://schemas.microsoft.com/office/powerpoint/2010/main" val="246140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092E3C-D7D1-422F-A1BC-7899E5806A3D}" type="datetime1">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280B7-33C8-484D-BC4E-CE9E601AE53A}" type="slidenum">
              <a:rPr lang="en-US" smtClean="0"/>
              <a:t>‹#›</a:t>
            </a:fld>
            <a:endParaRPr lang="en-US"/>
          </a:p>
        </p:txBody>
      </p:sp>
    </p:spTree>
    <p:extLst>
      <p:ext uri="{BB962C8B-B14F-4D97-AF65-F5344CB8AC3E}">
        <p14:creationId xmlns:p14="http://schemas.microsoft.com/office/powerpoint/2010/main" val="155632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FD109C-66B2-491F-9B21-D0A121D6FF9E}" type="datetime1">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280B7-33C8-484D-BC4E-CE9E601AE53A}" type="slidenum">
              <a:rPr lang="en-US" smtClean="0"/>
              <a:t>‹#›</a:t>
            </a:fld>
            <a:endParaRPr lang="en-US"/>
          </a:p>
        </p:txBody>
      </p:sp>
    </p:spTree>
    <p:extLst>
      <p:ext uri="{BB962C8B-B14F-4D97-AF65-F5344CB8AC3E}">
        <p14:creationId xmlns:p14="http://schemas.microsoft.com/office/powerpoint/2010/main" val="197770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B54CFE-69E8-414A-9B71-D95572C9198B}" type="datetime1">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280B7-33C8-484D-BC4E-CE9E601AE53A}" type="slidenum">
              <a:rPr lang="en-US" smtClean="0"/>
              <a:t>‹#›</a:t>
            </a:fld>
            <a:endParaRPr lang="en-US"/>
          </a:p>
        </p:txBody>
      </p:sp>
    </p:spTree>
    <p:extLst>
      <p:ext uri="{BB962C8B-B14F-4D97-AF65-F5344CB8AC3E}">
        <p14:creationId xmlns:p14="http://schemas.microsoft.com/office/powerpoint/2010/main" val="301058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F93747-AF5A-4D64-B96A-0D3BDDCA81A6}" type="datetime1">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280B7-33C8-484D-BC4E-CE9E601AE53A}" type="slidenum">
              <a:rPr lang="en-US" smtClean="0"/>
              <a:t>‹#›</a:t>
            </a:fld>
            <a:endParaRPr lang="en-US"/>
          </a:p>
        </p:txBody>
      </p:sp>
    </p:spTree>
    <p:extLst>
      <p:ext uri="{BB962C8B-B14F-4D97-AF65-F5344CB8AC3E}">
        <p14:creationId xmlns:p14="http://schemas.microsoft.com/office/powerpoint/2010/main" val="6445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3231C1-4B2A-4FA9-9271-88E734AC365D}" type="datetime1">
              <a:rPr lang="en-US" smtClean="0"/>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9280B7-33C8-484D-BC4E-CE9E601AE53A}" type="slidenum">
              <a:rPr lang="en-US" smtClean="0"/>
              <a:t>‹#›</a:t>
            </a:fld>
            <a:endParaRPr lang="en-US"/>
          </a:p>
        </p:txBody>
      </p:sp>
    </p:spTree>
    <p:extLst>
      <p:ext uri="{BB962C8B-B14F-4D97-AF65-F5344CB8AC3E}">
        <p14:creationId xmlns:p14="http://schemas.microsoft.com/office/powerpoint/2010/main" val="361995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07666-76F0-4CD3-BEB6-EDDDF82F68CB}" type="datetime1">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9280B7-33C8-484D-BC4E-CE9E601AE53A}" type="slidenum">
              <a:rPr lang="en-US" smtClean="0"/>
              <a:t>‹#›</a:t>
            </a:fld>
            <a:endParaRPr lang="en-US"/>
          </a:p>
        </p:txBody>
      </p:sp>
    </p:spTree>
    <p:extLst>
      <p:ext uri="{BB962C8B-B14F-4D97-AF65-F5344CB8AC3E}">
        <p14:creationId xmlns:p14="http://schemas.microsoft.com/office/powerpoint/2010/main" val="217928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E385C-504B-48CF-9ED7-FD58AAA48325}" type="datetime1">
              <a:rPr lang="en-US" smtClean="0"/>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9280B7-33C8-484D-BC4E-CE9E601AE53A}" type="slidenum">
              <a:rPr lang="en-US" smtClean="0"/>
              <a:t>‹#›</a:t>
            </a:fld>
            <a:endParaRPr lang="en-US"/>
          </a:p>
        </p:txBody>
      </p:sp>
    </p:spTree>
    <p:extLst>
      <p:ext uri="{BB962C8B-B14F-4D97-AF65-F5344CB8AC3E}">
        <p14:creationId xmlns:p14="http://schemas.microsoft.com/office/powerpoint/2010/main" val="396317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2AD84B-0559-4D4F-B607-E712011A1324}" type="datetime1">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280B7-33C8-484D-BC4E-CE9E601AE53A}" type="slidenum">
              <a:rPr lang="en-US" smtClean="0"/>
              <a:t>‹#›</a:t>
            </a:fld>
            <a:endParaRPr lang="en-US"/>
          </a:p>
        </p:txBody>
      </p:sp>
    </p:spTree>
    <p:extLst>
      <p:ext uri="{BB962C8B-B14F-4D97-AF65-F5344CB8AC3E}">
        <p14:creationId xmlns:p14="http://schemas.microsoft.com/office/powerpoint/2010/main" val="4477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B42CC0-04F6-4EF5-B802-5AC14BE42A8F}" type="datetime1">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280B7-33C8-484D-BC4E-CE9E601AE53A}" type="slidenum">
              <a:rPr lang="en-US" smtClean="0"/>
              <a:t>‹#›</a:t>
            </a:fld>
            <a:endParaRPr lang="en-US"/>
          </a:p>
        </p:txBody>
      </p:sp>
    </p:spTree>
    <p:extLst>
      <p:ext uri="{BB962C8B-B14F-4D97-AF65-F5344CB8AC3E}">
        <p14:creationId xmlns:p14="http://schemas.microsoft.com/office/powerpoint/2010/main" val="91932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1B5BB-EC9D-4476-A2FC-9F0D6A9A41E8}" type="datetime1">
              <a:rPr lang="en-US" smtClean="0"/>
              <a:t>9/23/2018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280B7-33C8-484D-BC4E-CE9E601AE53A}" type="slidenum">
              <a:rPr lang="en-US" smtClean="0"/>
              <a:t>‹#›</a:t>
            </a:fld>
            <a:endParaRPr lang="en-US"/>
          </a:p>
        </p:txBody>
      </p:sp>
    </p:spTree>
    <p:extLst>
      <p:ext uri="{BB962C8B-B14F-4D97-AF65-F5344CB8AC3E}">
        <p14:creationId xmlns:p14="http://schemas.microsoft.com/office/powerpoint/2010/main" val="329190186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homes.di.unimi.it/~cesabian/Pubblicazioni/ml-02.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Multi Armed Bandits</a:t>
            </a:r>
            <a:endParaRPr lang="en-US" dirty="0"/>
          </a:p>
        </p:txBody>
      </p:sp>
      <p:sp>
        <p:nvSpPr>
          <p:cNvPr id="3" name="Subtitle 2"/>
          <p:cNvSpPr>
            <a:spLocks noGrp="1"/>
          </p:cNvSpPr>
          <p:nvPr>
            <p:ph type="subTitle" idx="1"/>
          </p:nvPr>
        </p:nvSpPr>
        <p:spPr>
          <a:xfrm>
            <a:off x="1524000" y="4387128"/>
            <a:ext cx="9144000" cy="637453"/>
          </a:xfrm>
        </p:spPr>
        <p:txBody>
          <a:bodyPr/>
          <a:lstStyle/>
          <a:p>
            <a:r>
              <a:rPr lang="en-US" dirty="0" smtClean="0"/>
              <a:t>By Keshav Bhandari</a:t>
            </a:r>
            <a:endParaRPr lang="en-US" dirty="0"/>
          </a:p>
        </p:txBody>
      </p:sp>
      <p:pic>
        <p:nvPicPr>
          <p:cNvPr id="4" name="Picture 3" descr="epsilon_logo_w_®_RGB_72.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2478" y="476252"/>
            <a:ext cx="1640104" cy="629534"/>
          </a:xfrm>
          <a:prstGeom prst="rect">
            <a:avLst/>
          </a:prstGeom>
        </p:spPr>
      </p:pic>
      <p:sp>
        <p:nvSpPr>
          <p:cNvPr id="5" name="Slide Number Placeholder 4"/>
          <p:cNvSpPr>
            <a:spLocks noGrp="1"/>
          </p:cNvSpPr>
          <p:nvPr>
            <p:ph type="sldNum" sz="quarter" idx="12"/>
          </p:nvPr>
        </p:nvSpPr>
        <p:spPr/>
        <p:txBody>
          <a:bodyPr/>
          <a:lstStyle/>
          <a:p>
            <a:fld id="{669280B7-33C8-484D-BC4E-CE9E601AE53A}" type="slidenum">
              <a:rPr lang="en-US" smtClean="0"/>
              <a:t>1</a:t>
            </a:fld>
            <a:endParaRPr lang="en-US"/>
          </a:p>
        </p:txBody>
      </p:sp>
    </p:spTree>
    <p:extLst>
      <p:ext uri="{BB962C8B-B14F-4D97-AF65-F5344CB8AC3E}">
        <p14:creationId xmlns:p14="http://schemas.microsoft.com/office/powerpoint/2010/main" val="3742340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938361" y="2595235"/>
            <a:ext cx="1867479" cy="1815809"/>
          </a:xfrm>
          <a:custGeom>
            <a:avLst/>
            <a:gdLst>
              <a:gd name="connsiteX0" fmla="*/ 23642 w 1915264"/>
              <a:gd name="connsiteY0" fmla="*/ 1773598 h 1937350"/>
              <a:gd name="connsiteX1" fmla="*/ 910333 w 1915264"/>
              <a:gd name="connsiteY1" fmla="*/ 216 h 1937350"/>
              <a:gd name="connsiteX2" fmla="*/ 1898624 w 1915264"/>
              <a:gd name="connsiteY2" fmla="*/ 1653525 h 1937350"/>
              <a:gd name="connsiteX3" fmla="*/ 23642 w 1915264"/>
              <a:gd name="connsiteY3" fmla="*/ 1773598 h 1937350"/>
              <a:gd name="connsiteX0" fmla="*/ 24384 w 1934156"/>
              <a:gd name="connsiteY0" fmla="*/ 1773586 h 1982295"/>
              <a:gd name="connsiteX1" fmla="*/ 911075 w 1934156"/>
              <a:gd name="connsiteY1" fmla="*/ 204 h 1982295"/>
              <a:gd name="connsiteX2" fmla="*/ 1917839 w 1934156"/>
              <a:gd name="connsiteY2" fmla="*/ 1745876 h 1982295"/>
              <a:gd name="connsiteX3" fmla="*/ 24384 w 1934156"/>
              <a:gd name="connsiteY3" fmla="*/ 1773586 h 1982295"/>
              <a:gd name="connsiteX0" fmla="*/ 22183 w 1877545"/>
              <a:gd name="connsiteY0" fmla="*/ 1773587 h 1972568"/>
              <a:gd name="connsiteX1" fmla="*/ 908874 w 1877545"/>
              <a:gd name="connsiteY1" fmla="*/ 205 h 1972568"/>
              <a:gd name="connsiteX2" fmla="*/ 1860220 w 1877545"/>
              <a:gd name="connsiteY2" fmla="*/ 1727404 h 1972568"/>
              <a:gd name="connsiteX3" fmla="*/ 22183 w 1877545"/>
              <a:gd name="connsiteY3" fmla="*/ 1773587 h 1972568"/>
              <a:gd name="connsiteX0" fmla="*/ 22183 w 1861738"/>
              <a:gd name="connsiteY0" fmla="*/ 1773578 h 1947990"/>
              <a:gd name="connsiteX1" fmla="*/ 908874 w 1861738"/>
              <a:gd name="connsiteY1" fmla="*/ 196 h 1947990"/>
              <a:gd name="connsiteX2" fmla="*/ 1860220 w 1861738"/>
              <a:gd name="connsiteY2" fmla="*/ 1727395 h 1947990"/>
              <a:gd name="connsiteX3" fmla="*/ 22183 w 1861738"/>
              <a:gd name="connsiteY3" fmla="*/ 1773578 h 1947990"/>
              <a:gd name="connsiteX0" fmla="*/ 28983 w 1868562"/>
              <a:gd name="connsiteY0" fmla="*/ 1773578 h 1856246"/>
              <a:gd name="connsiteX1" fmla="*/ 915674 w 1868562"/>
              <a:gd name="connsiteY1" fmla="*/ 196 h 1856246"/>
              <a:gd name="connsiteX2" fmla="*/ 1867020 w 1868562"/>
              <a:gd name="connsiteY2" fmla="*/ 1727395 h 1856246"/>
              <a:gd name="connsiteX3" fmla="*/ 28983 w 1868562"/>
              <a:gd name="connsiteY3" fmla="*/ 1773578 h 1856246"/>
              <a:gd name="connsiteX0" fmla="*/ 28983 w 1895006"/>
              <a:gd name="connsiteY0" fmla="*/ 1773553 h 1786779"/>
              <a:gd name="connsiteX1" fmla="*/ 915674 w 1895006"/>
              <a:gd name="connsiteY1" fmla="*/ 171 h 1786779"/>
              <a:gd name="connsiteX2" fmla="*/ 1867020 w 1895006"/>
              <a:gd name="connsiteY2" fmla="*/ 1727370 h 1786779"/>
              <a:gd name="connsiteX3" fmla="*/ 28983 w 1895006"/>
              <a:gd name="connsiteY3" fmla="*/ 1773553 h 1786779"/>
              <a:gd name="connsiteX0" fmla="*/ 28983 w 1867479"/>
              <a:gd name="connsiteY0" fmla="*/ 1773565 h 1815809"/>
              <a:gd name="connsiteX1" fmla="*/ 915674 w 1867479"/>
              <a:gd name="connsiteY1" fmla="*/ 183 h 1815809"/>
              <a:gd name="connsiteX2" fmla="*/ 1867020 w 1867479"/>
              <a:gd name="connsiteY2" fmla="*/ 1727382 h 1815809"/>
              <a:gd name="connsiteX3" fmla="*/ 28983 w 1867479"/>
              <a:gd name="connsiteY3" fmla="*/ 1773565 h 1815809"/>
            </a:gdLst>
            <a:ahLst/>
            <a:cxnLst>
              <a:cxn ang="0">
                <a:pos x="connsiteX0" y="connsiteY0"/>
              </a:cxn>
              <a:cxn ang="0">
                <a:pos x="connsiteX1" y="connsiteY1"/>
              </a:cxn>
              <a:cxn ang="0">
                <a:pos x="connsiteX2" y="connsiteY2"/>
              </a:cxn>
              <a:cxn ang="0">
                <a:pos x="connsiteX3" y="connsiteY3"/>
              </a:cxn>
            </a:cxnLst>
            <a:rect l="l" t="t" r="r" b="b"/>
            <a:pathLst>
              <a:path w="1867479" h="1815809">
                <a:moveTo>
                  <a:pt x="28983" y="1773565"/>
                </a:moveTo>
                <a:cubicBezTo>
                  <a:pt x="-157284" y="1725845"/>
                  <a:pt x="603177" y="20195"/>
                  <a:pt x="915674" y="183"/>
                </a:cubicBezTo>
                <a:cubicBezTo>
                  <a:pt x="1228171" y="-19829"/>
                  <a:pt x="1834693" y="1601152"/>
                  <a:pt x="1867020" y="1727382"/>
                </a:cubicBezTo>
                <a:cubicBezTo>
                  <a:pt x="1899347" y="1853612"/>
                  <a:pt x="215250" y="1821285"/>
                  <a:pt x="28983" y="1773565"/>
                </a:cubicBez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Thompson Sampling Algorithm</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10</a:t>
            </a:fld>
            <a:endParaRPr lang="en-US"/>
          </a:p>
        </p:txBody>
      </p:sp>
      <p:sp>
        <p:nvSpPr>
          <p:cNvPr id="7" name="Freeform 6"/>
          <p:cNvSpPr/>
          <p:nvPr/>
        </p:nvSpPr>
        <p:spPr>
          <a:xfrm>
            <a:off x="2872100" y="2595239"/>
            <a:ext cx="1964255" cy="1801034"/>
          </a:xfrm>
          <a:custGeom>
            <a:avLst/>
            <a:gdLst>
              <a:gd name="connsiteX0" fmla="*/ 23642 w 1915264"/>
              <a:gd name="connsiteY0" fmla="*/ 1773598 h 1937350"/>
              <a:gd name="connsiteX1" fmla="*/ 910333 w 1915264"/>
              <a:gd name="connsiteY1" fmla="*/ 216 h 1937350"/>
              <a:gd name="connsiteX2" fmla="*/ 1898624 w 1915264"/>
              <a:gd name="connsiteY2" fmla="*/ 1653525 h 1937350"/>
              <a:gd name="connsiteX3" fmla="*/ 23642 w 1915264"/>
              <a:gd name="connsiteY3" fmla="*/ 1773598 h 1937350"/>
              <a:gd name="connsiteX0" fmla="*/ 24384 w 1934156"/>
              <a:gd name="connsiteY0" fmla="*/ 1773586 h 1982295"/>
              <a:gd name="connsiteX1" fmla="*/ 911075 w 1934156"/>
              <a:gd name="connsiteY1" fmla="*/ 204 h 1982295"/>
              <a:gd name="connsiteX2" fmla="*/ 1917839 w 1934156"/>
              <a:gd name="connsiteY2" fmla="*/ 1745876 h 1982295"/>
              <a:gd name="connsiteX3" fmla="*/ 24384 w 1934156"/>
              <a:gd name="connsiteY3" fmla="*/ 1773586 h 1982295"/>
              <a:gd name="connsiteX0" fmla="*/ 22183 w 1877545"/>
              <a:gd name="connsiteY0" fmla="*/ 1773587 h 1972568"/>
              <a:gd name="connsiteX1" fmla="*/ 908874 w 1877545"/>
              <a:gd name="connsiteY1" fmla="*/ 205 h 1972568"/>
              <a:gd name="connsiteX2" fmla="*/ 1860220 w 1877545"/>
              <a:gd name="connsiteY2" fmla="*/ 1727404 h 1972568"/>
              <a:gd name="connsiteX3" fmla="*/ 22183 w 1877545"/>
              <a:gd name="connsiteY3" fmla="*/ 1773587 h 1972568"/>
              <a:gd name="connsiteX0" fmla="*/ 22183 w 1861738"/>
              <a:gd name="connsiteY0" fmla="*/ 1773578 h 1947990"/>
              <a:gd name="connsiteX1" fmla="*/ 908874 w 1861738"/>
              <a:gd name="connsiteY1" fmla="*/ 196 h 1947990"/>
              <a:gd name="connsiteX2" fmla="*/ 1860220 w 1861738"/>
              <a:gd name="connsiteY2" fmla="*/ 1727395 h 1947990"/>
              <a:gd name="connsiteX3" fmla="*/ 22183 w 1861738"/>
              <a:gd name="connsiteY3" fmla="*/ 1773578 h 1947990"/>
              <a:gd name="connsiteX0" fmla="*/ 28983 w 1868562"/>
              <a:gd name="connsiteY0" fmla="*/ 1773578 h 1856246"/>
              <a:gd name="connsiteX1" fmla="*/ 915674 w 1868562"/>
              <a:gd name="connsiteY1" fmla="*/ 196 h 1856246"/>
              <a:gd name="connsiteX2" fmla="*/ 1867020 w 1868562"/>
              <a:gd name="connsiteY2" fmla="*/ 1727395 h 1856246"/>
              <a:gd name="connsiteX3" fmla="*/ 28983 w 1868562"/>
              <a:gd name="connsiteY3" fmla="*/ 1773578 h 1856246"/>
              <a:gd name="connsiteX0" fmla="*/ 28983 w 1895006"/>
              <a:gd name="connsiteY0" fmla="*/ 1773553 h 1786779"/>
              <a:gd name="connsiteX1" fmla="*/ 915674 w 1895006"/>
              <a:gd name="connsiteY1" fmla="*/ 171 h 1786779"/>
              <a:gd name="connsiteX2" fmla="*/ 1867020 w 1895006"/>
              <a:gd name="connsiteY2" fmla="*/ 1727370 h 1786779"/>
              <a:gd name="connsiteX3" fmla="*/ 28983 w 1895006"/>
              <a:gd name="connsiteY3" fmla="*/ 1773553 h 1786779"/>
              <a:gd name="connsiteX0" fmla="*/ 28983 w 1867479"/>
              <a:gd name="connsiteY0" fmla="*/ 1773565 h 1815809"/>
              <a:gd name="connsiteX1" fmla="*/ 915674 w 1867479"/>
              <a:gd name="connsiteY1" fmla="*/ 183 h 1815809"/>
              <a:gd name="connsiteX2" fmla="*/ 1867020 w 1867479"/>
              <a:gd name="connsiteY2" fmla="*/ 1727382 h 1815809"/>
              <a:gd name="connsiteX3" fmla="*/ 28983 w 1867479"/>
              <a:gd name="connsiteY3" fmla="*/ 1773565 h 1815809"/>
              <a:gd name="connsiteX0" fmla="*/ 28983 w 1964255"/>
              <a:gd name="connsiteY0" fmla="*/ 1773561 h 1801034"/>
              <a:gd name="connsiteX1" fmla="*/ 915674 w 1964255"/>
              <a:gd name="connsiteY1" fmla="*/ 179 h 1801034"/>
              <a:gd name="connsiteX2" fmla="*/ 1867020 w 1964255"/>
              <a:gd name="connsiteY2" fmla="*/ 1727378 h 1801034"/>
              <a:gd name="connsiteX3" fmla="*/ 28983 w 1964255"/>
              <a:gd name="connsiteY3" fmla="*/ 1773561 h 1801034"/>
            </a:gdLst>
            <a:ahLst/>
            <a:cxnLst>
              <a:cxn ang="0">
                <a:pos x="connsiteX0" y="connsiteY0"/>
              </a:cxn>
              <a:cxn ang="0">
                <a:pos x="connsiteX1" y="connsiteY1"/>
              </a:cxn>
              <a:cxn ang="0">
                <a:pos x="connsiteX2" y="connsiteY2"/>
              </a:cxn>
              <a:cxn ang="0">
                <a:pos x="connsiteX3" y="connsiteY3"/>
              </a:cxn>
            </a:cxnLst>
            <a:rect l="l" t="t" r="r" b="b"/>
            <a:pathLst>
              <a:path w="1964255" h="1801034">
                <a:moveTo>
                  <a:pt x="28983" y="1773561"/>
                </a:moveTo>
                <a:cubicBezTo>
                  <a:pt x="-157284" y="1725841"/>
                  <a:pt x="603177" y="20191"/>
                  <a:pt x="915674" y="179"/>
                </a:cubicBezTo>
                <a:cubicBezTo>
                  <a:pt x="1228171" y="-19833"/>
                  <a:pt x="2287275" y="1647330"/>
                  <a:pt x="1867020" y="1727378"/>
                </a:cubicBezTo>
                <a:cubicBezTo>
                  <a:pt x="1446765" y="1807426"/>
                  <a:pt x="215250" y="1821281"/>
                  <a:pt x="28983" y="1773561"/>
                </a:cubicBezTo>
                <a:close/>
              </a:path>
            </a:pathLst>
          </a:custGeom>
          <a:solidFill>
            <a:schemeClr val="accent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4228521" y="2595240"/>
            <a:ext cx="2069451" cy="1798644"/>
          </a:xfrm>
          <a:custGeom>
            <a:avLst/>
            <a:gdLst>
              <a:gd name="connsiteX0" fmla="*/ 23642 w 1915264"/>
              <a:gd name="connsiteY0" fmla="*/ 1773598 h 1937350"/>
              <a:gd name="connsiteX1" fmla="*/ 910333 w 1915264"/>
              <a:gd name="connsiteY1" fmla="*/ 216 h 1937350"/>
              <a:gd name="connsiteX2" fmla="*/ 1898624 w 1915264"/>
              <a:gd name="connsiteY2" fmla="*/ 1653525 h 1937350"/>
              <a:gd name="connsiteX3" fmla="*/ 23642 w 1915264"/>
              <a:gd name="connsiteY3" fmla="*/ 1773598 h 1937350"/>
              <a:gd name="connsiteX0" fmla="*/ 24384 w 1934156"/>
              <a:gd name="connsiteY0" fmla="*/ 1773586 h 1982295"/>
              <a:gd name="connsiteX1" fmla="*/ 911075 w 1934156"/>
              <a:gd name="connsiteY1" fmla="*/ 204 h 1982295"/>
              <a:gd name="connsiteX2" fmla="*/ 1917839 w 1934156"/>
              <a:gd name="connsiteY2" fmla="*/ 1745876 h 1982295"/>
              <a:gd name="connsiteX3" fmla="*/ 24384 w 1934156"/>
              <a:gd name="connsiteY3" fmla="*/ 1773586 h 1982295"/>
              <a:gd name="connsiteX0" fmla="*/ 22183 w 1877545"/>
              <a:gd name="connsiteY0" fmla="*/ 1773587 h 1972568"/>
              <a:gd name="connsiteX1" fmla="*/ 908874 w 1877545"/>
              <a:gd name="connsiteY1" fmla="*/ 205 h 1972568"/>
              <a:gd name="connsiteX2" fmla="*/ 1860220 w 1877545"/>
              <a:gd name="connsiteY2" fmla="*/ 1727404 h 1972568"/>
              <a:gd name="connsiteX3" fmla="*/ 22183 w 1877545"/>
              <a:gd name="connsiteY3" fmla="*/ 1773587 h 1972568"/>
              <a:gd name="connsiteX0" fmla="*/ 22183 w 1861738"/>
              <a:gd name="connsiteY0" fmla="*/ 1773578 h 1947990"/>
              <a:gd name="connsiteX1" fmla="*/ 908874 w 1861738"/>
              <a:gd name="connsiteY1" fmla="*/ 196 h 1947990"/>
              <a:gd name="connsiteX2" fmla="*/ 1860220 w 1861738"/>
              <a:gd name="connsiteY2" fmla="*/ 1727395 h 1947990"/>
              <a:gd name="connsiteX3" fmla="*/ 22183 w 1861738"/>
              <a:gd name="connsiteY3" fmla="*/ 1773578 h 1947990"/>
              <a:gd name="connsiteX0" fmla="*/ 28983 w 1868562"/>
              <a:gd name="connsiteY0" fmla="*/ 1773578 h 1856246"/>
              <a:gd name="connsiteX1" fmla="*/ 915674 w 1868562"/>
              <a:gd name="connsiteY1" fmla="*/ 196 h 1856246"/>
              <a:gd name="connsiteX2" fmla="*/ 1867020 w 1868562"/>
              <a:gd name="connsiteY2" fmla="*/ 1727395 h 1856246"/>
              <a:gd name="connsiteX3" fmla="*/ 28983 w 1868562"/>
              <a:gd name="connsiteY3" fmla="*/ 1773578 h 1856246"/>
              <a:gd name="connsiteX0" fmla="*/ 28983 w 1895006"/>
              <a:gd name="connsiteY0" fmla="*/ 1773553 h 1786779"/>
              <a:gd name="connsiteX1" fmla="*/ 915674 w 1895006"/>
              <a:gd name="connsiteY1" fmla="*/ 171 h 1786779"/>
              <a:gd name="connsiteX2" fmla="*/ 1867020 w 1895006"/>
              <a:gd name="connsiteY2" fmla="*/ 1727370 h 1786779"/>
              <a:gd name="connsiteX3" fmla="*/ 28983 w 1895006"/>
              <a:gd name="connsiteY3" fmla="*/ 1773553 h 1786779"/>
              <a:gd name="connsiteX0" fmla="*/ 28983 w 1867479"/>
              <a:gd name="connsiteY0" fmla="*/ 1773565 h 1815809"/>
              <a:gd name="connsiteX1" fmla="*/ 915674 w 1867479"/>
              <a:gd name="connsiteY1" fmla="*/ 183 h 1815809"/>
              <a:gd name="connsiteX2" fmla="*/ 1867020 w 1867479"/>
              <a:gd name="connsiteY2" fmla="*/ 1727382 h 1815809"/>
              <a:gd name="connsiteX3" fmla="*/ 28983 w 1867479"/>
              <a:gd name="connsiteY3" fmla="*/ 1773565 h 1815809"/>
              <a:gd name="connsiteX0" fmla="*/ 28983 w 2069451"/>
              <a:gd name="connsiteY0" fmla="*/ 1773560 h 1798644"/>
              <a:gd name="connsiteX1" fmla="*/ 915674 w 2069451"/>
              <a:gd name="connsiteY1" fmla="*/ 178 h 1798644"/>
              <a:gd name="connsiteX2" fmla="*/ 1867020 w 2069451"/>
              <a:gd name="connsiteY2" fmla="*/ 1727377 h 1798644"/>
              <a:gd name="connsiteX3" fmla="*/ 28983 w 2069451"/>
              <a:gd name="connsiteY3" fmla="*/ 1773560 h 1798644"/>
            </a:gdLst>
            <a:ahLst/>
            <a:cxnLst>
              <a:cxn ang="0">
                <a:pos x="connsiteX0" y="connsiteY0"/>
              </a:cxn>
              <a:cxn ang="0">
                <a:pos x="connsiteX1" y="connsiteY1"/>
              </a:cxn>
              <a:cxn ang="0">
                <a:pos x="connsiteX2" y="connsiteY2"/>
              </a:cxn>
              <a:cxn ang="0">
                <a:pos x="connsiteX3" y="connsiteY3"/>
              </a:cxn>
            </a:cxnLst>
            <a:rect l="l" t="t" r="r" b="b"/>
            <a:pathLst>
              <a:path w="2069451" h="1798644">
                <a:moveTo>
                  <a:pt x="28983" y="1773560"/>
                </a:moveTo>
                <a:cubicBezTo>
                  <a:pt x="-157284" y="1725840"/>
                  <a:pt x="603177" y="20190"/>
                  <a:pt x="915674" y="178"/>
                </a:cubicBezTo>
                <a:cubicBezTo>
                  <a:pt x="1228171" y="-19834"/>
                  <a:pt x="2573602" y="1656565"/>
                  <a:pt x="1867020" y="1727377"/>
                </a:cubicBezTo>
                <a:cubicBezTo>
                  <a:pt x="1160438" y="1798189"/>
                  <a:pt x="215250" y="1821280"/>
                  <a:pt x="28983" y="1773560"/>
                </a:cubicBezTo>
                <a:close/>
              </a:path>
            </a:pathLst>
          </a:custGeom>
          <a:solidFill>
            <a:srgbClr val="92D05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p:cNvCxnSpPr/>
          <p:nvPr/>
        </p:nvCxnSpPr>
        <p:spPr>
          <a:xfrm flipV="1">
            <a:off x="1706705" y="5109441"/>
            <a:ext cx="6911109" cy="444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5400000">
            <a:off x="5140570" y="3958722"/>
            <a:ext cx="461665" cy="3131128"/>
          </a:xfrm>
          <a:prstGeom prst="rect">
            <a:avLst/>
          </a:prstGeom>
          <a:noFill/>
        </p:spPr>
        <p:txBody>
          <a:bodyPr vert="vert270" wrap="square" rtlCol="0" anchor="ctr">
            <a:spAutoFit/>
          </a:bodyPr>
          <a:lstStyle/>
          <a:p>
            <a:pPr algn="ctr"/>
            <a:r>
              <a:rPr lang="en-US" dirty="0" smtClean="0"/>
              <a:t>Return</a:t>
            </a:r>
            <a:endParaRPr lang="en-US" dirty="0"/>
          </a:p>
        </p:txBody>
      </p:sp>
      <p:cxnSp>
        <p:nvCxnSpPr>
          <p:cNvPr id="12" name="Straight Connector 11"/>
          <p:cNvCxnSpPr/>
          <p:nvPr/>
        </p:nvCxnSpPr>
        <p:spPr>
          <a:xfrm flipV="1">
            <a:off x="9163623" y="1530748"/>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163622" y="1916584"/>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48339" y="1355318"/>
            <a:ext cx="1818522" cy="369332"/>
          </a:xfrm>
          <a:prstGeom prst="rect">
            <a:avLst/>
          </a:prstGeom>
          <a:noFill/>
        </p:spPr>
        <p:txBody>
          <a:bodyPr wrap="square" rtlCol="0">
            <a:spAutoFit/>
          </a:bodyPr>
          <a:lstStyle/>
          <a:p>
            <a:r>
              <a:rPr lang="en-US" dirty="0" smtClean="0"/>
              <a:t>True Return</a:t>
            </a:r>
            <a:endParaRPr lang="en-US" dirty="0"/>
          </a:p>
        </p:txBody>
      </p:sp>
      <p:sp>
        <p:nvSpPr>
          <p:cNvPr id="15" name="TextBox 14"/>
          <p:cNvSpPr txBox="1"/>
          <p:nvPr/>
        </p:nvSpPr>
        <p:spPr>
          <a:xfrm>
            <a:off x="10148338" y="1741154"/>
            <a:ext cx="1818523" cy="369332"/>
          </a:xfrm>
          <a:prstGeom prst="rect">
            <a:avLst/>
          </a:prstGeom>
          <a:noFill/>
        </p:spPr>
        <p:txBody>
          <a:bodyPr wrap="square" rtlCol="0">
            <a:spAutoFit/>
          </a:bodyPr>
          <a:lstStyle/>
          <a:p>
            <a:r>
              <a:rPr lang="en-US" dirty="0" smtClean="0"/>
              <a:t>Observed Return</a:t>
            </a:r>
            <a:endParaRPr lang="en-US" dirty="0"/>
          </a:p>
        </p:txBody>
      </p:sp>
      <p:cxnSp>
        <p:nvCxnSpPr>
          <p:cNvPr id="17" name="Straight Connector 16"/>
          <p:cNvCxnSpPr/>
          <p:nvPr/>
        </p:nvCxnSpPr>
        <p:spPr>
          <a:xfrm>
            <a:off x="3019447" y="2110485"/>
            <a:ext cx="9237" cy="230055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62218" y="2110486"/>
            <a:ext cx="9237" cy="230055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422202" y="2110485"/>
            <a:ext cx="9237" cy="230055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Multiply 20"/>
          <p:cNvSpPr/>
          <p:nvPr/>
        </p:nvSpPr>
        <p:spPr>
          <a:xfrm>
            <a:off x="2059709" y="4411042"/>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p:cNvSpPr/>
          <p:nvPr/>
        </p:nvSpPr>
        <p:spPr>
          <a:xfrm>
            <a:off x="2713299" y="4411042"/>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2271050" y="4411042"/>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2501958" y="4411720"/>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3135980" y="4411042"/>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63621" y="2462753"/>
            <a:ext cx="2803239" cy="1200329"/>
          </a:xfrm>
          <a:prstGeom prst="rect">
            <a:avLst/>
          </a:prstGeom>
          <a:noFill/>
        </p:spPr>
        <p:txBody>
          <a:bodyPr wrap="square" rtlCol="0">
            <a:spAutoFit/>
          </a:bodyPr>
          <a:lstStyle/>
          <a:p>
            <a:r>
              <a:rPr lang="en-US" dirty="0" smtClean="0"/>
              <a:t>Goal is not to estimate the true distribution but rather where the true return might lie</a:t>
            </a:r>
            <a:endParaRPr lang="en-US" dirty="0"/>
          </a:p>
        </p:txBody>
      </p:sp>
      <p:sp>
        <p:nvSpPr>
          <p:cNvPr id="27" name="Multiply 26"/>
          <p:cNvSpPr/>
          <p:nvPr/>
        </p:nvSpPr>
        <p:spPr>
          <a:xfrm>
            <a:off x="3391304" y="4411042"/>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y 27"/>
          <p:cNvSpPr/>
          <p:nvPr/>
        </p:nvSpPr>
        <p:spPr>
          <a:xfrm>
            <a:off x="3704238" y="4411042"/>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y 28"/>
          <p:cNvSpPr/>
          <p:nvPr/>
        </p:nvSpPr>
        <p:spPr>
          <a:xfrm>
            <a:off x="2998878" y="4411042"/>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p:nvPr/>
        </p:nvSpPr>
        <p:spPr>
          <a:xfrm>
            <a:off x="4171343" y="4402316"/>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p:nvPr/>
        </p:nvSpPr>
        <p:spPr>
          <a:xfrm>
            <a:off x="4404995" y="4401805"/>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p:nvPr/>
        </p:nvSpPr>
        <p:spPr>
          <a:xfrm>
            <a:off x="5162259" y="4420956"/>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p:nvPr/>
        </p:nvSpPr>
        <p:spPr>
          <a:xfrm>
            <a:off x="5527764" y="4411041"/>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p:nvPr/>
        </p:nvSpPr>
        <p:spPr>
          <a:xfrm>
            <a:off x="5815615" y="4392486"/>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562545" y="2091929"/>
            <a:ext cx="9237" cy="230055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474137" y="2101248"/>
            <a:ext cx="9237" cy="230055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678333" y="2093421"/>
            <a:ext cx="9237" cy="230055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52233" y="1618970"/>
            <a:ext cx="499450" cy="369332"/>
          </a:xfrm>
          <a:prstGeom prst="rect">
            <a:avLst/>
          </a:prstGeom>
          <a:noFill/>
        </p:spPr>
        <p:txBody>
          <a:bodyPr wrap="square" rtlCol="0">
            <a:spAutoFit/>
          </a:bodyPr>
          <a:lstStyle/>
          <a:p>
            <a:r>
              <a:rPr lang="en-US" dirty="0" smtClean="0"/>
              <a:t>D1</a:t>
            </a:r>
            <a:endParaRPr lang="en-US" dirty="0"/>
          </a:p>
        </p:txBody>
      </p:sp>
      <p:sp>
        <p:nvSpPr>
          <p:cNvPr id="39" name="TextBox 38"/>
          <p:cNvSpPr txBox="1"/>
          <p:nvPr/>
        </p:nvSpPr>
        <p:spPr>
          <a:xfrm>
            <a:off x="3306388" y="1613116"/>
            <a:ext cx="499450" cy="369332"/>
          </a:xfrm>
          <a:prstGeom prst="rect">
            <a:avLst/>
          </a:prstGeom>
          <a:noFill/>
        </p:spPr>
        <p:txBody>
          <a:bodyPr wrap="square" rtlCol="0">
            <a:spAutoFit/>
          </a:bodyPr>
          <a:lstStyle/>
          <a:p>
            <a:r>
              <a:rPr lang="en-US" dirty="0" smtClean="0"/>
              <a:t>D2</a:t>
            </a:r>
            <a:endParaRPr lang="en-US" dirty="0"/>
          </a:p>
        </p:txBody>
      </p:sp>
      <p:sp>
        <p:nvSpPr>
          <p:cNvPr id="40" name="TextBox 39"/>
          <p:cNvSpPr txBox="1"/>
          <p:nvPr/>
        </p:nvSpPr>
        <p:spPr>
          <a:xfrm>
            <a:off x="5299129" y="1613301"/>
            <a:ext cx="499450" cy="369332"/>
          </a:xfrm>
          <a:prstGeom prst="rect">
            <a:avLst/>
          </a:prstGeom>
          <a:noFill/>
        </p:spPr>
        <p:txBody>
          <a:bodyPr wrap="square" rtlCol="0">
            <a:spAutoFit/>
          </a:bodyPr>
          <a:lstStyle/>
          <a:p>
            <a:r>
              <a:rPr lang="en-US" dirty="0" smtClean="0"/>
              <a:t>D3</a:t>
            </a:r>
            <a:endParaRPr lang="en-US" dirty="0"/>
          </a:p>
        </p:txBody>
      </p:sp>
    </p:spTree>
    <p:extLst>
      <p:ext uri="{BB962C8B-B14F-4D97-AF65-F5344CB8AC3E}">
        <p14:creationId xmlns:p14="http://schemas.microsoft.com/office/powerpoint/2010/main" val="108232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938361" y="2595235"/>
            <a:ext cx="1867479" cy="1815809"/>
          </a:xfrm>
          <a:custGeom>
            <a:avLst/>
            <a:gdLst>
              <a:gd name="connsiteX0" fmla="*/ 23642 w 1915264"/>
              <a:gd name="connsiteY0" fmla="*/ 1773598 h 1937350"/>
              <a:gd name="connsiteX1" fmla="*/ 910333 w 1915264"/>
              <a:gd name="connsiteY1" fmla="*/ 216 h 1937350"/>
              <a:gd name="connsiteX2" fmla="*/ 1898624 w 1915264"/>
              <a:gd name="connsiteY2" fmla="*/ 1653525 h 1937350"/>
              <a:gd name="connsiteX3" fmla="*/ 23642 w 1915264"/>
              <a:gd name="connsiteY3" fmla="*/ 1773598 h 1937350"/>
              <a:gd name="connsiteX0" fmla="*/ 24384 w 1934156"/>
              <a:gd name="connsiteY0" fmla="*/ 1773586 h 1982295"/>
              <a:gd name="connsiteX1" fmla="*/ 911075 w 1934156"/>
              <a:gd name="connsiteY1" fmla="*/ 204 h 1982295"/>
              <a:gd name="connsiteX2" fmla="*/ 1917839 w 1934156"/>
              <a:gd name="connsiteY2" fmla="*/ 1745876 h 1982295"/>
              <a:gd name="connsiteX3" fmla="*/ 24384 w 1934156"/>
              <a:gd name="connsiteY3" fmla="*/ 1773586 h 1982295"/>
              <a:gd name="connsiteX0" fmla="*/ 22183 w 1877545"/>
              <a:gd name="connsiteY0" fmla="*/ 1773587 h 1972568"/>
              <a:gd name="connsiteX1" fmla="*/ 908874 w 1877545"/>
              <a:gd name="connsiteY1" fmla="*/ 205 h 1972568"/>
              <a:gd name="connsiteX2" fmla="*/ 1860220 w 1877545"/>
              <a:gd name="connsiteY2" fmla="*/ 1727404 h 1972568"/>
              <a:gd name="connsiteX3" fmla="*/ 22183 w 1877545"/>
              <a:gd name="connsiteY3" fmla="*/ 1773587 h 1972568"/>
              <a:gd name="connsiteX0" fmla="*/ 22183 w 1861738"/>
              <a:gd name="connsiteY0" fmla="*/ 1773578 h 1947990"/>
              <a:gd name="connsiteX1" fmla="*/ 908874 w 1861738"/>
              <a:gd name="connsiteY1" fmla="*/ 196 h 1947990"/>
              <a:gd name="connsiteX2" fmla="*/ 1860220 w 1861738"/>
              <a:gd name="connsiteY2" fmla="*/ 1727395 h 1947990"/>
              <a:gd name="connsiteX3" fmla="*/ 22183 w 1861738"/>
              <a:gd name="connsiteY3" fmla="*/ 1773578 h 1947990"/>
              <a:gd name="connsiteX0" fmla="*/ 28983 w 1868562"/>
              <a:gd name="connsiteY0" fmla="*/ 1773578 h 1856246"/>
              <a:gd name="connsiteX1" fmla="*/ 915674 w 1868562"/>
              <a:gd name="connsiteY1" fmla="*/ 196 h 1856246"/>
              <a:gd name="connsiteX2" fmla="*/ 1867020 w 1868562"/>
              <a:gd name="connsiteY2" fmla="*/ 1727395 h 1856246"/>
              <a:gd name="connsiteX3" fmla="*/ 28983 w 1868562"/>
              <a:gd name="connsiteY3" fmla="*/ 1773578 h 1856246"/>
              <a:gd name="connsiteX0" fmla="*/ 28983 w 1895006"/>
              <a:gd name="connsiteY0" fmla="*/ 1773553 h 1786779"/>
              <a:gd name="connsiteX1" fmla="*/ 915674 w 1895006"/>
              <a:gd name="connsiteY1" fmla="*/ 171 h 1786779"/>
              <a:gd name="connsiteX2" fmla="*/ 1867020 w 1895006"/>
              <a:gd name="connsiteY2" fmla="*/ 1727370 h 1786779"/>
              <a:gd name="connsiteX3" fmla="*/ 28983 w 1895006"/>
              <a:gd name="connsiteY3" fmla="*/ 1773553 h 1786779"/>
              <a:gd name="connsiteX0" fmla="*/ 28983 w 1867479"/>
              <a:gd name="connsiteY0" fmla="*/ 1773565 h 1815809"/>
              <a:gd name="connsiteX1" fmla="*/ 915674 w 1867479"/>
              <a:gd name="connsiteY1" fmla="*/ 183 h 1815809"/>
              <a:gd name="connsiteX2" fmla="*/ 1867020 w 1867479"/>
              <a:gd name="connsiteY2" fmla="*/ 1727382 h 1815809"/>
              <a:gd name="connsiteX3" fmla="*/ 28983 w 1867479"/>
              <a:gd name="connsiteY3" fmla="*/ 1773565 h 1815809"/>
            </a:gdLst>
            <a:ahLst/>
            <a:cxnLst>
              <a:cxn ang="0">
                <a:pos x="connsiteX0" y="connsiteY0"/>
              </a:cxn>
              <a:cxn ang="0">
                <a:pos x="connsiteX1" y="connsiteY1"/>
              </a:cxn>
              <a:cxn ang="0">
                <a:pos x="connsiteX2" y="connsiteY2"/>
              </a:cxn>
              <a:cxn ang="0">
                <a:pos x="connsiteX3" y="connsiteY3"/>
              </a:cxn>
            </a:cxnLst>
            <a:rect l="l" t="t" r="r" b="b"/>
            <a:pathLst>
              <a:path w="1867479" h="1815809">
                <a:moveTo>
                  <a:pt x="28983" y="1773565"/>
                </a:moveTo>
                <a:cubicBezTo>
                  <a:pt x="-157284" y="1725845"/>
                  <a:pt x="603177" y="20195"/>
                  <a:pt x="915674" y="183"/>
                </a:cubicBezTo>
                <a:cubicBezTo>
                  <a:pt x="1228171" y="-19829"/>
                  <a:pt x="1834693" y="1601152"/>
                  <a:pt x="1867020" y="1727382"/>
                </a:cubicBezTo>
                <a:cubicBezTo>
                  <a:pt x="1899347" y="1853612"/>
                  <a:pt x="215250" y="1821285"/>
                  <a:pt x="28983" y="1773565"/>
                </a:cubicBez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Thompson Sampling Algorithm</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11</a:t>
            </a:fld>
            <a:endParaRPr lang="en-US"/>
          </a:p>
        </p:txBody>
      </p:sp>
      <p:sp>
        <p:nvSpPr>
          <p:cNvPr id="7" name="Freeform 6"/>
          <p:cNvSpPr/>
          <p:nvPr/>
        </p:nvSpPr>
        <p:spPr>
          <a:xfrm>
            <a:off x="2872100" y="2595239"/>
            <a:ext cx="1964255" cy="1801034"/>
          </a:xfrm>
          <a:custGeom>
            <a:avLst/>
            <a:gdLst>
              <a:gd name="connsiteX0" fmla="*/ 23642 w 1915264"/>
              <a:gd name="connsiteY0" fmla="*/ 1773598 h 1937350"/>
              <a:gd name="connsiteX1" fmla="*/ 910333 w 1915264"/>
              <a:gd name="connsiteY1" fmla="*/ 216 h 1937350"/>
              <a:gd name="connsiteX2" fmla="*/ 1898624 w 1915264"/>
              <a:gd name="connsiteY2" fmla="*/ 1653525 h 1937350"/>
              <a:gd name="connsiteX3" fmla="*/ 23642 w 1915264"/>
              <a:gd name="connsiteY3" fmla="*/ 1773598 h 1937350"/>
              <a:gd name="connsiteX0" fmla="*/ 24384 w 1934156"/>
              <a:gd name="connsiteY0" fmla="*/ 1773586 h 1982295"/>
              <a:gd name="connsiteX1" fmla="*/ 911075 w 1934156"/>
              <a:gd name="connsiteY1" fmla="*/ 204 h 1982295"/>
              <a:gd name="connsiteX2" fmla="*/ 1917839 w 1934156"/>
              <a:gd name="connsiteY2" fmla="*/ 1745876 h 1982295"/>
              <a:gd name="connsiteX3" fmla="*/ 24384 w 1934156"/>
              <a:gd name="connsiteY3" fmla="*/ 1773586 h 1982295"/>
              <a:gd name="connsiteX0" fmla="*/ 22183 w 1877545"/>
              <a:gd name="connsiteY0" fmla="*/ 1773587 h 1972568"/>
              <a:gd name="connsiteX1" fmla="*/ 908874 w 1877545"/>
              <a:gd name="connsiteY1" fmla="*/ 205 h 1972568"/>
              <a:gd name="connsiteX2" fmla="*/ 1860220 w 1877545"/>
              <a:gd name="connsiteY2" fmla="*/ 1727404 h 1972568"/>
              <a:gd name="connsiteX3" fmla="*/ 22183 w 1877545"/>
              <a:gd name="connsiteY3" fmla="*/ 1773587 h 1972568"/>
              <a:gd name="connsiteX0" fmla="*/ 22183 w 1861738"/>
              <a:gd name="connsiteY0" fmla="*/ 1773578 h 1947990"/>
              <a:gd name="connsiteX1" fmla="*/ 908874 w 1861738"/>
              <a:gd name="connsiteY1" fmla="*/ 196 h 1947990"/>
              <a:gd name="connsiteX2" fmla="*/ 1860220 w 1861738"/>
              <a:gd name="connsiteY2" fmla="*/ 1727395 h 1947990"/>
              <a:gd name="connsiteX3" fmla="*/ 22183 w 1861738"/>
              <a:gd name="connsiteY3" fmla="*/ 1773578 h 1947990"/>
              <a:gd name="connsiteX0" fmla="*/ 28983 w 1868562"/>
              <a:gd name="connsiteY0" fmla="*/ 1773578 h 1856246"/>
              <a:gd name="connsiteX1" fmla="*/ 915674 w 1868562"/>
              <a:gd name="connsiteY1" fmla="*/ 196 h 1856246"/>
              <a:gd name="connsiteX2" fmla="*/ 1867020 w 1868562"/>
              <a:gd name="connsiteY2" fmla="*/ 1727395 h 1856246"/>
              <a:gd name="connsiteX3" fmla="*/ 28983 w 1868562"/>
              <a:gd name="connsiteY3" fmla="*/ 1773578 h 1856246"/>
              <a:gd name="connsiteX0" fmla="*/ 28983 w 1895006"/>
              <a:gd name="connsiteY0" fmla="*/ 1773553 h 1786779"/>
              <a:gd name="connsiteX1" fmla="*/ 915674 w 1895006"/>
              <a:gd name="connsiteY1" fmla="*/ 171 h 1786779"/>
              <a:gd name="connsiteX2" fmla="*/ 1867020 w 1895006"/>
              <a:gd name="connsiteY2" fmla="*/ 1727370 h 1786779"/>
              <a:gd name="connsiteX3" fmla="*/ 28983 w 1895006"/>
              <a:gd name="connsiteY3" fmla="*/ 1773553 h 1786779"/>
              <a:gd name="connsiteX0" fmla="*/ 28983 w 1867479"/>
              <a:gd name="connsiteY0" fmla="*/ 1773565 h 1815809"/>
              <a:gd name="connsiteX1" fmla="*/ 915674 w 1867479"/>
              <a:gd name="connsiteY1" fmla="*/ 183 h 1815809"/>
              <a:gd name="connsiteX2" fmla="*/ 1867020 w 1867479"/>
              <a:gd name="connsiteY2" fmla="*/ 1727382 h 1815809"/>
              <a:gd name="connsiteX3" fmla="*/ 28983 w 1867479"/>
              <a:gd name="connsiteY3" fmla="*/ 1773565 h 1815809"/>
              <a:gd name="connsiteX0" fmla="*/ 28983 w 1964255"/>
              <a:gd name="connsiteY0" fmla="*/ 1773561 h 1801034"/>
              <a:gd name="connsiteX1" fmla="*/ 915674 w 1964255"/>
              <a:gd name="connsiteY1" fmla="*/ 179 h 1801034"/>
              <a:gd name="connsiteX2" fmla="*/ 1867020 w 1964255"/>
              <a:gd name="connsiteY2" fmla="*/ 1727378 h 1801034"/>
              <a:gd name="connsiteX3" fmla="*/ 28983 w 1964255"/>
              <a:gd name="connsiteY3" fmla="*/ 1773561 h 1801034"/>
            </a:gdLst>
            <a:ahLst/>
            <a:cxnLst>
              <a:cxn ang="0">
                <a:pos x="connsiteX0" y="connsiteY0"/>
              </a:cxn>
              <a:cxn ang="0">
                <a:pos x="connsiteX1" y="connsiteY1"/>
              </a:cxn>
              <a:cxn ang="0">
                <a:pos x="connsiteX2" y="connsiteY2"/>
              </a:cxn>
              <a:cxn ang="0">
                <a:pos x="connsiteX3" y="connsiteY3"/>
              </a:cxn>
            </a:cxnLst>
            <a:rect l="l" t="t" r="r" b="b"/>
            <a:pathLst>
              <a:path w="1964255" h="1801034">
                <a:moveTo>
                  <a:pt x="28983" y="1773561"/>
                </a:moveTo>
                <a:cubicBezTo>
                  <a:pt x="-157284" y="1725841"/>
                  <a:pt x="603177" y="20191"/>
                  <a:pt x="915674" y="179"/>
                </a:cubicBezTo>
                <a:cubicBezTo>
                  <a:pt x="1228171" y="-19833"/>
                  <a:pt x="2287275" y="1647330"/>
                  <a:pt x="1867020" y="1727378"/>
                </a:cubicBezTo>
                <a:cubicBezTo>
                  <a:pt x="1446765" y="1807426"/>
                  <a:pt x="215250" y="1821281"/>
                  <a:pt x="28983" y="1773561"/>
                </a:cubicBezTo>
                <a:close/>
              </a:path>
            </a:pathLst>
          </a:custGeom>
          <a:solidFill>
            <a:schemeClr val="accent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4228521" y="2595240"/>
            <a:ext cx="2069451" cy="1798644"/>
          </a:xfrm>
          <a:custGeom>
            <a:avLst/>
            <a:gdLst>
              <a:gd name="connsiteX0" fmla="*/ 23642 w 1915264"/>
              <a:gd name="connsiteY0" fmla="*/ 1773598 h 1937350"/>
              <a:gd name="connsiteX1" fmla="*/ 910333 w 1915264"/>
              <a:gd name="connsiteY1" fmla="*/ 216 h 1937350"/>
              <a:gd name="connsiteX2" fmla="*/ 1898624 w 1915264"/>
              <a:gd name="connsiteY2" fmla="*/ 1653525 h 1937350"/>
              <a:gd name="connsiteX3" fmla="*/ 23642 w 1915264"/>
              <a:gd name="connsiteY3" fmla="*/ 1773598 h 1937350"/>
              <a:gd name="connsiteX0" fmla="*/ 24384 w 1934156"/>
              <a:gd name="connsiteY0" fmla="*/ 1773586 h 1982295"/>
              <a:gd name="connsiteX1" fmla="*/ 911075 w 1934156"/>
              <a:gd name="connsiteY1" fmla="*/ 204 h 1982295"/>
              <a:gd name="connsiteX2" fmla="*/ 1917839 w 1934156"/>
              <a:gd name="connsiteY2" fmla="*/ 1745876 h 1982295"/>
              <a:gd name="connsiteX3" fmla="*/ 24384 w 1934156"/>
              <a:gd name="connsiteY3" fmla="*/ 1773586 h 1982295"/>
              <a:gd name="connsiteX0" fmla="*/ 22183 w 1877545"/>
              <a:gd name="connsiteY0" fmla="*/ 1773587 h 1972568"/>
              <a:gd name="connsiteX1" fmla="*/ 908874 w 1877545"/>
              <a:gd name="connsiteY1" fmla="*/ 205 h 1972568"/>
              <a:gd name="connsiteX2" fmla="*/ 1860220 w 1877545"/>
              <a:gd name="connsiteY2" fmla="*/ 1727404 h 1972568"/>
              <a:gd name="connsiteX3" fmla="*/ 22183 w 1877545"/>
              <a:gd name="connsiteY3" fmla="*/ 1773587 h 1972568"/>
              <a:gd name="connsiteX0" fmla="*/ 22183 w 1861738"/>
              <a:gd name="connsiteY0" fmla="*/ 1773578 h 1947990"/>
              <a:gd name="connsiteX1" fmla="*/ 908874 w 1861738"/>
              <a:gd name="connsiteY1" fmla="*/ 196 h 1947990"/>
              <a:gd name="connsiteX2" fmla="*/ 1860220 w 1861738"/>
              <a:gd name="connsiteY2" fmla="*/ 1727395 h 1947990"/>
              <a:gd name="connsiteX3" fmla="*/ 22183 w 1861738"/>
              <a:gd name="connsiteY3" fmla="*/ 1773578 h 1947990"/>
              <a:gd name="connsiteX0" fmla="*/ 28983 w 1868562"/>
              <a:gd name="connsiteY0" fmla="*/ 1773578 h 1856246"/>
              <a:gd name="connsiteX1" fmla="*/ 915674 w 1868562"/>
              <a:gd name="connsiteY1" fmla="*/ 196 h 1856246"/>
              <a:gd name="connsiteX2" fmla="*/ 1867020 w 1868562"/>
              <a:gd name="connsiteY2" fmla="*/ 1727395 h 1856246"/>
              <a:gd name="connsiteX3" fmla="*/ 28983 w 1868562"/>
              <a:gd name="connsiteY3" fmla="*/ 1773578 h 1856246"/>
              <a:gd name="connsiteX0" fmla="*/ 28983 w 1895006"/>
              <a:gd name="connsiteY0" fmla="*/ 1773553 h 1786779"/>
              <a:gd name="connsiteX1" fmla="*/ 915674 w 1895006"/>
              <a:gd name="connsiteY1" fmla="*/ 171 h 1786779"/>
              <a:gd name="connsiteX2" fmla="*/ 1867020 w 1895006"/>
              <a:gd name="connsiteY2" fmla="*/ 1727370 h 1786779"/>
              <a:gd name="connsiteX3" fmla="*/ 28983 w 1895006"/>
              <a:gd name="connsiteY3" fmla="*/ 1773553 h 1786779"/>
              <a:gd name="connsiteX0" fmla="*/ 28983 w 1867479"/>
              <a:gd name="connsiteY0" fmla="*/ 1773565 h 1815809"/>
              <a:gd name="connsiteX1" fmla="*/ 915674 w 1867479"/>
              <a:gd name="connsiteY1" fmla="*/ 183 h 1815809"/>
              <a:gd name="connsiteX2" fmla="*/ 1867020 w 1867479"/>
              <a:gd name="connsiteY2" fmla="*/ 1727382 h 1815809"/>
              <a:gd name="connsiteX3" fmla="*/ 28983 w 1867479"/>
              <a:gd name="connsiteY3" fmla="*/ 1773565 h 1815809"/>
              <a:gd name="connsiteX0" fmla="*/ 28983 w 2069451"/>
              <a:gd name="connsiteY0" fmla="*/ 1773560 h 1798644"/>
              <a:gd name="connsiteX1" fmla="*/ 915674 w 2069451"/>
              <a:gd name="connsiteY1" fmla="*/ 178 h 1798644"/>
              <a:gd name="connsiteX2" fmla="*/ 1867020 w 2069451"/>
              <a:gd name="connsiteY2" fmla="*/ 1727377 h 1798644"/>
              <a:gd name="connsiteX3" fmla="*/ 28983 w 2069451"/>
              <a:gd name="connsiteY3" fmla="*/ 1773560 h 1798644"/>
            </a:gdLst>
            <a:ahLst/>
            <a:cxnLst>
              <a:cxn ang="0">
                <a:pos x="connsiteX0" y="connsiteY0"/>
              </a:cxn>
              <a:cxn ang="0">
                <a:pos x="connsiteX1" y="connsiteY1"/>
              </a:cxn>
              <a:cxn ang="0">
                <a:pos x="connsiteX2" y="connsiteY2"/>
              </a:cxn>
              <a:cxn ang="0">
                <a:pos x="connsiteX3" y="connsiteY3"/>
              </a:cxn>
            </a:cxnLst>
            <a:rect l="l" t="t" r="r" b="b"/>
            <a:pathLst>
              <a:path w="2069451" h="1798644">
                <a:moveTo>
                  <a:pt x="28983" y="1773560"/>
                </a:moveTo>
                <a:cubicBezTo>
                  <a:pt x="-157284" y="1725840"/>
                  <a:pt x="603177" y="20190"/>
                  <a:pt x="915674" y="178"/>
                </a:cubicBezTo>
                <a:cubicBezTo>
                  <a:pt x="1228171" y="-19834"/>
                  <a:pt x="2573602" y="1656565"/>
                  <a:pt x="1867020" y="1727377"/>
                </a:cubicBezTo>
                <a:cubicBezTo>
                  <a:pt x="1160438" y="1798189"/>
                  <a:pt x="215250" y="1821280"/>
                  <a:pt x="28983" y="1773560"/>
                </a:cubicBezTo>
                <a:close/>
              </a:path>
            </a:pathLst>
          </a:custGeom>
          <a:solidFill>
            <a:srgbClr val="92D05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p:cNvCxnSpPr/>
          <p:nvPr/>
        </p:nvCxnSpPr>
        <p:spPr>
          <a:xfrm flipV="1">
            <a:off x="1706705" y="5109441"/>
            <a:ext cx="6911109" cy="444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5400000">
            <a:off x="5140570" y="3958722"/>
            <a:ext cx="461665" cy="3131128"/>
          </a:xfrm>
          <a:prstGeom prst="rect">
            <a:avLst/>
          </a:prstGeom>
          <a:noFill/>
        </p:spPr>
        <p:txBody>
          <a:bodyPr vert="vert270" wrap="square" rtlCol="0" anchor="ctr">
            <a:spAutoFit/>
          </a:bodyPr>
          <a:lstStyle/>
          <a:p>
            <a:pPr algn="ctr"/>
            <a:r>
              <a:rPr lang="en-US" dirty="0" smtClean="0"/>
              <a:t>Return</a:t>
            </a:r>
            <a:endParaRPr lang="en-US" dirty="0"/>
          </a:p>
        </p:txBody>
      </p:sp>
      <p:cxnSp>
        <p:nvCxnSpPr>
          <p:cNvPr id="12" name="Straight Connector 11"/>
          <p:cNvCxnSpPr/>
          <p:nvPr/>
        </p:nvCxnSpPr>
        <p:spPr>
          <a:xfrm flipV="1">
            <a:off x="9163623" y="1530748"/>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163622" y="1916584"/>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48339" y="1355318"/>
            <a:ext cx="1818522" cy="369332"/>
          </a:xfrm>
          <a:prstGeom prst="rect">
            <a:avLst/>
          </a:prstGeom>
          <a:noFill/>
        </p:spPr>
        <p:txBody>
          <a:bodyPr wrap="square" rtlCol="0">
            <a:spAutoFit/>
          </a:bodyPr>
          <a:lstStyle/>
          <a:p>
            <a:r>
              <a:rPr lang="en-US" dirty="0" smtClean="0"/>
              <a:t>True Return</a:t>
            </a:r>
            <a:endParaRPr lang="en-US" dirty="0"/>
          </a:p>
        </p:txBody>
      </p:sp>
      <p:sp>
        <p:nvSpPr>
          <p:cNvPr id="15" name="TextBox 14"/>
          <p:cNvSpPr txBox="1"/>
          <p:nvPr/>
        </p:nvSpPr>
        <p:spPr>
          <a:xfrm>
            <a:off x="10148338" y="1741154"/>
            <a:ext cx="1818523" cy="369332"/>
          </a:xfrm>
          <a:prstGeom prst="rect">
            <a:avLst/>
          </a:prstGeom>
          <a:noFill/>
        </p:spPr>
        <p:txBody>
          <a:bodyPr wrap="square" rtlCol="0">
            <a:spAutoFit/>
          </a:bodyPr>
          <a:lstStyle/>
          <a:p>
            <a:r>
              <a:rPr lang="en-US" dirty="0" smtClean="0"/>
              <a:t>Observed Return</a:t>
            </a:r>
            <a:endParaRPr lang="en-US" dirty="0"/>
          </a:p>
        </p:txBody>
      </p:sp>
      <p:cxnSp>
        <p:nvCxnSpPr>
          <p:cNvPr id="17" name="Straight Connector 16"/>
          <p:cNvCxnSpPr/>
          <p:nvPr/>
        </p:nvCxnSpPr>
        <p:spPr>
          <a:xfrm>
            <a:off x="3019447" y="2110485"/>
            <a:ext cx="9237" cy="230055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62218" y="2110486"/>
            <a:ext cx="9237" cy="230055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422202" y="2110485"/>
            <a:ext cx="9237" cy="230055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Multiply 20"/>
          <p:cNvSpPr/>
          <p:nvPr/>
        </p:nvSpPr>
        <p:spPr>
          <a:xfrm>
            <a:off x="2059709" y="4411042"/>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p:cNvSpPr/>
          <p:nvPr/>
        </p:nvSpPr>
        <p:spPr>
          <a:xfrm>
            <a:off x="2713299" y="4411042"/>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2271050" y="4411042"/>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2501958" y="4411720"/>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3135980" y="4411042"/>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63621" y="2462753"/>
            <a:ext cx="2803239" cy="1200329"/>
          </a:xfrm>
          <a:prstGeom prst="rect">
            <a:avLst/>
          </a:prstGeom>
          <a:noFill/>
        </p:spPr>
        <p:txBody>
          <a:bodyPr wrap="square" rtlCol="0">
            <a:spAutoFit/>
          </a:bodyPr>
          <a:lstStyle/>
          <a:p>
            <a:r>
              <a:rPr lang="en-US" dirty="0" smtClean="0"/>
              <a:t>Goal is not to estimate the true distribution but rather where the true return might lie</a:t>
            </a:r>
            <a:endParaRPr lang="en-US" dirty="0"/>
          </a:p>
        </p:txBody>
      </p:sp>
      <p:sp>
        <p:nvSpPr>
          <p:cNvPr id="27" name="Multiply 26"/>
          <p:cNvSpPr/>
          <p:nvPr/>
        </p:nvSpPr>
        <p:spPr>
          <a:xfrm>
            <a:off x="3391304" y="4411042"/>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y 27"/>
          <p:cNvSpPr/>
          <p:nvPr/>
        </p:nvSpPr>
        <p:spPr>
          <a:xfrm>
            <a:off x="3704238" y="4411042"/>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y 28"/>
          <p:cNvSpPr/>
          <p:nvPr/>
        </p:nvSpPr>
        <p:spPr>
          <a:xfrm>
            <a:off x="2998878" y="4411042"/>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p:nvPr/>
        </p:nvSpPr>
        <p:spPr>
          <a:xfrm>
            <a:off x="4171343" y="4402316"/>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p:nvPr/>
        </p:nvSpPr>
        <p:spPr>
          <a:xfrm>
            <a:off x="4404995" y="4401805"/>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p:nvPr/>
        </p:nvSpPr>
        <p:spPr>
          <a:xfrm>
            <a:off x="5162259" y="4420956"/>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p:nvPr/>
        </p:nvSpPr>
        <p:spPr>
          <a:xfrm>
            <a:off x="5527764" y="4411041"/>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p:nvPr/>
        </p:nvSpPr>
        <p:spPr>
          <a:xfrm>
            <a:off x="5815615" y="4392486"/>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562545" y="2091929"/>
            <a:ext cx="9237" cy="230055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474137" y="2101248"/>
            <a:ext cx="9237" cy="230055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678333" y="2093421"/>
            <a:ext cx="9237" cy="230055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52233" y="1618970"/>
            <a:ext cx="499450" cy="369332"/>
          </a:xfrm>
          <a:prstGeom prst="rect">
            <a:avLst/>
          </a:prstGeom>
          <a:noFill/>
        </p:spPr>
        <p:txBody>
          <a:bodyPr wrap="square" rtlCol="0">
            <a:spAutoFit/>
          </a:bodyPr>
          <a:lstStyle/>
          <a:p>
            <a:r>
              <a:rPr lang="en-US" dirty="0" smtClean="0"/>
              <a:t>D1</a:t>
            </a:r>
            <a:endParaRPr lang="en-US" dirty="0"/>
          </a:p>
        </p:txBody>
      </p:sp>
      <p:sp>
        <p:nvSpPr>
          <p:cNvPr id="39" name="TextBox 38"/>
          <p:cNvSpPr txBox="1"/>
          <p:nvPr/>
        </p:nvSpPr>
        <p:spPr>
          <a:xfrm>
            <a:off x="3306388" y="1613116"/>
            <a:ext cx="499450" cy="369332"/>
          </a:xfrm>
          <a:prstGeom prst="rect">
            <a:avLst/>
          </a:prstGeom>
          <a:noFill/>
        </p:spPr>
        <p:txBody>
          <a:bodyPr wrap="square" rtlCol="0">
            <a:spAutoFit/>
          </a:bodyPr>
          <a:lstStyle/>
          <a:p>
            <a:r>
              <a:rPr lang="en-US" dirty="0" smtClean="0"/>
              <a:t>D2</a:t>
            </a:r>
            <a:endParaRPr lang="en-US" dirty="0"/>
          </a:p>
        </p:txBody>
      </p:sp>
      <p:sp>
        <p:nvSpPr>
          <p:cNvPr id="40" name="TextBox 39"/>
          <p:cNvSpPr txBox="1"/>
          <p:nvPr/>
        </p:nvSpPr>
        <p:spPr>
          <a:xfrm>
            <a:off x="5299129" y="1613301"/>
            <a:ext cx="499450" cy="369332"/>
          </a:xfrm>
          <a:prstGeom prst="rect">
            <a:avLst/>
          </a:prstGeom>
          <a:noFill/>
        </p:spPr>
        <p:txBody>
          <a:bodyPr wrap="square" rtlCol="0">
            <a:spAutoFit/>
          </a:bodyPr>
          <a:lstStyle/>
          <a:p>
            <a:r>
              <a:rPr lang="en-US" dirty="0" smtClean="0"/>
              <a:t>D3</a:t>
            </a:r>
            <a:endParaRPr lang="en-US" dirty="0"/>
          </a:p>
        </p:txBody>
      </p:sp>
    </p:spTree>
    <p:extLst>
      <p:ext uri="{BB962C8B-B14F-4D97-AF65-F5344CB8AC3E}">
        <p14:creationId xmlns:p14="http://schemas.microsoft.com/office/powerpoint/2010/main" val="257331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anim calcmode="lin" valueType="num">
                                      <p:cBhvr>
                                        <p:cTn id="8" dur="2000" fill="hold"/>
                                        <p:tgtEl>
                                          <p:spTgt spid="35"/>
                                        </p:tgtEl>
                                        <p:attrNameLst>
                                          <p:attrName>ppt_w</p:attrName>
                                        </p:attrNameLst>
                                      </p:cBhvr>
                                      <p:tavLst>
                                        <p:tav tm="0" fmla="#ppt_w*sin(2.5*pi*$)">
                                          <p:val>
                                            <p:fltVal val="0"/>
                                          </p:val>
                                        </p:tav>
                                        <p:tav tm="100000">
                                          <p:val>
                                            <p:fltVal val="1"/>
                                          </p:val>
                                        </p:tav>
                                      </p:tavLst>
                                    </p:anim>
                                    <p:anim calcmode="lin" valueType="num">
                                      <p:cBhvr>
                                        <p:cTn id="9" dur="2000" fill="hold"/>
                                        <p:tgtEl>
                                          <p:spTgt spid="3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0.01354 4.81481E-6 L 0.01354 0.00023 " pathEditMode="relative" rAng="0" ptsTypes="AA">
                                      <p:cBhvr>
                                        <p:cTn id="13" dur="3000" fill="hold"/>
                                        <p:tgtEl>
                                          <p:spTgt spid="35"/>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938361" y="2595235"/>
            <a:ext cx="1867479" cy="1815809"/>
          </a:xfrm>
          <a:custGeom>
            <a:avLst/>
            <a:gdLst>
              <a:gd name="connsiteX0" fmla="*/ 23642 w 1915264"/>
              <a:gd name="connsiteY0" fmla="*/ 1773598 h 1937350"/>
              <a:gd name="connsiteX1" fmla="*/ 910333 w 1915264"/>
              <a:gd name="connsiteY1" fmla="*/ 216 h 1937350"/>
              <a:gd name="connsiteX2" fmla="*/ 1898624 w 1915264"/>
              <a:gd name="connsiteY2" fmla="*/ 1653525 h 1937350"/>
              <a:gd name="connsiteX3" fmla="*/ 23642 w 1915264"/>
              <a:gd name="connsiteY3" fmla="*/ 1773598 h 1937350"/>
              <a:gd name="connsiteX0" fmla="*/ 24384 w 1934156"/>
              <a:gd name="connsiteY0" fmla="*/ 1773586 h 1982295"/>
              <a:gd name="connsiteX1" fmla="*/ 911075 w 1934156"/>
              <a:gd name="connsiteY1" fmla="*/ 204 h 1982295"/>
              <a:gd name="connsiteX2" fmla="*/ 1917839 w 1934156"/>
              <a:gd name="connsiteY2" fmla="*/ 1745876 h 1982295"/>
              <a:gd name="connsiteX3" fmla="*/ 24384 w 1934156"/>
              <a:gd name="connsiteY3" fmla="*/ 1773586 h 1982295"/>
              <a:gd name="connsiteX0" fmla="*/ 22183 w 1877545"/>
              <a:gd name="connsiteY0" fmla="*/ 1773587 h 1972568"/>
              <a:gd name="connsiteX1" fmla="*/ 908874 w 1877545"/>
              <a:gd name="connsiteY1" fmla="*/ 205 h 1972568"/>
              <a:gd name="connsiteX2" fmla="*/ 1860220 w 1877545"/>
              <a:gd name="connsiteY2" fmla="*/ 1727404 h 1972568"/>
              <a:gd name="connsiteX3" fmla="*/ 22183 w 1877545"/>
              <a:gd name="connsiteY3" fmla="*/ 1773587 h 1972568"/>
              <a:gd name="connsiteX0" fmla="*/ 22183 w 1861738"/>
              <a:gd name="connsiteY0" fmla="*/ 1773578 h 1947990"/>
              <a:gd name="connsiteX1" fmla="*/ 908874 w 1861738"/>
              <a:gd name="connsiteY1" fmla="*/ 196 h 1947990"/>
              <a:gd name="connsiteX2" fmla="*/ 1860220 w 1861738"/>
              <a:gd name="connsiteY2" fmla="*/ 1727395 h 1947990"/>
              <a:gd name="connsiteX3" fmla="*/ 22183 w 1861738"/>
              <a:gd name="connsiteY3" fmla="*/ 1773578 h 1947990"/>
              <a:gd name="connsiteX0" fmla="*/ 28983 w 1868562"/>
              <a:gd name="connsiteY0" fmla="*/ 1773578 h 1856246"/>
              <a:gd name="connsiteX1" fmla="*/ 915674 w 1868562"/>
              <a:gd name="connsiteY1" fmla="*/ 196 h 1856246"/>
              <a:gd name="connsiteX2" fmla="*/ 1867020 w 1868562"/>
              <a:gd name="connsiteY2" fmla="*/ 1727395 h 1856246"/>
              <a:gd name="connsiteX3" fmla="*/ 28983 w 1868562"/>
              <a:gd name="connsiteY3" fmla="*/ 1773578 h 1856246"/>
              <a:gd name="connsiteX0" fmla="*/ 28983 w 1895006"/>
              <a:gd name="connsiteY0" fmla="*/ 1773553 h 1786779"/>
              <a:gd name="connsiteX1" fmla="*/ 915674 w 1895006"/>
              <a:gd name="connsiteY1" fmla="*/ 171 h 1786779"/>
              <a:gd name="connsiteX2" fmla="*/ 1867020 w 1895006"/>
              <a:gd name="connsiteY2" fmla="*/ 1727370 h 1786779"/>
              <a:gd name="connsiteX3" fmla="*/ 28983 w 1895006"/>
              <a:gd name="connsiteY3" fmla="*/ 1773553 h 1786779"/>
              <a:gd name="connsiteX0" fmla="*/ 28983 w 1867479"/>
              <a:gd name="connsiteY0" fmla="*/ 1773565 h 1815809"/>
              <a:gd name="connsiteX1" fmla="*/ 915674 w 1867479"/>
              <a:gd name="connsiteY1" fmla="*/ 183 h 1815809"/>
              <a:gd name="connsiteX2" fmla="*/ 1867020 w 1867479"/>
              <a:gd name="connsiteY2" fmla="*/ 1727382 h 1815809"/>
              <a:gd name="connsiteX3" fmla="*/ 28983 w 1867479"/>
              <a:gd name="connsiteY3" fmla="*/ 1773565 h 1815809"/>
            </a:gdLst>
            <a:ahLst/>
            <a:cxnLst>
              <a:cxn ang="0">
                <a:pos x="connsiteX0" y="connsiteY0"/>
              </a:cxn>
              <a:cxn ang="0">
                <a:pos x="connsiteX1" y="connsiteY1"/>
              </a:cxn>
              <a:cxn ang="0">
                <a:pos x="connsiteX2" y="connsiteY2"/>
              </a:cxn>
              <a:cxn ang="0">
                <a:pos x="connsiteX3" y="connsiteY3"/>
              </a:cxn>
            </a:cxnLst>
            <a:rect l="l" t="t" r="r" b="b"/>
            <a:pathLst>
              <a:path w="1867479" h="1815809">
                <a:moveTo>
                  <a:pt x="28983" y="1773565"/>
                </a:moveTo>
                <a:cubicBezTo>
                  <a:pt x="-157284" y="1725845"/>
                  <a:pt x="603177" y="20195"/>
                  <a:pt x="915674" y="183"/>
                </a:cubicBezTo>
                <a:cubicBezTo>
                  <a:pt x="1228171" y="-19829"/>
                  <a:pt x="1834693" y="1601152"/>
                  <a:pt x="1867020" y="1727382"/>
                </a:cubicBezTo>
                <a:cubicBezTo>
                  <a:pt x="1899347" y="1853612"/>
                  <a:pt x="215250" y="1821285"/>
                  <a:pt x="28983" y="1773565"/>
                </a:cubicBez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Thompson Sampling Algorithm</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12</a:t>
            </a:fld>
            <a:endParaRPr lang="en-US"/>
          </a:p>
        </p:txBody>
      </p:sp>
      <p:sp>
        <p:nvSpPr>
          <p:cNvPr id="7" name="Freeform 6"/>
          <p:cNvSpPr/>
          <p:nvPr/>
        </p:nvSpPr>
        <p:spPr>
          <a:xfrm>
            <a:off x="2872101" y="2122013"/>
            <a:ext cx="1711994" cy="2274260"/>
          </a:xfrm>
          <a:custGeom>
            <a:avLst/>
            <a:gdLst>
              <a:gd name="connsiteX0" fmla="*/ 23642 w 1915264"/>
              <a:gd name="connsiteY0" fmla="*/ 1773598 h 1937350"/>
              <a:gd name="connsiteX1" fmla="*/ 910333 w 1915264"/>
              <a:gd name="connsiteY1" fmla="*/ 216 h 1937350"/>
              <a:gd name="connsiteX2" fmla="*/ 1898624 w 1915264"/>
              <a:gd name="connsiteY2" fmla="*/ 1653525 h 1937350"/>
              <a:gd name="connsiteX3" fmla="*/ 23642 w 1915264"/>
              <a:gd name="connsiteY3" fmla="*/ 1773598 h 1937350"/>
              <a:gd name="connsiteX0" fmla="*/ 24384 w 1934156"/>
              <a:gd name="connsiteY0" fmla="*/ 1773586 h 1982295"/>
              <a:gd name="connsiteX1" fmla="*/ 911075 w 1934156"/>
              <a:gd name="connsiteY1" fmla="*/ 204 h 1982295"/>
              <a:gd name="connsiteX2" fmla="*/ 1917839 w 1934156"/>
              <a:gd name="connsiteY2" fmla="*/ 1745876 h 1982295"/>
              <a:gd name="connsiteX3" fmla="*/ 24384 w 1934156"/>
              <a:gd name="connsiteY3" fmla="*/ 1773586 h 1982295"/>
              <a:gd name="connsiteX0" fmla="*/ 22183 w 1877545"/>
              <a:gd name="connsiteY0" fmla="*/ 1773587 h 1972568"/>
              <a:gd name="connsiteX1" fmla="*/ 908874 w 1877545"/>
              <a:gd name="connsiteY1" fmla="*/ 205 h 1972568"/>
              <a:gd name="connsiteX2" fmla="*/ 1860220 w 1877545"/>
              <a:gd name="connsiteY2" fmla="*/ 1727404 h 1972568"/>
              <a:gd name="connsiteX3" fmla="*/ 22183 w 1877545"/>
              <a:gd name="connsiteY3" fmla="*/ 1773587 h 1972568"/>
              <a:gd name="connsiteX0" fmla="*/ 22183 w 1861738"/>
              <a:gd name="connsiteY0" fmla="*/ 1773578 h 1947990"/>
              <a:gd name="connsiteX1" fmla="*/ 908874 w 1861738"/>
              <a:gd name="connsiteY1" fmla="*/ 196 h 1947990"/>
              <a:gd name="connsiteX2" fmla="*/ 1860220 w 1861738"/>
              <a:gd name="connsiteY2" fmla="*/ 1727395 h 1947990"/>
              <a:gd name="connsiteX3" fmla="*/ 22183 w 1861738"/>
              <a:gd name="connsiteY3" fmla="*/ 1773578 h 1947990"/>
              <a:gd name="connsiteX0" fmla="*/ 28983 w 1868562"/>
              <a:gd name="connsiteY0" fmla="*/ 1773578 h 1856246"/>
              <a:gd name="connsiteX1" fmla="*/ 915674 w 1868562"/>
              <a:gd name="connsiteY1" fmla="*/ 196 h 1856246"/>
              <a:gd name="connsiteX2" fmla="*/ 1867020 w 1868562"/>
              <a:gd name="connsiteY2" fmla="*/ 1727395 h 1856246"/>
              <a:gd name="connsiteX3" fmla="*/ 28983 w 1868562"/>
              <a:gd name="connsiteY3" fmla="*/ 1773578 h 1856246"/>
              <a:gd name="connsiteX0" fmla="*/ 28983 w 1895006"/>
              <a:gd name="connsiteY0" fmla="*/ 1773553 h 1786779"/>
              <a:gd name="connsiteX1" fmla="*/ 915674 w 1895006"/>
              <a:gd name="connsiteY1" fmla="*/ 171 h 1786779"/>
              <a:gd name="connsiteX2" fmla="*/ 1867020 w 1895006"/>
              <a:gd name="connsiteY2" fmla="*/ 1727370 h 1786779"/>
              <a:gd name="connsiteX3" fmla="*/ 28983 w 1895006"/>
              <a:gd name="connsiteY3" fmla="*/ 1773553 h 1786779"/>
              <a:gd name="connsiteX0" fmla="*/ 28983 w 1867479"/>
              <a:gd name="connsiteY0" fmla="*/ 1773565 h 1815809"/>
              <a:gd name="connsiteX1" fmla="*/ 915674 w 1867479"/>
              <a:gd name="connsiteY1" fmla="*/ 183 h 1815809"/>
              <a:gd name="connsiteX2" fmla="*/ 1867020 w 1867479"/>
              <a:gd name="connsiteY2" fmla="*/ 1727382 h 1815809"/>
              <a:gd name="connsiteX3" fmla="*/ 28983 w 1867479"/>
              <a:gd name="connsiteY3" fmla="*/ 1773565 h 1815809"/>
              <a:gd name="connsiteX0" fmla="*/ 28983 w 1964255"/>
              <a:gd name="connsiteY0" fmla="*/ 1773561 h 1801034"/>
              <a:gd name="connsiteX1" fmla="*/ 915674 w 1964255"/>
              <a:gd name="connsiteY1" fmla="*/ 179 h 1801034"/>
              <a:gd name="connsiteX2" fmla="*/ 1867020 w 1964255"/>
              <a:gd name="connsiteY2" fmla="*/ 1727378 h 1801034"/>
              <a:gd name="connsiteX3" fmla="*/ 28983 w 1964255"/>
              <a:gd name="connsiteY3" fmla="*/ 1773561 h 1801034"/>
            </a:gdLst>
            <a:ahLst/>
            <a:cxnLst>
              <a:cxn ang="0">
                <a:pos x="connsiteX0" y="connsiteY0"/>
              </a:cxn>
              <a:cxn ang="0">
                <a:pos x="connsiteX1" y="connsiteY1"/>
              </a:cxn>
              <a:cxn ang="0">
                <a:pos x="connsiteX2" y="connsiteY2"/>
              </a:cxn>
              <a:cxn ang="0">
                <a:pos x="connsiteX3" y="connsiteY3"/>
              </a:cxn>
            </a:cxnLst>
            <a:rect l="l" t="t" r="r" b="b"/>
            <a:pathLst>
              <a:path w="1964255" h="1801034">
                <a:moveTo>
                  <a:pt x="28983" y="1773561"/>
                </a:moveTo>
                <a:cubicBezTo>
                  <a:pt x="-157284" y="1725841"/>
                  <a:pt x="603177" y="20191"/>
                  <a:pt x="915674" y="179"/>
                </a:cubicBezTo>
                <a:cubicBezTo>
                  <a:pt x="1228171" y="-19833"/>
                  <a:pt x="2287275" y="1647330"/>
                  <a:pt x="1867020" y="1727378"/>
                </a:cubicBezTo>
                <a:cubicBezTo>
                  <a:pt x="1446765" y="1807426"/>
                  <a:pt x="215250" y="1821281"/>
                  <a:pt x="28983" y="1773561"/>
                </a:cubicBezTo>
                <a:close/>
              </a:path>
            </a:pathLst>
          </a:custGeom>
          <a:solidFill>
            <a:schemeClr val="accent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4699319" y="1690688"/>
            <a:ext cx="1417407" cy="2703196"/>
          </a:xfrm>
          <a:custGeom>
            <a:avLst/>
            <a:gdLst>
              <a:gd name="connsiteX0" fmla="*/ 23642 w 1915264"/>
              <a:gd name="connsiteY0" fmla="*/ 1773598 h 1937350"/>
              <a:gd name="connsiteX1" fmla="*/ 910333 w 1915264"/>
              <a:gd name="connsiteY1" fmla="*/ 216 h 1937350"/>
              <a:gd name="connsiteX2" fmla="*/ 1898624 w 1915264"/>
              <a:gd name="connsiteY2" fmla="*/ 1653525 h 1937350"/>
              <a:gd name="connsiteX3" fmla="*/ 23642 w 1915264"/>
              <a:gd name="connsiteY3" fmla="*/ 1773598 h 1937350"/>
              <a:gd name="connsiteX0" fmla="*/ 24384 w 1934156"/>
              <a:gd name="connsiteY0" fmla="*/ 1773586 h 1982295"/>
              <a:gd name="connsiteX1" fmla="*/ 911075 w 1934156"/>
              <a:gd name="connsiteY1" fmla="*/ 204 h 1982295"/>
              <a:gd name="connsiteX2" fmla="*/ 1917839 w 1934156"/>
              <a:gd name="connsiteY2" fmla="*/ 1745876 h 1982295"/>
              <a:gd name="connsiteX3" fmla="*/ 24384 w 1934156"/>
              <a:gd name="connsiteY3" fmla="*/ 1773586 h 1982295"/>
              <a:gd name="connsiteX0" fmla="*/ 22183 w 1877545"/>
              <a:gd name="connsiteY0" fmla="*/ 1773587 h 1972568"/>
              <a:gd name="connsiteX1" fmla="*/ 908874 w 1877545"/>
              <a:gd name="connsiteY1" fmla="*/ 205 h 1972568"/>
              <a:gd name="connsiteX2" fmla="*/ 1860220 w 1877545"/>
              <a:gd name="connsiteY2" fmla="*/ 1727404 h 1972568"/>
              <a:gd name="connsiteX3" fmla="*/ 22183 w 1877545"/>
              <a:gd name="connsiteY3" fmla="*/ 1773587 h 1972568"/>
              <a:gd name="connsiteX0" fmla="*/ 22183 w 1861738"/>
              <a:gd name="connsiteY0" fmla="*/ 1773578 h 1947990"/>
              <a:gd name="connsiteX1" fmla="*/ 908874 w 1861738"/>
              <a:gd name="connsiteY1" fmla="*/ 196 h 1947990"/>
              <a:gd name="connsiteX2" fmla="*/ 1860220 w 1861738"/>
              <a:gd name="connsiteY2" fmla="*/ 1727395 h 1947990"/>
              <a:gd name="connsiteX3" fmla="*/ 22183 w 1861738"/>
              <a:gd name="connsiteY3" fmla="*/ 1773578 h 1947990"/>
              <a:gd name="connsiteX0" fmla="*/ 28983 w 1868562"/>
              <a:gd name="connsiteY0" fmla="*/ 1773578 h 1856246"/>
              <a:gd name="connsiteX1" fmla="*/ 915674 w 1868562"/>
              <a:gd name="connsiteY1" fmla="*/ 196 h 1856246"/>
              <a:gd name="connsiteX2" fmla="*/ 1867020 w 1868562"/>
              <a:gd name="connsiteY2" fmla="*/ 1727395 h 1856246"/>
              <a:gd name="connsiteX3" fmla="*/ 28983 w 1868562"/>
              <a:gd name="connsiteY3" fmla="*/ 1773578 h 1856246"/>
              <a:gd name="connsiteX0" fmla="*/ 28983 w 1895006"/>
              <a:gd name="connsiteY0" fmla="*/ 1773553 h 1786779"/>
              <a:gd name="connsiteX1" fmla="*/ 915674 w 1895006"/>
              <a:gd name="connsiteY1" fmla="*/ 171 h 1786779"/>
              <a:gd name="connsiteX2" fmla="*/ 1867020 w 1895006"/>
              <a:gd name="connsiteY2" fmla="*/ 1727370 h 1786779"/>
              <a:gd name="connsiteX3" fmla="*/ 28983 w 1895006"/>
              <a:gd name="connsiteY3" fmla="*/ 1773553 h 1786779"/>
              <a:gd name="connsiteX0" fmla="*/ 28983 w 1867479"/>
              <a:gd name="connsiteY0" fmla="*/ 1773565 h 1815809"/>
              <a:gd name="connsiteX1" fmla="*/ 915674 w 1867479"/>
              <a:gd name="connsiteY1" fmla="*/ 183 h 1815809"/>
              <a:gd name="connsiteX2" fmla="*/ 1867020 w 1867479"/>
              <a:gd name="connsiteY2" fmla="*/ 1727382 h 1815809"/>
              <a:gd name="connsiteX3" fmla="*/ 28983 w 1867479"/>
              <a:gd name="connsiteY3" fmla="*/ 1773565 h 1815809"/>
              <a:gd name="connsiteX0" fmla="*/ 28983 w 2069451"/>
              <a:gd name="connsiteY0" fmla="*/ 1773560 h 1798644"/>
              <a:gd name="connsiteX1" fmla="*/ 915674 w 2069451"/>
              <a:gd name="connsiteY1" fmla="*/ 178 h 1798644"/>
              <a:gd name="connsiteX2" fmla="*/ 1867020 w 2069451"/>
              <a:gd name="connsiteY2" fmla="*/ 1727377 h 1798644"/>
              <a:gd name="connsiteX3" fmla="*/ 28983 w 2069451"/>
              <a:gd name="connsiteY3" fmla="*/ 1773560 h 1798644"/>
            </a:gdLst>
            <a:ahLst/>
            <a:cxnLst>
              <a:cxn ang="0">
                <a:pos x="connsiteX0" y="connsiteY0"/>
              </a:cxn>
              <a:cxn ang="0">
                <a:pos x="connsiteX1" y="connsiteY1"/>
              </a:cxn>
              <a:cxn ang="0">
                <a:pos x="connsiteX2" y="connsiteY2"/>
              </a:cxn>
              <a:cxn ang="0">
                <a:pos x="connsiteX3" y="connsiteY3"/>
              </a:cxn>
            </a:cxnLst>
            <a:rect l="l" t="t" r="r" b="b"/>
            <a:pathLst>
              <a:path w="2069451" h="1798644">
                <a:moveTo>
                  <a:pt x="28983" y="1773560"/>
                </a:moveTo>
                <a:cubicBezTo>
                  <a:pt x="-157284" y="1725840"/>
                  <a:pt x="603177" y="20190"/>
                  <a:pt x="915674" y="178"/>
                </a:cubicBezTo>
                <a:cubicBezTo>
                  <a:pt x="1228171" y="-19834"/>
                  <a:pt x="2573602" y="1656565"/>
                  <a:pt x="1867020" y="1727377"/>
                </a:cubicBezTo>
                <a:cubicBezTo>
                  <a:pt x="1160438" y="1798189"/>
                  <a:pt x="215250" y="1821280"/>
                  <a:pt x="28983" y="1773560"/>
                </a:cubicBezTo>
                <a:close/>
              </a:path>
            </a:pathLst>
          </a:custGeom>
          <a:solidFill>
            <a:srgbClr val="92D05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p:cNvCxnSpPr/>
          <p:nvPr/>
        </p:nvCxnSpPr>
        <p:spPr>
          <a:xfrm flipV="1">
            <a:off x="1706705" y="5109441"/>
            <a:ext cx="6911109" cy="444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5400000">
            <a:off x="5140570" y="3958722"/>
            <a:ext cx="461665" cy="3131128"/>
          </a:xfrm>
          <a:prstGeom prst="rect">
            <a:avLst/>
          </a:prstGeom>
          <a:noFill/>
        </p:spPr>
        <p:txBody>
          <a:bodyPr vert="vert270" wrap="square" rtlCol="0" anchor="ctr">
            <a:spAutoFit/>
          </a:bodyPr>
          <a:lstStyle/>
          <a:p>
            <a:pPr algn="ctr"/>
            <a:r>
              <a:rPr lang="en-US" dirty="0" smtClean="0"/>
              <a:t>Return</a:t>
            </a:r>
            <a:endParaRPr lang="en-US" dirty="0"/>
          </a:p>
        </p:txBody>
      </p:sp>
      <p:cxnSp>
        <p:nvCxnSpPr>
          <p:cNvPr id="12" name="Straight Connector 11"/>
          <p:cNvCxnSpPr/>
          <p:nvPr/>
        </p:nvCxnSpPr>
        <p:spPr>
          <a:xfrm flipV="1">
            <a:off x="9163623" y="1530748"/>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163622" y="1916584"/>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48339" y="1355318"/>
            <a:ext cx="1818522" cy="369332"/>
          </a:xfrm>
          <a:prstGeom prst="rect">
            <a:avLst/>
          </a:prstGeom>
          <a:noFill/>
        </p:spPr>
        <p:txBody>
          <a:bodyPr wrap="square" rtlCol="0">
            <a:spAutoFit/>
          </a:bodyPr>
          <a:lstStyle/>
          <a:p>
            <a:r>
              <a:rPr lang="en-US" dirty="0" smtClean="0"/>
              <a:t>True Return</a:t>
            </a:r>
            <a:endParaRPr lang="en-US" dirty="0"/>
          </a:p>
        </p:txBody>
      </p:sp>
      <p:sp>
        <p:nvSpPr>
          <p:cNvPr id="15" name="TextBox 14"/>
          <p:cNvSpPr txBox="1"/>
          <p:nvPr/>
        </p:nvSpPr>
        <p:spPr>
          <a:xfrm>
            <a:off x="10148338" y="1741154"/>
            <a:ext cx="1818523" cy="369332"/>
          </a:xfrm>
          <a:prstGeom prst="rect">
            <a:avLst/>
          </a:prstGeom>
          <a:noFill/>
        </p:spPr>
        <p:txBody>
          <a:bodyPr wrap="square" rtlCol="0">
            <a:spAutoFit/>
          </a:bodyPr>
          <a:lstStyle/>
          <a:p>
            <a:r>
              <a:rPr lang="en-US" dirty="0" smtClean="0"/>
              <a:t>Observed Return</a:t>
            </a:r>
            <a:endParaRPr lang="en-US" dirty="0"/>
          </a:p>
        </p:txBody>
      </p:sp>
      <p:cxnSp>
        <p:nvCxnSpPr>
          <p:cNvPr id="17" name="Straight Connector 16"/>
          <p:cNvCxnSpPr/>
          <p:nvPr/>
        </p:nvCxnSpPr>
        <p:spPr>
          <a:xfrm>
            <a:off x="3019447" y="2110485"/>
            <a:ext cx="9237" cy="230055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62218" y="2110486"/>
            <a:ext cx="9237" cy="230055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422202" y="2110485"/>
            <a:ext cx="9237" cy="230055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Multiply 20"/>
          <p:cNvSpPr/>
          <p:nvPr/>
        </p:nvSpPr>
        <p:spPr>
          <a:xfrm>
            <a:off x="2059709" y="4392570"/>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p:cNvSpPr/>
          <p:nvPr/>
        </p:nvSpPr>
        <p:spPr>
          <a:xfrm>
            <a:off x="2667139" y="4384200"/>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2271050" y="4392570"/>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2474033" y="4402484"/>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3135980" y="4411042"/>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63621" y="2462753"/>
            <a:ext cx="2803239" cy="1200329"/>
          </a:xfrm>
          <a:prstGeom prst="rect">
            <a:avLst/>
          </a:prstGeom>
          <a:noFill/>
        </p:spPr>
        <p:txBody>
          <a:bodyPr wrap="square" rtlCol="0">
            <a:spAutoFit/>
          </a:bodyPr>
          <a:lstStyle/>
          <a:p>
            <a:r>
              <a:rPr lang="en-US" dirty="0" smtClean="0"/>
              <a:t>Goal is not to estimate the true distribution but rather where the true return might lie</a:t>
            </a:r>
            <a:endParaRPr lang="en-US" dirty="0"/>
          </a:p>
        </p:txBody>
      </p:sp>
      <p:sp>
        <p:nvSpPr>
          <p:cNvPr id="27" name="Multiply 26"/>
          <p:cNvSpPr/>
          <p:nvPr/>
        </p:nvSpPr>
        <p:spPr>
          <a:xfrm>
            <a:off x="3419879" y="4402315"/>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y 27"/>
          <p:cNvSpPr/>
          <p:nvPr/>
        </p:nvSpPr>
        <p:spPr>
          <a:xfrm>
            <a:off x="3704238" y="4383334"/>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y 28"/>
          <p:cNvSpPr/>
          <p:nvPr/>
        </p:nvSpPr>
        <p:spPr>
          <a:xfrm>
            <a:off x="2998878" y="4411042"/>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p:nvPr/>
        </p:nvSpPr>
        <p:spPr>
          <a:xfrm>
            <a:off x="4022662" y="4343004"/>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p:nvPr/>
        </p:nvSpPr>
        <p:spPr>
          <a:xfrm>
            <a:off x="4756803" y="4392486"/>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p:nvPr/>
        </p:nvSpPr>
        <p:spPr>
          <a:xfrm>
            <a:off x="5162259" y="4420956"/>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p:nvPr/>
        </p:nvSpPr>
        <p:spPr>
          <a:xfrm>
            <a:off x="5527764" y="4374097"/>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p:nvPr/>
        </p:nvSpPr>
        <p:spPr>
          <a:xfrm>
            <a:off x="5760199" y="4318598"/>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831840" y="2110483"/>
            <a:ext cx="9237" cy="230055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02640" y="2110484"/>
            <a:ext cx="9237" cy="230055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456056" y="2091929"/>
            <a:ext cx="9237" cy="230055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52233" y="1618970"/>
            <a:ext cx="499450" cy="369332"/>
          </a:xfrm>
          <a:prstGeom prst="rect">
            <a:avLst/>
          </a:prstGeom>
          <a:noFill/>
        </p:spPr>
        <p:txBody>
          <a:bodyPr wrap="square" rtlCol="0">
            <a:spAutoFit/>
          </a:bodyPr>
          <a:lstStyle/>
          <a:p>
            <a:r>
              <a:rPr lang="en-US" dirty="0" smtClean="0"/>
              <a:t>D1</a:t>
            </a:r>
            <a:endParaRPr lang="en-US" dirty="0"/>
          </a:p>
        </p:txBody>
      </p:sp>
      <p:sp>
        <p:nvSpPr>
          <p:cNvPr id="39" name="TextBox 38"/>
          <p:cNvSpPr txBox="1"/>
          <p:nvPr/>
        </p:nvSpPr>
        <p:spPr>
          <a:xfrm>
            <a:off x="3306388" y="1613116"/>
            <a:ext cx="499450" cy="369332"/>
          </a:xfrm>
          <a:prstGeom prst="rect">
            <a:avLst/>
          </a:prstGeom>
          <a:noFill/>
        </p:spPr>
        <p:txBody>
          <a:bodyPr wrap="square" rtlCol="0">
            <a:spAutoFit/>
          </a:bodyPr>
          <a:lstStyle/>
          <a:p>
            <a:r>
              <a:rPr lang="en-US" dirty="0" smtClean="0"/>
              <a:t>D2</a:t>
            </a:r>
            <a:endParaRPr lang="en-US" dirty="0"/>
          </a:p>
        </p:txBody>
      </p:sp>
      <p:sp>
        <p:nvSpPr>
          <p:cNvPr id="40" name="TextBox 39"/>
          <p:cNvSpPr txBox="1"/>
          <p:nvPr/>
        </p:nvSpPr>
        <p:spPr>
          <a:xfrm>
            <a:off x="5299129" y="1613301"/>
            <a:ext cx="499450" cy="369332"/>
          </a:xfrm>
          <a:prstGeom prst="rect">
            <a:avLst/>
          </a:prstGeom>
          <a:noFill/>
        </p:spPr>
        <p:txBody>
          <a:bodyPr wrap="square" rtlCol="0">
            <a:spAutoFit/>
          </a:bodyPr>
          <a:lstStyle/>
          <a:p>
            <a:r>
              <a:rPr lang="en-US" dirty="0" smtClean="0"/>
              <a:t>D3</a:t>
            </a:r>
            <a:endParaRPr lang="en-US" dirty="0"/>
          </a:p>
        </p:txBody>
      </p:sp>
      <p:sp>
        <p:nvSpPr>
          <p:cNvPr id="41" name="TextBox 40"/>
          <p:cNvSpPr txBox="1"/>
          <p:nvPr/>
        </p:nvSpPr>
        <p:spPr>
          <a:xfrm>
            <a:off x="227006" y="5743981"/>
            <a:ext cx="11737987" cy="646331"/>
          </a:xfrm>
          <a:prstGeom prst="rect">
            <a:avLst/>
          </a:prstGeom>
          <a:noFill/>
        </p:spPr>
        <p:txBody>
          <a:bodyPr wrap="square" rtlCol="0" anchor="ctr">
            <a:spAutoFit/>
          </a:bodyPr>
          <a:lstStyle/>
          <a:p>
            <a:pPr algn="ctr"/>
            <a:r>
              <a:rPr lang="en-US" dirty="0" smtClean="0"/>
              <a:t>In the long run, as more and more data is available the expected return and true return of the average converge and the ad that is exploited the most has a narrower distribution (higher kurtosis). In our example, D3 has been exploited the most.</a:t>
            </a:r>
            <a:endParaRPr lang="en-US" dirty="0"/>
          </a:p>
        </p:txBody>
      </p:sp>
      <p:sp>
        <p:nvSpPr>
          <p:cNvPr id="42" name="Multiply 41"/>
          <p:cNvSpPr/>
          <p:nvPr/>
        </p:nvSpPr>
        <p:spPr>
          <a:xfrm>
            <a:off x="4926276" y="4406673"/>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y 42"/>
          <p:cNvSpPr/>
          <p:nvPr/>
        </p:nvSpPr>
        <p:spPr>
          <a:xfrm>
            <a:off x="5297524" y="4393485"/>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ultiply 43"/>
          <p:cNvSpPr/>
          <p:nvPr/>
        </p:nvSpPr>
        <p:spPr>
          <a:xfrm>
            <a:off x="5673433" y="4393485"/>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y 44"/>
          <p:cNvSpPr/>
          <p:nvPr/>
        </p:nvSpPr>
        <p:spPr>
          <a:xfrm>
            <a:off x="5914436" y="4286862"/>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Multiply 45"/>
          <p:cNvSpPr/>
          <p:nvPr/>
        </p:nvSpPr>
        <p:spPr>
          <a:xfrm>
            <a:off x="5057056" y="4443661"/>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ultiply 46"/>
          <p:cNvSpPr/>
          <p:nvPr/>
        </p:nvSpPr>
        <p:spPr>
          <a:xfrm>
            <a:off x="5408337" y="4424166"/>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Multiply 47"/>
          <p:cNvSpPr/>
          <p:nvPr/>
        </p:nvSpPr>
        <p:spPr>
          <a:xfrm>
            <a:off x="5251730" y="4499066"/>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Multiply 48"/>
          <p:cNvSpPr/>
          <p:nvPr/>
        </p:nvSpPr>
        <p:spPr>
          <a:xfrm>
            <a:off x="5622978" y="4488152"/>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Multiply 49"/>
          <p:cNvSpPr/>
          <p:nvPr/>
        </p:nvSpPr>
        <p:spPr>
          <a:xfrm>
            <a:off x="5500841" y="4544650"/>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Multiply 50"/>
          <p:cNvSpPr/>
          <p:nvPr/>
        </p:nvSpPr>
        <p:spPr>
          <a:xfrm>
            <a:off x="5379197" y="4579502"/>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5121481" y="4564121"/>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ultiply 52"/>
          <p:cNvSpPr/>
          <p:nvPr/>
        </p:nvSpPr>
        <p:spPr>
          <a:xfrm>
            <a:off x="4918439" y="4526414"/>
            <a:ext cx="203200" cy="15701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p:nvPr/>
        </p:nvSpPr>
        <p:spPr>
          <a:xfrm>
            <a:off x="4286164" y="4323805"/>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y 54"/>
          <p:cNvSpPr/>
          <p:nvPr/>
        </p:nvSpPr>
        <p:spPr>
          <a:xfrm>
            <a:off x="3548982" y="4387546"/>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y 55"/>
          <p:cNvSpPr/>
          <p:nvPr/>
        </p:nvSpPr>
        <p:spPr>
          <a:xfrm>
            <a:off x="3297782" y="4409151"/>
            <a:ext cx="203200" cy="157019"/>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ultiply 56"/>
          <p:cNvSpPr/>
          <p:nvPr/>
        </p:nvSpPr>
        <p:spPr>
          <a:xfrm>
            <a:off x="2821359" y="4384201"/>
            <a:ext cx="203200" cy="15701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19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Thompson Sampling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Ad </a:t>
                </a:r>
                <a14:m>
                  <m:oMath xmlns:m="http://schemas.openxmlformats.org/officeDocument/2006/math">
                    <m:r>
                      <a:rPr lang="en-US" i="1" dirty="0" smtClean="0">
                        <a:latin typeface="Cambria Math" panose="02040503050406030204" pitchFamily="18" charset="0"/>
                      </a:rPr>
                      <m:t>𝑖</m:t>
                    </m:r>
                  </m:oMath>
                </a14:m>
                <a:r>
                  <a:rPr lang="en-US" dirty="0" smtClean="0"/>
                  <a:t> gets rewards </a:t>
                </a:r>
                <a14:m>
                  <m:oMath xmlns:m="http://schemas.openxmlformats.org/officeDocument/2006/math">
                    <m:r>
                      <a:rPr lang="en-US" i="1" dirty="0" smtClean="0">
                        <a:latin typeface="Cambria Math" panose="02040503050406030204" pitchFamily="18" charset="0"/>
                      </a:rPr>
                      <m:t>𝑦</m:t>
                    </m:r>
                  </m:oMath>
                </a14:m>
                <a:r>
                  <a:rPr lang="en-US" dirty="0" smtClean="0"/>
                  <a:t> from a Bernoulli distribution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r>
                      <m:rPr>
                        <m:nor/>
                      </m:rPr>
                      <a:rPr lang="en-US" b="0" i="0" dirty="0" smtClean="0"/>
                      <m:t>) ~ </m:t>
                    </m:r>
                    <m:r>
                      <m:rPr>
                        <m:nor/>
                      </m:rPr>
                      <a:rPr lang="en-US" b="0" i="0" dirty="0" smtClean="0"/>
                      <m:t>B</m:t>
                    </m:r>
                    <m:r>
                      <m:rPr>
                        <m:nor/>
                      </m:rPr>
                      <a:rPr lang="en-US" b="0" i="0" dirty="0" smtClean="0"/>
                      <m:t>(</m:t>
                    </m:r>
                    <m:sSub>
                      <m:sSubPr>
                        <m:ctrlPr>
                          <a:rPr lang="en-US" b="0" i="1" dirty="0" smtClean="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smtClean="0"/>
                  <a:t>.</a:t>
                </a:r>
              </a:p>
              <a:p>
                <a14:m>
                  <m:oMath xmlns:m="http://schemas.openxmlformats.org/officeDocument/2006/math">
                    <m:sSub>
                      <m:sSubPr>
                        <m:ctrlPr>
                          <a:rPr lang="en-US" i="1" dirty="0">
                            <a:latin typeface="Cambria Math" panose="02040503050406030204" pitchFamily="18" charset="0"/>
                          </a:rPr>
                        </m:ctrlPr>
                      </m:sSubPr>
                      <m:e>
                        <m:r>
                          <m:rPr>
                            <m:nor/>
                          </m:rPr>
                          <a:rPr lang="el-GR" dirty="0"/>
                          <m:t>ϴ</m:t>
                        </m:r>
                        <m:r>
                          <m:rPr>
                            <m:nor/>
                          </m:rPr>
                          <a:rPr lang="en-US" dirty="0"/>
                          <m:t> </m:t>
                        </m:r>
                      </m:e>
                      <m:sub>
                        <m:r>
                          <a:rPr lang="en-US" i="1" dirty="0">
                            <a:latin typeface="Cambria Math" panose="02040503050406030204" pitchFamily="18" charset="0"/>
                          </a:rPr>
                          <m:t>𝑖</m:t>
                        </m:r>
                      </m:sub>
                    </m:sSub>
                  </m:oMath>
                </a14:m>
                <a:r>
                  <a:rPr lang="en-US" dirty="0" smtClean="0"/>
                  <a:t> is unknown but we set its uncertainty by assuming it has a uniform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i="1" dirty="0">
                                <a:latin typeface="Cambria Math" panose="02040503050406030204" pitchFamily="18" charset="0"/>
                              </a:rPr>
                            </m:ctrlPr>
                          </m:sSubPr>
                          <m:e>
                            <m:r>
                              <m:rPr>
                                <m:nor/>
                              </m:rPr>
                              <a:rPr lang="el-GR" dirty="0"/>
                              <m:t>ϴ</m:t>
                            </m:r>
                            <m:r>
                              <m:rPr>
                                <m:nor/>
                              </m:rPr>
                              <a:rPr lang="en-US" dirty="0"/>
                              <m:t> </m:t>
                            </m:r>
                          </m:e>
                          <m:sub>
                            <m:r>
                              <a:rPr lang="en-US" i="1" dirty="0">
                                <a:latin typeface="Cambria Math" panose="02040503050406030204" pitchFamily="18" charset="0"/>
                              </a:rPr>
                              <m:t>𝑖</m:t>
                            </m:r>
                          </m:sub>
                        </m:sSub>
                      </m:e>
                    </m:d>
                    <m:r>
                      <a:rPr lang="en-US" b="0" i="1" dirty="0" smtClean="0">
                        <a:latin typeface="Cambria Math" panose="02040503050406030204" pitchFamily="18" charset="0"/>
                      </a:rPr>
                      <m:t> ~ </m:t>
                    </m:r>
                    <m:r>
                      <a:rPr lang="en-US" b="0" i="1" dirty="0" smtClean="0">
                        <a:latin typeface="Cambria Math" panose="02040503050406030204" pitchFamily="18" charset="0"/>
                      </a:rPr>
                      <m:t>𝑢</m:t>
                    </m:r>
                    <m:r>
                      <a:rPr lang="en-US" b="0" i="1" dirty="0" smtClean="0">
                        <a:latin typeface="Cambria Math" panose="02040503050406030204" pitchFamily="18" charset="0"/>
                      </a:rPr>
                      <m:t>([0,1])</m:t>
                    </m:r>
                  </m:oMath>
                </a14:m>
                <a:r>
                  <a:rPr lang="en-US" dirty="0" smtClean="0"/>
                  <a:t>, which is the prior distribution.</a:t>
                </a:r>
              </a:p>
              <a:p>
                <a:r>
                  <a:rPr lang="en-US" dirty="0" smtClean="0"/>
                  <a:t>Bayes rule: We approach </a:t>
                </a:r>
                <a14:m>
                  <m:oMath xmlns:m="http://schemas.openxmlformats.org/officeDocument/2006/math">
                    <m:sSub>
                      <m:sSubPr>
                        <m:ctrlPr>
                          <a:rPr lang="en-US" i="1" dirty="0">
                            <a:latin typeface="Cambria Math" panose="02040503050406030204" pitchFamily="18" charset="0"/>
                          </a:rPr>
                        </m:ctrlPr>
                      </m:sSubPr>
                      <m:e>
                        <m:r>
                          <m:rPr>
                            <m:nor/>
                          </m:rPr>
                          <a:rPr lang="el-GR" dirty="0"/>
                          <m:t>ϴ</m:t>
                        </m:r>
                        <m:r>
                          <m:rPr>
                            <m:nor/>
                          </m:rPr>
                          <a:rPr lang="en-US" dirty="0"/>
                          <m:t> </m:t>
                        </m:r>
                      </m:e>
                      <m:sub>
                        <m:r>
                          <a:rPr lang="en-US" i="1" dirty="0">
                            <a:latin typeface="Cambria Math" panose="02040503050406030204" pitchFamily="18" charset="0"/>
                          </a:rPr>
                          <m:t>𝑖</m:t>
                        </m:r>
                      </m:sub>
                    </m:sSub>
                  </m:oMath>
                </a14:m>
                <a:r>
                  <a:rPr lang="en-US" dirty="0" smtClean="0"/>
                  <a:t> by the posterior distribution</a:t>
                </a:r>
              </a:p>
              <a:p>
                <a:pPr marL="0" indent="0">
                  <a:buNone/>
                </a:pPr>
                <a:r>
                  <a:rPr lang="en-US" dirty="0"/>
                  <a: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𝑦</m:t>
                    </m:r>
                    <m:r>
                      <m:rPr>
                        <m:nor/>
                      </m:rPr>
                      <a:rPr lang="en-US" dirty="0"/>
                      <m:t>)</m:t>
                    </m:r>
                    <m:r>
                      <m:rPr>
                        <m:nor/>
                      </m:rPr>
                      <a:rPr lang="en-US" b="0" i="0" dirty="0" smtClean="0"/>
                      <m:t>    =   </m:t>
                    </m:r>
                    <m:f>
                      <m:fPr>
                        <m:ctrlPr>
                          <a:rPr lang="en-US" b="0" i="1" dirty="0" smtClean="0">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r>
                          <a:rPr lang="en-US" b="0" i="1" dirty="0" smtClean="0">
                            <a:latin typeface="Cambria Math" panose="02040503050406030204" pitchFamily="18" charset="0"/>
                          </a:rPr>
                          <m:t>)</m:t>
                        </m:r>
                        <m:r>
                          <m:rPr>
                            <m:nor/>
                          </m:rPr>
                          <a:rPr lang="en-US" b="0" i="0" dirty="0" smtClean="0">
                            <a:latin typeface="Cambria Math" panose="02040503050406030204" pitchFamily="18" charset="0"/>
                          </a:rPr>
                          <m:t> . </m:t>
                        </m:r>
                        <m:r>
                          <a:rPr lang="en-US" b="0" i="1" dirty="0" smtClean="0">
                            <a:latin typeface="Cambria Math" panose="02040503050406030204" pitchFamily="18" charset="0"/>
                          </a:rPr>
                          <m:t>𝑝</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r>
                          <a:rPr lang="en-US" b="0" i="1" dirty="0" smtClean="0">
                            <a:latin typeface="Cambria Math" panose="02040503050406030204" pitchFamily="18" charset="0"/>
                          </a:rPr>
                          <m:t>)</m:t>
                        </m:r>
                      </m:num>
                      <m:den>
                        <m:nary>
                          <m:naryPr>
                            <m:ctrlPr>
                              <a:rPr lang="en-US"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US" i="1" dirty="0">
                                <a:latin typeface="Cambria Math" panose="02040503050406030204" pitchFamily="18" charset="0"/>
                              </a:rPr>
                              <m:t>1</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𝑦</m:t>
                                </m:r>
                              </m:e>
                              <m:e>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e>
                            </m:d>
                            <m:r>
                              <m:rPr>
                                <m:nor/>
                              </m:rPr>
                              <a:rPr lang="en-US" dirty="0">
                                <a:latin typeface="Cambria Math" panose="02040503050406030204" pitchFamily="18" charset="0"/>
                              </a:rPr>
                              <m:t> . </m:t>
                            </m:r>
                            <m:r>
                              <a:rPr lang="en-US" i="1" dirty="0">
                                <a:latin typeface="Cambria Math" panose="02040503050406030204" pitchFamily="18" charset="0"/>
                              </a:rPr>
                              <m:t>𝑝</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e>
                            </m:d>
                            <m:r>
                              <a:rPr lang="en-US" i="1" dirty="0">
                                <a:latin typeface="Cambria Math" panose="02040503050406030204" pitchFamily="18" charset="0"/>
                              </a:rPr>
                              <m:t> </m:t>
                            </m:r>
                            <m:r>
                              <a:rPr lang="en-US" i="1" dirty="0">
                                <a:latin typeface="Cambria Math" panose="02040503050406030204" pitchFamily="18" charset="0"/>
                              </a:rPr>
                              <m:t>𝑑</m:t>
                            </m:r>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e>
                        </m:nary>
                      </m:den>
                    </m:f>
                  </m:oMath>
                </a14:m>
                <a:r>
                  <a:rPr lang="en-US" dirty="0" smtClean="0"/>
                  <a:t>    ∝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r>
                      <a:rPr lang="en-US" i="1" dirty="0">
                        <a:latin typeface="Cambria Math" panose="02040503050406030204" pitchFamily="18" charset="0"/>
                      </a:rPr>
                      <m:t>)</m:t>
                    </m:r>
                    <m:r>
                      <m:rPr>
                        <m:nor/>
                      </m:rPr>
                      <a:rPr lang="en-US" dirty="0">
                        <a:latin typeface="Cambria Math" panose="02040503050406030204" pitchFamily="18" charset="0"/>
                      </a:rPr>
                      <m:t> </m:t>
                    </m:r>
                  </m:oMath>
                </a14:m>
                <a:r>
                  <a:rPr lang="en-US" dirty="0" smtClean="0"/>
                  <a:t>   ×    </a:t>
                </a:r>
                <a14:m>
                  <m:oMath xmlns:m="http://schemas.openxmlformats.org/officeDocument/2006/math">
                    <m:r>
                      <a:rPr lang="en-US" i="1" dirty="0">
                        <a:latin typeface="Cambria Math" panose="02040503050406030204" pitchFamily="18" charset="0"/>
                      </a:rPr>
                      <m:t>𝑝</m:t>
                    </m:r>
                    <m:r>
                      <a:rPr lang="en-US" i="1" dirty="0">
                        <a:latin typeface="Cambria Math" panose="02040503050406030204" pitchFamily="18" charset="0"/>
                      </a:rPr>
                      <m:t>(</m:t>
                    </m:r>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r>
                      <a:rPr lang="en-US" i="1" dirty="0">
                        <a:latin typeface="Cambria Math" panose="02040503050406030204" pitchFamily="18" charset="0"/>
                      </a:rPr>
                      <m:t>)</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6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69280B7-33C8-484D-BC4E-CE9E601AE53A}" type="slidenum">
              <a:rPr lang="en-US" smtClean="0"/>
              <a:t>13</a:t>
            </a:fld>
            <a:endParaRPr lang="en-US"/>
          </a:p>
        </p:txBody>
      </p:sp>
      <p:sp>
        <p:nvSpPr>
          <p:cNvPr id="6" name="TextBox 5"/>
          <p:cNvSpPr txBox="1"/>
          <p:nvPr/>
        </p:nvSpPr>
        <p:spPr>
          <a:xfrm>
            <a:off x="5638800" y="2974109"/>
            <a:ext cx="65" cy="276999"/>
          </a:xfrm>
          <a:prstGeom prst="rect">
            <a:avLst/>
          </a:prstGeom>
          <a:noFill/>
        </p:spPr>
        <p:txBody>
          <a:bodyPr wrap="none" lIns="0" tIns="0" rIns="0" bIns="0" rtlCol="0">
            <a:spAutoFit/>
          </a:bodyPr>
          <a:lstStyle/>
          <a:p>
            <a:endParaRPr lang="en-US" dirty="0"/>
          </a:p>
        </p:txBody>
      </p:sp>
      <p:sp>
        <p:nvSpPr>
          <p:cNvPr id="7" name="TextBox 6"/>
          <p:cNvSpPr txBox="1"/>
          <p:nvPr/>
        </p:nvSpPr>
        <p:spPr>
          <a:xfrm>
            <a:off x="1177635" y="5633826"/>
            <a:ext cx="2262909" cy="370365"/>
          </a:xfrm>
          <a:prstGeom prst="rect">
            <a:avLst/>
          </a:prstGeom>
          <a:noFill/>
        </p:spPr>
        <p:txBody>
          <a:bodyPr wrap="square" rtlCol="0">
            <a:spAutoFit/>
          </a:bodyPr>
          <a:lstStyle/>
          <a:p>
            <a:r>
              <a:rPr lang="en-US" dirty="0" smtClean="0"/>
              <a:t>Posterior Distribution</a:t>
            </a:r>
            <a:endParaRPr lang="en-US" dirty="0">
              <a:solidFill>
                <a:schemeClr val="accent4"/>
              </a:solidFill>
            </a:endParaRPr>
          </a:p>
        </p:txBody>
      </p:sp>
      <p:sp>
        <p:nvSpPr>
          <p:cNvPr id="8" name="Down Arrow 7"/>
          <p:cNvSpPr/>
          <p:nvPr/>
        </p:nvSpPr>
        <p:spPr>
          <a:xfrm>
            <a:off x="2142836" y="4494773"/>
            <a:ext cx="332509" cy="1016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592455" y="5660979"/>
            <a:ext cx="2018145" cy="370365"/>
          </a:xfrm>
          <a:prstGeom prst="rect">
            <a:avLst/>
          </a:prstGeom>
          <a:noFill/>
        </p:spPr>
        <p:txBody>
          <a:bodyPr wrap="square" rtlCol="0">
            <a:spAutoFit/>
          </a:bodyPr>
          <a:lstStyle/>
          <a:p>
            <a:r>
              <a:rPr lang="en-US" dirty="0" smtClean="0"/>
              <a:t>Likelihood Function</a:t>
            </a:r>
            <a:endParaRPr lang="en-US" dirty="0">
              <a:solidFill>
                <a:schemeClr val="accent4"/>
              </a:solidFill>
            </a:endParaRPr>
          </a:p>
        </p:txBody>
      </p:sp>
      <p:sp>
        <p:nvSpPr>
          <p:cNvPr id="10" name="Down Arrow 9"/>
          <p:cNvSpPr/>
          <p:nvPr/>
        </p:nvSpPr>
        <p:spPr>
          <a:xfrm>
            <a:off x="7435272" y="4494773"/>
            <a:ext cx="332509" cy="1016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943109" y="5660979"/>
            <a:ext cx="1814946" cy="370365"/>
          </a:xfrm>
          <a:prstGeom prst="rect">
            <a:avLst/>
          </a:prstGeom>
          <a:noFill/>
        </p:spPr>
        <p:txBody>
          <a:bodyPr wrap="square" rtlCol="0">
            <a:spAutoFit/>
          </a:bodyPr>
          <a:lstStyle/>
          <a:p>
            <a:r>
              <a:rPr lang="en-US" dirty="0" smtClean="0"/>
              <a:t>Prior Distribution</a:t>
            </a:r>
            <a:endParaRPr lang="en-US" dirty="0">
              <a:solidFill>
                <a:schemeClr val="accent4"/>
              </a:solidFill>
            </a:endParaRPr>
          </a:p>
        </p:txBody>
      </p:sp>
      <p:sp>
        <p:nvSpPr>
          <p:cNvPr id="12" name="Down Arrow 11"/>
          <p:cNvSpPr/>
          <p:nvPr/>
        </p:nvSpPr>
        <p:spPr>
          <a:xfrm>
            <a:off x="9684327" y="4494773"/>
            <a:ext cx="332509" cy="1016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323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Thompson Sampling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781146" cy="4351338"/>
              </a:xfrm>
            </p:spPr>
            <p:txBody>
              <a:bodyPr/>
              <a:lstStyle/>
              <a:p>
                <a:r>
                  <a:rPr lang="en-US" dirty="0" smtClean="0"/>
                  <a:t>We get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r>
                      <a:rPr lang="en-US" i="1" dirty="0">
                        <a:latin typeface="Cambria Math" panose="02040503050406030204" pitchFamily="18" charset="0"/>
                      </a:rPr>
                      <m:t>|</m:t>
                    </m:r>
                    <m:r>
                      <a:rPr lang="en-US" i="1" dirty="0">
                        <a:latin typeface="Cambria Math" panose="02040503050406030204" pitchFamily="18" charset="0"/>
                      </a:rPr>
                      <m:t>𝑦</m:t>
                    </m:r>
                    <m:r>
                      <m:rPr>
                        <m:nor/>
                      </m:rPr>
                      <a:rPr lang="en-US" dirty="0"/>
                      <m:t>)</m:t>
                    </m:r>
                  </m:oMath>
                </a14:m>
                <a:r>
                  <a:rPr lang="en-US" dirty="0" smtClean="0"/>
                  <a:t> ~ Beta (number of successes + 1, number of failures + 1)</a:t>
                </a:r>
              </a:p>
              <a:p>
                <a:r>
                  <a:rPr lang="en-US" dirty="0" smtClean="0"/>
                  <a:t>At each round </a:t>
                </a:r>
                <a14:m>
                  <m:oMath xmlns:m="http://schemas.openxmlformats.org/officeDocument/2006/math">
                    <m:r>
                      <a:rPr lang="en-US" i="1" dirty="0" smtClean="0">
                        <a:latin typeface="Cambria Math" panose="02040503050406030204" pitchFamily="18" charset="0"/>
                      </a:rPr>
                      <m:t>𝑛</m:t>
                    </m:r>
                  </m:oMath>
                </a14:m>
                <a:r>
                  <a:rPr lang="en-US" dirty="0" smtClean="0"/>
                  <a:t>, we take a random draw </a:t>
                </a:r>
                <a14:m>
                  <m:oMath xmlns:m="http://schemas.openxmlformats.org/officeDocument/2006/math">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oMath>
                </a14:m>
                <a:r>
                  <a:rPr lang="en-US" dirty="0" smtClean="0"/>
                  <a:t>(</a:t>
                </a:r>
                <a14:m>
                  <m:oMath xmlns:m="http://schemas.openxmlformats.org/officeDocument/2006/math">
                    <m:r>
                      <a:rPr lang="en-US" i="1" dirty="0" smtClean="0">
                        <a:latin typeface="Cambria Math" panose="02040503050406030204" pitchFamily="18" charset="0"/>
                      </a:rPr>
                      <m:t>𝑛</m:t>
                    </m:r>
                  </m:oMath>
                </a14:m>
                <a:r>
                  <a:rPr lang="en-US" dirty="0" smtClean="0"/>
                  <a:t>) from this posterior distribution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r>
                      <a:rPr lang="en-US" i="1" dirty="0">
                        <a:latin typeface="Cambria Math" panose="02040503050406030204" pitchFamily="18" charset="0"/>
                      </a:rPr>
                      <m:t>|</m:t>
                    </m:r>
                    <m:r>
                      <a:rPr lang="en-US" i="1" dirty="0">
                        <a:latin typeface="Cambria Math" panose="02040503050406030204" pitchFamily="18" charset="0"/>
                      </a:rPr>
                      <m:t>𝑦</m:t>
                    </m:r>
                    <m:r>
                      <m:rPr>
                        <m:nor/>
                      </m:rPr>
                      <a:rPr lang="en-US" dirty="0"/>
                      <m:t>)</m:t>
                    </m:r>
                  </m:oMath>
                </a14:m>
                <a:r>
                  <a:rPr lang="en-US" dirty="0" smtClean="0"/>
                  <a:t> for each ad </a:t>
                </a:r>
                <a14:m>
                  <m:oMath xmlns:m="http://schemas.openxmlformats.org/officeDocument/2006/math">
                    <m:r>
                      <a:rPr lang="en-US" i="1" dirty="0" smtClean="0">
                        <a:latin typeface="Cambria Math" panose="02040503050406030204" pitchFamily="18" charset="0"/>
                      </a:rPr>
                      <m:t>𝑖</m:t>
                    </m:r>
                  </m:oMath>
                </a14:m>
                <a:endParaRPr lang="en-US" dirty="0" smtClean="0"/>
              </a:p>
              <a:p>
                <a:r>
                  <a:rPr lang="en-US" dirty="0" smtClean="0"/>
                  <a:t>At each round </a:t>
                </a:r>
                <a14:m>
                  <m:oMath xmlns:m="http://schemas.openxmlformats.org/officeDocument/2006/math">
                    <m:r>
                      <a:rPr lang="en-US" i="1" dirty="0">
                        <a:latin typeface="Cambria Math" panose="02040503050406030204" pitchFamily="18" charset="0"/>
                      </a:rPr>
                      <m:t>𝑛</m:t>
                    </m:r>
                  </m:oMath>
                </a14:m>
                <a:r>
                  <a:rPr lang="en-US" dirty="0" smtClean="0"/>
                  <a:t> we select the ad </a:t>
                </a:r>
                <a14:m>
                  <m:oMath xmlns:m="http://schemas.openxmlformats.org/officeDocument/2006/math">
                    <m:r>
                      <a:rPr lang="en-US" i="1" dirty="0" smtClean="0">
                        <a:latin typeface="Cambria Math" panose="02040503050406030204" pitchFamily="18" charset="0"/>
                      </a:rPr>
                      <m:t>𝑖</m:t>
                    </m:r>
                  </m:oMath>
                </a14:m>
                <a:r>
                  <a:rPr lang="en-US" dirty="0" smtClean="0"/>
                  <a:t> that has the highest </a:t>
                </a:r>
                <a14:m>
                  <m:oMath xmlns:m="http://schemas.openxmlformats.org/officeDocument/2006/math">
                    <m:sSub>
                      <m:sSubPr>
                        <m:ctrlPr>
                          <a:rPr lang="en-US" i="1" dirty="0">
                            <a:latin typeface="Cambria Math" panose="02040503050406030204" pitchFamily="18" charset="0"/>
                          </a:rPr>
                        </m:ctrlPr>
                      </m:sSubPr>
                      <m:e>
                        <m:r>
                          <m:rPr>
                            <m:sty m:val="p"/>
                          </m:rPr>
                          <a:rPr lang="el-GR" i="1" dirty="0">
                            <a:latin typeface="Cambria Math" panose="02040503050406030204" pitchFamily="18" charset="0"/>
                            <a:ea typeface="Cambria Math" panose="02040503050406030204" pitchFamily="18" charset="0"/>
                          </a:rPr>
                          <m:t>θ</m:t>
                        </m:r>
                      </m:e>
                      <m:sub>
                        <m:r>
                          <a:rPr lang="en-US" i="1" dirty="0">
                            <a:latin typeface="Cambria Math" panose="02040503050406030204" pitchFamily="18" charset="0"/>
                          </a:rPr>
                          <m:t>𝑖</m:t>
                        </m:r>
                      </m:sub>
                    </m:sSub>
                  </m:oMath>
                </a14:m>
                <a:r>
                  <a:rPr lang="en-US" dirty="0"/>
                  <a:t>(</a:t>
                </a:r>
                <a14:m>
                  <m:oMath xmlns:m="http://schemas.openxmlformats.org/officeDocument/2006/math">
                    <m:r>
                      <a:rPr lang="en-US" i="1" dirty="0">
                        <a:latin typeface="Cambria Math" panose="02040503050406030204" pitchFamily="18" charset="0"/>
                      </a:rPr>
                      <m:t>𝑛</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781146" cy="4351338"/>
              </a:xfrm>
              <a:blipFill>
                <a:blip r:embed="rId2"/>
                <a:stretch>
                  <a:fillRect l="-1018" t="-2241" r="-90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69280B7-33C8-484D-BC4E-CE9E601AE53A}" type="slidenum">
              <a:rPr lang="en-US" smtClean="0"/>
              <a:t>14</a:t>
            </a:fld>
            <a:endParaRPr lang="en-US"/>
          </a:p>
        </p:txBody>
      </p:sp>
      <p:sp>
        <p:nvSpPr>
          <p:cNvPr id="6" name="TextBox 5"/>
          <p:cNvSpPr txBox="1"/>
          <p:nvPr/>
        </p:nvSpPr>
        <p:spPr>
          <a:xfrm>
            <a:off x="5638800" y="2974109"/>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97679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Inference: Bernoulli Distribution</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15</a:t>
            </a:fld>
            <a:endParaRPr lang="en-US"/>
          </a:p>
        </p:txBody>
      </p:sp>
      <p:sp>
        <p:nvSpPr>
          <p:cNvPr id="5" name="Flowchart: Magnetic Disk 4"/>
          <p:cNvSpPr/>
          <p:nvPr/>
        </p:nvSpPr>
        <p:spPr>
          <a:xfrm>
            <a:off x="1459345" y="1976582"/>
            <a:ext cx="2078182" cy="452582"/>
          </a:xfrm>
          <a:prstGeom prst="flowChartMagneticDisk">
            <a:avLst/>
          </a:prstGeom>
          <a:solidFill>
            <a:schemeClr val="tx1">
              <a:lumMod val="65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73563" y="1506022"/>
            <a:ext cx="1556327" cy="369332"/>
          </a:xfrm>
          <a:prstGeom prst="rect">
            <a:avLst/>
          </a:prstGeom>
          <a:noFill/>
        </p:spPr>
        <p:txBody>
          <a:bodyPr wrap="square" rtlCol="0">
            <a:spAutoFit/>
          </a:bodyPr>
          <a:lstStyle/>
          <a:p>
            <a:r>
              <a:rPr lang="en-US" dirty="0" smtClean="0"/>
              <a:t>Heads (X=1)</a:t>
            </a:r>
            <a:endParaRPr lang="en-US" dirty="0"/>
          </a:p>
        </p:txBody>
      </p:sp>
      <p:sp>
        <p:nvSpPr>
          <p:cNvPr id="7" name="TextBox 6"/>
          <p:cNvSpPr txBox="1"/>
          <p:nvPr/>
        </p:nvSpPr>
        <p:spPr>
          <a:xfrm>
            <a:off x="2073563" y="2530392"/>
            <a:ext cx="1205347" cy="369332"/>
          </a:xfrm>
          <a:prstGeom prst="rect">
            <a:avLst/>
          </a:prstGeom>
          <a:noFill/>
        </p:spPr>
        <p:txBody>
          <a:bodyPr wrap="square" rtlCol="0">
            <a:spAutoFit/>
          </a:bodyPr>
          <a:lstStyle/>
          <a:p>
            <a:r>
              <a:rPr lang="en-US" dirty="0" smtClean="0"/>
              <a:t>Tails (X=0)</a:t>
            </a:r>
            <a:endParaRPr lang="en-US" dirty="0"/>
          </a:p>
        </p:txBody>
      </p:sp>
      <p:sp>
        <p:nvSpPr>
          <p:cNvPr id="8" name="TextBox 7"/>
          <p:cNvSpPr txBox="1"/>
          <p:nvPr/>
        </p:nvSpPr>
        <p:spPr>
          <a:xfrm>
            <a:off x="3879274" y="1506022"/>
            <a:ext cx="1754908" cy="369332"/>
          </a:xfrm>
          <a:prstGeom prst="rect">
            <a:avLst/>
          </a:prstGeom>
          <a:noFill/>
        </p:spPr>
        <p:txBody>
          <a:bodyPr wrap="square" rtlCol="0">
            <a:spAutoFit/>
          </a:bodyPr>
          <a:lstStyle/>
          <a:p>
            <a:r>
              <a:rPr lang="en-US" dirty="0" smtClean="0"/>
              <a:t>P(X = 1) = </a:t>
            </a:r>
            <a:r>
              <a:rPr lang="el-GR" dirty="0" smtClean="0"/>
              <a:t>ϴ</a:t>
            </a:r>
            <a:endParaRPr lang="en-US" dirty="0"/>
          </a:p>
        </p:txBody>
      </p:sp>
      <p:sp>
        <p:nvSpPr>
          <p:cNvPr id="9" name="TextBox 8"/>
          <p:cNvSpPr txBox="1"/>
          <p:nvPr/>
        </p:nvSpPr>
        <p:spPr>
          <a:xfrm>
            <a:off x="3879274" y="2530392"/>
            <a:ext cx="1754908" cy="369332"/>
          </a:xfrm>
          <a:prstGeom prst="rect">
            <a:avLst/>
          </a:prstGeom>
          <a:noFill/>
        </p:spPr>
        <p:txBody>
          <a:bodyPr wrap="square" rtlCol="0">
            <a:spAutoFit/>
          </a:bodyPr>
          <a:lstStyle/>
          <a:p>
            <a:r>
              <a:rPr lang="en-US" dirty="0" smtClean="0"/>
              <a:t>P(X = 0) = 1-</a:t>
            </a:r>
            <a:r>
              <a:rPr lang="el-GR" dirty="0" smtClean="0"/>
              <a:t>ϴ</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6096000" y="2002818"/>
                <a:ext cx="5366327" cy="400110"/>
              </a:xfrm>
              <a:prstGeom prst="rect">
                <a:avLst/>
              </a:prstGeom>
              <a:noFill/>
            </p:spPr>
            <p:txBody>
              <a:bodyPr wrap="square" rtlCol="0">
                <a:spAutoFit/>
              </a:bodyPr>
              <a:lstStyle/>
              <a:p>
                <a:r>
                  <a:rPr lang="en-US" sz="2000" dirty="0" smtClean="0">
                    <a:solidFill>
                      <a:srgbClr val="FF0000"/>
                    </a:solidFill>
                  </a:rPr>
                  <a:t>P(X = K) = </a:t>
                </a:r>
                <a14:m>
                  <m:oMath xmlns:m="http://schemas.openxmlformats.org/officeDocument/2006/math">
                    <m:sSup>
                      <m:sSupPr>
                        <m:ctrlPr>
                          <a:rPr lang="el-GR" sz="2000" i="1" dirty="0" smtClean="0">
                            <a:solidFill>
                              <a:srgbClr val="FF0000"/>
                            </a:solidFill>
                            <a:latin typeface="Cambria Math" panose="02040503050406030204" pitchFamily="18" charset="0"/>
                          </a:rPr>
                        </m:ctrlPr>
                      </m:sSupPr>
                      <m:e>
                        <m:r>
                          <m:rPr>
                            <m:sty m:val="p"/>
                          </m:rPr>
                          <a:rPr lang="el-GR" sz="2000" dirty="0">
                            <a:solidFill>
                              <a:srgbClr val="FF0000"/>
                            </a:solidFill>
                            <a:latin typeface="Cambria Math" panose="02040503050406030204" pitchFamily="18" charset="0"/>
                          </a:rPr>
                          <m:t>ϴ</m:t>
                        </m:r>
                        <m:r>
                          <m:rPr>
                            <m:nor/>
                          </m:rPr>
                          <a:rPr lang="en-US" sz="2000" dirty="0">
                            <a:solidFill>
                              <a:srgbClr val="FF0000"/>
                            </a:solidFill>
                          </a:rPr>
                          <m:t> </m:t>
                        </m:r>
                      </m:e>
                      <m:sup>
                        <m:r>
                          <a:rPr lang="en-US" sz="2000" b="0" i="1" dirty="0" smtClean="0">
                            <a:solidFill>
                              <a:srgbClr val="FF0000"/>
                            </a:solidFill>
                            <a:latin typeface="Cambria Math" panose="02040503050406030204" pitchFamily="18" charset="0"/>
                          </a:rPr>
                          <m:t>𝐾</m:t>
                        </m:r>
                      </m:sup>
                    </m:sSup>
                    <m:sSup>
                      <m:sSupPr>
                        <m:ctrlPr>
                          <a:rPr lang="el-GR" sz="2000" i="1" dirty="0" smtClean="0">
                            <a:solidFill>
                              <a:srgbClr val="FF0000"/>
                            </a:solidFill>
                            <a:latin typeface="Cambria Math" panose="02040503050406030204" pitchFamily="18" charset="0"/>
                          </a:rPr>
                        </m:ctrlPr>
                      </m:sSupPr>
                      <m:e>
                        <m:r>
                          <a:rPr lang="en-US" sz="2000" b="0" i="1" dirty="0" smtClean="0">
                            <a:solidFill>
                              <a:srgbClr val="FF0000"/>
                            </a:solidFill>
                            <a:latin typeface="Cambria Math" panose="02040503050406030204" pitchFamily="18" charset="0"/>
                          </a:rPr>
                          <m:t>(1−</m:t>
                        </m:r>
                        <m:r>
                          <m:rPr>
                            <m:sty m:val="p"/>
                          </m:rPr>
                          <a:rPr lang="el-GR" sz="2000" dirty="0">
                            <a:solidFill>
                              <a:srgbClr val="FF0000"/>
                            </a:solidFill>
                            <a:latin typeface="Cambria Math" panose="02040503050406030204" pitchFamily="18" charset="0"/>
                          </a:rPr>
                          <m:t>ϴ</m:t>
                        </m:r>
                        <m:r>
                          <m:rPr>
                            <m:nor/>
                          </m:rPr>
                          <a:rPr lang="en-US" sz="2000" dirty="0">
                            <a:solidFill>
                              <a:srgbClr val="FF0000"/>
                            </a:solidFill>
                          </a:rPr>
                          <m:t> </m:t>
                        </m:r>
                        <m:r>
                          <a:rPr lang="en-US" sz="2000" b="0" i="1" dirty="0" smtClean="0">
                            <a:solidFill>
                              <a:srgbClr val="FF0000"/>
                            </a:solidFill>
                            <a:latin typeface="Cambria Math" panose="02040503050406030204" pitchFamily="18" charset="0"/>
                          </a:rPr>
                          <m:t>)</m:t>
                        </m:r>
                      </m:e>
                      <m:sup>
                        <m:r>
                          <a:rPr lang="en-US" sz="2000" b="0" i="1" dirty="0" smtClean="0">
                            <a:solidFill>
                              <a:srgbClr val="FF0000"/>
                            </a:solidFill>
                            <a:latin typeface="Cambria Math" panose="02040503050406030204" pitchFamily="18" charset="0"/>
                          </a:rPr>
                          <m:t>1−</m:t>
                        </m:r>
                        <m:r>
                          <a:rPr lang="en-US" sz="2000" b="0" i="1" dirty="0" smtClean="0">
                            <a:solidFill>
                              <a:srgbClr val="FF0000"/>
                            </a:solidFill>
                            <a:latin typeface="Cambria Math" panose="02040503050406030204" pitchFamily="18" charset="0"/>
                          </a:rPr>
                          <m:t>𝐾</m:t>
                        </m:r>
                      </m:sup>
                    </m:sSup>
                  </m:oMath>
                </a14:m>
                <a:r>
                  <a:rPr lang="en-US" sz="2000" i="1" dirty="0" smtClean="0"/>
                  <a:t>, where K = 1 or 0</a:t>
                </a:r>
                <a:endParaRPr lang="en-US" sz="2000" i="1" dirty="0"/>
              </a:p>
            </p:txBody>
          </p:sp>
        </mc:Choice>
        <mc:Fallback xmlns="">
          <p:sp>
            <p:nvSpPr>
              <p:cNvPr id="10" name="TextBox 9"/>
              <p:cNvSpPr txBox="1">
                <a:spLocks noRot="1" noChangeAspect="1" noMove="1" noResize="1" noEditPoints="1" noAdjustHandles="1" noChangeArrowheads="1" noChangeShapeType="1" noTextEdit="1"/>
              </p:cNvSpPr>
              <p:nvPr/>
            </p:nvSpPr>
            <p:spPr>
              <a:xfrm>
                <a:off x="6096000" y="2002818"/>
                <a:ext cx="5366327" cy="400110"/>
              </a:xfrm>
              <a:prstGeom prst="rect">
                <a:avLst/>
              </a:prstGeom>
              <a:blipFill>
                <a:blip r:embed="rId2"/>
                <a:stretch>
                  <a:fillRect l="-1136"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323107" y="3469460"/>
                <a:ext cx="3091875" cy="946991"/>
              </a:xfrm>
              <a:prstGeom prst="rect">
                <a:avLst/>
              </a:prstGeom>
              <a:noFill/>
            </p:spPr>
            <p:txBody>
              <a:bodyPr wrap="square" rtlCol="0">
                <a:spAutoFit/>
              </a:bodyPr>
              <a:lstStyle/>
              <a:p>
                <a:r>
                  <a:rPr lang="en-US" dirty="0" smtClean="0"/>
                  <a:t>Verification:</a:t>
                </a:r>
              </a:p>
              <a:p>
                <a:r>
                  <a:rPr lang="en-US" dirty="0" smtClean="0"/>
                  <a:t>P(X = 0) = </a:t>
                </a:r>
                <a14:m>
                  <m:oMath xmlns:m="http://schemas.openxmlformats.org/officeDocument/2006/math">
                    <m:sSup>
                      <m:sSupPr>
                        <m:ctrlPr>
                          <a:rPr lang="el-GR" i="1" dirty="0" smtClean="0">
                            <a:latin typeface="Cambria Math" panose="02040503050406030204" pitchFamily="18" charset="0"/>
                          </a:rPr>
                        </m:ctrlPr>
                      </m:sSupPr>
                      <m:e>
                        <m:r>
                          <m:rPr>
                            <m:sty m:val="p"/>
                          </m:rPr>
                          <a:rPr lang="el-GR" dirty="0">
                            <a:latin typeface="Cambria Math" panose="02040503050406030204" pitchFamily="18" charset="0"/>
                          </a:rPr>
                          <m:t>ϴ</m:t>
                        </m:r>
                        <m:r>
                          <m:rPr>
                            <m:nor/>
                          </m:rPr>
                          <a:rPr lang="en-US" dirty="0"/>
                          <m:t> </m:t>
                        </m:r>
                      </m:e>
                      <m:sup>
                        <m:r>
                          <a:rPr lang="en-US" b="0" i="1" dirty="0" smtClean="0">
                            <a:latin typeface="Cambria Math" panose="02040503050406030204" pitchFamily="18" charset="0"/>
                          </a:rPr>
                          <m:t>0</m:t>
                        </m:r>
                      </m:sup>
                    </m:sSup>
                    <m:sSup>
                      <m:sSupPr>
                        <m:ctrlPr>
                          <a:rPr lang="el-GR" i="1" dirty="0" smtClean="0">
                            <a:latin typeface="Cambria Math" panose="02040503050406030204" pitchFamily="18" charset="0"/>
                          </a:rPr>
                        </m:ctrlPr>
                      </m:sSupPr>
                      <m:e>
                        <m:r>
                          <a:rPr lang="en-US" b="0" i="1" dirty="0" smtClean="0">
                            <a:latin typeface="Cambria Math" panose="02040503050406030204" pitchFamily="18" charset="0"/>
                          </a:rPr>
                          <m:t>(1−</m:t>
                        </m:r>
                        <m:r>
                          <m:rPr>
                            <m:sty m:val="p"/>
                          </m:rPr>
                          <a:rPr lang="el-GR" dirty="0">
                            <a:latin typeface="Cambria Math" panose="02040503050406030204" pitchFamily="18" charset="0"/>
                          </a:rPr>
                          <m:t>ϴ</m:t>
                        </m:r>
                        <m:r>
                          <m:rPr>
                            <m:nor/>
                          </m:rPr>
                          <a:rPr lang="en-US" dirty="0"/>
                          <m:t> </m:t>
                        </m:r>
                        <m:r>
                          <a:rPr lang="en-US" b="0" i="1" dirty="0" smtClean="0">
                            <a:latin typeface="Cambria Math" panose="02040503050406030204" pitchFamily="18" charset="0"/>
                          </a:rPr>
                          <m:t>)</m:t>
                        </m:r>
                      </m:e>
                      <m:sup>
                        <m:r>
                          <a:rPr lang="en-US" b="0" i="1" dirty="0" smtClean="0">
                            <a:latin typeface="Cambria Math" panose="02040503050406030204" pitchFamily="18" charset="0"/>
                          </a:rPr>
                          <m:t>1</m:t>
                        </m:r>
                      </m:sup>
                    </m:sSup>
                  </m:oMath>
                </a14:m>
                <a:r>
                  <a:rPr lang="en-US" dirty="0" smtClean="0"/>
                  <a:t> =&gt; </a:t>
                </a:r>
                <a:r>
                  <a:rPr lang="en-US" dirty="0"/>
                  <a:t>1-</a:t>
                </a:r>
                <a:r>
                  <a:rPr lang="el-GR" dirty="0" smtClean="0"/>
                  <a:t>ϴ</a:t>
                </a:r>
                <a:endParaRPr lang="en-US" dirty="0" smtClean="0"/>
              </a:p>
              <a:p>
                <a:r>
                  <a:rPr lang="en-US" dirty="0"/>
                  <a:t>P(X = </a:t>
                </a:r>
                <a:r>
                  <a:rPr lang="en-US" dirty="0" smtClean="0"/>
                  <a:t>1) </a:t>
                </a:r>
                <a:r>
                  <a:rPr lang="en-US" dirty="0"/>
                  <a:t>= </a:t>
                </a:r>
                <a14:m>
                  <m:oMath xmlns:m="http://schemas.openxmlformats.org/officeDocument/2006/math">
                    <m:sSup>
                      <m:sSupPr>
                        <m:ctrlPr>
                          <a:rPr lang="el-GR" i="1" dirty="0">
                            <a:latin typeface="Cambria Math" panose="02040503050406030204" pitchFamily="18" charset="0"/>
                          </a:rPr>
                        </m:ctrlPr>
                      </m:sSupPr>
                      <m:e>
                        <m:r>
                          <m:rPr>
                            <m:sty m:val="p"/>
                          </m:rPr>
                          <a:rPr lang="el-GR" dirty="0">
                            <a:latin typeface="Cambria Math" panose="02040503050406030204" pitchFamily="18" charset="0"/>
                          </a:rPr>
                          <m:t>ϴ</m:t>
                        </m:r>
                        <m:r>
                          <m:rPr>
                            <m:nor/>
                          </m:rPr>
                          <a:rPr lang="en-US" dirty="0"/>
                          <m:t> </m:t>
                        </m:r>
                      </m:e>
                      <m:sup>
                        <m:r>
                          <a:rPr lang="en-US" b="0" i="1" dirty="0" smtClean="0">
                            <a:latin typeface="Cambria Math" panose="02040503050406030204" pitchFamily="18" charset="0"/>
                          </a:rPr>
                          <m:t>1</m:t>
                        </m:r>
                      </m:sup>
                    </m:sSup>
                    <m:sSup>
                      <m:sSupPr>
                        <m:ctrlPr>
                          <a:rPr lang="el-GR" i="1" dirty="0">
                            <a:latin typeface="Cambria Math" panose="02040503050406030204" pitchFamily="18" charset="0"/>
                          </a:rPr>
                        </m:ctrlPr>
                      </m:sSupPr>
                      <m:e>
                        <m:r>
                          <a:rPr lang="en-US" i="1" dirty="0">
                            <a:latin typeface="Cambria Math" panose="02040503050406030204" pitchFamily="18" charset="0"/>
                          </a:rPr>
                          <m:t>(1−</m:t>
                        </m:r>
                        <m:r>
                          <m:rPr>
                            <m:sty m:val="p"/>
                          </m:rPr>
                          <a:rPr lang="el-GR" dirty="0">
                            <a:latin typeface="Cambria Math" panose="02040503050406030204" pitchFamily="18" charset="0"/>
                          </a:rPr>
                          <m:t>ϴ</m:t>
                        </m:r>
                        <m:r>
                          <m:rPr>
                            <m:nor/>
                          </m:rPr>
                          <a:rPr lang="en-US" dirty="0"/>
                          <m:t> </m:t>
                        </m:r>
                        <m:r>
                          <a:rPr lang="en-US" i="1" dirty="0">
                            <a:latin typeface="Cambria Math" panose="02040503050406030204" pitchFamily="18" charset="0"/>
                          </a:rPr>
                          <m:t>)</m:t>
                        </m:r>
                      </m:e>
                      <m:sup>
                        <m:r>
                          <a:rPr lang="en-US" b="0" i="1" dirty="0" smtClean="0">
                            <a:latin typeface="Cambria Math" panose="02040503050406030204" pitchFamily="18" charset="0"/>
                          </a:rPr>
                          <m:t>0</m:t>
                        </m:r>
                      </m:sup>
                    </m:sSup>
                  </m:oMath>
                </a14:m>
                <a:r>
                  <a:rPr lang="en-US" dirty="0"/>
                  <a:t> =&gt; </a:t>
                </a:r>
                <a:r>
                  <a:rPr lang="el-GR" dirty="0" smtClean="0"/>
                  <a:t>ϴ</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323107" y="3469460"/>
                <a:ext cx="3091875" cy="946991"/>
              </a:xfrm>
              <a:prstGeom prst="rect">
                <a:avLst/>
              </a:prstGeom>
              <a:blipFill>
                <a:blip r:embed="rId3"/>
                <a:stretch>
                  <a:fillRect l="-1578" t="-3226" b="-7097"/>
                </a:stretch>
              </a:blipFill>
            </p:spPr>
            <p:txBody>
              <a:bodyPr/>
              <a:lstStyle/>
              <a:p>
                <a:r>
                  <a:rPr lang="en-US">
                    <a:noFill/>
                  </a:rPr>
                  <a:t> </a:t>
                </a:r>
              </a:p>
            </p:txBody>
          </p:sp>
        </mc:Fallback>
      </mc:AlternateContent>
      <p:sp>
        <p:nvSpPr>
          <p:cNvPr id="13" name="TextBox 12"/>
          <p:cNvSpPr txBox="1"/>
          <p:nvPr/>
        </p:nvSpPr>
        <p:spPr>
          <a:xfrm>
            <a:off x="6096000" y="3758289"/>
            <a:ext cx="4378037" cy="369332"/>
          </a:xfrm>
          <a:prstGeom prst="rect">
            <a:avLst/>
          </a:prstGeom>
          <a:noFill/>
        </p:spPr>
        <p:txBody>
          <a:bodyPr wrap="square" rtlCol="0">
            <a:spAutoFit/>
          </a:bodyPr>
          <a:lstStyle/>
          <a:p>
            <a:r>
              <a:rPr lang="en-US" dirty="0" smtClean="0"/>
              <a:t>Bernoulli Distribution: </a:t>
            </a:r>
            <a:r>
              <a:rPr lang="en-US" dirty="0" smtClean="0">
                <a:solidFill>
                  <a:schemeClr val="accent4"/>
                </a:solidFill>
              </a:rPr>
              <a:t>Binary Event</a:t>
            </a:r>
            <a:endParaRPr lang="en-US" dirty="0">
              <a:solidFill>
                <a:schemeClr val="accent4"/>
              </a:solidFill>
            </a:endParaRPr>
          </a:p>
        </p:txBody>
      </p:sp>
      <mc:AlternateContent xmlns:mc="http://schemas.openxmlformats.org/markup-compatibility/2006" xmlns:a14="http://schemas.microsoft.com/office/drawing/2010/main">
        <mc:Choice Requires="a14">
          <p:sp>
            <p:nvSpPr>
              <p:cNvPr id="14" name="TextBox 13"/>
              <p:cNvSpPr txBox="1"/>
              <p:nvPr/>
            </p:nvSpPr>
            <p:spPr>
              <a:xfrm>
                <a:off x="1323107" y="4657893"/>
                <a:ext cx="8079511" cy="1477328"/>
              </a:xfrm>
              <a:prstGeom prst="rect">
                <a:avLst/>
              </a:prstGeom>
              <a:noFill/>
            </p:spPr>
            <p:txBody>
              <a:bodyPr wrap="square" rtlCol="0">
                <a:spAutoFit/>
              </a:bodyPr>
              <a:lstStyle/>
              <a:p>
                <a:r>
                  <a:rPr lang="en-US" dirty="0" smtClean="0"/>
                  <a:t>Q. What if we want to flip the coin 3 times and work out the probability of (H,H,T)?</a:t>
                </a:r>
              </a:p>
              <a:p>
                <a:endParaRPr lang="en-US" dirty="0" smtClean="0"/>
              </a:p>
              <a:p>
                <a:pPr marL="342900" indent="-342900">
                  <a:buAutoNum type="alphaUcPeriod"/>
                </a:pPr>
                <a:r>
                  <a:rPr lang="en-US" dirty="0" smtClean="0"/>
                  <a:t>Multiply single event probabilities</a:t>
                </a:r>
              </a:p>
              <a:p>
                <a:pPr marL="342900" indent="-342900">
                  <a:buAutoNum type="alphaUcPeriod"/>
                </a:pPr>
                <a:endParaRPr lang="en-US" dirty="0" smtClean="0"/>
              </a:p>
              <a:p>
                <a:r>
                  <a:rPr lang="en-US" dirty="0" smtClean="0"/>
                  <a:t>P(</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oMath>
                </a14:m>
                <a:r>
                  <a:rPr lang="en-US" dirty="0" smtClean="0"/>
                  <a:t>=1,</a:t>
                </a:r>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2</m:t>
                        </m:r>
                      </m:sub>
                    </m:sSub>
                  </m:oMath>
                </a14:m>
                <a:r>
                  <a:rPr lang="en-US" dirty="0"/>
                  <a:t>=</a:t>
                </a:r>
                <a:r>
                  <a:rPr lang="en-US" dirty="0" smtClean="0"/>
                  <a:t>1,</a:t>
                </a:r>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3</m:t>
                        </m:r>
                      </m:sub>
                    </m:sSub>
                  </m:oMath>
                </a14:m>
                <a:r>
                  <a:rPr lang="en-US" dirty="0" smtClean="0"/>
                  <a:t>=0) = </a:t>
                </a:r>
                <a:r>
                  <a:rPr lang="el-GR" dirty="0" smtClean="0"/>
                  <a:t>ϴ</a:t>
                </a:r>
                <a:r>
                  <a:rPr lang="en-US" dirty="0" smtClean="0"/>
                  <a:t>*</a:t>
                </a:r>
                <a:r>
                  <a:rPr lang="el-GR" dirty="0"/>
                  <a:t> </a:t>
                </a:r>
                <a:r>
                  <a:rPr lang="el-GR" dirty="0" smtClean="0"/>
                  <a:t>ϴ</a:t>
                </a:r>
                <a:r>
                  <a:rPr lang="en-US" dirty="0" smtClean="0"/>
                  <a:t>*(1-</a:t>
                </a:r>
                <a:r>
                  <a:rPr lang="el-GR" dirty="0"/>
                  <a:t> </a:t>
                </a:r>
                <a:r>
                  <a:rPr lang="el-GR" dirty="0" smtClean="0"/>
                  <a:t>ϴ</a:t>
                </a:r>
                <a:r>
                  <a:rPr lang="en-US" dirty="0" smtClean="0"/>
                  <a:t>) =&gt; </a:t>
                </a:r>
                <a14:m>
                  <m:oMath xmlns:m="http://schemas.openxmlformats.org/officeDocument/2006/math">
                    <m:sSup>
                      <m:sSupPr>
                        <m:ctrlPr>
                          <a:rPr lang="en-US" i="1" smtClean="0">
                            <a:solidFill>
                              <a:schemeClr val="tx1"/>
                            </a:solidFill>
                            <a:latin typeface="Cambria Math" panose="02040503050406030204" pitchFamily="18" charset="0"/>
                          </a:rPr>
                        </m:ctrlPr>
                      </m:sSupPr>
                      <m:e>
                        <m:r>
                          <m:rPr>
                            <m:nor/>
                          </m:rPr>
                          <a:rPr lang="el-GR" dirty="0">
                            <a:solidFill>
                              <a:schemeClr val="tx1"/>
                            </a:solidFill>
                          </a:rPr>
                          <m:t>ϴ</m:t>
                        </m:r>
                      </m:e>
                      <m:sup>
                        <m:r>
                          <a:rPr lang="en-US" b="0" i="1" smtClean="0">
                            <a:solidFill>
                              <a:schemeClr val="tx1"/>
                            </a:solidFill>
                            <a:latin typeface="Cambria Math" panose="02040503050406030204" pitchFamily="18" charset="0"/>
                          </a:rPr>
                          <m:t>2</m:t>
                        </m:r>
                      </m:sup>
                    </m:sSup>
                  </m:oMath>
                </a14:m>
                <a:r>
                  <a:rPr lang="en-US" dirty="0" smtClean="0">
                    <a:solidFill>
                      <a:schemeClr val="tx1"/>
                    </a:solidFill>
                  </a:rPr>
                  <a:t>(1-</a:t>
                </a:r>
                <a:r>
                  <a:rPr lang="el-GR" dirty="0">
                    <a:solidFill>
                      <a:schemeClr val="tx1"/>
                    </a:solidFill>
                  </a:rPr>
                  <a:t> </a:t>
                </a:r>
                <a:r>
                  <a:rPr lang="el-GR" dirty="0" smtClean="0">
                    <a:solidFill>
                      <a:schemeClr val="tx1"/>
                    </a:solidFill>
                  </a:rPr>
                  <a:t>ϴ</a:t>
                </a:r>
                <a:r>
                  <a:rPr lang="en-US" dirty="0" smtClean="0">
                    <a:solidFill>
                      <a:schemeClr val="tx1"/>
                    </a:solidFill>
                  </a:rPr>
                  <a:t>)</a:t>
                </a:r>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323107" y="4657893"/>
                <a:ext cx="8079511" cy="1477328"/>
              </a:xfrm>
              <a:prstGeom prst="rect">
                <a:avLst/>
              </a:prstGeom>
              <a:blipFill>
                <a:blip r:embed="rId4"/>
                <a:stretch>
                  <a:fillRect l="-604" t="-2066" b="-5785"/>
                </a:stretch>
              </a:blipFill>
            </p:spPr>
            <p:txBody>
              <a:bodyPr/>
              <a:lstStyle/>
              <a:p>
                <a:r>
                  <a:rPr lang="en-US">
                    <a:noFill/>
                  </a:rPr>
                  <a:t> </a:t>
                </a:r>
              </a:p>
            </p:txBody>
          </p:sp>
        </mc:Fallback>
      </mc:AlternateContent>
      <p:sp>
        <p:nvSpPr>
          <p:cNvPr id="15" name="Down Arrow 14"/>
          <p:cNvSpPr/>
          <p:nvPr/>
        </p:nvSpPr>
        <p:spPr>
          <a:xfrm>
            <a:off x="7130472" y="2592082"/>
            <a:ext cx="332509" cy="1016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010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Inference: Binomial Distribution</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16</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838201" y="1591420"/>
                <a:ext cx="8619836" cy="1644296"/>
              </a:xfrm>
              <a:prstGeom prst="rect">
                <a:avLst/>
              </a:prstGeom>
              <a:noFill/>
            </p:spPr>
            <p:txBody>
              <a:bodyPr wrap="square" rtlCol="0">
                <a:spAutoFit/>
              </a:bodyPr>
              <a:lstStyle/>
              <a:p>
                <a:r>
                  <a:rPr lang="en-US" dirty="0" smtClean="0"/>
                  <a:t>Q. Slightly different question: Find the probability of exactly 2 heads in 3 flips.</a:t>
                </a:r>
              </a:p>
              <a:p>
                <a:endParaRPr lang="en-US" dirty="0" smtClean="0"/>
              </a:p>
              <a:p>
                <a:r>
                  <a:rPr lang="en-US" i="1" dirty="0" smtClean="0"/>
                  <a:t>P(</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3</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=2</m:t>
                        </m:r>
                      </m:e>
                    </m:nary>
                  </m:oMath>
                </a14:m>
                <a:r>
                  <a:rPr lang="en-US" i="1" dirty="0" smtClean="0"/>
                  <a:t>) = P(</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i="1"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i="1"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i="1" dirty="0" smtClean="0"/>
                  <a:t> + P(1,0,1) + P(0,1,1) =&gt; </a:t>
                </a:r>
                <a14:m>
                  <m:oMath xmlns:m="http://schemas.openxmlformats.org/officeDocument/2006/math">
                    <m:sSup>
                      <m:sSupPr>
                        <m:ctrlPr>
                          <a:rPr lang="en-US" i="1">
                            <a:latin typeface="Cambria Math" panose="02040503050406030204" pitchFamily="18" charset="0"/>
                          </a:rPr>
                        </m:ctrlPr>
                      </m:sSupPr>
                      <m:e>
                        <m:r>
                          <m:rPr>
                            <m:nor/>
                          </m:rPr>
                          <a:rPr lang="en-US" b="0" i="1" smtClean="0">
                            <a:latin typeface="Cambria Math" panose="02040503050406030204" pitchFamily="18" charset="0"/>
                          </a:rPr>
                          <m:t>3</m:t>
                        </m:r>
                        <m:r>
                          <m:rPr>
                            <m:nor/>
                          </m:rPr>
                          <a:rPr lang="el-GR" i="1" dirty="0"/>
                          <m:t>ϴ</m:t>
                        </m:r>
                      </m:e>
                      <m:sup>
                        <m:r>
                          <a:rPr lang="en-US" i="1">
                            <a:latin typeface="Cambria Math" panose="02040503050406030204" pitchFamily="18" charset="0"/>
                          </a:rPr>
                          <m:t>2</m:t>
                        </m:r>
                      </m:sup>
                    </m:sSup>
                  </m:oMath>
                </a14:m>
                <a:r>
                  <a:rPr lang="en-US" i="1" dirty="0"/>
                  <a:t>(1-</a:t>
                </a:r>
                <a:r>
                  <a:rPr lang="el-GR" i="1" dirty="0"/>
                  <a:t> ϴ</a:t>
                </a:r>
                <a:r>
                  <a:rPr lang="en-US" i="1" dirty="0" smtClean="0"/>
                  <a:t>)</a:t>
                </a:r>
              </a:p>
              <a:p>
                <a:endParaRPr lang="en-US" dirty="0" smtClean="0"/>
              </a:p>
              <a:p>
                <a:r>
                  <a:rPr lang="en-US" i="1" dirty="0"/>
                  <a:t>P(</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𝐾</m:t>
                        </m:r>
                      </m:e>
                    </m:nary>
                  </m:oMath>
                </a14:m>
                <a:r>
                  <a:rPr lang="en-US" i="1" dirty="0"/>
                  <a:t>) </a:t>
                </a:r>
                <a:r>
                  <a:rPr lang="en-US" i="1" dirty="0" smtClean="0"/>
                  <a:t>= </a:t>
                </a:r>
                <a14:m>
                  <m:oMath xmlns:m="http://schemas.openxmlformats.org/officeDocument/2006/math">
                    <m:d>
                      <m:dPr>
                        <m:ctrlPr>
                          <a:rPr lang="en-US" i="1" smtClean="0">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𝑁</m:t>
                            </m:r>
                          </m:num>
                          <m:den>
                            <m:r>
                              <a:rPr lang="en-US" i="1">
                                <a:solidFill>
                                  <a:srgbClr val="FF0000"/>
                                </a:solidFill>
                                <a:latin typeface="Cambria Math" panose="02040503050406030204" pitchFamily="18" charset="0"/>
                              </a:rPr>
                              <m:t>𝐾</m:t>
                            </m:r>
                          </m:den>
                        </m:f>
                      </m:e>
                    </m:d>
                    <m:sSup>
                      <m:sSupPr>
                        <m:ctrlPr>
                          <a:rPr lang="en-US" i="1">
                            <a:solidFill>
                              <a:srgbClr val="FF0000"/>
                            </a:solidFill>
                            <a:latin typeface="Cambria Math" panose="02040503050406030204" pitchFamily="18" charset="0"/>
                          </a:rPr>
                        </m:ctrlPr>
                      </m:sSupPr>
                      <m:e>
                        <m:r>
                          <m:rPr>
                            <m:nor/>
                          </m:rPr>
                          <a:rPr lang="el-GR" i="1" dirty="0">
                            <a:solidFill>
                              <a:srgbClr val="FF0000"/>
                            </a:solidFill>
                          </a:rPr>
                          <m:t>ϴ</m:t>
                        </m:r>
                      </m:e>
                      <m:sup>
                        <m:r>
                          <a:rPr lang="en-US" b="0" i="1" dirty="0" smtClean="0">
                            <a:solidFill>
                              <a:srgbClr val="FF0000"/>
                            </a:solidFill>
                            <a:latin typeface="Cambria Math" panose="02040503050406030204" pitchFamily="18" charset="0"/>
                          </a:rPr>
                          <m:t>𝐾</m:t>
                        </m:r>
                      </m:sup>
                    </m:sSup>
                    <m:sSup>
                      <m:sSupPr>
                        <m:ctrlPr>
                          <a:rPr lang="en-US" i="1" smtClean="0">
                            <a:solidFill>
                              <a:srgbClr val="FF0000"/>
                            </a:solidFill>
                            <a:latin typeface="Cambria Math" panose="02040503050406030204" pitchFamily="18" charset="0"/>
                          </a:rPr>
                        </m:ctrlPr>
                      </m:sSupPr>
                      <m:e>
                        <m:r>
                          <a:rPr lang="en-US" i="1" dirty="0">
                            <a:solidFill>
                              <a:srgbClr val="FF0000"/>
                            </a:solidFill>
                            <a:latin typeface="Cambria Math" panose="02040503050406030204" pitchFamily="18" charset="0"/>
                          </a:rPr>
                          <m:t>(1−</m:t>
                        </m:r>
                        <m:r>
                          <a:rPr lang="el-GR" i="1" dirty="0">
                            <a:solidFill>
                              <a:srgbClr val="FF0000"/>
                            </a:solidFill>
                            <a:latin typeface="Cambria Math" panose="02040503050406030204" pitchFamily="18" charset="0"/>
                          </a:rPr>
                          <m:t> </m:t>
                        </m:r>
                        <m:r>
                          <a:rPr lang="el-GR" i="1" dirty="0">
                            <a:solidFill>
                              <a:srgbClr val="FF0000"/>
                            </a:solidFill>
                            <a:latin typeface="Cambria Math" panose="02040503050406030204" pitchFamily="18" charset="0"/>
                          </a:rPr>
                          <m:t>𝛳</m:t>
                        </m:r>
                        <m:r>
                          <a:rPr lang="en-US" i="1" dirty="0">
                            <a:solidFill>
                              <a:srgbClr val="FF0000"/>
                            </a:solidFill>
                            <a:latin typeface="Cambria Math" panose="02040503050406030204" pitchFamily="18" charset="0"/>
                          </a:rPr>
                          <m:t>)</m:t>
                        </m:r>
                        <m:r>
                          <m:rPr>
                            <m:nor/>
                          </m:rPr>
                          <a:rPr lang="en-US" i="1" dirty="0">
                            <a:solidFill>
                              <a:srgbClr val="FF0000"/>
                            </a:solidFill>
                          </a:rPr>
                          <m:t> </m:t>
                        </m:r>
                      </m:e>
                      <m:sup>
                        <m:r>
                          <a:rPr lang="en-US" b="0" i="1" smtClean="0">
                            <a:solidFill>
                              <a:srgbClr val="FF0000"/>
                            </a:solidFill>
                            <a:latin typeface="Cambria Math" panose="02040503050406030204" pitchFamily="18" charset="0"/>
                          </a:rPr>
                          <m:t>𝑁</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𝐾</m:t>
                        </m:r>
                      </m:sup>
                    </m:sSup>
                  </m:oMath>
                </a14:m>
                <a:r>
                  <a:rPr lang="en-US" i="1" dirty="0"/>
                  <a:t>, </a:t>
                </a:r>
                <a14:m>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𝐾</m:t>
                            </m:r>
                          </m:den>
                        </m:f>
                      </m:e>
                    </m:d>
                  </m:oMath>
                </a14:m>
                <a:r>
                  <a:rPr lang="en-US" i="1"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m:t>
                        </m:r>
                      </m:num>
                      <m:den>
                        <m:r>
                          <a:rPr lang="en-US" b="0" i="1" smtClean="0">
                            <a:latin typeface="Cambria Math" panose="02040503050406030204" pitchFamily="18" charset="0"/>
                          </a:rPr>
                          <m:t>𝐾</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𝐾</m:t>
                            </m:r>
                          </m:e>
                        </m:d>
                        <m:r>
                          <a:rPr lang="en-US" b="0" i="1" smtClean="0">
                            <a:latin typeface="Cambria Math" panose="02040503050406030204" pitchFamily="18" charset="0"/>
                          </a:rPr>
                          <m:t>!</m:t>
                        </m:r>
                      </m:den>
                    </m:f>
                  </m:oMath>
                </a14:m>
                <a:endParaRPr lang="en-US" i="1"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838201" y="1591420"/>
                <a:ext cx="8619836" cy="1644296"/>
              </a:xfrm>
              <a:prstGeom prst="rect">
                <a:avLst/>
              </a:prstGeom>
              <a:blipFill>
                <a:blip r:embed="rId2"/>
                <a:stretch>
                  <a:fillRect l="-1697" t="-1852" b="-35926"/>
                </a:stretch>
              </a:blipFill>
            </p:spPr>
            <p:txBody>
              <a:bodyPr/>
              <a:lstStyle/>
              <a:p>
                <a:r>
                  <a:rPr lang="en-US">
                    <a:noFill/>
                  </a:rPr>
                  <a:t> </a:t>
                </a:r>
              </a:p>
            </p:txBody>
          </p:sp>
        </mc:Fallback>
      </mc:AlternateContent>
      <p:sp>
        <p:nvSpPr>
          <p:cNvPr id="6" name="TextBox 5"/>
          <p:cNvSpPr txBox="1"/>
          <p:nvPr/>
        </p:nvSpPr>
        <p:spPr>
          <a:xfrm>
            <a:off x="2281382" y="4421956"/>
            <a:ext cx="4378037" cy="369332"/>
          </a:xfrm>
          <a:prstGeom prst="rect">
            <a:avLst/>
          </a:prstGeom>
          <a:noFill/>
        </p:spPr>
        <p:txBody>
          <a:bodyPr wrap="square" rtlCol="0">
            <a:spAutoFit/>
          </a:bodyPr>
          <a:lstStyle/>
          <a:p>
            <a:r>
              <a:rPr lang="en-US" dirty="0" smtClean="0"/>
              <a:t>Binomial Distribution: </a:t>
            </a:r>
            <a:r>
              <a:rPr lang="en-US" dirty="0" smtClean="0">
                <a:solidFill>
                  <a:schemeClr val="accent4"/>
                </a:solidFill>
              </a:rPr>
              <a:t>Multiple Events</a:t>
            </a:r>
            <a:endParaRPr lang="en-US" dirty="0">
              <a:solidFill>
                <a:schemeClr val="accent4"/>
              </a:solidFill>
            </a:endParaRPr>
          </a:p>
        </p:txBody>
      </p:sp>
      <p:sp>
        <p:nvSpPr>
          <p:cNvPr id="7" name="Down Arrow 6"/>
          <p:cNvSpPr/>
          <p:nvPr/>
        </p:nvSpPr>
        <p:spPr>
          <a:xfrm>
            <a:off x="3315854" y="3255749"/>
            <a:ext cx="332509" cy="1016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390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Inference: Beta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94764" y="1690688"/>
                <a:ext cx="5292436" cy="4486275"/>
              </a:xfrm>
            </p:spPr>
            <p:txBody>
              <a:bodyPr>
                <a:normAutofit fontScale="77500" lnSpcReduction="20000"/>
              </a:bodyPr>
              <a:lstStyle/>
              <a:p>
                <a:r>
                  <a:rPr lang="en-US" dirty="0" smtClean="0"/>
                  <a:t>Probability density function of beta distribution is of the form:</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m:rPr>
                                  <m:sty m:val="p"/>
                                </m:rPr>
                                <a:rPr lang="el-GR" i="1" smtClean="0">
                                  <a:latin typeface="Cambria Math" panose="02040503050406030204" pitchFamily="18" charset="0"/>
                                </a:rPr>
                                <m:t>α</m:t>
                              </m:r>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m:t>
                              </m:r>
                            </m:e>
                            <m:sup>
                              <m:r>
                                <a:rPr lang="el-GR" i="1">
                                  <a:latin typeface="Cambria Math" panose="02040503050406030204" pitchFamily="18" charset="0"/>
                                </a:rPr>
                                <m:t>𝛽</m:t>
                              </m:r>
                              <m:r>
                                <a:rPr lang="en-US" i="1">
                                  <a:latin typeface="Cambria Math" panose="02040503050406030204" pitchFamily="18" charset="0"/>
                                </a:rPr>
                                <m:t>−1</m:t>
                              </m:r>
                            </m:sup>
                          </m:sSup>
                        </m:num>
                        <m:den>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l-GR" i="1">
                              <a:latin typeface="Cambria Math" panose="02040503050406030204" pitchFamily="18" charset="0"/>
                            </a:rPr>
                            <m:t>α</m:t>
                          </m:r>
                          <m:r>
                            <a:rPr lang="en-US" b="0" i="1" smtClean="0">
                              <a:latin typeface="Cambria Math" panose="02040503050406030204" pitchFamily="18" charset="0"/>
                            </a:rPr>
                            <m:t>,</m:t>
                          </m:r>
                          <m:r>
                            <a:rPr lang="el-GR" i="1">
                              <a:latin typeface="Cambria Math" panose="02040503050406030204" pitchFamily="18" charset="0"/>
                            </a:rPr>
                            <m:t>𝛽</m:t>
                          </m:r>
                          <m:r>
                            <a:rPr lang="en-US" b="0" i="1" smtClean="0">
                              <a:latin typeface="Cambria Math" panose="02040503050406030204" pitchFamily="18" charset="0"/>
                            </a:rPr>
                            <m:t>)</m:t>
                          </m:r>
                        </m:den>
                      </m:f>
                    </m:oMath>
                  </m:oMathPara>
                </a14:m>
                <a:endParaRPr lang="en-US" dirty="0" smtClean="0"/>
              </a:p>
              <a:p>
                <a:pPr marL="0" indent="0">
                  <a:buNone/>
                </a:pPr>
                <a:r>
                  <a:rPr lang="en-US" dirty="0" smtClean="0"/>
                  <a:t>The </a:t>
                </a:r>
                <a:r>
                  <a:rPr lang="en-US" dirty="0"/>
                  <a:t>denominator is there just to ensure that the total probability density function upon integration evaluates to 1.</a:t>
                </a:r>
              </a:p>
              <a:p>
                <a:pPr marL="0" indent="0">
                  <a:buNone/>
                </a:pPr>
                <a:endParaRPr lang="en-US" dirty="0"/>
              </a:p>
              <a:p>
                <a:pPr marL="0" indent="0">
                  <a:buNone/>
                </a:pPr>
                <a:r>
                  <a:rPr lang="en-US" dirty="0"/>
                  <a:t>α and β are called the shape deciding parameters of the density function. Here α is analogous to number of </a:t>
                </a:r>
                <a:r>
                  <a:rPr lang="en-US" dirty="0" smtClean="0"/>
                  <a:t>heads </a:t>
                </a:r>
                <a:r>
                  <a:rPr lang="en-US" dirty="0"/>
                  <a:t>in the trials and β corresponds to the number of tails. The diagrams </a:t>
                </a:r>
                <a:r>
                  <a:rPr lang="en-US" dirty="0" smtClean="0"/>
                  <a:t>on the left help </a:t>
                </a:r>
                <a:r>
                  <a:rPr lang="en-US" dirty="0"/>
                  <a:t>visualize the beta distributions for different values of α and β</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94764" y="1690688"/>
                <a:ext cx="5292436" cy="4486275"/>
              </a:xfrm>
              <a:blipFill>
                <a:blip r:embed="rId2"/>
                <a:stretch>
                  <a:fillRect l="-1498" t="-2717" r="-20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69280B7-33C8-484D-BC4E-CE9E601AE53A}" type="slidenum">
              <a:rPr lang="en-US" smtClean="0"/>
              <a:t>17</a:t>
            </a:fld>
            <a:endParaRPr lang="en-US"/>
          </a:p>
        </p:txBody>
      </p:sp>
      <p:pic>
        <p:nvPicPr>
          <p:cNvPr id="1026" name="Picture 2" descr="Bayesian update using Beta-Binomia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5469370" cy="4481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131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Inference: Conjugate Priors</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18</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847435" y="1690688"/>
                <a:ext cx="3743037" cy="746295"/>
              </a:xfrm>
              <a:prstGeom prst="rect">
                <a:avLst/>
              </a:prstGeom>
              <a:noFill/>
            </p:spPr>
            <p:txBody>
              <a:bodyPr wrap="square" rtlCol="0">
                <a:spAutoFit/>
              </a:bodyPr>
              <a:lstStyle/>
              <a:p>
                <a:r>
                  <a:rPr lang="en-US" sz="2400" dirty="0" smtClean="0">
                    <a:solidFill>
                      <a:srgbClr val="FF0000"/>
                    </a:solidFill>
                  </a:rPr>
                  <a:t>P(</a:t>
                </a:r>
                <a:r>
                  <a:rPr lang="el-GR" sz="2400" dirty="0" smtClean="0">
                    <a:solidFill>
                      <a:srgbClr val="FF0000"/>
                    </a:solidFill>
                  </a:rPr>
                  <a:t>ϴ</a:t>
                </a:r>
                <a:r>
                  <a:rPr lang="en-US" sz="2400" dirty="0" smtClean="0">
                    <a:solidFill>
                      <a:srgbClr val="FF0000"/>
                    </a:solidFill>
                  </a:rPr>
                  <a:t>|data) = </a:t>
                </a:r>
                <a14:m>
                  <m:oMath xmlns:m="http://schemas.openxmlformats.org/officeDocument/2006/math">
                    <m:f>
                      <m:fPr>
                        <m:ctrlPr>
                          <a:rPr lang="en-US" sz="240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𝑃</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𝑑𝑎𝑡𝑎</m:t>
                            </m:r>
                          </m:e>
                          <m:e>
                            <m:r>
                              <m:rPr>
                                <m:nor/>
                              </m:rPr>
                              <a:rPr lang="el-GR" sz="2400" dirty="0">
                                <a:solidFill>
                                  <a:srgbClr val="FF0000"/>
                                </a:solidFill>
                              </a:rPr>
                              <m:t>ϴ</m:t>
                            </m:r>
                          </m:e>
                        </m:d>
                        <m:r>
                          <a:rPr lang="en-US" sz="2400" b="0" i="1" dirty="0" smtClean="0">
                            <a:solidFill>
                              <a:srgbClr val="FF0000"/>
                            </a:solidFill>
                            <a:latin typeface="Cambria Math" panose="02040503050406030204" pitchFamily="18" charset="0"/>
                          </a:rPr>
                          <m:t>∗</m:t>
                        </m:r>
                        <m:r>
                          <a:rPr lang="en-US" sz="2400" b="0" i="1" dirty="0" smtClean="0">
                            <a:solidFill>
                              <a:srgbClr val="FF0000"/>
                            </a:solidFill>
                            <a:latin typeface="Cambria Math" panose="02040503050406030204" pitchFamily="18" charset="0"/>
                          </a:rPr>
                          <m:t>𝑃</m:t>
                        </m:r>
                        <m:r>
                          <a:rPr lang="en-US" sz="2400" b="0" i="1" dirty="0" smtClean="0">
                            <a:solidFill>
                              <a:srgbClr val="FF0000"/>
                            </a:solidFill>
                            <a:latin typeface="Cambria Math" panose="02040503050406030204" pitchFamily="18" charset="0"/>
                          </a:rPr>
                          <m:t>(</m:t>
                        </m:r>
                        <m:r>
                          <m:rPr>
                            <m:nor/>
                          </m:rPr>
                          <a:rPr lang="el-GR" sz="2400" dirty="0">
                            <a:solidFill>
                              <a:srgbClr val="FF0000"/>
                            </a:solidFill>
                          </a:rPr>
                          <m:t>ϴ</m:t>
                        </m:r>
                        <m:r>
                          <a:rPr lang="en-US" sz="2400" b="0" i="1" dirty="0" smtClean="0">
                            <a:solidFill>
                              <a:srgbClr val="FF0000"/>
                            </a:solidFill>
                            <a:latin typeface="Cambria Math" panose="02040503050406030204" pitchFamily="18" charset="0"/>
                          </a:rPr>
                          <m:t>)</m:t>
                        </m:r>
                      </m:num>
                      <m:den>
                        <m:r>
                          <a:rPr lang="en-US" sz="2400" b="0" i="1" smtClean="0">
                            <a:solidFill>
                              <a:srgbClr val="FF0000"/>
                            </a:solidFill>
                            <a:latin typeface="Cambria Math" panose="02040503050406030204" pitchFamily="18" charset="0"/>
                          </a:rPr>
                          <m:t>𝑃</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𝑑𝑎𝑡𝑎</m:t>
                        </m:r>
                        <m:r>
                          <a:rPr lang="en-US" sz="2400" b="0" i="1" smtClean="0">
                            <a:solidFill>
                              <a:srgbClr val="FF0000"/>
                            </a:solidFill>
                            <a:latin typeface="Cambria Math" panose="02040503050406030204" pitchFamily="18" charset="0"/>
                          </a:rPr>
                          <m:t>)</m:t>
                        </m:r>
                      </m:den>
                    </m:f>
                  </m:oMath>
                </a14:m>
                <a:endParaRPr lang="en-US" sz="24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47435" y="1690688"/>
                <a:ext cx="3743037" cy="746295"/>
              </a:xfrm>
              <a:prstGeom prst="rect">
                <a:avLst/>
              </a:prstGeom>
              <a:blipFill>
                <a:blip r:embed="rId2"/>
                <a:stretch>
                  <a:fillRect l="-2443" b="-813"/>
                </a:stretch>
              </a:blipFill>
            </p:spPr>
            <p:txBody>
              <a:bodyPr/>
              <a:lstStyle/>
              <a:p>
                <a:r>
                  <a:rPr lang="en-US">
                    <a:noFill/>
                  </a:rPr>
                  <a:t> </a:t>
                </a:r>
              </a:p>
            </p:txBody>
          </p:sp>
        </mc:Fallback>
      </mc:AlternateContent>
      <p:sp>
        <p:nvSpPr>
          <p:cNvPr id="7" name="TextBox 6"/>
          <p:cNvSpPr txBox="1"/>
          <p:nvPr/>
        </p:nvSpPr>
        <p:spPr>
          <a:xfrm>
            <a:off x="838200" y="2545677"/>
            <a:ext cx="11021290" cy="646331"/>
          </a:xfrm>
          <a:prstGeom prst="rect">
            <a:avLst/>
          </a:prstGeom>
          <a:noFill/>
        </p:spPr>
        <p:txBody>
          <a:bodyPr wrap="square" rtlCol="0">
            <a:spAutoFit/>
          </a:bodyPr>
          <a:lstStyle/>
          <a:p>
            <a:pPr marL="342900" indent="-342900">
              <a:buFont typeface="+mj-lt"/>
              <a:buAutoNum type="arabicPeriod"/>
            </a:pPr>
            <a:r>
              <a:rPr lang="en-US" dirty="0"/>
              <a:t>P(D|</a:t>
            </a:r>
            <a:r>
              <a:rPr lang="el-GR" dirty="0"/>
              <a:t>θ</a:t>
            </a:r>
            <a:r>
              <a:rPr lang="el-GR" dirty="0" smtClean="0"/>
              <a:t>)</a:t>
            </a:r>
            <a:r>
              <a:rPr lang="en-US" dirty="0" smtClean="0"/>
              <a:t> is the </a:t>
            </a:r>
            <a:r>
              <a:rPr lang="en-US" i="1" u="sng" dirty="0" smtClean="0"/>
              <a:t>likelihood</a:t>
            </a:r>
            <a:r>
              <a:rPr lang="en-US" dirty="0" smtClean="0"/>
              <a:t> of observing our result given our choice for </a:t>
            </a:r>
            <a:r>
              <a:rPr lang="el-GR" dirty="0" smtClean="0"/>
              <a:t>θ</a:t>
            </a:r>
            <a:r>
              <a:rPr lang="en-US" dirty="0" smtClean="0"/>
              <a:t>. </a:t>
            </a:r>
            <a:r>
              <a:rPr lang="en-US" dirty="0"/>
              <a:t>If we knew that coin was fair, this gives the probability of observing the number of heads in a particular number of flips.</a:t>
            </a:r>
            <a:r>
              <a:rPr lang="en-US" dirty="0" smtClean="0"/>
              <a:t> </a:t>
            </a:r>
            <a:endParaRPr lang="en-US" dirty="0"/>
          </a:p>
        </p:txBody>
      </p:sp>
      <p:sp>
        <p:nvSpPr>
          <p:cNvPr id="9" name="Rectangle 8"/>
          <p:cNvSpPr/>
          <p:nvPr/>
        </p:nvSpPr>
        <p:spPr>
          <a:xfrm>
            <a:off x="847436" y="4080841"/>
            <a:ext cx="11021290" cy="646331"/>
          </a:xfrm>
          <a:prstGeom prst="rect">
            <a:avLst/>
          </a:prstGeom>
        </p:spPr>
        <p:txBody>
          <a:bodyPr wrap="square">
            <a:spAutoFit/>
          </a:bodyPr>
          <a:lstStyle/>
          <a:p>
            <a:pPr marL="342900" indent="-342900">
              <a:buFont typeface="+mj-lt"/>
              <a:buAutoNum type="arabicPeriod" startAt="3"/>
            </a:pPr>
            <a:r>
              <a:rPr lang="en-US" dirty="0"/>
              <a:t>P(D) is the </a:t>
            </a:r>
            <a:r>
              <a:rPr lang="en-US" i="1" u="sng" dirty="0"/>
              <a:t>evidence</a:t>
            </a:r>
            <a:r>
              <a:rPr lang="en-US" dirty="0"/>
              <a:t>. This is the probability of data as determined by summing (or integrating) across all possible values of θ, weighted by how strongly we believe in those particular values of θ.</a:t>
            </a:r>
          </a:p>
        </p:txBody>
      </p:sp>
      <p:sp>
        <p:nvSpPr>
          <p:cNvPr id="11" name="Rectangle 10"/>
          <p:cNvSpPr/>
          <p:nvPr/>
        </p:nvSpPr>
        <p:spPr>
          <a:xfrm>
            <a:off x="838199" y="3313259"/>
            <a:ext cx="11021291" cy="646331"/>
          </a:xfrm>
          <a:prstGeom prst="rect">
            <a:avLst/>
          </a:prstGeom>
        </p:spPr>
        <p:txBody>
          <a:bodyPr wrap="square">
            <a:spAutoFit/>
          </a:bodyPr>
          <a:lstStyle/>
          <a:p>
            <a:pPr marL="342900" indent="-342900">
              <a:buFont typeface="+mj-lt"/>
              <a:buAutoNum type="arabicPeriod" startAt="2"/>
            </a:pPr>
            <a:r>
              <a:rPr lang="en-US" dirty="0"/>
              <a:t>P(θ) is the </a:t>
            </a:r>
            <a:r>
              <a:rPr lang="en-US" i="1" u="sng" dirty="0"/>
              <a:t>prior</a:t>
            </a:r>
            <a:r>
              <a:rPr lang="en-US" dirty="0"/>
              <a:t> </a:t>
            </a:r>
            <a:r>
              <a:rPr lang="en-US" dirty="0" smtClean="0"/>
              <a:t>i.e. </a:t>
            </a:r>
            <a:r>
              <a:rPr lang="en-US" dirty="0"/>
              <a:t>the strength of our belief in the fairness of coin before the toss. It is perfectly okay to believe that coin can have any degree of fairness between 0 and 1.</a:t>
            </a:r>
          </a:p>
        </p:txBody>
      </p:sp>
      <p:sp>
        <p:nvSpPr>
          <p:cNvPr id="13" name="Rectangle 12"/>
          <p:cNvSpPr/>
          <p:nvPr/>
        </p:nvSpPr>
        <p:spPr>
          <a:xfrm>
            <a:off x="838198" y="4852917"/>
            <a:ext cx="11021291" cy="369332"/>
          </a:xfrm>
          <a:prstGeom prst="rect">
            <a:avLst/>
          </a:prstGeom>
        </p:spPr>
        <p:txBody>
          <a:bodyPr wrap="square">
            <a:spAutoFit/>
          </a:bodyPr>
          <a:lstStyle/>
          <a:p>
            <a:pPr marL="342900" indent="-342900">
              <a:buFont typeface="+mj-lt"/>
              <a:buAutoNum type="arabicPeriod" startAt="4"/>
            </a:pPr>
            <a:r>
              <a:rPr lang="en-US" dirty="0" smtClean="0"/>
              <a:t>P(</a:t>
            </a:r>
            <a:r>
              <a:rPr lang="el-GR" dirty="0" smtClean="0"/>
              <a:t>θ</a:t>
            </a:r>
            <a:r>
              <a:rPr lang="en-US" dirty="0" smtClean="0"/>
              <a:t>|D) </a:t>
            </a:r>
            <a:r>
              <a:rPr lang="en-US" dirty="0"/>
              <a:t>is the </a:t>
            </a:r>
            <a:r>
              <a:rPr lang="en-US" i="1" u="sng" dirty="0"/>
              <a:t>posterior</a:t>
            </a:r>
            <a:r>
              <a:rPr lang="en-US" dirty="0"/>
              <a:t> belief of our parameters after observing the evidence </a:t>
            </a:r>
            <a:r>
              <a:rPr lang="en-US" dirty="0" smtClean="0"/>
              <a:t>i.e. </a:t>
            </a:r>
            <a:r>
              <a:rPr lang="en-US" dirty="0"/>
              <a:t>the number of </a:t>
            </a:r>
            <a:r>
              <a:rPr lang="en-US" dirty="0" smtClean="0"/>
              <a:t>heads.</a:t>
            </a:r>
            <a:endParaRPr lang="en-US" dirty="0"/>
          </a:p>
        </p:txBody>
      </p:sp>
      <p:sp>
        <p:nvSpPr>
          <p:cNvPr id="15" name="Rectangle 14"/>
          <p:cNvSpPr/>
          <p:nvPr/>
        </p:nvSpPr>
        <p:spPr>
          <a:xfrm>
            <a:off x="838199" y="5421882"/>
            <a:ext cx="11030528" cy="923330"/>
          </a:xfrm>
          <a:prstGeom prst="rect">
            <a:avLst/>
          </a:prstGeom>
        </p:spPr>
        <p:txBody>
          <a:bodyPr wrap="square">
            <a:spAutoFit/>
          </a:bodyPr>
          <a:lstStyle/>
          <a:p>
            <a:r>
              <a:rPr lang="en-US" dirty="0"/>
              <a:t>To define our model correctly , we need two mathematical models before hand. One to represent the likelihood function P(D|</a:t>
            </a:r>
            <a:r>
              <a:rPr lang="el-GR" dirty="0"/>
              <a:t>θ)</a:t>
            </a:r>
            <a:r>
              <a:rPr lang="en-US" dirty="0" smtClean="0"/>
              <a:t>  </a:t>
            </a:r>
            <a:r>
              <a:rPr lang="en-US" dirty="0"/>
              <a:t>and the other for representing the distribution of prior beliefs . The product of these two gives the posterior belief P(</a:t>
            </a:r>
            <a:r>
              <a:rPr lang="el-GR" dirty="0"/>
              <a:t>θ</a:t>
            </a:r>
            <a:r>
              <a:rPr lang="en-US" dirty="0"/>
              <a:t>|D)</a:t>
            </a:r>
            <a:r>
              <a:rPr lang="en-US" dirty="0" smtClean="0"/>
              <a:t> </a:t>
            </a:r>
            <a:r>
              <a:rPr lang="en-US" dirty="0"/>
              <a:t>distribution</a:t>
            </a:r>
          </a:p>
        </p:txBody>
      </p:sp>
      <p:sp>
        <p:nvSpPr>
          <p:cNvPr id="21" name="Oval 20"/>
          <p:cNvSpPr/>
          <p:nvPr/>
        </p:nvSpPr>
        <p:spPr>
          <a:xfrm>
            <a:off x="1405313" y="159498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2" name="Oval 21"/>
          <p:cNvSpPr/>
          <p:nvPr/>
        </p:nvSpPr>
        <p:spPr>
          <a:xfrm>
            <a:off x="2927927" y="142421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862184" y="142463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4" name="Oval 23"/>
          <p:cNvSpPr/>
          <p:nvPr/>
        </p:nvSpPr>
        <p:spPr>
          <a:xfrm>
            <a:off x="3862184" y="218895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67696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21" grpId="0" animBg="1"/>
      <p:bldP spid="22" grpId="0" animBg="1"/>
      <p:bldP spid="23"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Inference: Conjugate Priors</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19</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847435" y="1690688"/>
                <a:ext cx="3743037" cy="746295"/>
              </a:xfrm>
              <a:prstGeom prst="rect">
                <a:avLst/>
              </a:prstGeom>
              <a:noFill/>
            </p:spPr>
            <p:txBody>
              <a:bodyPr wrap="square" rtlCol="0">
                <a:spAutoFit/>
              </a:bodyPr>
              <a:lstStyle/>
              <a:p>
                <a:r>
                  <a:rPr lang="en-US" sz="2400" dirty="0" smtClean="0">
                    <a:solidFill>
                      <a:srgbClr val="FF0000"/>
                    </a:solidFill>
                  </a:rPr>
                  <a:t>P(</a:t>
                </a:r>
                <a:r>
                  <a:rPr lang="el-GR" sz="2400" dirty="0" smtClean="0">
                    <a:solidFill>
                      <a:srgbClr val="FF0000"/>
                    </a:solidFill>
                  </a:rPr>
                  <a:t>ϴ</a:t>
                </a:r>
                <a:r>
                  <a:rPr lang="en-US" sz="2400" dirty="0" smtClean="0">
                    <a:solidFill>
                      <a:srgbClr val="FF0000"/>
                    </a:solidFill>
                  </a:rPr>
                  <a:t>|data) = </a:t>
                </a:r>
                <a14:m>
                  <m:oMath xmlns:m="http://schemas.openxmlformats.org/officeDocument/2006/math">
                    <m:f>
                      <m:fPr>
                        <m:ctrlPr>
                          <a:rPr lang="en-US" sz="240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𝑃</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𝑑𝑎𝑡𝑎</m:t>
                            </m:r>
                          </m:e>
                          <m:e>
                            <m:r>
                              <m:rPr>
                                <m:nor/>
                              </m:rPr>
                              <a:rPr lang="el-GR" sz="2400" dirty="0">
                                <a:solidFill>
                                  <a:srgbClr val="FF0000"/>
                                </a:solidFill>
                              </a:rPr>
                              <m:t>ϴ</m:t>
                            </m:r>
                          </m:e>
                        </m:d>
                        <m:r>
                          <a:rPr lang="en-US" sz="2400" b="0" i="1" dirty="0" smtClean="0">
                            <a:solidFill>
                              <a:srgbClr val="FF0000"/>
                            </a:solidFill>
                            <a:latin typeface="Cambria Math" panose="02040503050406030204" pitchFamily="18" charset="0"/>
                          </a:rPr>
                          <m:t>∗</m:t>
                        </m:r>
                        <m:r>
                          <a:rPr lang="en-US" sz="2400" b="0" i="1" dirty="0" smtClean="0">
                            <a:solidFill>
                              <a:srgbClr val="FF0000"/>
                            </a:solidFill>
                            <a:latin typeface="Cambria Math" panose="02040503050406030204" pitchFamily="18" charset="0"/>
                          </a:rPr>
                          <m:t>𝑃</m:t>
                        </m:r>
                        <m:r>
                          <a:rPr lang="en-US" sz="2400" b="0" i="1" dirty="0" smtClean="0">
                            <a:solidFill>
                              <a:srgbClr val="FF0000"/>
                            </a:solidFill>
                            <a:latin typeface="Cambria Math" panose="02040503050406030204" pitchFamily="18" charset="0"/>
                          </a:rPr>
                          <m:t>(</m:t>
                        </m:r>
                        <m:r>
                          <m:rPr>
                            <m:nor/>
                          </m:rPr>
                          <a:rPr lang="el-GR" sz="2400" dirty="0">
                            <a:solidFill>
                              <a:srgbClr val="FF0000"/>
                            </a:solidFill>
                          </a:rPr>
                          <m:t>ϴ</m:t>
                        </m:r>
                        <m:r>
                          <a:rPr lang="en-US" sz="2400" b="0" i="1" dirty="0" smtClean="0">
                            <a:solidFill>
                              <a:srgbClr val="FF0000"/>
                            </a:solidFill>
                            <a:latin typeface="Cambria Math" panose="02040503050406030204" pitchFamily="18" charset="0"/>
                          </a:rPr>
                          <m:t>)</m:t>
                        </m:r>
                      </m:num>
                      <m:den>
                        <m:r>
                          <a:rPr lang="en-US" sz="2400" b="0" i="1" smtClean="0">
                            <a:solidFill>
                              <a:srgbClr val="FF0000"/>
                            </a:solidFill>
                            <a:latin typeface="Cambria Math" panose="02040503050406030204" pitchFamily="18" charset="0"/>
                          </a:rPr>
                          <m:t>𝑃</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𝑑𝑎𝑡𝑎</m:t>
                        </m:r>
                        <m:r>
                          <a:rPr lang="en-US" sz="2400" b="0" i="1" smtClean="0">
                            <a:solidFill>
                              <a:srgbClr val="FF0000"/>
                            </a:solidFill>
                            <a:latin typeface="Cambria Math" panose="02040503050406030204" pitchFamily="18" charset="0"/>
                          </a:rPr>
                          <m:t>)</m:t>
                        </m:r>
                      </m:den>
                    </m:f>
                  </m:oMath>
                </a14:m>
                <a:endParaRPr lang="en-US" sz="24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47435" y="1690688"/>
                <a:ext cx="3743037" cy="746295"/>
              </a:xfrm>
              <a:prstGeom prst="rect">
                <a:avLst/>
              </a:prstGeom>
              <a:blipFill>
                <a:blip r:embed="rId2"/>
                <a:stretch>
                  <a:fillRect l="-2443" b="-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38200" y="2743200"/>
                <a:ext cx="10464800" cy="3421258"/>
              </a:xfrm>
              <a:prstGeom prst="rect">
                <a:avLst/>
              </a:prstGeom>
              <a:noFill/>
            </p:spPr>
            <p:txBody>
              <a:bodyPr wrap="square" rtlCol="0">
                <a:spAutoFit/>
              </a:bodyPr>
              <a:lstStyle/>
              <a:p>
                <a:r>
                  <a:rPr lang="en-US" dirty="0" smtClean="0"/>
                  <a:t>If </a:t>
                </a:r>
                <a:r>
                  <a:rPr lang="el-GR" dirty="0"/>
                  <a:t>𝑃(𝑑𝑎𝑡𝑎</a:t>
                </a:r>
                <a:r>
                  <a:rPr lang="el-GR" dirty="0" smtClean="0"/>
                  <a:t>│ϴ )</a:t>
                </a:r>
                <a:r>
                  <a:rPr lang="en-US" dirty="0" smtClean="0"/>
                  <a:t> ~ Normal and we choose </a:t>
                </a:r>
                <a:r>
                  <a:rPr lang="el-GR" dirty="0" smtClean="0"/>
                  <a:t>𝑃(ϴ)</a:t>
                </a:r>
                <a:r>
                  <a:rPr lang="en-US" dirty="0" smtClean="0"/>
                  <a:t> ~ Normal</a:t>
                </a:r>
                <a:r>
                  <a:rPr lang="en-US" dirty="0"/>
                  <a:t>, </a:t>
                </a:r>
                <a:r>
                  <a:rPr lang="en-US" dirty="0" smtClean="0"/>
                  <a:t>then P(</a:t>
                </a:r>
                <a:r>
                  <a:rPr lang="el-GR" dirty="0"/>
                  <a:t>ϴ|</a:t>
                </a:r>
                <a:r>
                  <a:rPr lang="en-US" dirty="0"/>
                  <a:t>data</a:t>
                </a:r>
                <a:r>
                  <a:rPr lang="en-US" dirty="0" smtClean="0"/>
                  <a:t>) ~ Normal</a:t>
                </a:r>
              </a:p>
              <a:p>
                <a:endParaRPr lang="en-US" dirty="0" smtClean="0"/>
              </a:p>
              <a:p>
                <a:r>
                  <a:rPr lang="en-US" dirty="0" smtClean="0"/>
                  <a:t>Note: The posterior distribution being Normal and of the same form as the prior isn’t necessarily the case if we were to choose a different prior distribution. Example, if we chose the prior as a Gamma distribution, we might end up with quite a different posterior distribution (probably a very bad one). </a:t>
                </a:r>
              </a:p>
              <a:p>
                <a:endParaRPr lang="en-US" dirty="0"/>
              </a:p>
              <a:p>
                <a:r>
                  <a:rPr lang="en-US" dirty="0" smtClean="0"/>
                  <a:t>When the posterior distribution is of the same form as that of the prior, the prior is said to be a conjugate prior of the likelihood function.</a:t>
                </a:r>
              </a:p>
              <a:p>
                <a:endParaRPr lang="en-US" dirty="0"/>
              </a:p>
              <a:p>
                <a:r>
                  <a:rPr lang="en-US" dirty="0"/>
                  <a:t>If </a:t>
                </a:r>
                <a:r>
                  <a:rPr lang="en-US" dirty="0" smtClean="0"/>
                  <a:t>Likelihood ~ </a:t>
                </a:r>
                <a14:m>
                  <m:oMath xmlns:m="http://schemas.openxmlformats.org/officeDocument/2006/math">
                    <m:sSup>
                      <m:sSupPr>
                        <m:ctrlPr>
                          <a:rPr lang="el-GR" i="1" dirty="0" smtClean="0">
                            <a:solidFill>
                              <a:schemeClr val="tx1"/>
                            </a:solidFill>
                            <a:latin typeface="Cambria Math" panose="02040503050406030204" pitchFamily="18" charset="0"/>
                          </a:rPr>
                        </m:ctrlPr>
                      </m:sSupPr>
                      <m:e>
                        <m:r>
                          <m:rPr>
                            <m:sty m:val="p"/>
                          </m:rPr>
                          <a:rPr lang="el-GR" dirty="0">
                            <a:solidFill>
                              <a:schemeClr val="tx1"/>
                            </a:solidFill>
                            <a:latin typeface="Cambria Math" panose="02040503050406030204" pitchFamily="18" charset="0"/>
                          </a:rPr>
                          <m:t>ϴ</m:t>
                        </m:r>
                        <m:r>
                          <m:rPr>
                            <m:nor/>
                          </m:rPr>
                          <a:rPr lang="en-US" dirty="0">
                            <a:solidFill>
                              <a:schemeClr val="tx1"/>
                            </a:solidFill>
                          </a:rPr>
                          <m:t> </m:t>
                        </m:r>
                      </m:e>
                      <m:sup>
                        <m:r>
                          <a:rPr lang="en-US" i="1" dirty="0">
                            <a:solidFill>
                              <a:schemeClr val="tx1"/>
                            </a:solidFill>
                            <a:latin typeface="Cambria Math" panose="02040503050406030204" pitchFamily="18" charset="0"/>
                          </a:rPr>
                          <m:t>𝐾</m:t>
                        </m:r>
                      </m:sup>
                    </m:sSup>
                    <m:sSup>
                      <m:sSupPr>
                        <m:ctrlPr>
                          <a:rPr lang="el-GR" i="1" dirty="0">
                            <a:solidFill>
                              <a:schemeClr val="tx1"/>
                            </a:solidFill>
                            <a:latin typeface="Cambria Math" panose="02040503050406030204" pitchFamily="18" charset="0"/>
                          </a:rPr>
                        </m:ctrlPr>
                      </m:sSupPr>
                      <m:e>
                        <m:r>
                          <a:rPr lang="en-US" i="1" dirty="0">
                            <a:solidFill>
                              <a:schemeClr val="tx1"/>
                            </a:solidFill>
                            <a:latin typeface="Cambria Math" panose="02040503050406030204" pitchFamily="18" charset="0"/>
                          </a:rPr>
                          <m:t>(1−</m:t>
                        </m:r>
                        <m:r>
                          <m:rPr>
                            <m:sty m:val="p"/>
                          </m:rPr>
                          <a:rPr lang="el-GR" dirty="0">
                            <a:solidFill>
                              <a:schemeClr val="tx1"/>
                            </a:solidFill>
                            <a:latin typeface="Cambria Math" panose="02040503050406030204" pitchFamily="18" charset="0"/>
                          </a:rPr>
                          <m:t>ϴ</m:t>
                        </m:r>
                        <m:r>
                          <m:rPr>
                            <m:nor/>
                          </m:rPr>
                          <a:rPr lang="en-US" dirty="0">
                            <a:solidFill>
                              <a:schemeClr val="tx1"/>
                            </a:solidFill>
                          </a:rPr>
                          <m:t> </m:t>
                        </m:r>
                        <m:r>
                          <a:rPr lang="en-US" i="1" dirty="0">
                            <a:solidFill>
                              <a:schemeClr val="tx1"/>
                            </a:solidFill>
                            <a:latin typeface="Cambria Math" panose="02040503050406030204" pitchFamily="18" charset="0"/>
                          </a:rPr>
                          <m:t>)</m:t>
                        </m:r>
                      </m:e>
                      <m:sup>
                        <m:r>
                          <a:rPr lang="en-US" b="0" i="1" dirty="0" smtClean="0">
                            <a:solidFill>
                              <a:schemeClr val="tx1"/>
                            </a:solidFill>
                            <a:latin typeface="Cambria Math" panose="02040503050406030204" pitchFamily="18" charset="0"/>
                          </a:rPr>
                          <m:t>𝑁</m:t>
                        </m:r>
                        <m:r>
                          <a:rPr lang="en-US" b="0" i="1" dirty="0" smtClean="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𝐾</m:t>
                        </m:r>
                      </m:sup>
                    </m:sSup>
                  </m:oMath>
                </a14:m>
                <a:r>
                  <a:rPr lang="en-US" dirty="0" smtClean="0"/>
                  <a:t> (Bernoulli) </a:t>
                </a:r>
                <a:r>
                  <a:rPr lang="en-US" dirty="0"/>
                  <a:t>and P</a:t>
                </a:r>
                <a:r>
                  <a:rPr lang="en-US" dirty="0" smtClean="0"/>
                  <a:t>rior ~ </a:t>
                </a:r>
                <a14:m>
                  <m:oMath xmlns:m="http://schemas.openxmlformats.org/officeDocument/2006/math">
                    <m:sSup>
                      <m:sSupPr>
                        <m:ctrlPr>
                          <a:rPr lang="el-GR" i="1" dirty="0">
                            <a:latin typeface="Cambria Math" panose="02040503050406030204" pitchFamily="18" charset="0"/>
                          </a:rPr>
                        </m:ctrlPr>
                      </m:sSupPr>
                      <m:e>
                        <m:r>
                          <m:rPr>
                            <m:sty m:val="p"/>
                          </m:rPr>
                          <a:rPr lang="el-GR" dirty="0">
                            <a:latin typeface="Cambria Math" panose="02040503050406030204" pitchFamily="18" charset="0"/>
                          </a:rPr>
                          <m:t>ϴ</m:t>
                        </m:r>
                        <m:r>
                          <m:rPr>
                            <m:nor/>
                          </m:rPr>
                          <a:rPr lang="en-US" dirty="0"/>
                          <m:t> </m:t>
                        </m:r>
                      </m:e>
                      <m:sup>
                        <m:r>
                          <a:rPr lang="en-US" b="0" i="1" dirty="0" smtClean="0">
                            <a:latin typeface="Cambria Math" panose="02040503050406030204" pitchFamily="18" charset="0"/>
                          </a:rPr>
                          <m:t>𝑎</m:t>
                        </m:r>
                        <m:r>
                          <a:rPr lang="en-US" b="0" i="1" dirty="0" smtClean="0">
                            <a:latin typeface="Cambria Math" panose="02040503050406030204" pitchFamily="18" charset="0"/>
                          </a:rPr>
                          <m:t>−1</m:t>
                        </m:r>
                      </m:sup>
                    </m:sSup>
                    <m:sSup>
                      <m:sSupPr>
                        <m:ctrlPr>
                          <a:rPr lang="el-GR" i="1" dirty="0">
                            <a:latin typeface="Cambria Math" panose="02040503050406030204" pitchFamily="18" charset="0"/>
                          </a:rPr>
                        </m:ctrlPr>
                      </m:sSupPr>
                      <m:e>
                        <m:r>
                          <a:rPr lang="en-US" i="1" dirty="0">
                            <a:latin typeface="Cambria Math" panose="02040503050406030204" pitchFamily="18" charset="0"/>
                          </a:rPr>
                          <m:t>(1−</m:t>
                        </m:r>
                        <m:r>
                          <m:rPr>
                            <m:sty m:val="p"/>
                          </m:rPr>
                          <a:rPr lang="el-GR" dirty="0">
                            <a:latin typeface="Cambria Math" panose="02040503050406030204" pitchFamily="18" charset="0"/>
                          </a:rPr>
                          <m:t>ϴ</m:t>
                        </m:r>
                        <m:r>
                          <m:rPr>
                            <m:nor/>
                          </m:rPr>
                          <a:rPr lang="en-US" dirty="0"/>
                          <m:t> </m:t>
                        </m:r>
                        <m:r>
                          <a:rPr lang="en-US" i="1" dirty="0">
                            <a:latin typeface="Cambria Math" panose="02040503050406030204" pitchFamily="18" charset="0"/>
                          </a:rPr>
                          <m:t>)</m:t>
                        </m:r>
                      </m:e>
                      <m:sup>
                        <m:r>
                          <a:rPr lang="en-US" b="0" i="1" dirty="0" smtClean="0">
                            <a:latin typeface="Cambria Math" panose="02040503050406030204" pitchFamily="18" charset="0"/>
                          </a:rPr>
                          <m:t>𝑏</m:t>
                        </m:r>
                        <m:r>
                          <a:rPr lang="en-US" i="1" dirty="0">
                            <a:latin typeface="Cambria Math" panose="02040503050406030204" pitchFamily="18" charset="0"/>
                          </a:rPr>
                          <m:t>−</m:t>
                        </m:r>
                        <m:r>
                          <a:rPr lang="en-US" b="0" i="1" dirty="0" smtClean="0">
                            <a:latin typeface="Cambria Math" panose="02040503050406030204" pitchFamily="18" charset="0"/>
                          </a:rPr>
                          <m:t>1</m:t>
                        </m:r>
                      </m:sup>
                    </m:sSup>
                  </m:oMath>
                </a14:m>
                <a:r>
                  <a:rPr lang="en-US" dirty="0" smtClean="0"/>
                  <a:t> (Beta), then Posterior ~ Beta</a:t>
                </a:r>
              </a:p>
              <a:p>
                <a:r>
                  <a:rPr lang="en-US" dirty="0" smtClean="0"/>
                  <a:t>In this case, the beta distribution is conjugate to a Bernoulli trial. This means the posterior is Beta distributed.</a:t>
                </a:r>
                <a:endParaRPr lang="en-US" dirty="0"/>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38200" y="2743200"/>
                <a:ext cx="10464800" cy="3421258"/>
              </a:xfrm>
              <a:prstGeom prst="rect">
                <a:avLst/>
              </a:prstGeom>
              <a:blipFill>
                <a:blip r:embed="rId3"/>
                <a:stretch>
                  <a:fillRect l="-524" t="-1248"/>
                </a:stretch>
              </a:blipFill>
            </p:spPr>
            <p:txBody>
              <a:bodyPr/>
              <a:lstStyle/>
              <a:p>
                <a:r>
                  <a:rPr lang="en-US">
                    <a:noFill/>
                  </a:rPr>
                  <a:t> </a:t>
                </a:r>
              </a:p>
            </p:txBody>
          </p:sp>
        </mc:Fallback>
      </mc:AlternateContent>
      <p:sp>
        <p:nvSpPr>
          <p:cNvPr id="12" name="Oval Callout 11"/>
          <p:cNvSpPr/>
          <p:nvPr/>
        </p:nvSpPr>
        <p:spPr>
          <a:xfrm>
            <a:off x="8442036" y="1320800"/>
            <a:ext cx="3537528" cy="1625600"/>
          </a:xfrm>
          <a:prstGeom prst="wedgeEllipseCallout">
            <a:avLst>
              <a:gd name="adj1" fmla="val -50598"/>
              <a:gd name="adj2"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normal distribution is conjugate to the normal </a:t>
            </a:r>
            <a:r>
              <a:rPr lang="en-US" dirty="0" smtClean="0"/>
              <a:t>likelihood</a:t>
            </a:r>
            <a:endParaRPr lang="en-US" dirty="0"/>
          </a:p>
        </p:txBody>
      </p:sp>
    </p:spTree>
    <p:extLst>
      <p:ext uri="{BB962C8B-B14F-4D97-AF65-F5344CB8AC3E}">
        <p14:creationId xmlns:p14="http://schemas.microsoft.com/office/powerpoint/2010/main" val="455647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838200" y="1825624"/>
            <a:ext cx="10515600" cy="4667539"/>
          </a:xfrm>
        </p:spPr>
        <p:txBody>
          <a:bodyPr/>
          <a:lstStyle/>
          <a:p>
            <a:pPr marL="514350" indent="-514350">
              <a:buFont typeface="+mj-lt"/>
              <a:buAutoNum type="arabicPeriod"/>
            </a:pPr>
            <a:r>
              <a:rPr lang="en-US" dirty="0" smtClean="0"/>
              <a:t>Overview of Multi Armed Bandit Problem</a:t>
            </a:r>
          </a:p>
          <a:p>
            <a:pPr marL="514350" indent="-514350">
              <a:buFont typeface="+mj-lt"/>
              <a:buAutoNum type="arabicPeriod"/>
            </a:pPr>
            <a:r>
              <a:rPr lang="en-US" dirty="0" smtClean="0"/>
              <a:t>Frequentist Approach – Upper Confidence Bound</a:t>
            </a:r>
          </a:p>
          <a:p>
            <a:pPr marL="514350" indent="-514350">
              <a:buFont typeface="+mj-lt"/>
              <a:buAutoNum type="arabicPeriod"/>
            </a:pPr>
            <a:r>
              <a:rPr lang="en-US" dirty="0" smtClean="0"/>
              <a:t>Bayesian Approach – Thompson Sampling</a:t>
            </a:r>
          </a:p>
          <a:p>
            <a:pPr marL="514350" indent="-514350">
              <a:buFont typeface="+mj-lt"/>
              <a:buAutoNum type="arabicPeriod"/>
            </a:pPr>
            <a:r>
              <a:rPr lang="en-US" dirty="0" smtClean="0"/>
              <a:t>Bayesian Inference</a:t>
            </a:r>
          </a:p>
          <a:p>
            <a:pPr lvl="1"/>
            <a:r>
              <a:rPr lang="en-US" dirty="0" smtClean="0"/>
              <a:t>Bernoulli Distribution</a:t>
            </a:r>
          </a:p>
          <a:p>
            <a:pPr lvl="1"/>
            <a:r>
              <a:rPr lang="en-US" dirty="0" smtClean="0"/>
              <a:t>Binomial Distribution</a:t>
            </a:r>
          </a:p>
          <a:p>
            <a:pPr lvl="1"/>
            <a:r>
              <a:rPr lang="en-US" dirty="0" smtClean="0"/>
              <a:t>Beta Distribution</a:t>
            </a:r>
          </a:p>
          <a:p>
            <a:pPr lvl="1"/>
            <a:r>
              <a:rPr lang="en-US" dirty="0" smtClean="0"/>
              <a:t>Conjugate Priors</a:t>
            </a:r>
          </a:p>
          <a:p>
            <a:pPr lvl="1"/>
            <a:r>
              <a:rPr lang="en-US" dirty="0" smtClean="0"/>
              <a:t>Beta Distribution Conjugate Prior To Bernoulli &amp; Binomial Likelihood Function</a:t>
            </a:r>
          </a:p>
        </p:txBody>
      </p:sp>
      <p:sp>
        <p:nvSpPr>
          <p:cNvPr id="4" name="Slide Number Placeholder 3"/>
          <p:cNvSpPr>
            <a:spLocks noGrp="1"/>
          </p:cNvSpPr>
          <p:nvPr>
            <p:ph type="sldNum" sz="quarter" idx="12"/>
          </p:nvPr>
        </p:nvSpPr>
        <p:spPr/>
        <p:txBody>
          <a:bodyPr/>
          <a:lstStyle/>
          <a:p>
            <a:fld id="{669280B7-33C8-484D-BC4E-CE9E601AE53A}" type="slidenum">
              <a:rPr lang="en-US" smtClean="0"/>
              <a:t>2</a:t>
            </a:fld>
            <a:endParaRPr lang="en-US"/>
          </a:p>
        </p:txBody>
      </p:sp>
    </p:spTree>
    <p:extLst>
      <p:ext uri="{BB962C8B-B14F-4D97-AF65-F5344CB8AC3E}">
        <p14:creationId xmlns:p14="http://schemas.microsoft.com/office/powerpoint/2010/main" val="4286836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Inference: Beta Distribution Conjugate to Bernoulli &amp; Binomial Likelihood</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20</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838199" y="2736296"/>
                <a:ext cx="10873509" cy="738279"/>
              </a:xfrm>
              <a:prstGeom prst="rect">
                <a:avLst/>
              </a:prstGeom>
              <a:noFill/>
            </p:spPr>
            <p:txBody>
              <a:bodyPr wrap="square" rtlCol="0">
                <a:spAutoFit/>
              </a:bodyPr>
              <a:lstStyle/>
              <a:p>
                <a:r>
                  <a:rPr lang="en-US" sz="2400" dirty="0" smtClean="0"/>
                  <a:t>Beta (</a:t>
                </a:r>
                <a14:m>
                  <m:oMath xmlns:m="http://schemas.openxmlformats.org/officeDocument/2006/math">
                    <m:r>
                      <a:rPr lang="en-US" sz="2400" i="1" dirty="0" smtClean="0">
                        <a:latin typeface="Cambria Math" panose="02040503050406030204" pitchFamily="18" charset="0"/>
                      </a:rPr>
                      <m:t>𝑎</m:t>
                    </m:r>
                    <m:r>
                      <a:rPr lang="en-US" sz="2400" i="1" dirty="0" smtClean="0">
                        <a:latin typeface="Cambria Math" panose="02040503050406030204" pitchFamily="18" charset="0"/>
                      </a:rPr>
                      <m:t>, </m:t>
                    </m:r>
                    <m:r>
                      <a:rPr lang="en-US" sz="2400" i="1" dirty="0" smtClean="0">
                        <a:latin typeface="Cambria Math" panose="02040503050406030204" pitchFamily="18" charset="0"/>
                      </a:rPr>
                      <m:t>𝑏</m:t>
                    </m:r>
                  </m:oMath>
                </a14:m>
                <a:r>
                  <a:rPr lang="en-US" sz="2400" dirty="0" smtClean="0"/>
                  <a:t>) =  </a:t>
                </a:r>
                <a14:m>
                  <m:oMath xmlns:m="http://schemas.openxmlformats.org/officeDocument/2006/math">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m:rPr>
                                <m:sty m:val="p"/>
                              </m:rPr>
                              <a:rPr lang="el-GR" sz="2400" i="1" dirty="0">
                                <a:latin typeface="Cambria Math" panose="02040503050406030204" pitchFamily="18" charset="0"/>
                                <a:ea typeface="Cambria Math" panose="02040503050406030204" pitchFamily="18" charset="0"/>
                              </a:rPr>
                              <m:t>θ</m:t>
                            </m:r>
                          </m:e>
                          <m:sup>
                            <m:r>
                              <m:rPr>
                                <m:sty m:val="p"/>
                              </m:rPr>
                              <a:rPr lang="el-GR" sz="2400" i="1">
                                <a:latin typeface="Cambria Math" panose="02040503050406030204" pitchFamily="18" charset="0"/>
                              </a:rPr>
                              <m:t>α</m:t>
                            </m:r>
                            <m:r>
                              <a:rPr lang="en-US" sz="2400" i="1">
                                <a:latin typeface="Cambria Math" panose="02040503050406030204" pitchFamily="18" charset="0"/>
                              </a:rPr>
                              <m:t>−1</m:t>
                            </m:r>
                          </m:sup>
                        </m:sSup>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(1−</m:t>
                            </m:r>
                            <m:r>
                              <m:rPr>
                                <m:sty m:val="p"/>
                              </m:rPr>
                              <a:rPr lang="el-GR" sz="2400" i="1" dirty="0">
                                <a:latin typeface="Cambria Math" panose="02040503050406030204" pitchFamily="18" charset="0"/>
                                <a:ea typeface="Cambria Math" panose="02040503050406030204" pitchFamily="18" charset="0"/>
                              </a:rPr>
                              <m:t>θ</m:t>
                            </m:r>
                            <m:r>
                              <a:rPr lang="en-US" sz="2400" i="1">
                                <a:latin typeface="Cambria Math" panose="02040503050406030204" pitchFamily="18" charset="0"/>
                              </a:rPr>
                              <m:t>)</m:t>
                            </m:r>
                          </m:e>
                          <m:sup>
                            <m:r>
                              <a:rPr lang="el-GR" sz="2400" i="1">
                                <a:latin typeface="Cambria Math" panose="02040503050406030204" pitchFamily="18" charset="0"/>
                              </a:rPr>
                              <m:t>𝛽</m:t>
                            </m:r>
                            <m:r>
                              <a:rPr lang="en-US" sz="2400" i="1">
                                <a:latin typeface="Cambria Math" panose="02040503050406030204" pitchFamily="18" charset="0"/>
                              </a:rPr>
                              <m:t>−1</m:t>
                            </m:r>
                          </m:sup>
                        </m:sSup>
                      </m:num>
                      <m:den>
                        <m:r>
                          <a:rPr lang="en-US" sz="2400" i="1">
                            <a:latin typeface="Cambria Math" panose="02040503050406030204" pitchFamily="18" charset="0"/>
                          </a:rPr>
                          <m:t>𝐵</m:t>
                        </m:r>
                        <m:r>
                          <a:rPr lang="en-US" sz="2400" i="1">
                            <a:latin typeface="Cambria Math" panose="02040503050406030204" pitchFamily="18" charset="0"/>
                          </a:rPr>
                          <m:t>(</m:t>
                        </m:r>
                        <m:r>
                          <m:rPr>
                            <m:sty m:val="p"/>
                          </m:rPr>
                          <a:rPr lang="el-GR" sz="2400" i="1">
                            <a:latin typeface="Cambria Math" panose="02040503050406030204" pitchFamily="18" charset="0"/>
                          </a:rPr>
                          <m:t>α</m:t>
                        </m:r>
                        <m:r>
                          <a:rPr lang="en-US" sz="2400" i="1">
                            <a:latin typeface="Cambria Math" panose="02040503050406030204" pitchFamily="18" charset="0"/>
                          </a:rPr>
                          <m:t>,</m:t>
                        </m:r>
                        <m:r>
                          <a:rPr lang="el-GR" sz="2400" i="1">
                            <a:latin typeface="Cambria Math" panose="02040503050406030204" pitchFamily="18" charset="0"/>
                          </a:rPr>
                          <m:t>𝛽</m:t>
                        </m:r>
                        <m:r>
                          <a:rPr lang="en-US" sz="2400" i="1">
                            <a:latin typeface="Cambria Math" panose="02040503050406030204" pitchFamily="18" charset="0"/>
                          </a:rPr>
                          <m:t>)</m:t>
                        </m:r>
                      </m:den>
                    </m:f>
                  </m:oMath>
                </a14:m>
                <a:r>
                  <a:rPr lang="en-US" sz="2400" dirty="0" smtClean="0"/>
                  <a:t>        =&gt;     </a:t>
                </a:r>
                <a14:m>
                  <m:oMath xmlns:m="http://schemas.openxmlformats.org/officeDocument/2006/math">
                    <m:r>
                      <m:rPr>
                        <m:sty m:val="p"/>
                      </m:rPr>
                      <a:rPr lang="en-US" sz="2400" b="0" i="0" smtClean="0">
                        <a:latin typeface="Cambria Math" panose="02040503050406030204" pitchFamily="18" charset="0"/>
                      </a:rPr>
                      <m:t>Constant</m:t>
                    </m:r>
                    <m:r>
                      <a:rPr lang="en-US" sz="2400" b="0" i="0" smtClean="0">
                        <a:latin typeface="Cambria Math" panose="02040503050406030204" pitchFamily="18" charset="0"/>
                      </a:rPr>
                      <m:t> ∗ </m:t>
                    </m:r>
                    <m:sSup>
                      <m:sSupPr>
                        <m:ctrlPr>
                          <a:rPr lang="en-US" sz="2400" i="1">
                            <a:latin typeface="Cambria Math" panose="02040503050406030204" pitchFamily="18" charset="0"/>
                          </a:rPr>
                        </m:ctrlPr>
                      </m:sSupPr>
                      <m:e>
                        <m:r>
                          <m:rPr>
                            <m:sty m:val="p"/>
                          </m:rPr>
                          <a:rPr lang="el-GR" sz="2400" i="1" dirty="0">
                            <a:latin typeface="Cambria Math" panose="02040503050406030204" pitchFamily="18" charset="0"/>
                            <a:ea typeface="Cambria Math" panose="02040503050406030204" pitchFamily="18" charset="0"/>
                          </a:rPr>
                          <m:t>θ</m:t>
                        </m:r>
                      </m:e>
                      <m:sup>
                        <m:r>
                          <m:rPr>
                            <m:sty m:val="p"/>
                          </m:rPr>
                          <a:rPr lang="el-GR" sz="2400" i="1">
                            <a:latin typeface="Cambria Math" panose="02040503050406030204" pitchFamily="18" charset="0"/>
                          </a:rPr>
                          <m:t>α</m:t>
                        </m:r>
                        <m:r>
                          <a:rPr lang="en-US" sz="2400" i="1">
                            <a:latin typeface="Cambria Math" panose="02040503050406030204" pitchFamily="18" charset="0"/>
                          </a:rPr>
                          <m:t>−1</m:t>
                        </m:r>
                      </m:sup>
                    </m:sSup>
                    <m:r>
                      <a:rPr lang="en-US" sz="2400" i="1">
                        <a:latin typeface="Cambria Math" panose="02040503050406030204" pitchFamily="18" charset="0"/>
                      </a:rPr>
                      <m:t> </m:t>
                    </m:r>
                    <m:r>
                      <a:rPr lang="en-US" sz="2400" b="0" i="1" smtClean="0">
                        <a:latin typeface="Cambria Math" panose="02040503050406030204" pitchFamily="18" charset="0"/>
                      </a:rPr>
                      <m:t>∗</m:t>
                    </m:r>
                    <m:r>
                      <a:rPr lang="en-US" sz="2400" i="1" smtClean="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(1−</m:t>
                        </m:r>
                        <m:r>
                          <m:rPr>
                            <m:sty m:val="p"/>
                          </m:rPr>
                          <a:rPr lang="el-GR" sz="2400" i="1" dirty="0">
                            <a:latin typeface="Cambria Math" panose="02040503050406030204" pitchFamily="18" charset="0"/>
                            <a:ea typeface="Cambria Math" panose="02040503050406030204" pitchFamily="18" charset="0"/>
                          </a:rPr>
                          <m:t>θ</m:t>
                        </m:r>
                        <m:r>
                          <a:rPr lang="en-US" sz="2400" i="1">
                            <a:latin typeface="Cambria Math" panose="02040503050406030204" pitchFamily="18" charset="0"/>
                          </a:rPr>
                          <m:t>)</m:t>
                        </m:r>
                      </m:e>
                      <m:sup>
                        <m:r>
                          <a:rPr lang="el-GR" sz="2400" i="1">
                            <a:latin typeface="Cambria Math" panose="02040503050406030204" pitchFamily="18" charset="0"/>
                          </a:rPr>
                          <m:t>𝛽</m:t>
                        </m:r>
                        <m:r>
                          <a:rPr lang="en-US" sz="2400" i="1">
                            <a:latin typeface="Cambria Math" panose="02040503050406030204" pitchFamily="18" charset="0"/>
                          </a:rPr>
                          <m:t>−1</m:t>
                        </m:r>
                      </m:sup>
                    </m:sSup>
                  </m:oMath>
                </a14:m>
                <a:r>
                  <a:rPr lang="en-US" sz="2400" dirty="0" smtClean="0"/>
                  <a:t>                          (1)</a:t>
                </a:r>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838199" y="2736296"/>
                <a:ext cx="10873509" cy="738279"/>
              </a:xfrm>
              <a:prstGeom prst="rect">
                <a:avLst/>
              </a:prstGeom>
              <a:blipFill>
                <a:blip r:embed="rId2"/>
                <a:stretch>
                  <a:fillRect l="-841" r="-336" b="-1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38200" y="1940119"/>
                <a:ext cx="10515600" cy="746295"/>
              </a:xfrm>
              <a:prstGeom prst="rect">
                <a:avLst/>
              </a:prstGeom>
              <a:noFill/>
            </p:spPr>
            <p:txBody>
              <a:bodyPr wrap="square" rtlCol="0">
                <a:spAutoFit/>
              </a:bodyPr>
              <a:lstStyle/>
              <a:p>
                <a:r>
                  <a:rPr lang="en-US" sz="2400" dirty="0" smtClean="0">
                    <a:solidFill>
                      <a:schemeClr val="tx1"/>
                    </a:solidFill>
                  </a:rPr>
                  <a:t>Bayes Theorem: </a:t>
                </a:r>
                <a14:m>
                  <m:oMath xmlns:m="http://schemas.openxmlformats.org/officeDocument/2006/math">
                    <m:r>
                      <a:rPr lang="en-US" sz="2400" i="1" dirty="0" smtClean="0">
                        <a:solidFill>
                          <a:srgbClr val="FF0000"/>
                        </a:solidFill>
                        <a:latin typeface="Cambria Math" panose="02040503050406030204" pitchFamily="18" charset="0"/>
                        <a:ea typeface="Cambria Math" panose="02040503050406030204" pitchFamily="18" charset="0"/>
                      </a:rPr>
                      <m:t>𝑃</m:t>
                    </m:r>
                    <m:r>
                      <m:rPr>
                        <m:nor/>
                      </m:rPr>
                      <a:rPr lang="en-US" sz="2400" dirty="0">
                        <a:solidFill>
                          <a:srgbClr val="FF0000"/>
                        </a:solidFill>
                      </a:rPr>
                      <m:t>(</m:t>
                    </m:r>
                    <m:r>
                      <m:rPr>
                        <m:sty m:val="p"/>
                      </m:rPr>
                      <a:rPr lang="el-GR" sz="2400" i="1" dirty="0">
                        <a:solidFill>
                          <a:srgbClr val="FF0000"/>
                        </a:solidFill>
                        <a:latin typeface="Cambria Math" panose="02040503050406030204" pitchFamily="18" charset="0"/>
                        <a:ea typeface="Cambria Math" panose="02040503050406030204" pitchFamily="18" charset="0"/>
                      </a:rPr>
                      <m:t>θ</m:t>
                    </m:r>
                    <m:r>
                      <m:rPr>
                        <m:nor/>
                      </m:rPr>
                      <a:rPr lang="en-US" sz="2400" dirty="0">
                        <a:solidFill>
                          <a:srgbClr val="FF0000"/>
                        </a:solidFill>
                      </a:rPr>
                      <m:t>|</m:t>
                    </m:r>
                    <m:r>
                      <a:rPr lang="en-US" sz="2400" i="1" dirty="0">
                        <a:solidFill>
                          <a:srgbClr val="FF0000"/>
                        </a:solidFill>
                        <a:latin typeface="Cambria Math" panose="02040503050406030204" pitchFamily="18" charset="0"/>
                      </a:rPr>
                      <m:t>𝑑𝑎𝑡𝑎</m:t>
                    </m:r>
                    <m:r>
                      <m:rPr>
                        <m:nor/>
                      </m:rPr>
                      <a:rPr lang="en-US" sz="2400" dirty="0">
                        <a:solidFill>
                          <a:srgbClr val="FF0000"/>
                        </a:solidFill>
                      </a:rPr>
                      <m:t>)</m:t>
                    </m:r>
                  </m:oMath>
                </a14:m>
                <a:r>
                  <a:rPr lang="en-US" sz="2400" dirty="0" smtClean="0">
                    <a:solidFill>
                      <a:schemeClr val="tx1"/>
                    </a:solidFill>
                  </a:rPr>
                  <a:t> = </a:t>
                </a:r>
                <a14:m>
                  <m:oMath xmlns:m="http://schemas.openxmlformats.org/officeDocument/2006/math">
                    <m:f>
                      <m:fPr>
                        <m:ctrlPr>
                          <a:rPr lang="en-US"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𝑃</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𝑑𝑎𝑡𝑎</m:t>
                            </m:r>
                          </m:e>
                          <m:e>
                            <m:r>
                              <m:rPr>
                                <m:sty m:val="p"/>
                              </m:rPr>
                              <a:rPr lang="el-GR" sz="2400" i="1" dirty="0">
                                <a:latin typeface="Cambria Math" panose="02040503050406030204" pitchFamily="18" charset="0"/>
                                <a:ea typeface="Cambria Math" panose="02040503050406030204" pitchFamily="18" charset="0"/>
                              </a:rPr>
                              <m:t>θ</m:t>
                            </m:r>
                          </m:e>
                        </m:d>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𝑃</m:t>
                        </m:r>
                        <m:r>
                          <a:rPr lang="en-US" sz="2400" b="0" i="1" dirty="0" smtClean="0">
                            <a:solidFill>
                              <a:schemeClr val="tx1"/>
                            </a:solidFill>
                            <a:latin typeface="Cambria Math" panose="02040503050406030204" pitchFamily="18" charset="0"/>
                          </a:rPr>
                          <m:t>(</m:t>
                        </m:r>
                        <m:r>
                          <m:rPr>
                            <m:sty m:val="p"/>
                          </m:rPr>
                          <a:rPr lang="el-GR" sz="2400" i="1" dirty="0">
                            <a:latin typeface="Cambria Math" panose="02040503050406030204" pitchFamily="18" charset="0"/>
                            <a:ea typeface="Cambria Math" panose="02040503050406030204" pitchFamily="18" charset="0"/>
                          </a:rPr>
                          <m:t>θ</m:t>
                        </m:r>
                        <m:r>
                          <a:rPr lang="en-US" sz="2400" b="0" i="1" dirty="0" smtClean="0">
                            <a:solidFill>
                              <a:schemeClr val="tx1"/>
                            </a:solidFill>
                            <a:latin typeface="Cambria Math" panose="02040503050406030204" pitchFamily="18" charset="0"/>
                          </a:rPr>
                          <m:t>)</m:t>
                        </m:r>
                      </m:num>
                      <m:den>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𝑑𝑎𝑡𝑎</m:t>
                        </m:r>
                        <m:r>
                          <a:rPr lang="en-US" sz="2400" b="0" i="1" smtClean="0">
                            <a:solidFill>
                              <a:schemeClr val="tx1"/>
                            </a:solidFill>
                            <a:latin typeface="Cambria Math" panose="02040503050406030204" pitchFamily="18" charset="0"/>
                          </a:rPr>
                          <m:t>)</m:t>
                        </m:r>
                      </m:den>
                    </m:f>
                  </m:oMath>
                </a14:m>
                <a:r>
                  <a:rPr lang="en-US" sz="2400" dirty="0" smtClean="0">
                    <a:solidFill>
                      <a:schemeClr val="tx1"/>
                    </a:solidFill>
                  </a:rPr>
                  <a:t>        </a:t>
                </a:r>
                <a:r>
                  <a:rPr lang="en-US" sz="2400" dirty="0" smtClean="0"/>
                  <a:t>∝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𝑑𝑎𝑡𝑎</m:t>
                        </m:r>
                      </m:e>
                      <m:e>
                        <m:r>
                          <m:rPr>
                            <m:sty m:val="p"/>
                          </m:rPr>
                          <a:rPr lang="el-GR" sz="2400" i="1" dirty="0">
                            <a:latin typeface="Cambria Math" panose="02040503050406030204" pitchFamily="18" charset="0"/>
                            <a:ea typeface="Cambria Math" panose="02040503050406030204" pitchFamily="18" charset="0"/>
                          </a:rPr>
                          <m:t>θ</m:t>
                        </m:r>
                      </m:e>
                    </m:d>
                    <m:r>
                      <a:rPr lang="en-US" sz="2400" b="0" i="1" dirty="0" smtClean="0">
                        <a:latin typeface="Cambria Math" panose="02040503050406030204" pitchFamily="18" charset="0"/>
                        <a:ea typeface="Cambria Math" panose="02040503050406030204" pitchFamily="18" charset="0"/>
                      </a:rPr>
                      <m:t> </m:t>
                    </m:r>
                    <m:r>
                      <a:rPr lang="en-US" sz="2400" i="1" dirty="0">
                        <a:latin typeface="Cambria Math" panose="02040503050406030204" pitchFamily="18" charset="0"/>
                      </a:rPr>
                      <m:t>∗</m:t>
                    </m:r>
                    <m:r>
                      <a:rPr lang="en-US" sz="2400" b="0" i="1" dirty="0" smtClean="0">
                        <a:latin typeface="Cambria Math" panose="02040503050406030204" pitchFamily="18" charset="0"/>
                      </a:rPr>
                      <m:t> </m:t>
                    </m:r>
                    <m:r>
                      <a:rPr lang="en-US" sz="2400" i="1" dirty="0">
                        <a:latin typeface="Cambria Math" panose="02040503050406030204" pitchFamily="18" charset="0"/>
                      </a:rPr>
                      <m:t>𝑃</m:t>
                    </m:r>
                    <m:r>
                      <a:rPr lang="en-US" sz="2400" i="1" dirty="0">
                        <a:latin typeface="Cambria Math" panose="02040503050406030204" pitchFamily="18" charset="0"/>
                      </a:rPr>
                      <m:t>(</m:t>
                    </m:r>
                    <m:r>
                      <m:rPr>
                        <m:sty m:val="p"/>
                      </m:rPr>
                      <a:rPr lang="el-GR" sz="2400" i="1" dirty="0">
                        <a:latin typeface="Cambria Math" panose="02040503050406030204" pitchFamily="18" charset="0"/>
                        <a:ea typeface="Cambria Math" panose="02040503050406030204" pitchFamily="18" charset="0"/>
                      </a:rPr>
                      <m:t>θ</m:t>
                    </m:r>
                    <m:r>
                      <a:rPr lang="en-US" sz="2400" i="1" dirty="0">
                        <a:latin typeface="Cambria Math" panose="02040503050406030204" pitchFamily="18" charset="0"/>
                      </a:rPr>
                      <m:t>)</m:t>
                    </m:r>
                  </m:oMath>
                </a14:m>
                <a:endParaRPr lang="en-US" sz="24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38200" y="1940119"/>
                <a:ext cx="10515600" cy="746295"/>
              </a:xfrm>
              <a:prstGeom prst="rect">
                <a:avLst/>
              </a:prstGeom>
              <a:blipFill>
                <a:blip r:embed="rId3"/>
                <a:stretch>
                  <a:fillRect l="-928" b="-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38199" y="4142430"/>
                <a:ext cx="10873508" cy="482183"/>
              </a:xfrm>
              <a:prstGeom prst="rect">
                <a:avLst/>
              </a:prstGeom>
              <a:noFill/>
            </p:spPr>
            <p:txBody>
              <a:bodyPr wrap="square" rtlCol="0">
                <a:spAutoFit/>
              </a:bodyPr>
              <a:lstStyle/>
              <a:p>
                <a:r>
                  <a:rPr lang="en-US" sz="2400" dirty="0" smtClean="0">
                    <a:solidFill>
                      <a:schemeClr val="tx1"/>
                    </a:solidFill>
                  </a:rPr>
                  <a:t>Bernoulli/Binomial Likelihood: </a:t>
                </a:r>
                <a14:m>
                  <m:oMath xmlns:m="http://schemas.openxmlformats.org/officeDocument/2006/math">
                    <m:r>
                      <a:rPr lang="en-US" sz="2400" i="1" dirty="0">
                        <a:solidFill>
                          <a:srgbClr val="FF0000"/>
                        </a:solidFill>
                        <a:latin typeface="Cambria Math" panose="02040503050406030204" pitchFamily="18" charset="0"/>
                      </a:rPr>
                      <m:t>𝑃</m:t>
                    </m:r>
                    <m:d>
                      <m:dPr>
                        <m:ctrlPr>
                          <a:rPr lang="en-US" sz="2400" i="1" dirty="0">
                            <a:solidFill>
                              <a:srgbClr val="FF0000"/>
                            </a:solidFill>
                            <a:latin typeface="Cambria Math" panose="02040503050406030204" pitchFamily="18" charset="0"/>
                          </a:rPr>
                        </m:ctrlPr>
                      </m:dPr>
                      <m:e>
                        <m:r>
                          <a:rPr lang="en-US" sz="2400" i="1" dirty="0">
                            <a:solidFill>
                              <a:srgbClr val="FF0000"/>
                            </a:solidFill>
                            <a:latin typeface="Cambria Math" panose="02040503050406030204" pitchFamily="18" charset="0"/>
                          </a:rPr>
                          <m:t>𝑑𝑎𝑡𝑎</m:t>
                        </m:r>
                      </m:e>
                      <m:e>
                        <m:r>
                          <m:rPr>
                            <m:sty m:val="p"/>
                          </m:rPr>
                          <a:rPr lang="el-GR" sz="2400" i="1" dirty="0">
                            <a:solidFill>
                              <a:srgbClr val="FF0000"/>
                            </a:solidFill>
                            <a:latin typeface="Cambria Math" panose="02040503050406030204" pitchFamily="18" charset="0"/>
                            <a:ea typeface="Cambria Math" panose="02040503050406030204" pitchFamily="18" charset="0"/>
                          </a:rPr>
                          <m:t>θ</m:t>
                        </m:r>
                      </m:e>
                    </m:d>
                  </m:oMath>
                </a14:m>
                <a:r>
                  <a:rPr lang="en-US" sz="2400" dirty="0" smtClean="0">
                    <a:solidFill>
                      <a:schemeClr val="tx1"/>
                    </a:solidFill>
                  </a:rPr>
                  <a:t>   </a:t>
                </a:r>
                <a:r>
                  <a:rPr lang="en-US" sz="2400" dirty="0" smtClean="0"/>
                  <a:t>∝   </a:t>
                </a:r>
                <a14:m>
                  <m:oMath xmlns:m="http://schemas.openxmlformats.org/officeDocument/2006/math">
                    <m:sSup>
                      <m:sSupPr>
                        <m:ctrlPr>
                          <a:rPr lang="el-GR" sz="2400" i="1" dirty="0" smtClean="0">
                            <a:solidFill>
                              <a:schemeClr val="tx1"/>
                            </a:solidFill>
                            <a:latin typeface="Cambria Math" panose="02040503050406030204" pitchFamily="18" charset="0"/>
                          </a:rPr>
                        </m:ctrlPr>
                      </m:sSupPr>
                      <m:e>
                        <m:r>
                          <m:rPr>
                            <m:sty m:val="p"/>
                          </m:rPr>
                          <a:rPr lang="el-GR" sz="2400" dirty="0">
                            <a:solidFill>
                              <a:schemeClr val="tx1"/>
                            </a:solidFill>
                            <a:latin typeface="Cambria Math" panose="02040503050406030204" pitchFamily="18" charset="0"/>
                          </a:rPr>
                          <m:t>ϴ</m:t>
                        </m:r>
                        <m:r>
                          <m:rPr>
                            <m:nor/>
                          </m:rPr>
                          <a:rPr lang="en-US" sz="2400" dirty="0">
                            <a:solidFill>
                              <a:schemeClr val="tx1"/>
                            </a:solidFill>
                          </a:rPr>
                          <m:t> </m:t>
                        </m:r>
                      </m:e>
                      <m:sup>
                        <m:r>
                          <a:rPr lang="en-US" sz="2400" b="0" i="1" dirty="0" smtClean="0">
                            <a:solidFill>
                              <a:schemeClr val="tx1"/>
                            </a:solidFill>
                            <a:latin typeface="Cambria Math" panose="02040503050406030204" pitchFamily="18" charset="0"/>
                          </a:rPr>
                          <m:t>𝑧</m:t>
                        </m:r>
                      </m:sup>
                    </m:sSup>
                    <m:sSup>
                      <m:sSupPr>
                        <m:ctrlPr>
                          <a:rPr lang="el-GR" sz="2400" i="1" dirty="0">
                            <a:solidFill>
                              <a:schemeClr val="tx1"/>
                            </a:solidFill>
                            <a:latin typeface="Cambria Math" panose="02040503050406030204" pitchFamily="18" charset="0"/>
                          </a:rPr>
                        </m:ctrlPr>
                      </m:sSupPr>
                      <m:e>
                        <m:r>
                          <a:rPr lang="en-US" sz="2400" i="1" dirty="0">
                            <a:solidFill>
                              <a:schemeClr val="tx1"/>
                            </a:solidFill>
                            <a:latin typeface="Cambria Math" panose="02040503050406030204" pitchFamily="18" charset="0"/>
                          </a:rPr>
                          <m:t>(1−</m:t>
                        </m:r>
                        <m:r>
                          <m:rPr>
                            <m:sty m:val="p"/>
                          </m:rPr>
                          <a:rPr lang="el-GR" sz="2400" dirty="0">
                            <a:solidFill>
                              <a:schemeClr val="tx1"/>
                            </a:solidFill>
                            <a:latin typeface="Cambria Math" panose="02040503050406030204" pitchFamily="18" charset="0"/>
                          </a:rPr>
                          <m:t>ϴ</m:t>
                        </m:r>
                        <m:r>
                          <m:rPr>
                            <m:nor/>
                          </m:rPr>
                          <a:rPr lang="en-US" sz="2400" dirty="0">
                            <a:solidFill>
                              <a:schemeClr val="tx1"/>
                            </a:solidFill>
                          </a:rPr>
                          <m:t> </m:t>
                        </m:r>
                        <m:r>
                          <a:rPr lang="en-US" sz="2400" i="1" dirty="0">
                            <a:solidFill>
                              <a:schemeClr val="tx1"/>
                            </a:solidFill>
                            <a:latin typeface="Cambria Math" panose="02040503050406030204" pitchFamily="18" charset="0"/>
                          </a:rPr>
                          <m:t>)</m:t>
                        </m:r>
                      </m:e>
                      <m:sup>
                        <m:r>
                          <a:rPr lang="en-US" sz="2400" b="0" i="1" dirty="0" smtClean="0">
                            <a:solidFill>
                              <a:schemeClr val="tx1"/>
                            </a:solidFill>
                            <a:latin typeface="Cambria Math" panose="02040503050406030204" pitchFamily="18" charset="0"/>
                          </a:rPr>
                          <m:t>𝑁</m:t>
                        </m:r>
                        <m:r>
                          <a:rPr lang="en-US" sz="2400" i="1" dirty="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𝑧</m:t>
                        </m:r>
                      </m:sup>
                    </m:sSup>
                  </m:oMath>
                </a14:m>
                <a:r>
                  <a:rPr lang="en-US" sz="2400" dirty="0" smtClean="0">
                    <a:solidFill>
                      <a:schemeClr val="tx1"/>
                    </a:solidFill>
                  </a:rPr>
                  <a:t>   ;   z = </a:t>
                </a:r>
                <a14:m>
                  <m:oMath xmlns:m="http://schemas.openxmlformats.org/officeDocument/2006/math">
                    <m:nary>
                      <m:naryPr>
                        <m:chr m:val="∑"/>
                        <m:ctrlPr>
                          <a:rPr lang="en-US" sz="2400" i="1" smtClean="0">
                            <a:solidFill>
                              <a:schemeClr val="tx1"/>
                            </a:solidFill>
                            <a:latin typeface="Cambria Math" panose="02040503050406030204" pitchFamily="18" charset="0"/>
                          </a:rPr>
                        </m:ctrlPr>
                      </m:naryPr>
                      <m:sub>
                        <m:r>
                          <a:rPr lang="en-US" sz="2400" i="1" smtClean="0">
                            <a:solidFill>
                              <a:schemeClr val="tx1"/>
                            </a:solidFill>
                            <a:latin typeface="Cambria Math" panose="02040503050406030204" pitchFamily="18" charset="0"/>
                          </a:rPr>
                          <m:t>𝑖</m:t>
                        </m:r>
                        <m:r>
                          <a:rPr lang="en-US" sz="2400" i="1" smtClean="0">
                            <a:solidFill>
                              <a:schemeClr val="tx1"/>
                            </a:solidFill>
                            <a:latin typeface="Cambria Math" panose="02040503050406030204" pitchFamily="18" charset="0"/>
                          </a:rPr>
                          <m:t>=0</m:t>
                        </m:r>
                      </m:sub>
                      <m:sup>
                        <m:r>
                          <a:rPr lang="en-US" sz="2400" b="0" i="1" smtClean="0">
                            <a:solidFill>
                              <a:schemeClr val="tx1"/>
                            </a:solidFill>
                            <a:latin typeface="Cambria Math" panose="02040503050406030204" pitchFamily="18" charset="0"/>
                          </a:rPr>
                          <m:t>𝑁</m:t>
                        </m:r>
                      </m:sup>
                      <m:e>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𝑖</m:t>
                            </m:r>
                          </m:sub>
                        </m:sSub>
                      </m:e>
                    </m:nary>
                  </m:oMath>
                </a14:m>
                <a:r>
                  <a:rPr lang="en-US" sz="2400" dirty="0" smtClean="0">
                    <a:solidFill>
                      <a:schemeClr val="tx1"/>
                    </a:solidFill>
                  </a:rPr>
                  <a:t>            (2)</a:t>
                </a:r>
                <a:endParaRPr lang="en-US" sz="2400"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38199" y="4142430"/>
                <a:ext cx="10873508" cy="482183"/>
              </a:xfrm>
              <a:prstGeom prst="rect">
                <a:avLst/>
              </a:prstGeom>
              <a:blipFill>
                <a:blip r:embed="rId4"/>
                <a:stretch>
                  <a:fillRect l="-841" t="-8861" r="-673"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8199" y="4715846"/>
                <a:ext cx="10515600" cy="1859740"/>
              </a:xfrm>
              <a:prstGeom prst="rect">
                <a:avLst/>
              </a:prstGeom>
              <a:noFill/>
            </p:spPr>
            <p:txBody>
              <a:bodyPr wrap="square" rtlCol="0">
                <a:spAutoFit/>
              </a:bodyPr>
              <a:lstStyle/>
              <a:p>
                <a:r>
                  <a:rPr lang="en-US" sz="2400" dirty="0" smtClean="0"/>
                  <a:t>Substituting</a:t>
                </a:r>
                <a:r>
                  <a:rPr lang="en-US" sz="2400" dirty="0" smtClean="0">
                    <a:solidFill>
                      <a:schemeClr val="tx1"/>
                    </a:solidFill>
                  </a:rPr>
                  <a:t> (1) and (2) into the Bayes Theorem,</a:t>
                </a:r>
              </a:p>
              <a:p>
                <a14:m>
                  <m:oMath xmlns:m="http://schemas.openxmlformats.org/officeDocument/2006/math">
                    <m:r>
                      <a:rPr lang="en-US" sz="2400" i="1" dirty="0" smtClean="0">
                        <a:solidFill>
                          <a:srgbClr val="FF0000"/>
                        </a:solidFill>
                        <a:latin typeface="Cambria Math" panose="02040503050406030204" pitchFamily="18" charset="0"/>
                      </a:rPr>
                      <m:t>𝑃</m:t>
                    </m:r>
                    <m:d>
                      <m:dPr>
                        <m:ctrlPr>
                          <a:rPr lang="en-US" sz="2400" i="1" dirty="0" smtClean="0">
                            <a:solidFill>
                              <a:srgbClr val="FF0000"/>
                            </a:solidFill>
                            <a:latin typeface="Cambria Math" panose="02040503050406030204" pitchFamily="18" charset="0"/>
                          </a:rPr>
                        </m:ctrlPr>
                      </m:dPr>
                      <m:e>
                        <m:r>
                          <a:rPr lang="en-US" sz="2400" i="1" dirty="0" smtClean="0">
                            <a:solidFill>
                              <a:srgbClr val="FF0000"/>
                            </a:solidFill>
                            <a:latin typeface="Cambria Math" panose="02040503050406030204" pitchFamily="18" charset="0"/>
                          </a:rPr>
                          <m:t>𝑑𝑎𝑡𝑎</m:t>
                        </m:r>
                      </m:e>
                      <m:e>
                        <m:r>
                          <m:rPr>
                            <m:sty m:val="p"/>
                          </m:rPr>
                          <a:rPr lang="el-GR" sz="2400" i="1" dirty="0">
                            <a:solidFill>
                              <a:srgbClr val="FF0000"/>
                            </a:solidFill>
                            <a:latin typeface="Cambria Math" panose="02040503050406030204" pitchFamily="18" charset="0"/>
                            <a:ea typeface="Cambria Math" panose="02040503050406030204" pitchFamily="18" charset="0"/>
                          </a:rPr>
                          <m:t>θ</m:t>
                        </m:r>
                      </m:e>
                    </m:d>
                    <m:r>
                      <a:rPr lang="en-US" sz="2400" b="0" i="1" dirty="0" smtClean="0">
                        <a:solidFill>
                          <a:srgbClr val="FF0000"/>
                        </a:solidFill>
                        <a:latin typeface="Cambria Math" panose="02040503050406030204" pitchFamily="18" charset="0"/>
                        <a:ea typeface="Cambria Math" panose="02040503050406030204" pitchFamily="18" charset="0"/>
                      </a:rPr>
                      <m:t> ∗  </m:t>
                    </m:r>
                    <m:r>
                      <a:rPr lang="en-US" sz="2400" b="0" i="1" dirty="0" smtClean="0">
                        <a:solidFill>
                          <a:srgbClr val="FF0000"/>
                        </a:solidFill>
                        <a:latin typeface="Cambria Math" panose="02040503050406030204" pitchFamily="18" charset="0"/>
                        <a:ea typeface="Cambria Math" panose="02040503050406030204" pitchFamily="18" charset="0"/>
                      </a:rPr>
                      <m:t>𝑃</m:t>
                    </m:r>
                    <m:d>
                      <m:dPr>
                        <m:ctrlPr>
                          <a:rPr lang="en-US" sz="2400" b="0" i="1" dirty="0" smtClean="0">
                            <a:solidFill>
                              <a:srgbClr val="FF0000"/>
                            </a:solidFill>
                            <a:latin typeface="Cambria Math" panose="02040503050406030204" pitchFamily="18" charset="0"/>
                            <a:ea typeface="Cambria Math" panose="02040503050406030204" pitchFamily="18" charset="0"/>
                          </a:rPr>
                        </m:ctrlPr>
                      </m:dPr>
                      <m:e>
                        <m:r>
                          <m:rPr>
                            <m:sty m:val="p"/>
                          </m:rPr>
                          <a:rPr lang="el-GR" sz="2400" i="1" dirty="0">
                            <a:solidFill>
                              <a:srgbClr val="FF0000"/>
                            </a:solidFill>
                            <a:latin typeface="Cambria Math" panose="02040503050406030204" pitchFamily="18" charset="0"/>
                            <a:ea typeface="Cambria Math" panose="02040503050406030204" pitchFamily="18" charset="0"/>
                          </a:rPr>
                          <m:t>θ</m:t>
                        </m:r>
                      </m:e>
                    </m:d>
                    <m:r>
                      <a:rPr lang="en-US" sz="2400" b="0" i="1" dirty="0" smtClean="0">
                        <a:latin typeface="Cambria Math" panose="02040503050406030204" pitchFamily="18" charset="0"/>
                        <a:ea typeface="Cambria Math" panose="02040503050406030204" pitchFamily="18" charset="0"/>
                      </a:rPr>
                      <m:t> </m:t>
                    </m:r>
                    <m:r>
                      <a:rPr lang="en-US" sz="2400" b="0" i="1" dirty="0" smtClean="0">
                        <a:solidFill>
                          <a:srgbClr val="FF0000"/>
                        </a:solidFill>
                        <a:latin typeface="Cambria Math" panose="02040503050406030204" pitchFamily="18" charset="0"/>
                        <a:ea typeface="Cambria Math" panose="02040503050406030204" pitchFamily="18" charset="0"/>
                      </a:rPr>
                      <m:t>⇒</m:t>
                    </m:r>
                    <m:r>
                      <a:rPr lang="en-US" sz="2400" i="1" dirty="0">
                        <a:solidFill>
                          <a:srgbClr val="FF0000"/>
                        </a:solidFill>
                        <a:latin typeface="Cambria Math" panose="02040503050406030204" pitchFamily="18" charset="0"/>
                        <a:ea typeface="Cambria Math" panose="02040503050406030204" pitchFamily="18" charset="0"/>
                      </a:rPr>
                      <m:t>𝑃</m:t>
                    </m:r>
                    <m:r>
                      <m:rPr>
                        <m:nor/>
                      </m:rPr>
                      <a:rPr lang="en-US" sz="2400" dirty="0" smtClean="0">
                        <a:solidFill>
                          <a:srgbClr val="FF0000"/>
                        </a:solidFill>
                      </a:rPr>
                      <m:t>(</m:t>
                    </m:r>
                    <m:r>
                      <m:rPr>
                        <m:sty m:val="p"/>
                      </m:rPr>
                      <a:rPr lang="el-GR" sz="2400" i="1" dirty="0" smtClean="0">
                        <a:solidFill>
                          <a:srgbClr val="FF0000"/>
                        </a:solidFill>
                        <a:latin typeface="Cambria Math" panose="02040503050406030204" pitchFamily="18" charset="0"/>
                        <a:ea typeface="Cambria Math" panose="02040503050406030204" pitchFamily="18" charset="0"/>
                      </a:rPr>
                      <m:t>θ</m:t>
                    </m:r>
                    <m:r>
                      <m:rPr>
                        <m:nor/>
                      </m:rPr>
                      <a:rPr lang="en-US" sz="2400" dirty="0" smtClean="0">
                        <a:solidFill>
                          <a:srgbClr val="FF0000"/>
                        </a:solidFill>
                      </a:rPr>
                      <m:t>|</m:t>
                    </m:r>
                    <m:r>
                      <a:rPr lang="en-US" sz="2400" i="1" dirty="0">
                        <a:solidFill>
                          <a:srgbClr val="FF0000"/>
                        </a:solidFill>
                        <a:latin typeface="Cambria Math" panose="02040503050406030204" pitchFamily="18" charset="0"/>
                      </a:rPr>
                      <m:t>𝑑𝑎𝑡𝑎</m:t>
                    </m:r>
                    <m:r>
                      <m:rPr>
                        <m:nor/>
                      </m:rPr>
                      <a:rPr lang="en-US" sz="2400" dirty="0" smtClean="0">
                        <a:solidFill>
                          <a:srgbClr val="FF0000"/>
                        </a:solidFill>
                      </a:rPr>
                      <m:t>)</m:t>
                    </m:r>
                  </m:oMath>
                </a14:m>
                <a:r>
                  <a:rPr lang="en-US" sz="2400" dirty="0" smtClean="0">
                    <a:solidFill>
                      <a:srgbClr val="FF0000"/>
                    </a:solidFill>
                  </a:rPr>
                  <a:t>    </a:t>
                </a:r>
                <a:r>
                  <a:rPr lang="en-US" sz="2400" dirty="0" smtClean="0"/>
                  <a:t>∝    </a:t>
                </a:r>
                <a14:m>
                  <m:oMath xmlns:m="http://schemas.openxmlformats.org/officeDocument/2006/math">
                    <m:sSup>
                      <m:sSupPr>
                        <m:ctrlPr>
                          <a:rPr lang="en-US" sz="2400" i="1">
                            <a:latin typeface="Cambria Math" panose="02040503050406030204" pitchFamily="18" charset="0"/>
                          </a:rPr>
                        </m:ctrlPr>
                      </m:sSupPr>
                      <m:e>
                        <m:r>
                          <m:rPr>
                            <m:sty m:val="p"/>
                          </m:rPr>
                          <a:rPr lang="el-GR" sz="2400" i="1" dirty="0">
                            <a:latin typeface="Cambria Math" panose="02040503050406030204" pitchFamily="18" charset="0"/>
                            <a:ea typeface="Cambria Math" panose="02040503050406030204" pitchFamily="18" charset="0"/>
                          </a:rPr>
                          <m:t>θ</m:t>
                        </m:r>
                      </m:e>
                      <m:sup>
                        <m:r>
                          <m:rPr>
                            <m:sty m:val="p"/>
                          </m:rPr>
                          <a:rPr lang="el-GR" sz="2400" i="1">
                            <a:latin typeface="Cambria Math" panose="02040503050406030204" pitchFamily="18" charset="0"/>
                          </a:rPr>
                          <m:t>α</m:t>
                        </m:r>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i="1">
                            <a:latin typeface="Cambria Math" panose="02040503050406030204" pitchFamily="18" charset="0"/>
                          </a:rPr>
                          <m:t>−1</m:t>
                        </m:r>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(1−</m:t>
                        </m:r>
                        <m:r>
                          <m:rPr>
                            <m:sty m:val="p"/>
                          </m:rPr>
                          <a:rPr lang="el-GR" sz="2400" i="1" dirty="0">
                            <a:latin typeface="Cambria Math" panose="02040503050406030204" pitchFamily="18" charset="0"/>
                            <a:ea typeface="Cambria Math" panose="02040503050406030204" pitchFamily="18" charset="0"/>
                          </a:rPr>
                          <m:t>θ</m:t>
                        </m:r>
                        <m:r>
                          <a:rPr lang="en-US" sz="2400" i="1">
                            <a:latin typeface="Cambria Math" panose="02040503050406030204" pitchFamily="18" charset="0"/>
                          </a:rPr>
                          <m:t>)</m:t>
                        </m:r>
                      </m:e>
                      <m:sup>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l-GR" sz="2400" i="1" smtClean="0">
                            <a:latin typeface="Cambria Math" panose="02040503050406030204" pitchFamily="18" charset="0"/>
                          </a:rPr>
                          <m:t>𝛽</m:t>
                        </m:r>
                        <m:r>
                          <a:rPr lang="en-US" sz="2400" i="1">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−1</m:t>
                        </m:r>
                      </m:sup>
                    </m:sSup>
                  </m:oMath>
                </a14:m>
                <a:endParaRPr lang="en-US" sz="2400" dirty="0" smtClean="0">
                  <a:solidFill>
                    <a:schemeClr val="tx1"/>
                  </a:solidFill>
                </a:endParaRPr>
              </a:p>
              <a:p>
                <a:r>
                  <a:rPr lang="en-US" sz="2400" dirty="0" smtClean="0"/>
                  <a:t>Replace </a:t>
                </a:r>
                <a14:m>
                  <m:oMath xmlns:m="http://schemas.openxmlformats.org/officeDocument/2006/math">
                    <m:r>
                      <a:rPr lang="en-US" sz="2400" i="1" dirty="0" smtClean="0">
                        <a:latin typeface="Cambria Math" panose="02040503050406030204" pitchFamily="18" charset="0"/>
                      </a:rPr>
                      <m:t>𝑎</m:t>
                    </m:r>
                    <m:r>
                      <a:rPr lang="en-US" sz="2400" i="1" dirty="0" smtClean="0">
                        <a:latin typeface="Cambria Math" panose="02040503050406030204" pitchFamily="18" charset="0"/>
                      </a:rPr>
                      <m:t>’ =</m:t>
                    </m:r>
                    <m:r>
                      <m:rPr>
                        <m:sty m:val="p"/>
                      </m:rPr>
                      <a:rPr lang="el-GR" sz="2400" i="1">
                        <a:latin typeface="Cambria Math" panose="02040503050406030204" pitchFamily="18" charset="0"/>
                      </a:rPr>
                      <m:t>α</m:t>
                    </m:r>
                    <m:r>
                      <a:rPr lang="en-US" sz="2400" i="1" dirty="0" smtClean="0">
                        <a:latin typeface="Cambria Math" panose="02040503050406030204" pitchFamily="18" charset="0"/>
                      </a:rPr>
                      <m:t>+ </m:t>
                    </m:r>
                    <m:r>
                      <a:rPr lang="en-US" sz="2400" i="1" dirty="0" smtClean="0">
                        <a:latin typeface="Cambria Math" panose="02040503050406030204" pitchFamily="18" charset="0"/>
                      </a:rPr>
                      <m:t>𝑧</m:t>
                    </m:r>
                  </m:oMath>
                </a14:m>
                <a:r>
                  <a:rPr lang="en-US" sz="2400" dirty="0" smtClean="0">
                    <a:solidFill>
                      <a:schemeClr val="tx1"/>
                    </a:solidFill>
                  </a:rPr>
                  <a:t>    and   </a:t>
                </a:r>
                <a14:m>
                  <m:oMath xmlns:m="http://schemas.openxmlformats.org/officeDocument/2006/math">
                    <m:r>
                      <a:rPr lang="en-US" sz="2400" i="1" dirty="0" smtClean="0">
                        <a:solidFill>
                          <a:schemeClr val="tx1"/>
                        </a:solidFill>
                        <a:latin typeface="Cambria Math" panose="02040503050406030204" pitchFamily="18" charset="0"/>
                      </a:rPr>
                      <m:t>𝑏</m:t>
                    </m:r>
                    <m:r>
                      <a:rPr lang="en-US" sz="2400" i="1" dirty="0" smtClean="0">
                        <a:solidFill>
                          <a:schemeClr val="tx1"/>
                        </a:solidFill>
                        <a:latin typeface="Cambria Math" panose="02040503050406030204" pitchFamily="18" charset="0"/>
                      </a:rPr>
                      <m:t>’ = </m:t>
                    </m:r>
                    <m:r>
                      <a:rPr lang="en-US" sz="2400" i="1" dirty="0" smtClean="0">
                        <a:solidFill>
                          <a:schemeClr val="tx1"/>
                        </a:solidFill>
                        <a:latin typeface="Cambria Math" panose="02040503050406030204" pitchFamily="18" charset="0"/>
                      </a:rPr>
                      <m:t>𝑁</m:t>
                    </m:r>
                    <m:r>
                      <a:rPr lang="en-US" sz="2400" i="1" dirty="0" smtClean="0">
                        <a:solidFill>
                          <a:schemeClr val="tx1"/>
                        </a:solidFill>
                        <a:latin typeface="Cambria Math" panose="02040503050406030204" pitchFamily="18" charset="0"/>
                      </a:rPr>
                      <m:t> +</m:t>
                    </m:r>
                    <m:r>
                      <a:rPr lang="el-GR" sz="2400" i="1">
                        <a:latin typeface="Cambria Math" panose="02040503050406030204" pitchFamily="18" charset="0"/>
                      </a:rPr>
                      <m:t>𝛽</m:t>
                    </m:r>
                    <m:r>
                      <a:rPr lang="en-US" sz="2400" i="1" dirty="0" smtClean="0">
                        <a:solidFill>
                          <a:schemeClr val="tx1"/>
                        </a:solidFill>
                        <a:latin typeface="Cambria Math" panose="02040503050406030204" pitchFamily="18" charset="0"/>
                      </a:rPr>
                      <m:t>− </m:t>
                    </m:r>
                    <m:r>
                      <a:rPr lang="en-US" sz="2400" i="1" dirty="0" smtClean="0">
                        <a:solidFill>
                          <a:schemeClr val="tx1"/>
                        </a:solidFill>
                        <a:latin typeface="Cambria Math" panose="02040503050406030204" pitchFamily="18" charset="0"/>
                      </a:rPr>
                      <m:t>𝑧</m:t>
                    </m:r>
                  </m:oMath>
                </a14:m>
                <a:endParaRPr lang="en-US" sz="2400" dirty="0" smtClean="0">
                  <a:solidFill>
                    <a:schemeClr val="tx1"/>
                  </a:solidFill>
                </a:endParaRPr>
              </a:p>
              <a:p>
                <a:r>
                  <a:rPr lang="en-US" sz="2400" dirty="0" smtClean="0"/>
                  <a:t>Therefore, </a:t>
                </a:r>
                <a14:m>
                  <m:oMath xmlns:m="http://schemas.openxmlformats.org/officeDocument/2006/math">
                    <m:r>
                      <a:rPr lang="en-US" sz="2400" i="1" dirty="0" smtClean="0">
                        <a:solidFill>
                          <a:schemeClr val="accent6"/>
                        </a:solidFill>
                        <a:latin typeface="Cambria Math" panose="02040503050406030204" pitchFamily="18" charset="0"/>
                        <a:ea typeface="Cambria Math" panose="02040503050406030204" pitchFamily="18" charset="0"/>
                      </a:rPr>
                      <m:t>𝑃</m:t>
                    </m:r>
                    <m:r>
                      <m:rPr>
                        <m:nor/>
                      </m:rPr>
                      <a:rPr lang="en-US" sz="2400" dirty="0">
                        <a:solidFill>
                          <a:schemeClr val="accent6"/>
                        </a:solidFill>
                      </a:rPr>
                      <m:t>(</m:t>
                    </m:r>
                    <m:r>
                      <m:rPr>
                        <m:sty m:val="p"/>
                      </m:rPr>
                      <a:rPr lang="el-GR" sz="2400" i="1" dirty="0">
                        <a:solidFill>
                          <a:schemeClr val="accent6"/>
                        </a:solidFill>
                        <a:latin typeface="Cambria Math" panose="02040503050406030204" pitchFamily="18" charset="0"/>
                        <a:ea typeface="Cambria Math" panose="02040503050406030204" pitchFamily="18" charset="0"/>
                      </a:rPr>
                      <m:t>θ</m:t>
                    </m:r>
                    <m:r>
                      <m:rPr>
                        <m:nor/>
                      </m:rPr>
                      <a:rPr lang="en-US" sz="2400" dirty="0">
                        <a:solidFill>
                          <a:schemeClr val="accent6"/>
                        </a:solidFill>
                      </a:rPr>
                      <m:t>|</m:t>
                    </m:r>
                    <m:r>
                      <a:rPr lang="en-US" sz="2400" i="1" dirty="0">
                        <a:solidFill>
                          <a:schemeClr val="accent6"/>
                        </a:solidFill>
                        <a:latin typeface="Cambria Math" panose="02040503050406030204" pitchFamily="18" charset="0"/>
                      </a:rPr>
                      <m:t>𝑑𝑎𝑡𝑎</m:t>
                    </m:r>
                    <m:r>
                      <m:rPr>
                        <m:nor/>
                      </m:rPr>
                      <a:rPr lang="en-US" sz="2400" dirty="0">
                        <a:solidFill>
                          <a:schemeClr val="accent6"/>
                        </a:solidFill>
                      </a:rPr>
                      <m:t>)</m:t>
                    </m:r>
                    <m:r>
                      <a:rPr lang="en-US" sz="2400" i="1" dirty="0">
                        <a:solidFill>
                          <a:schemeClr val="accent6"/>
                        </a:solidFill>
                        <a:latin typeface="Cambria Math" panose="02040503050406030204" pitchFamily="18" charset="0"/>
                      </a:rPr>
                      <m:t>=</m:t>
                    </m:r>
                    <m:f>
                      <m:fPr>
                        <m:ctrlPr>
                          <a:rPr lang="en-US" sz="2400" i="1">
                            <a:solidFill>
                              <a:schemeClr val="accent6"/>
                            </a:solidFill>
                            <a:latin typeface="Cambria Math" panose="02040503050406030204" pitchFamily="18" charset="0"/>
                          </a:rPr>
                        </m:ctrlPr>
                      </m:fPr>
                      <m:num>
                        <m:sSup>
                          <m:sSupPr>
                            <m:ctrlPr>
                              <a:rPr lang="en-US" sz="2400" i="1">
                                <a:solidFill>
                                  <a:schemeClr val="accent6"/>
                                </a:solidFill>
                                <a:latin typeface="Cambria Math" panose="02040503050406030204" pitchFamily="18" charset="0"/>
                              </a:rPr>
                            </m:ctrlPr>
                          </m:sSupPr>
                          <m:e>
                            <m:r>
                              <m:rPr>
                                <m:sty m:val="p"/>
                              </m:rPr>
                              <a:rPr lang="el-GR" sz="2400" i="1" dirty="0">
                                <a:solidFill>
                                  <a:schemeClr val="accent6"/>
                                </a:solidFill>
                                <a:latin typeface="Cambria Math" panose="02040503050406030204" pitchFamily="18" charset="0"/>
                                <a:ea typeface="Cambria Math" panose="02040503050406030204" pitchFamily="18" charset="0"/>
                              </a:rPr>
                              <m:t>θ</m:t>
                            </m:r>
                          </m:e>
                          <m:sup>
                            <m:r>
                              <a:rPr lang="en-US" sz="2400" i="1" dirty="0">
                                <a:solidFill>
                                  <a:schemeClr val="accent6"/>
                                </a:solidFill>
                                <a:latin typeface="Cambria Math" panose="02040503050406030204" pitchFamily="18" charset="0"/>
                              </a:rPr>
                              <m:t>𝑎</m:t>
                            </m:r>
                            <m:r>
                              <a:rPr lang="en-US" sz="2400" i="1" dirty="0">
                                <a:solidFill>
                                  <a:schemeClr val="accent6"/>
                                </a:solidFill>
                                <a:latin typeface="Cambria Math" panose="02040503050406030204" pitchFamily="18" charset="0"/>
                              </a:rPr>
                              <m:t>’−1</m:t>
                            </m:r>
                          </m:sup>
                        </m:sSup>
                        <m:r>
                          <a:rPr lang="en-US" sz="2400" i="1">
                            <a:solidFill>
                              <a:schemeClr val="accent6"/>
                            </a:solidFill>
                            <a:latin typeface="Cambria Math" panose="02040503050406030204" pitchFamily="18" charset="0"/>
                          </a:rPr>
                          <m:t> .  </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(1−</m:t>
                            </m:r>
                            <m:r>
                              <m:rPr>
                                <m:sty m:val="p"/>
                              </m:rPr>
                              <a:rPr lang="el-GR" sz="2400" i="1" dirty="0">
                                <a:solidFill>
                                  <a:schemeClr val="accent6"/>
                                </a:solidFill>
                                <a:latin typeface="Cambria Math" panose="02040503050406030204" pitchFamily="18" charset="0"/>
                                <a:ea typeface="Cambria Math" panose="02040503050406030204" pitchFamily="18" charset="0"/>
                              </a:rPr>
                              <m:t>θ</m:t>
                            </m:r>
                            <m:r>
                              <a:rPr lang="en-US" sz="2400" i="1">
                                <a:solidFill>
                                  <a:schemeClr val="accent6"/>
                                </a:solidFill>
                                <a:latin typeface="Cambria Math" panose="02040503050406030204" pitchFamily="18" charset="0"/>
                              </a:rPr>
                              <m:t>)</m:t>
                            </m:r>
                          </m:e>
                          <m:sup>
                            <m:r>
                              <a:rPr lang="en-US" sz="2400" i="1" dirty="0">
                                <a:solidFill>
                                  <a:schemeClr val="accent6"/>
                                </a:solidFill>
                                <a:latin typeface="Cambria Math" panose="02040503050406030204" pitchFamily="18" charset="0"/>
                              </a:rPr>
                              <m:t>𝑏</m:t>
                            </m:r>
                            <m:r>
                              <a:rPr lang="en-US" sz="2400" i="1" dirty="0">
                                <a:solidFill>
                                  <a:schemeClr val="accent6"/>
                                </a:solidFill>
                                <a:latin typeface="Cambria Math" panose="02040503050406030204" pitchFamily="18" charset="0"/>
                              </a:rPr>
                              <m:t>’−1</m:t>
                            </m:r>
                          </m:sup>
                        </m:sSup>
                      </m:num>
                      <m:den>
                        <m:r>
                          <a:rPr lang="en-US" sz="2400" i="1">
                            <a:solidFill>
                              <a:schemeClr val="accent6"/>
                            </a:solidFill>
                            <a:latin typeface="Cambria Math" panose="02040503050406030204" pitchFamily="18" charset="0"/>
                          </a:rPr>
                          <m:t>𝐵</m:t>
                        </m:r>
                        <m:r>
                          <a:rPr lang="en-US" sz="2400" i="1">
                            <a:solidFill>
                              <a:schemeClr val="accent6"/>
                            </a:solidFill>
                            <a:latin typeface="Cambria Math" panose="02040503050406030204" pitchFamily="18" charset="0"/>
                          </a:rPr>
                          <m:t>(</m:t>
                        </m:r>
                        <m:r>
                          <a:rPr lang="en-US" sz="2400" i="1" dirty="0">
                            <a:solidFill>
                              <a:schemeClr val="accent6"/>
                            </a:solidFill>
                            <a:latin typeface="Cambria Math" panose="02040503050406030204" pitchFamily="18" charset="0"/>
                          </a:rPr>
                          <m:t>𝑎</m:t>
                        </m:r>
                        <m:r>
                          <a:rPr lang="en-US" sz="2400" i="1" dirty="0">
                            <a:solidFill>
                              <a:schemeClr val="accent6"/>
                            </a:solidFill>
                            <a:latin typeface="Cambria Math" panose="02040503050406030204" pitchFamily="18" charset="0"/>
                          </a:rPr>
                          <m:t>’,  </m:t>
                        </m:r>
                        <m:r>
                          <a:rPr lang="en-US" sz="2400" i="1" dirty="0">
                            <a:solidFill>
                              <a:schemeClr val="accent6"/>
                            </a:solidFill>
                            <a:latin typeface="Cambria Math" panose="02040503050406030204" pitchFamily="18" charset="0"/>
                          </a:rPr>
                          <m:t>𝑏</m:t>
                        </m:r>
                        <m:r>
                          <a:rPr lang="en-US" sz="2400" i="1" dirty="0">
                            <a:solidFill>
                              <a:schemeClr val="accent6"/>
                            </a:solidFill>
                            <a:latin typeface="Cambria Math" panose="02040503050406030204" pitchFamily="18" charset="0"/>
                          </a:rPr>
                          <m:t>’)</m:t>
                        </m:r>
                      </m:den>
                    </m:f>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38199" y="4715846"/>
                <a:ext cx="10515600" cy="1859740"/>
              </a:xfrm>
              <a:prstGeom prst="rect">
                <a:avLst/>
              </a:prstGeom>
              <a:blipFill>
                <a:blip r:embed="rId5"/>
                <a:stretch>
                  <a:fillRect l="-870" t="-26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38200" y="3569014"/>
                <a:ext cx="10515600" cy="478977"/>
              </a:xfrm>
              <a:prstGeom prst="rect">
                <a:avLst/>
              </a:prstGeom>
              <a:noFill/>
            </p:spPr>
            <p:txBody>
              <a:bodyPr wrap="square" rtlCol="0">
                <a:spAutoFit/>
              </a:bodyPr>
              <a:lstStyle/>
              <a:p>
                <a:r>
                  <a:rPr lang="en-US" sz="2400" b="0" dirty="0" smtClean="0">
                    <a:ea typeface="Cambria Math" panose="02040503050406030204" pitchFamily="18" charset="0"/>
                  </a:rPr>
                  <a:t>Prior: </a:t>
                </a:r>
                <a14:m>
                  <m:oMath xmlns:m="http://schemas.openxmlformats.org/officeDocument/2006/math">
                    <m:r>
                      <a:rPr lang="en-US" sz="2400" b="0" i="1" dirty="0" smtClean="0">
                        <a:solidFill>
                          <a:srgbClr val="FF0000"/>
                        </a:solidFill>
                        <a:latin typeface="Cambria Math" panose="02040503050406030204" pitchFamily="18" charset="0"/>
                        <a:ea typeface="Cambria Math" panose="02040503050406030204" pitchFamily="18" charset="0"/>
                      </a:rPr>
                      <m:t>𝑃</m:t>
                    </m:r>
                    <m:d>
                      <m:dPr>
                        <m:ctrlPr>
                          <a:rPr lang="en-US" sz="2400" b="0" i="1" dirty="0" smtClean="0">
                            <a:solidFill>
                              <a:srgbClr val="FF0000"/>
                            </a:solidFill>
                            <a:latin typeface="Cambria Math" panose="02040503050406030204" pitchFamily="18" charset="0"/>
                            <a:ea typeface="Cambria Math" panose="02040503050406030204" pitchFamily="18" charset="0"/>
                          </a:rPr>
                        </m:ctrlPr>
                      </m:dPr>
                      <m:e>
                        <m:r>
                          <m:rPr>
                            <m:sty m:val="p"/>
                          </m:rPr>
                          <a:rPr lang="el-GR" sz="2400" i="1" dirty="0">
                            <a:solidFill>
                              <a:srgbClr val="FF0000"/>
                            </a:solidFill>
                            <a:latin typeface="Cambria Math" panose="02040503050406030204" pitchFamily="18" charset="0"/>
                            <a:ea typeface="Cambria Math" panose="02040503050406030204" pitchFamily="18" charset="0"/>
                          </a:rPr>
                          <m:t>θ</m:t>
                        </m:r>
                      </m:e>
                    </m:d>
                    <m:r>
                      <m:rPr>
                        <m:nor/>
                      </m:rPr>
                      <a:rPr lang="en-US" sz="2400" b="0" i="0" dirty="0" smtClean="0">
                        <a:latin typeface="Cambria Math" panose="02040503050406030204" pitchFamily="18" charset="0"/>
                        <a:ea typeface="Cambria Math" panose="02040503050406030204" pitchFamily="18" charset="0"/>
                      </a:rPr>
                      <m:t>  </m:t>
                    </m:r>
                    <m:r>
                      <m:rPr>
                        <m:nor/>
                      </m:rPr>
                      <a:rPr lang="en-US" sz="2400" dirty="0"/>
                      <m:t>∝</m:t>
                    </m:r>
                    <m:r>
                      <a:rPr lang="en-US" sz="2400" b="0" i="1" dirty="0" smtClean="0">
                        <a:latin typeface="Cambria Math" panose="02040503050406030204" pitchFamily="18" charset="0"/>
                      </a:rPr>
                      <m:t>  </m:t>
                    </m:r>
                    <m:sSup>
                      <m:sSupPr>
                        <m:ctrlPr>
                          <a:rPr lang="en-US" sz="2400" i="1">
                            <a:latin typeface="Cambria Math" panose="02040503050406030204" pitchFamily="18" charset="0"/>
                          </a:rPr>
                        </m:ctrlPr>
                      </m:sSupPr>
                      <m:e>
                        <m:r>
                          <m:rPr>
                            <m:sty m:val="p"/>
                          </m:rPr>
                          <a:rPr lang="el-GR" sz="2400" i="1" dirty="0">
                            <a:latin typeface="Cambria Math" panose="02040503050406030204" pitchFamily="18" charset="0"/>
                            <a:ea typeface="Cambria Math" panose="02040503050406030204" pitchFamily="18" charset="0"/>
                          </a:rPr>
                          <m:t>θ</m:t>
                        </m:r>
                      </m:e>
                      <m:sup>
                        <m:r>
                          <m:rPr>
                            <m:sty m:val="p"/>
                          </m:rPr>
                          <a:rPr lang="el-GR" sz="2400" i="1">
                            <a:latin typeface="Cambria Math" panose="02040503050406030204" pitchFamily="18" charset="0"/>
                          </a:rPr>
                          <m:t>α</m:t>
                        </m:r>
                        <m:r>
                          <a:rPr lang="en-US" sz="2400" i="1">
                            <a:latin typeface="Cambria Math" panose="02040503050406030204" pitchFamily="18" charset="0"/>
                          </a:rPr>
                          <m:t>−1</m:t>
                        </m:r>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(1−</m:t>
                        </m:r>
                        <m:r>
                          <m:rPr>
                            <m:sty m:val="p"/>
                          </m:rPr>
                          <a:rPr lang="el-GR" sz="2400" i="1" dirty="0">
                            <a:latin typeface="Cambria Math" panose="02040503050406030204" pitchFamily="18" charset="0"/>
                            <a:ea typeface="Cambria Math" panose="02040503050406030204" pitchFamily="18" charset="0"/>
                          </a:rPr>
                          <m:t>θ</m:t>
                        </m:r>
                        <m:r>
                          <a:rPr lang="en-US" sz="2400" i="1">
                            <a:latin typeface="Cambria Math" panose="02040503050406030204" pitchFamily="18" charset="0"/>
                          </a:rPr>
                          <m:t>)</m:t>
                        </m:r>
                      </m:e>
                      <m:sup>
                        <m:r>
                          <a:rPr lang="el-GR" sz="2400" i="1">
                            <a:latin typeface="Cambria Math" panose="02040503050406030204" pitchFamily="18" charset="0"/>
                          </a:rPr>
                          <m:t>𝛽</m:t>
                        </m:r>
                        <m:r>
                          <a:rPr lang="en-US" sz="2400" i="1">
                            <a:latin typeface="Cambria Math" panose="02040503050406030204" pitchFamily="18" charset="0"/>
                          </a:rPr>
                          <m:t>−1</m:t>
                        </m:r>
                      </m:sup>
                    </m:sSup>
                  </m:oMath>
                </a14:m>
                <a:endParaRPr lang="en-US" sz="2400"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38200" y="3569014"/>
                <a:ext cx="10515600" cy="478977"/>
              </a:xfrm>
              <a:prstGeom prst="rect">
                <a:avLst/>
              </a:prstGeom>
              <a:blipFill>
                <a:blip r:embed="rId6"/>
                <a:stretch>
                  <a:fillRect l="-928" t="-6329" b="-27848"/>
                </a:stretch>
              </a:blipFill>
            </p:spPr>
            <p:txBody>
              <a:bodyPr/>
              <a:lstStyle/>
              <a:p>
                <a:r>
                  <a:rPr lang="en-US">
                    <a:noFill/>
                  </a:rPr>
                  <a:t> </a:t>
                </a:r>
              </a:p>
            </p:txBody>
          </p:sp>
        </mc:Fallback>
      </mc:AlternateContent>
      <p:sp>
        <p:nvSpPr>
          <p:cNvPr id="9" name="Left Arrow 8"/>
          <p:cNvSpPr/>
          <p:nvPr/>
        </p:nvSpPr>
        <p:spPr>
          <a:xfrm>
            <a:off x="6274953" y="6071755"/>
            <a:ext cx="1727200"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50381" y="5798145"/>
            <a:ext cx="1761837" cy="923330"/>
          </a:xfrm>
          <a:prstGeom prst="rect">
            <a:avLst/>
          </a:prstGeom>
          <a:noFill/>
        </p:spPr>
        <p:txBody>
          <a:bodyPr wrap="square" rtlCol="0">
            <a:spAutoFit/>
          </a:bodyPr>
          <a:lstStyle/>
          <a:p>
            <a:r>
              <a:rPr lang="en-US" dirty="0" smtClean="0"/>
              <a:t>Posterior Distribution is Beta Distributed</a:t>
            </a:r>
            <a:endParaRPr lang="en-US" dirty="0"/>
          </a:p>
        </p:txBody>
      </p:sp>
    </p:spTree>
    <p:extLst>
      <p:ext uri="{BB962C8B-B14F-4D97-AF65-F5344CB8AC3E}">
        <p14:creationId xmlns:p14="http://schemas.microsoft.com/office/powerpoint/2010/main" val="128178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Explanation of UCB Formula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530725"/>
              </a:xfrm>
            </p:spPr>
            <p:txBody>
              <a:bodyPr>
                <a:normAutofit fontScale="85000" lnSpcReduction="20000"/>
              </a:bodyPr>
              <a:lstStyle/>
              <a:p>
                <a:r>
                  <a:rPr lang="en-US" dirty="0" smtClean="0"/>
                  <a:t>UCB =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e>
                    </m:acc>
                    <m:r>
                      <a:rPr lang="en-US" i="1">
                        <a:latin typeface="Cambria Math" panose="02040503050406030204" pitchFamily="18" charset="0"/>
                      </a:rPr>
                      <m:t> </m:t>
                    </m:r>
                  </m:oMath>
                </a14:m>
                <a:r>
                  <a:rPr lang="en-US" dirty="0"/>
                  <a:t>(n) </a:t>
                </a:r>
                <a:r>
                  <a:rPr lang="en-US" dirty="0" smtClean="0"/>
                  <a:t>+ </a:t>
                </a:r>
                <a14:m>
                  <m:oMath xmlns:m="http://schemas.openxmlformats.org/officeDocument/2006/math">
                    <m:r>
                      <m:rPr>
                        <m:sty m:val="p"/>
                      </m:rPr>
                      <a:rPr lang="en-US" b="0" i="0" smtClean="0">
                        <a:latin typeface="Cambria Math" panose="02040503050406030204" pitchFamily="18" charset="0"/>
                      </a:rPr>
                      <m:t>c</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r>
                              <m:rPr>
                                <m:nor/>
                              </m:rPr>
                              <a:rPr lang="en-US" dirty="0"/>
                              <m:t>(</m:t>
                            </m:r>
                            <m:r>
                              <m:rPr>
                                <m:nor/>
                              </m:rPr>
                              <a:rPr lang="en-US" dirty="0"/>
                              <m:t>n</m:t>
                            </m:r>
                            <m:r>
                              <m:rPr>
                                <m:nor/>
                              </m:rPr>
                              <a:rPr lang="en-US" dirty="0"/>
                              <m:t>)</m:t>
                            </m:r>
                          </m:den>
                        </m:f>
                      </m:e>
                    </m:rad>
                  </m:oMath>
                </a14:m>
                <a:endParaRPr lang="en-US" dirty="0" smtClean="0"/>
              </a:p>
              <a:p>
                <a:r>
                  <a:rPr lang="en-US" dirty="0" smtClean="0"/>
                  <a:t>The </a:t>
                </a:r>
                <a:r>
                  <a:rPr lang="en-US" dirty="0"/>
                  <a:t>upper confidence bound is the empirical mean plus this exploration </a:t>
                </a:r>
                <a:r>
                  <a:rPr lang="en-US" dirty="0" smtClean="0"/>
                  <a:t>term</a:t>
                </a:r>
              </a:p>
              <a:p>
                <a:r>
                  <a:rPr lang="en-US" dirty="0"/>
                  <a:t>c  is a constant which lets the user set the exploration/exploitation trade-off. For theoretical results it is often optimized for the problem at </a:t>
                </a:r>
                <a:r>
                  <a:rPr lang="en-US" dirty="0" smtClean="0"/>
                  <a:t>hand</a:t>
                </a:r>
              </a:p>
              <a:p>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r>
                              <m:rPr>
                                <m:nor/>
                              </m:rPr>
                              <a:rPr lang="en-US" dirty="0"/>
                              <m:t>(</m:t>
                            </m:r>
                            <m:r>
                              <m:rPr>
                                <m:nor/>
                              </m:rPr>
                              <a:rPr lang="en-US" dirty="0"/>
                              <m:t>n</m:t>
                            </m:r>
                            <m:r>
                              <m:rPr>
                                <m:nor/>
                              </m:rPr>
                              <a:rPr lang="en-US" dirty="0"/>
                              <m:t>)</m:t>
                            </m:r>
                          </m:den>
                        </m:f>
                      </m:e>
                    </m:rad>
                  </m:oMath>
                </a14:m>
                <a:r>
                  <a:rPr lang="en-US" dirty="0"/>
                  <a:t> is proportional to the posterior standard deviation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oMath>
                </a14:m>
                <a:r>
                  <a:rPr lang="en-US" dirty="0"/>
                  <a:t> samples of action i. Essentially this says that as you pull an arm more often, there is less unknown about the arm</a:t>
                </a:r>
                <a:r>
                  <a:rPr lang="en-US" dirty="0" smtClean="0"/>
                  <a:t>.</a:t>
                </a:r>
              </a:p>
              <a:p>
                <a14:m>
                  <m:oMath xmlns:m="http://schemas.openxmlformats.org/officeDocument/2006/math">
                    <m:rad>
                      <m:radPr>
                        <m:degHide m:val="on"/>
                        <m:ctrlPr>
                          <a:rPr lang="en-US" i="1">
                            <a:latin typeface="Cambria Math" panose="02040503050406030204" pitchFamily="18" charset="0"/>
                          </a:rPr>
                        </m:ctrlPr>
                      </m:radPr>
                      <m:deg/>
                      <m:e>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rad>
                  </m:oMath>
                </a14:m>
                <a:r>
                  <a:rPr lang="en-US" dirty="0"/>
                  <a:t> ensures that you don't stop exploring too early. As </a:t>
                </a:r>
                <a:r>
                  <a:rPr lang="en-US" dirty="0" smtClean="0"/>
                  <a:t>N </a:t>
                </a:r>
                <a:r>
                  <a:rPr lang="en-US" dirty="0"/>
                  <a:t>becomes very large, the sample variances become small enough that we need to compensate to ensure that we never completely stop exploring. Most of the technical math is to show that </a:t>
                </a:r>
                <a14:m>
                  <m:oMath xmlns:m="http://schemas.openxmlformats.org/officeDocument/2006/math">
                    <m:rad>
                      <m:radPr>
                        <m:degHide m:val="on"/>
                        <m:ctrlPr>
                          <a:rPr lang="en-US" i="1">
                            <a:latin typeface="Cambria Math" panose="02040503050406030204" pitchFamily="18" charset="0"/>
                          </a:rPr>
                        </m:ctrlPr>
                      </m:radPr>
                      <m:deg/>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rad>
                  </m:oMath>
                </a14:m>
                <a:r>
                  <a:rPr lang="en-US" dirty="0" smtClean="0"/>
                  <a:t> </a:t>
                </a:r>
                <a:r>
                  <a:rPr lang="en-US" dirty="0"/>
                  <a:t>is just enough (but not too much) compensation</a:t>
                </a:r>
                <a:r>
                  <a:rPr lang="en-US" dirty="0" smtClean="0"/>
                  <a:t>.</a:t>
                </a:r>
              </a:p>
              <a:p>
                <a:r>
                  <a:rPr lang="en-US" dirty="0" smtClean="0"/>
                  <a:t>For a technical explanation please check this paper </a:t>
                </a:r>
                <a:r>
                  <a:rPr lang="en-US" dirty="0"/>
                  <a:t>by </a:t>
                </a:r>
                <a:r>
                  <a:rPr lang="en-US" dirty="0">
                    <a:hlinkClick r:id="rId2"/>
                  </a:rPr>
                  <a:t>Auer et 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530725"/>
              </a:xfrm>
              <a:blipFill>
                <a:blip r:embed="rId3"/>
                <a:stretch>
                  <a:fillRect l="-812" t="-1210" r="-1391" b="-121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69280B7-33C8-484D-BC4E-CE9E601AE53A}" type="slidenum">
              <a:rPr lang="en-US" smtClean="0"/>
              <a:t>21</a:t>
            </a:fld>
            <a:endParaRPr lang="en-US"/>
          </a:p>
        </p:txBody>
      </p:sp>
    </p:spTree>
    <p:extLst>
      <p:ext uri="{BB962C8B-B14F-4D97-AF65-F5344CB8AC3E}">
        <p14:creationId xmlns:p14="http://schemas.microsoft.com/office/powerpoint/2010/main" val="2566350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69280B7-33C8-484D-BC4E-CE9E601AE53A}" type="slidenum">
              <a:rPr lang="en-US" smtClean="0"/>
              <a:t>22</a:t>
            </a:fld>
            <a:endParaRPr lang="en-US"/>
          </a:p>
        </p:txBody>
      </p:sp>
    </p:spTree>
    <p:extLst>
      <p:ext uri="{BB962C8B-B14F-4D97-AF65-F5344CB8AC3E}">
        <p14:creationId xmlns:p14="http://schemas.microsoft.com/office/powerpoint/2010/main" val="3633300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smtClean="0"/>
              <a:t>Multi Armed Bandit Problem</a:t>
            </a:r>
            <a:endParaRPr lang="en-US" dirty="0"/>
          </a:p>
        </p:txBody>
      </p:sp>
      <p:sp>
        <p:nvSpPr>
          <p:cNvPr id="3" name="Content Placeholder 2"/>
          <p:cNvSpPr>
            <a:spLocks noGrp="1"/>
          </p:cNvSpPr>
          <p:nvPr>
            <p:ph idx="1"/>
          </p:nvPr>
        </p:nvSpPr>
        <p:spPr>
          <a:xfrm>
            <a:off x="838200" y="1825624"/>
            <a:ext cx="5071849" cy="4713288"/>
          </a:xfrm>
        </p:spPr>
        <p:txBody>
          <a:bodyPr>
            <a:normAutofit/>
          </a:bodyPr>
          <a:lstStyle/>
          <a:p>
            <a:r>
              <a:rPr lang="en-US" dirty="0" smtClean="0"/>
              <a:t>What is it?</a:t>
            </a:r>
          </a:p>
          <a:p>
            <a:pPr lvl="1">
              <a:buFont typeface="Calibri" panose="020F0502020204030204" pitchFamily="34" charset="0"/>
              <a:buChar char="-"/>
            </a:pPr>
            <a:r>
              <a:rPr lang="en-US" dirty="0" smtClean="0"/>
              <a:t>The exploration vs. exploitation tradeoff</a:t>
            </a:r>
          </a:p>
          <a:p>
            <a:pPr lvl="1">
              <a:buFont typeface="Calibri" panose="020F0502020204030204" pitchFamily="34" charset="0"/>
              <a:buChar char="-"/>
            </a:pPr>
            <a:endParaRPr lang="en-US" dirty="0" smtClean="0"/>
          </a:p>
          <a:p>
            <a:r>
              <a:rPr lang="en-US" dirty="0" smtClean="0"/>
              <a:t>Some applications:</a:t>
            </a:r>
          </a:p>
          <a:p>
            <a:pPr lvl="1">
              <a:buFont typeface="Calibri" panose="020F0502020204030204" pitchFamily="34" charset="0"/>
              <a:buChar char="-"/>
            </a:pPr>
            <a:r>
              <a:rPr lang="en-US" dirty="0" smtClean="0"/>
              <a:t>AB Testing</a:t>
            </a:r>
          </a:p>
          <a:p>
            <a:pPr lvl="1">
              <a:buFont typeface="Calibri" panose="020F0502020204030204" pitchFamily="34" charset="0"/>
              <a:buChar char="-"/>
            </a:pPr>
            <a:r>
              <a:rPr lang="en-US" dirty="0" smtClean="0"/>
              <a:t>Ad Optimization</a:t>
            </a:r>
          </a:p>
          <a:p>
            <a:pPr lvl="1">
              <a:buFont typeface="Calibri" panose="020F0502020204030204" pitchFamily="34" charset="0"/>
              <a:buChar char="-"/>
            </a:pPr>
            <a:r>
              <a:rPr lang="en-US" dirty="0" smtClean="0"/>
              <a:t>Recommendation Systems</a:t>
            </a:r>
          </a:p>
          <a:p>
            <a:pPr lvl="1">
              <a:buFont typeface="Calibri" panose="020F0502020204030204" pitchFamily="34" charset="0"/>
              <a:buChar char="-"/>
            </a:pPr>
            <a:r>
              <a:rPr lang="en-US" dirty="0" smtClean="0"/>
              <a:t>Artificial Intelligence</a:t>
            </a:r>
          </a:p>
          <a:p>
            <a:pPr lvl="2">
              <a:buFont typeface="Calibri" panose="020F0502020204030204" pitchFamily="34" charset="0"/>
              <a:buChar char="-"/>
            </a:pPr>
            <a:r>
              <a:rPr lang="en-US" dirty="0"/>
              <a:t>Reinforcement Learning</a:t>
            </a:r>
          </a:p>
          <a:p>
            <a:pPr lvl="2">
              <a:buFont typeface="Calibri" panose="020F0502020204030204" pitchFamily="34" charset="0"/>
              <a:buChar char="-"/>
            </a:pPr>
            <a:r>
              <a:rPr lang="en-US" dirty="0"/>
              <a:t>Machine </a:t>
            </a:r>
            <a:r>
              <a:rPr lang="en-US" dirty="0" smtClean="0"/>
              <a:t>Learning</a:t>
            </a:r>
          </a:p>
          <a:p>
            <a:pPr lvl="2">
              <a:buFont typeface="Calibri" panose="020F0502020204030204" pitchFamily="34" charset="0"/>
              <a:buChar char="-"/>
            </a:pPr>
            <a:r>
              <a:rPr lang="en-US" dirty="0" smtClean="0"/>
              <a:t>Evolutionary Programming</a:t>
            </a:r>
            <a:endParaRPr lang="en-US" dirty="0"/>
          </a:p>
          <a:p>
            <a:pPr lvl="2">
              <a:buFont typeface="Wingdings" panose="05000000000000000000" pitchFamily="2" charset="2"/>
              <a:buChar char="Ø"/>
            </a:pPr>
            <a:endParaRPr lang="en-US" dirty="0" smtClean="0"/>
          </a:p>
        </p:txBody>
      </p:sp>
      <p:sp>
        <p:nvSpPr>
          <p:cNvPr id="4" name="Slide Number Placeholder 3"/>
          <p:cNvSpPr>
            <a:spLocks noGrp="1"/>
          </p:cNvSpPr>
          <p:nvPr>
            <p:ph type="sldNum" sz="quarter" idx="12"/>
          </p:nvPr>
        </p:nvSpPr>
        <p:spPr/>
        <p:txBody>
          <a:bodyPr/>
          <a:lstStyle/>
          <a:p>
            <a:fld id="{669280B7-33C8-484D-BC4E-CE9E601AE53A}" type="slidenum">
              <a:rPr lang="en-US" smtClean="0"/>
              <a:t>3</a:t>
            </a:fld>
            <a:endParaRPr lang="en-US"/>
          </a:p>
        </p:txBody>
      </p:sp>
      <p:pic>
        <p:nvPicPr>
          <p:cNvPr id="5" name="Picture 4"/>
          <p:cNvPicPr>
            <a:picLocks noChangeAspect="1"/>
          </p:cNvPicPr>
          <p:nvPr/>
        </p:nvPicPr>
        <p:blipFill>
          <a:blip r:embed="rId2"/>
          <a:stretch>
            <a:fillRect/>
          </a:stretch>
        </p:blipFill>
        <p:spPr>
          <a:xfrm>
            <a:off x="6261608" y="3962471"/>
            <a:ext cx="4083696" cy="2576441"/>
          </a:xfrm>
          <a:prstGeom prst="rect">
            <a:avLst/>
          </a:prstGeom>
        </p:spPr>
      </p:pic>
      <p:pic>
        <p:nvPicPr>
          <p:cNvPr id="6" name="Picture 2" descr="Image result for multi armed band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1608" y="1690688"/>
            <a:ext cx="4083696" cy="208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04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smtClean="0"/>
              <a:t>Multi Armed Bandit Problem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670309" cy="4530725"/>
              </a:xfrm>
            </p:spPr>
            <p:txBody>
              <a:bodyPr>
                <a:normAutofit/>
              </a:bodyPr>
              <a:lstStyle/>
              <a:p>
                <a:r>
                  <a:rPr lang="en-US" dirty="0" smtClean="0"/>
                  <a:t>We have d arms. For example, arms are ads that we display to users each time they connect to a web page</a:t>
                </a:r>
              </a:p>
              <a:p>
                <a:r>
                  <a:rPr lang="en-US" dirty="0" smtClean="0"/>
                  <a:t>Each time a user connects to a page, that makes a round</a:t>
                </a:r>
              </a:p>
              <a:p>
                <a:r>
                  <a:rPr lang="en-US" dirty="0" smtClean="0"/>
                  <a:t>At each round n, we choose one ad to display to the user</a:t>
                </a:r>
              </a:p>
              <a:p>
                <a:r>
                  <a:rPr lang="en-US" dirty="0" smtClean="0"/>
                  <a:t>At each round n, ad i gives reward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𝑖</m:t>
                        </m:r>
                      </m:sub>
                    </m:sSub>
                  </m:oMath>
                </a14:m>
                <a:r>
                  <a:rPr lang="en-US" dirty="0"/>
                  <a:t>(n)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{0,1}: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oMath>
                </a14:m>
                <a:r>
                  <a:rPr lang="en-US" dirty="0"/>
                  <a:t>(n) </a:t>
                </a:r>
                <a:r>
                  <a:rPr lang="en-US" dirty="0" smtClean="0"/>
                  <a:t>= 1 if the user clicked on the ad i, 0 if the user didn’t</a:t>
                </a:r>
              </a:p>
              <a:p>
                <a:r>
                  <a:rPr lang="en-US" dirty="0" smtClean="0"/>
                  <a:t>Our goal is to maximize the total goal reward we get over many rounds</a:t>
                </a:r>
                <a:endParaRPr lang="en-US" dirty="0"/>
              </a:p>
              <a:p>
                <a:pPr lvl="1">
                  <a:buFont typeface="Calibri" panose="020F0502020204030204" pitchFamily="34"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670309" cy="4530725"/>
              </a:xfrm>
              <a:blipFill>
                <a:blip r:embed="rId2"/>
                <a:stretch>
                  <a:fillRect l="-1029" t="-2151" r="-4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69280B7-33C8-484D-BC4E-CE9E601AE53A}" type="slidenum">
              <a:rPr lang="en-US" smtClean="0"/>
              <a:t>4</a:t>
            </a:fld>
            <a:endParaRPr lang="en-US"/>
          </a:p>
        </p:txBody>
      </p:sp>
    </p:spTree>
    <p:extLst>
      <p:ext uri="{BB962C8B-B14F-4D97-AF65-F5344CB8AC3E}">
        <p14:creationId xmlns:p14="http://schemas.microsoft.com/office/powerpoint/2010/main" val="3605604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Upper Confidence Bound Algorithm</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5</a:t>
            </a:fld>
            <a:endParaRPr lang="en-US"/>
          </a:p>
        </p:txBody>
      </p:sp>
      <p:cxnSp>
        <p:nvCxnSpPr>
          <p:cNvPr id="7" name="Straight Arrow Connector 6"/>
          <p:cNvCxnSpPr/>
          <p:nvPr/>
        </p:nvCxnSpPr>
        <p:spPr>
          <a:xfrm flipV="1">
            <a:off x="1699491" y="2059707"/>
            <a:ext cx="18474" cy="43410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2826327" y="2706252"/>
            <a:ext cx="951345" cy="2817091"/>
            <a:chOff x="2826327" y="2456873"/>
            <a:chExt cx="951345" cy="2817091"/>
          </a:xfrm>
        </p:grpSpPr>
        <p:sp>
          <p:nvSpPr>
            <p:cNvPr id="12" name="Rectangle 11"/>
            <p:cNvSpPr/>
            <p:nvPr/>
          </p:nvSpPr>
          <p:spPr>
            <a:xfrm>
              <a:off x="2826327"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D1</a:t>
              </a:r>
              <a:endParaRPr lang="en-US" dirty="0"/>
            </a:p>
          </p:txBody>
        </p:sp>
        <p:cxnSp>
          <p:nvCxnSpPr>
            <p:cNvPr id="14" name="Straight Connector 13"/>
            <p:cNvCxnSpPr/>
            <p:nvPr/>
          </p:nvCxnSpPr>
          <p:spPr>
            <a:xfrm flipV="1">
              <a:off x="2826327"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826327" y="4798290"/>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308763" y="2706252"/>
            <a:ext cx="960579" cy="2817091"/>
            <a:chOff x="4308763" y="2456873"/>
            <a:chExt cx="960579" cy="2817091"/>
          </a:xfrm>
        </p:grpSpPr>
        <p:sp>
          <p:nvSpPr>
            <p:cNvPr id="16" name="Rectangle 15"/>
            <p:cNvSpPr/>
            <p:nvPr/>
          </p:nvSpPr>
          <p:spPr>
            <a:xfrm>
              <a:off x="4308763"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D2</a:t>
              </a:r>
              <a:endParaRPr lang="en-US" dirty="0"/>
            </a:p>
          </p:txBody>
        </p:sp>
        <p:cxnSp>
          <p:nvCxnSpPr>
            <p:cNvPr id="17" name="Straight Connector 16"/>
            <p:cNvCxnSpPr/>
            <p:nvPr/>
          </p:nvCxnSpPr>
          <p:spPr>
            <a:xfrm flipV="1">
              <a:off x="4308763"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317997" y="3643747"/>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5747326" y="2706252"/>
            <a:ext cx="951345" cy="2817091"/>
            <a:chOff x="5747326" y="2456873"/>
            <a:chExt cx="951345" cy="2817091"/>
          </a:xfrm>
        </p:grpSpPr>
        <p:sp>
          <p:nvSpPr>
            <p:cNvPr id="19" name="Rectangle 18"/>
            <p:cNvSpPr/>
            <p:nvPr/>
          </p:nvSpPr>
          <p:spPr>
            <a:xfrm>
              <a:off x="5747326"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D3</a:t>
              </a:r>
              <a:endParaRPr lang="en-US" dirty="0"/>
            </a:p>
          </p:txBody>
        </p:sp>
        <p:cxnSp>
          <p:nvCxnSpPr>
            <p:cNvPr id="20" name="Straight Connector 19"/>
            <p:cNvCxnSpPr/>
            <p:nvPr/>
          </p:nvCxnSpPr>
          <p:spPr>
            <a:xfrm flipV="1">
              <a:off x="5747326"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747326" y="4143592"/>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185889" y="2706252"/>
            <a:ext cx="951345" cy="2817091"/>
            <a:chOff x="7185889" y="2456873"/>
            <a:chExt cx="951345" cy="2817091"/>
          </a:xfrm>
        </p:grpSpPr>
        <p:sp>
          <p:nvSpPr>
            <p:cNvPr id="22" name="Rectangle 21"/>
            <p:cNvSpPr/>
            <p:nvPr/>
          </p:nvSpPr>
          <p:spPr>
            <a:xfrm>
              <a:off x="7185889"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D4</a:t>
              </a:r>
              <a:endParaRPr lang="en-US" dirty="0"/>
            </a:p>
          </p:txBody>
        </p:sp>
        <p:cxnSp>
          <p:nvCxnSpPr>
            <p:cNvPr id="23" name="Straight Connector 22"/>
            <p:cNvCxnSpPr/>
            <p:nvPr/>
          </p:nvCxnSpPr>
          <p:spPr>
            <a:xfrm flipV="1">
              <a:off x="7185889"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185889" y="3024910"/>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8624452" y="2706252"/>
            <a:ext cx="951345" cy="2817091"/>
            <a:chOff x="8624452" y="2456873"/>
            <a:chExt cx="951345" cy="2817091"/>
          </a:xfrm>
        </p:grpSpPr>
        <p:sp>
          <p:nvSpPr>
            <p:cNvPr id="25" name="Rectangle 24"/>
            <p:cNvSpPr/>
            <p:nvPr/>
          </p:nvSpPr>
          <p:spPr>
            <a:xfrm>
              <a:off x="8624452"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D5</a:t>
              </a:r>
              <a:endParaRPr lang="en-US" dirty="0"/>
            </a:p>
          </p:txBody>
        </p:sp>
        <p:cxnSp>
          <p:nvCxnSpPr>
            <p:cNvPr id="26" name="Straight Connector 25"/>
            <p:cNvCxnSpPr/>
            <p:nvPr/>
          </p:nvCxnSpPr>
          <p:spPr>
            <a:xfrm flipV="1">
              <a:off x="8624452"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624452" y="5043922"/>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163860" y="2392215"/>
            <a:ext cx="461665" cy="3131128"/>
          </a:xfrm>
          <a:prstGeom prst="rect">
            <a:avLst/>
          </a:prstGeom>
          <a:noFill/>
        </p:spPr>
        <p:txBody>
          <a:bodyPr vert="vert270" wrap="square" rtlCol="0" anchor="ctr">
            <a:spAutoFit/>
          </a:bodyPr>
          <a:lstStyle/>
          <a:p>
            <a:pPr algn="ctr"/>
            <a:r>
              <a:rPr lang="en-US" dirty="0" smtClean="0"/>
              <a:t>Return</a:t>
            </a:r>
            <a:endParaRPr lang="en-US" dirty="0"/>
          </a:p>
        </p:txBody>
      </p:sp>
      <p:cxnSp>
        <p:nvCxnSpPr>
          <p:cNvPr id="44" name="Straight Connector 43"/>
          <p:cNvCxnSpPr/>
          <p:nvPr/>
        </p:nvCxnSpPr>
        <p:spPr>
          <a:xfrm flipV="1">
            <a:off x="9163623" y="1530748"/>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163622" y="1916584"/>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148339" y="1355318"/>
            <a:ext cx="1818522" cy="369332"/>
          </a:xfrm>
          <a:prstGeom prst="rect">
            <a:avLst/>
          </a:prstGeom>
          <a:noFill/>
        </p:spPr>
        <p:txBody>
          <a:bodyPr wrap="square" rtlCol="0">
            <a:spAutoFit/>
          </a:bodyPr>
          <a:lstStyle/>
          <a:p>
            <a:r>
              <a:rPr lang="en-US" dirty="0" smtClean="0"/>
              <a:t>True Return</a:t>
            </a:r>
            <a:endParaRPr lang="en-US" dirty="0"/>
          </a:p>
        </p:txBody>
      </p:sp>
      <p:sp>
        <p:nvSpPr>
          <p:cNvPr id="47" name="TextBox 46"/>
          <p:cNvSpPr txBox="1"/>
          <p:nvPr/>
        </p:nvSpPr>
        <p:spPr>
          <a:xfrm>
            <a:off x="10148338" y="1741154"/>
            <a:ext cx="1818523" cy="369332"/>
          </a:xfrm>
          <a:prstGeom prst="rect">
            <a:avLst/>
          </a:prstGeom>
          <a:noFill/>
        </p:spPr>
        <p:txBody>
          <a:bodyPr wrap="square" rtlCol="0">
            <a:spAutoFit/>
          </a:bodyPr>
          <a:lstStyle/>
          <a:p>
            <a:r>
              <a:rPr lang="en-US" dirty="0" smtClean="0"/>
              <a:t>Observed Return</a:t>
            </a:r>
            <a:endParaRPr lang="en-US" dirty="0"/>
          </a:p>
        </p:txBody>
      </p:sp>
      <p:sp>
        <p:nvSpPr>
          <p:cNvPr id="48" name="Up Arrow 47"/>
          <p:cNvSpPr/>
          <p:nvPr/>
        </p:nvSpPr>
        <p:spPr>
          <a:xfrm rot="10800000">
            <a:off x="3117271" y="1817466"/>
            <a:ext cx="369455" cy="6927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723567" y="5719400"/>
            <a:ext cx="1152240" cy="369332"/>
          </a:xfrm>
          <a:prstGeom prst="rect">
            <a:avLst/>
          </a:prstGeom>
          <a:noFill/>
        </p:spPr>
        <p:txBody>
          <a:bodyPr wrap="square" rtlCol="0">
            <a:spAutoFit/>
          </a:bodyPr>
          <a:lstStyle/>
          <a:p>
            <a:r>
              <a:rPr lang="en-US" dirty="0" smtClean="0"/>
              <a:t>Output: 0</a:t>
            </a:r>
            <a:endParaRPr lang="en-US" dirty="0"/>
          </a:p>
        </p:txBody>
      </p:sp>
    </p:spTree>
    <p:extLst>
      <p:ext uri="{BB962C8B-B14F-4D97-AF65-F5344CB8AC3E}">
        <p14:creationId xmlns:p14="http://schemas.microsoft.com/office/powerpoint/2010/main" val="107125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Upper Confidence Bound Algorithm</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6</a:t>
            </a:fld>
            <a:endParaRPr lang="en-US"/>
          </a:p>
        </p:txBody>
      </p:sp>
      <p:cxnSp>
        <p:nvCxnSpPr>
          <p:cNvPr id="7" name="Straight Arrow Connector 6"/>
          <p:cNvCxnSpPr/>
          <p:nvPr/>
        </p:nvCxnSpPr>
        <p:spPr>
          <a:xfrm flipV="1">
            <a:off x="1699491" y="2059707"/>
            <a:ext cx="18474" cy="43410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2826327" y="2706252"/>
            <a:ext cx="951345" cy="2817091"/>
            <a:chOff x="2826327" y="2456873"/>
            <a:chExt cx="951345" cy="2817091"/>
          </a:xfrm>
        </p:grpSpPr>
        <p:sp>
          <p:nvSpPr>
            <p:cNvPr id="12" name="Rectangle 11"/>
            <p:cNvSpPr/>
            <p:nvPr/>
          </p:nvSpPr>
          <p:spPr>
            <a:xfrm>
              <a:off x="2826327"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D1</a:t>
              </a:r>
              <a:endParaRPr lang="en-US" dirty="0"/>
            </a:p>
          </p:txBody>
        </p:sp>
        <p:cxnSp>
          <p:nvCxnSpPr>
            <p:cNvPr id="14" name="Straight Connector 13"/>
            <p:cNvCxnSpPr/>
            <p:nvPr/>
          </p:nvCxnSpPr>
          <p:spPr>
            <a:xfrm flipV="1">
              <a:off x="2826327" y="4424215"/>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826327" y="4798290"/>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308763" y="2706252"/>
            <a:ext cx="960579" cy="2817091"/>
            <a:chOff x="4308763" y="2456873"/>
            <a:chExt cx="960579" cy="2817091"/>
          </a:xfrm>
        </p:grpSpPr>
        <p:sp>
          <p:nvSpPr>
            <p:cNvPr id="16" name="Rectangle 15"/>
            <p:cNvSpPr/>
            <p:nvPr/>
          </p:nvSpPr>
          <p:spPr>
            <a:xfrm>
              <a:off x="4308763"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D2</a:t>
              </a:r>
              <a:endParaRPr lang="en-US" dirty="0"/>
            </a:p>
          </p:txBody>
        </p:sp>
        <p:cxnSp>
          <p:nvCxnSpPr>
            <p:cNvPr id="17" name="Straight Connector 16"/>
            <p:cNvCxnSpPr/>
            <p:nvPr/>
          </p:nvCxnSpPr>
          <p:spPr>
            <a:xfrm flipV="1">
              <a:off x="4308763"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317997" y="3643747"/>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5747326" y="2706252"/>
            <a:ext cx="951345" cy="2817091"/>
            <a:chOff x="5747326" y="2456873"/>
            <a:chExt cx="951345" cy="2817091"/>
          </a:xfrm>
        </p:grpSpPr>
        <p:sp>
          <p:nvSpPr>
            <p:cNvPr id="19" name="Rectangle 18"/>
            <p:cNvSpPr/>
            <p:nvPr/>
          </p:nvSpPr>
          <p:spPr>
            <a:xfrm>
              <a:off x="5747326"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D3</a:t>
              </a:r>
              <a:endParaRPr lang="en-US" dirty="0"/>
            </a:p>
          </p:txBody>
        </p:sp>
        <p:cxnSp>
          <p:nvCxnSpPr>
            <p:cNvPr id="20" name="Straight Connector 19"/>
            <p:cNvCxnSpPr/>
            <p:nvPr/>
          </p:nvCxnSpPr>
          <p:spPr>
            <a:xfrm flipV="1">
              <a:off x="5747326"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747326" y="4143592"/>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185889" y="2706252"/>
            <a:ext cx="951345" cy="2817091"/>
            <a:chOff x="7185889" y="2456873"/>
            <a:chExt cx="951345" cy="2817091"/>
          </a:xfrm>
        </p:grpSpPr>
        <p:sp>
          <p:nvSpPr>
            <p:cNvPr id="22" name="Rectangle 21"/>
            <p:cNvSpPr/>
            <p:nvPr/>
          </p:nvSpPr>
          <p:spPr>
            <a:xfrm>
              <a:off x="7185889"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D4</a:t>
              </a:r>
              <a:endParaRPr lang="en-US" dirty="0"/>
            </a:p>
          </p:txBody>
        </p:sp>
        <p:cxnSp>
          <p:nvCxnSpPr>
            <p:cNvPr id="23" name="Straight Connector 22"/>
            <p:cNvCxnSpPr/>
            <p:nvPr/>
          </p:nvCxnSpPr>
          <p:spPr>
            <a:xfrm flipV="1">
              <a:off x="7185889"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185889" y="3024910"/>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8624452" y="2706252"/>
            <a:ext cx="951345" cy="2817091"/>
            <a:chOff x="8624452" y="2456873"/>
            <a:chExt cx="951345" cy="2817091"/>
          </a:xfrm>
        </p:grpSpPr>
        <p:sp>
          <p:nvSpPr>
            <p:cNvPr id="25" name="Rectangle 24"/>
            <p:cNvSpPr/>
            <p:nvPr/>
          </p:nvSpPr>
          <p:spPr>
            <a:xfrm>
              <a:off x="8624452"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D5</a:t>
              </a:r>
              <a:endParaRPr lang="en-US" dirty="0"/>
            </a:p>
          </p:txBody>
        </p:sp>
        <p:cxnSp>
          <p:nvCxnSpPr>
            <p:cNvPr id="26" name="Straight Connector 25"/>
            <p:cNvCxnSpPr/>
            <p:nvPr/>
          </p:nvCxnSpPr>
          <p:spPr>
            <a:xfrm flipV="1">
              <a:off x="8624452"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624452" y="5043922"/>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163860" y="2392215"/>
            <a:ext cx="461665" cy="3131128"/>
          </a:xfrm>
          <a:prstGeom prst="rect">
            <a:avLst/>
          </a:prstGeom>
          <a:noFill/>
        </p:spPr>
        <p:txBody>
          <a:bodyPr vert="vert270" wrap="square" rtlCol="0" anchor="ctr">
            <a:spAutoFit/>
          </a:bodyPr>
          <a:lstStyle/>
          <a:p>
            <a:pPr algn="ctr"/>
            <a:r>
              <a:rPr lang="en-US" dirty="0" smtClean="0"/>
              <a:t>Return</a:t>
            </a:r>
            <a:endParaRPr lang="en-US" dirty="0"/>
          </a:p>
        </p:txBody>
      </p:sp>
      <p:sp>
        <p:nvSpPr>
          <p:cNvPr id="39" name="Up Arrow 38"/>
          <p:cNvSpPr/>
          <p:nvPr/>
        </p:nvSpPr>
        <p:spPr>
          <a:xfrm rot="10800000">
            <a:off x="4599707" y="1789760"/>
            <a:ext cx="369455" cy="6927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V="1">
            <a:off x="9163623" y="1530748"/>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163622" y="1916584"/>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148339" y="1355318"/>
            <a:ext cx="1818522" cy="369332"/>
          </a:xfrm>
          <a:prstGeom prst="rect">
            <a:avLst/>
          </a:prstGeom>
          <a:noFill/>
        </p:spPr>
        <p:txBody>
          <a:bodyPr wrap="square" rtlCol="0">
            <a:spAutoFit/>
          </a:bodyPr>
          <a:lstStyle/>
          <a:p>
            <a:r>
              <a:rPr lang="en-US" dirty="0" smtClean="0"/>
              <a:t>True Return</a:t>
            </a:r>
            <a:endParaRPr lang="en-US" dirty="0"/>
          </a:p>
        </p:txBody>
      </p:sp>
      <p:sp>
        <p:nvSpPr>
          <p:cNvPr id="47" name="TextBox 46"/>
          <p:cNvSpPr txBox="1"/>
          <p:nvPr/>
        </p:nvSpPr>
        <p:spPr>
          <a:xfrm>
            <a:off x="10148338" y="1741154"/>
            <a:ext cx="1818523" cy="369332"/>
          </a:xfrm>
          <a:prstGeom prst="rect">
            <a:avLst/>
          </a:prstGeom>
          <a:noFill/>
        </p:spPr>
        <p:txBody>
          <a:bodyPr wrap="square" rtlCol="0">
            <a:spAutoFit/>
          </a:bodyPr>
          <a:lstStyle/>
          <a:p>
            <a:r>
              <a:rPr lang="en-US" dirty="0" smtClean="0"/>
              <a:t>Observed Return</a:t>
            </a:r>
            <a:endParaRPr lang="en-US" dirty="0"/>
          </a:p>
        </p:txBody>
      </p:sp>
      <p:sp>
        <p:nvSpPr>
          <p:cNvPr id="33" name="Up Arrow 32"/>
          <p:cNvSpPr/>
          <p:nvPr/>
        </p:nvSpPr>
        <p:spPr>
          <a:xfrm rot="10800000">
            <a:off x="3117271" y="1817466"/>
            <a:ext cx="369455" cy="6927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723567" y="5719400"/>
            <a:ext cx="1152240" cy="369332"/>
          </a:xfrm>
          <a:prstGeom prst="rect">
            <a:avLst/>
          </a:prstGeom>
          <a:noFill/>
        </p:spPr>
        <p:txBody>
          <a:bodyPr wrap="square" rtlCol="0">
            <a:spAutoFit/>
          </a:bodyPr>
          <a:lstStyle/>
          <a:p>
            <a:r>
              <a:rPr lang="en-US" dirty="0" smtClean="0"/>
              <a:t>Output: 0</a:t>
            </a:r>
            <a:endParaRPr lang="en-US" dirty="0"/>
          </a:p>
        </p:txBody>
      </p:sp>
      <p:sp>
        <p:nvSpPr>
          <p:cNvPr id="36" name="TextBox 35"/>
          <p:cNvSpPr txBox="1"/>
          <p:nvPr/>
        </p:nvSpPr>
        <p:spPr>
          <a:xfrm>
            <a:off x="4217549" y="5719400"/>
            <a:ext cx="1152240" cy="369332"/>
          </a:xfrm>
          <a:prstGeom prst="rect">
            <a:avLst/>
          </a:prstGeom>
          <a:noFill/>
        </p:spPr>
        <p:txBody>
          <a:bodyPr wrap="square" rtlCol="0">
            <a:spAutoFit/>
          </a:bodyPr>
          <a:lstStyle/>
          <a:p>
            <a:r>
              <a:rPr lang="en-US" dirty="0" smtClean="0"/>
              <a:t>Output: 1</a:t>
            </a:r>
            <a:endParaRPr lang="en-US" dirty="0"/>
          </a:p>
        </p:txBody>
      </p:sp>
    </p:spTree>
    <p:extLst>
      <p:ext uri="{BB962C8B-B14F-4D97-AF65-F5344CB8AC3E}">
        <p14:creationId xmlns:p14="http://schemas.microsoft.com/office/powerpoint/2010/main" val="300737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3" grpId="0" animBg="1"/>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Upper Confidence Bound Algorithm</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7</a:t>
            </a:fld>
            <a:endParaRPr lang="en-US"/>
          </a:p>
        </p:txBody>
      </p:sp>
      <p:cxnSp>
        <p:nvCxnSpPr>
          <p:cNvPr id="7" name="Straight Arrow Connector 6"/>
          <p:cNvCxnSpPr/>
          <p:nvPr/>
        </p:nvCxnSpPr>
        <p:spPr>
          <a:xfrm flipV="1">
            <a:off x="1699491" y="2059707"/>
            <a:ext cx="18474" cy="43410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2826327" y="2706252"/>
            <a:ext cx="951345" cy="2817091"/>
            <a:chOff x="2826327" y="2456873"/>
            <a:chExt cx="951345" cy="2817091"/>
          </a:xfrm>
        </p:grpSpPr>
        <p:sp>
          <p:nvSpPr>
            <p:cNvPr id="12" name="Rectangle 11"/>
            <p:cNvSpPr/>
            <p:nvPr/>
          </p:nvSpPr>
          <p:spPr>
            <a:xfrm>
              <a:off x="2826327"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D1</a:t>
              </a:r>
              <a:endParaRPr lang="en-US" dirty="0"/>
            </a:p>
          </p:txBody>
        </p:sp>
        <p:cxnSp>
          <p:nvCxnSpPr>
            <p:cNvPr id="14" name="Straight Connector 13"/>
            <p:cNvCxnSpPr/>
            <p:nvPr/>
          </p:nvCxnSpPr>
          <p:spPr>
            <a:xfrm flipV="1">
              <a:off x="2826327" y="4424215"/>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826327" y="4798290"/>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308763" y="2706252"/>
            <a:ext cx="960579" cy="2817091"/>
            <a:chOff x="4308763" y="2456873"/>
            <a:chExt cx="960579" cy="2817091"/>
          </a:xfrm>
        </p:grpSpPr>
        <p:sp>
          <p:nvSpPr>
            <p:cNvPr id="16" name="Rectangle 15"/>
            <p:cNvSpPr/>
            <p:nvPr/>
          </p:nvSpPr>
          <p:spPr>
            <a:xfrm>
              <a:off x="4308763"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D2</a:t>
              </a:r>
              <a:endParaRPr lang="en-US" dirty="0"/>
            </a:p>
          </p:txBody>
        </p:sp>
        <p:cxnSp>
          <p:nvCxnSpPr>
            <p:cNvPr id="17" name="Straight Connector 16"/>
            <p:cNvCxnSpPr/>
            <p:nvPr/>
          </p:nvCxnSpPr>
          <p:spPr>
            <a:xfrm flipV="1">
              <a:off x="4308763" y="4267203"/>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317997" y="3643747"/>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5747326" y="2706252"/>
            <a:ext cx="951345" cy="2817091"/>
            <a:chOff x="5747326" y="2456873"/>
            <a:chExt cx="951345" cy="2817091"/>
          </a:xfrm>
        </p:grpSpPr>
        <p:sp>
          <p:nvSpPr>
            <p:cNvPr id="19" name="Rectangle 18"/>
            <p:cNvSpPr/>
            <p:nvPr/>
          </p:nvSpPr>
          <p:spPr>
            <a:xfrm>
              <a:off x="5747326"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D3</a:t>
              </a:r>
              <a:endParaRPr lang="en-US" dirty="0"/>
            </a:p>
          </p:txBody>
        </p:sp>
        <p:cxnSp>
          <p:nvCxnSpPr>
            <p:cNvPr id="20" name="Straight Connector 19"/>
            <p:cNvCxnSpPr/>
            <p:nvPr/>
          </p:nvCxnSpPr>
          <p:spPr>
            <a:xfrm flipV="1">
              <a:off x="5747326"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747326" y="4143592"/>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185889" y="2706252"/>
            <a:ext cx="951345" cy="2817091"/>
            <a:chOff x="7185889" y="2456873"/>
            <a:chExt cx="951345" cy="2817091"/>
          </a:xfrm>
        </p:grpSpPr>
        <p:sp>
          <p:nvSpPr>
            <p:cNvPr id="22" name="Rectangle 21"/>
            <p:cNvSpPr/>
            <p:nvPr/>
          </p:nvSpPr>
          <p:spPr>
            <a:xfrm>
              <a:off x="7185889"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D4</a:t>
              </a:r>
              <a:endParaRPr lang="en-US" dirty="0"/>
            </a:p>
          </p:txBody>
        </p:sp>
        <p:cxnSp>
          <p:nvCxnSpPr>
            <p:cNvPr id="23" name="Straight Connector 22"/>
            <p:cNvCxnSpPr/>
            <p:nvPr/>
          </p:nvCxnSpPr>
          <p:spPr>
            <a:xfrm flipV="1">
              <a:off x="7185889"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185889" y="3024910"/>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8624452" y="2706252"/>
            <a:ext cx="951345" cy="2817091"/>
            <a:chOff x="8624452" y="2456873"/>
            <a:chExt cx="951345" cy="2817091"/>
          </a:xfrm>
        </p:grpSpPr>
        <p:sp>
          <p:nvSpPr>
            <p:cNvPr id="25" name="Rectangle 24"/>
            <p:cNvSpPr/>
            <p:nvPr/>
          </p:nvSpPr>
          <p:spPr>
            <a:xfrm>
              <a:off x="8624452"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D5</a:t>
              </a:r>
              <a:endParaRPr lang="en-US" dirty="0"/>
            </a:p>
          </p:txBody>
        </p:sp>
        <p:cxnSp>
          <p:nvCxnSpPr>
            <p:cNvPr id="26" name="Straight Connector 25"/>
            <p:cNvCxnSpPr/>
            <p:nvPr/>
          </p:nvCxnSpPr>
          <p:spPr>
            <a:xfrm flipV="1">
              <a:off x="8624452" y="43410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624452" y="5043922"/>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163860" y="2392215"/>
            <a:ext cx="461665" cy="3131128"/>
          </a:xfrm>
          <a:prstGeom prst="rect">
            <a:avLst/>
          </a:prstGeom>
          <a:noFill/>
        </p:spPr>
        <p:txBody>
          <a:bodyPr vert="vert270" wrap="square" rtlCol="0" anchor="ctr">
            <a:spAutoFit/>
          </a:bodyPr>
          <a:lstStyle/>
          <a:p>
            <a:pPr algn="ctr"/>
            <a:r>
              <a:rPr lang="en-US" dirty="0" smtClean="0"/>
              <a:t>Return</a:t>
            </a:r>
            <a:endParaRPr lang="en-US" dirty="0"/>
          </a:p>
        </p:txBody>
      </p:sp>
      <p:sp>
        <p:nvSpPr>
          <p:cNvPr id="39" name="Up Arrow 38"/>
          <p:cNvSpPr/>
          <p:nvPr/>
        </p:nvSpPr>
        <p:spPr>
          <a:xfrm rot="10800000">
            <a:off x="4599707" y="1789760"/>
            <a:ext cx="369455" cy="6927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V="1">
            <a:off x="9163623" y="1530748"/>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163622" y="1916584"/>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148339" y="1355318"/>
            <a:ext cx="1818522" cy="369332"/>
          </a:xfrm>
          <a:prstGeom prst="rect">
            <a:avLst/>
          </a:prstGeom>
          <a:noFill/>
        </p:spPr>
        <p:txBody>
          <a:bodyPr wrap="square" rtlCol="0">
            <a:spAutoFit/>
          </a:bodyPr>
          <a:lstStyle/>
          <a:p>
            <a:r>
              <a:rPr lang="en-US" dirty="0" smtClean="0"/>
              <a:t>True Return</a:t>
            </a:r>
            <a:endParaRPr lang="en-US" dirty="0"/>
          </a:p>
        </p:txBody>
      </p:sp>
      <p:sp>
        <p:nvSpPr>
          <p:cNvPr id="47" name="TextBox 46"/>
          <p:cNvSpPr txBox="1"/>
          <p:nvPr/>
        </p:nvSpPr>
        <p:spPr>
          <a:xfrm>
            <a:off x="10148338" y="1741154"/>
            <a:ext cx="1818523" cy="369332"/>
          </a:xfrm>
          <a:prstGeom prst="rect">
            <a:avLst/>
          </a:prstGeom>
          <a:noFill/>
        </p:spPr>
        <p:txBody>
          <a:bodyPr wrap="square" rtlCol="0">
            <a:spAutoFit/>
          </a:bodyPr>
          <a:lstStyle/>
          <a:p>
            <a:r>
              <a:rPr lang="en-US" dirty="0" smtClean="0"/>
              <a:t>Observed Return</a:t>
            </a:r>
            <a:endParaRPr lang="en-US" dirty="0"/>
          </a:p>
        </p:txBody>
      </p:sp>
      <p:sp>
        <p:nvSpPr>
          <p:cNvPr id="33" name="TextBox 32"/>
          <p:cNvSpPr txBox="1"/>
          <p:nvPr/>
        </p:nvSpPr>
        <p:spPr>
          <a:xfrm>
            <a:off x="4217549" y="5719400"/>
            <a:ext cx="1152240" cy="369332"/>
          </a:xfrm>
          <a:prstGeom prst="rect">
            <a:avLst/>
          </a:prstGeom>
          <a:noFill/>
        </p:spPr>
        <p:txBody>
          <a:bodyPr wrap="square" rtlCol="0">
            <a:spAutoFit/>
          </a:bodyPr>
          <a:lstStyle/>
          <a:p>
            <a:r>
              <a:rPr lang="en-US" dirty="0" smtClean="0"/>
              <a:t>Output: 1</a:t>
            </a:r>
            <a:endParaRPr lang="en-US" dirty="0"/>
          </a:p>
        </p:txBody>
      </p:sp>
    </p:spTree>
    <p:extLst>
      <p:ext uri="{BB962C8B-B14F-4D97-AF65-F5344CB8AC3E}">
        <p14:creationId xmlns:p14="http://schemas.microsoft.com/office/powerpoint/2010/main" val="425376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Upper Confidence Bound Algorithm</a:t>
            </a:r>
            <a:endParaRPr lang="en-US" dirty="0"/>
          </a:p>
        </p:txBody>
      </p:sp>
      <p:sp>
        <p:nvSpPr>
          <p:cNvPr id="4" name="Slide Number Placeholder 3"/>
          <p:cNvSpPr>
            <a:spLocks noGrp="1"/>
          </p:cNvSpPr>
          <p:nvPr>
            <p:ph type="sldNum" sz="quarter" idx="12"/>
          </p:nvPr>
        </p:nvSpPr>
        <p:spPr/>
        <p:txBody>
          <a:bodyPr/>
          <a:lstStyle/>
          <a:p>
            <a:fld id="{669280B7-33C8-484D-BC4E-CE9E601AE53A}" type="slidenum">
              <a:rPr lang="en-US" smtClean="0"/>
              <a:t>8</a:t>
            </a:fld>
            <a:endParaRPr lang="en-US"/>
          </a:p>
        </p:txBody>
      </p:sp>
      <p:cxnSp>
        <p:nvCxnSpPr>
          <p:cNvPr id="7" name="Straight Arrow Connector 6"/>
          <p:cNvCxnSpPr/>
          <p:nvPr/>
        </p:nvCxnSpPr>
        <p:spPr>
          <a:xfrm flipV="1">
            <a:off x="1699491" y="2059707"/>
            <a:ext cx="18474" cy="43410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2826327" y="2706252"/>
            <a:ext cx="951345" cy="2410693"/>
            <a:chOff x="2826327" y="2456873"/>
            <a:chExt cx="951345" cy="2817091"/>
          </a:xfrm>
        </p:grpSpPr>
        <p:sp>
          <p:nvSpPr>
            <p:cNvPr id="12" name="Rectangle 11"/>
            <p:cNvSpPr/>
            <p:nvPr/>
          </p:nvSpPr>
          <p:spPr>
            <a:xfrm>
              <a:off x="2826327"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D1</a:t>
              </a:r>
              <a:endParaRPr lang="en-US" dirty="0"/>
            </a:p>
          </p:txBody>
        </p:sp>
        <p:cxnSp>
          <p:nvCxnSpPr>
            <p:cNvPr id="14" name="Straight Connector 13"/>
            <p:cNvCxnSpPr/>
            <p:nvPr/>
          </p:nvCxnSpPr>
          <p:spPr>
            <a:xfrm flipV="1">
              <a:off x="2826327" y="4704839"/>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826327" y="4798290"/>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308763" y="2706252"/>
            <a:ext cx="960579" cy="1923671"/>
            <a:chOff x="4308763" y="2456873"/>
            <a:chExt cx="960579" cy="2817091"/>
          </a:xfrm>
        </p:grpSpPr>
        <p:sp>
          <p:nvSpPr>
            <p:cNvPr id="16" name="Rectangle 15"/>
            <p:cNvSpPr/>
            <p:nvPr/>
          </p:nvSpPr>
          <p:spPr>
            <a:xfrm>
              <a:off x="4308763"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D2</a:t>
              </a:r>
              <a:endParaRPr lang="en-US" dirty="0"/>
            </a:p>
          </p:txBody>
        </p:sp>
        <p:cxnSp>
          <p:nvCxnSpPr>
            <p:cNvPr id="17" name="Straight Connector 16"/>
            <p:cNvCxnSpPr/>
            <p:nvPr/>
          </p:nvCxnSpPr>
          <p:spPr>
            <a:xfrm flipV="1">
              <a:off x="4308763" y="387400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317997" y="3643747"/>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5747326" y="2706252"/>
            <a:ext cx="951345" cy="2410693"/>
            <a:chOff x="5747326" y="2456873"/>
            <a:chExt cx="951345" cy="2817091"/>
          </a:xfrm>
        </p:grpSpPr>
        <p:sp>
          <p:nvSpPr>
            <p:cNvPr id="19" name="Rectangle 18"/>
            <p:cNvSpPr/>
            <p:nvPr/>
          </p:nvSpPr>
          <p:spPr>
            <a:xfrm>
              <a:off x="5747326"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D3</a:t>
              </a:r>
              <a:endParaRPr lang="en-US" dirty="0"/>
            </a:p>
          </p:txBody>
        </p:sp>
        <p:cxnSp>
          <p:nvCxnSpPr>
            <p:cNvPr id="20" name="Straight Connector 19"/>
            <p:cNvCxnSpPr/>
            <p:nvPr/>
          </p:nvCxnSpPr>
          <p:spPr>
            <a:xfrm flipV="1">
              <a:off x="5747326" y="4265540"/>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747326" y="4143592"/>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7185889" y="2706252"/>
            <a:ext cx="951345" cy="905907"/>
            <a:chOff x="7185889" y="2456873"/>
            <a:chExt cx="951345" cy="2817091"/>
          </a:xfrm>
        </p:grpSpPr>
        <p:sp>
          <p:nvSpPr>
            <p:cNvPr id="22" name="Rectangle 21"/>
            <p:cNvSpPr/>
            <p:nvPr/>
          </p:nvSpPr>
          <p:spPr>
            <a:xfrm>
              <a:off x="7185889"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D4</a:t>
              </a:r>
              <a:endParaRPr lang="en-US" dirty="0"/>
            </a:p>
          </p:txBody>
        </p:sp>
        <p:cxnSp>
          <p:nvCxnSpPr>
            <p:cNvPr id="23" name="Straight Connector 22"/>
            <p:cNvCxnSpPr/>
            <p:nvPr/>
          </p:nvCxnSpPr>
          <p:spPr>
            <a:xfrm flipV="1">
              <a:off x="7185889" y="3163491"/>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185889" y="3024910"/>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8624452" y="2706253"/>
            <a:ext cx="951345" cy="2733966"/>
            <a:chOff x="8624452" y="2456873"/>
            <a:chExt cx="951345" cy="2817091"/>
          </a:xfrm>
        </p:grpSpPr>
        <p:sp>
          <p:nvSpPr>
            <p:cNvPr id="25" name="Rectangle 24"/>
            <p:cNvSpPr/>
            <p:nvPr/>
          </p:nvSpPr>
          <p:spPr>
            <a:xfrm>
              <a:off x="8624452" y="2456873"/>
              <a:ext cx="951345" cy="2817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D5</a:t>
              </a:r>
              <a:endParaRPr lang="en-US" dirty="0"/>
            </a:p>
          </p:txBody>
        </p:sp>
        <p:cxnSp>
          <p:nvCxnSpPr>
            <p:cNvPr id="26" name="Straight Connector 25"/>
            <p:cNvCxnSpPr/>
            <p:nvPr/>
          </p:nvCxnSpPr>
          <p:spPr>
            <a:xfrm flipV="1">
              <a:off x="8624452" y="4849088"/>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624452" y="5043922"/>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163860" y="2392215"/>
            <a:ext cx="461665" cy="3131128"/>
          </a:xfrm>
          <a:prstGeom prst="rect">
            <a:avLst/>
          </a:prstGeom>
          <a:noFill/>
        </p:spPr>
        <p:txBody>
          <a:bodyPr vert="vert270" wrap="square" rtlCol="0" anchor="ctr">
            <a:spAutoFit/>
          </a:bodyPr>
          <a:lstStyle/>
          <a:p>
            <a:pPr algn="ctr"/>
            <a:r>
              <a:rPr lang="en-US" dirty="0" smtClean="0"/>
              <a:t>Return</a:t>
            </a:r>
            <a:endParaRPr lang="en-US" dirty="0"/>
          </a:p>
        </p:txBody>
      </p:sp>
      <p:cxnSp>
        <p:nvCxnSpPr>
          <p:cNvPr id="44" name="Straight Connector 43"/>
          <p:cNvCxnSpPr/>
          <p:nvPr/>
        </p:nvCxnSpPr>
        <p:spPr>
          <a:xfrm flipV="1">
            <a:off x="9163623" y="1530748"/>
            <a:ext cx="951345" cy="9236"/>
          </a:xfrm>
          <a:prstGeom prst="line">
            <a:avLst/>
          </a:prstGeom>
          <a:ln w="381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163622" y="1916584"/>
            <a:ext cx="951345" cy="923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148339" y="1355318"/>
            <a:ext cx="1818522" cy="369332"/>
          </a:xfrm>
          <a:prstGeom prst="rect">
            <a:avLst/>
          </a:prstGeom>
          <a:noFill/>
        </p:spPr>
        <p:txBody>
          <a:bodyPr wrap="square" rtlCol="0">
            <a:spAutoFit/>
          </a:bodyPr>
          <a:lstStyle/>
          <a:p>
            <a:r>
              <a:rPr lang="en-US" dirty="0" smtClean="0"/>
              <a:t>True Return</a:t>
            </a:r>
            <a:endParaRPr lang="en-US" dirty="0"/>
          </a:p>
        </p:txBody>
      </p:sp>
      <p:sp>
        <p:nvSpPr>
          <p:cNvPr id="47" name="TextBox 46"/>
          <p:cNvSpPr txBox="1"/>
          <p:nvPr/>
        </p:nvSpPr>
        <p:spPr>
          <a:xfrm>
            <a:off x="10148338" y="1741154"/>
            <a:ext cx="1818523" cy="369332"/>
          </a:xfrm>
          <a:prstGeom prst="rect">
            <a:avLst/>
          </a:prstGeom>
          <a:noFill/>
        </p:spPr>
        <p:txBody>
          <a:bodyPr wrap="square" rtlCol="0">
            <a:spAutoFit/>
          </a:bodyPr>
          <a:lstStyle/>
          <a:p>
            <a:r>
              <a:rPr lang="en-US" dirty="0" smtClean="0"/>
              <a:t>Observed Return</a:t>
            </a:r>
            <a:endParaRPr lang="en-US" dirty="0"/>
          </a:p>
        </p:txBody>
      </p:sp>
      <p:sp>
        <p:nvSpPr>
          <p:cNvPr id="3" name="TextBox 2"/>
          <p:cNvSpPr txBox="1"/>
          <p:nvPr/>
        </p:nvSpPr>
        <p:spPr>
          <a:xfrm>
            <a:off x="2631208" y="5495729"/>
            <a:ext cx="7685810" cy="923330"/>
          </a:xfrm>
          <a:prstGeom prst="rect">
            <a:avLst/>
          </a:prstGeom>
          <a:noFill/>
        </p:spPr>
        <p:txBody>
          <a:bodyPr wrap="square" rtlCol="0" anchor="ctr">
            <a:spAutoFit/>
          </a:bodyPr>
          <a:lstStyle/>
          <a:p>
            <a:pPr algn="ctr"/>
            <a:r>
              <a:rPr lang="en-US" dirty="0" smtClean="0"/>
              <a:t>In the long run, the expected values and true values of the average converge and the ad which has been exploited the most will have a narrower confidence range. In our example, D4 has been exploited the most.</a:t>
            </a:r>
            <a:endParaRPr lang="en-US" dirty="0"/>
          </a:p>
        </p:txBody>
      </p:sp>
    </p:spTree>
    <p:extLst>
      <p:ext uri="{BB962C8B-B14F-4D97-AF65-F5344CB8AC3E}">
        <p14:creationId xmlns:p14="http://schemas.microsoft.com/office/powerpoint/2010/main" val="3998578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Upper Confidence Bound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mj-lt"/>
                  <a:buAutoNum type="arabicPeriod"/>
                </a:pPr>
                <a:r>
                  <a:rPr lang="en-US" dirty="0" smtClean="0"/>
                  <a:t>At each round n, we consider two numbers for each ad i:</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r>
                  <a:rPr lang="en-US" dirty="0" smtClean="0"/>
                  <a:t>(n) – The number of times the ad i was selected up to round n</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𝑖</m:t>
                        </m:r>
                      </m:sub>
                    </m:sSub>
                  </m:oMath>
                </a14:m>
                <a:r>
                  <a:rPr lang="en-US" dirty="0"/>
                  <a:t>(n</a:t>
                </a:r>
                <a:r>
                  <a:rPr lang="en-US" dirty="0" smtClean="0"/>
                  <a:t>) – The sum of rewards of the ad i up to round n</a:t>
                </a:r>
              </a:p>
              <a:p>
                <a:pPr marL="514350" indent="-514350">
                  <a:buFont typeface="+mj-lt"/>
                  <a:buAutoNum type="arabicPeriod"/>
                </a:pPr>
                <a:r>
                  <a:rPr lang="en-US" dirty="0" smtClean="0"/>
                  <a:t>From these two numbers, we compute:</a:t>
                </a:r>
              </a:p>
              <a:p>
                <a:pPr lvl="1"/>
                <a:r>
                  <a:rPr lang="en-US" dirty="0" smtClean="0"/>
                  <a:t>The average reward of ad i up to round n</a:t>
                </a:r>
              </a:p>
              <a:p>
                <a:pPr marL="914400" lvl="2" indent="0">
                  <a:buNone/>
                </a:pPr>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𝑖</m:t>
                            </m:r>
                          </m:sub>
                        </m:sSub>
                      </m:e>
                    </m:acc>
                    <m:r>
                      <a:rPr lang="en-US" sz="2400" i="1" smtClean="0">
                        <a:latin typeface="Cambria Math" panose="02040503050406030204" pitchFamily="18" charset="0"/>
                      </a:rPr>
                      <m:t> </m:t>
                    </m:r>
                  </m:oMath>
                </a14:m>
                <a:r>
                  <a:rPr lang="en-US" sz="2400" dirty="0"/>
                  <a:t>(n</a:t>
                </a:r>
                <a:r>
                  <a:rPr lang="en-US" sz="2400" dirty="0" smtClean="0"/>
                  <a:t>) = </a:t>
                </a:r>
                <a14:m>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i="1">
                                <a:latin typeface="Cambria Math" panose="02040503050406030204" pitchFamily="18" charset="0"/>
                              </a:rPr>
                              <m:t>𝑖</m:t>
                            </m:r>
                          </m:sub>
                        </m:sSub>
                        <m:r>
                          <m:rPr>
                            <m:nor/>
                          </m:rPr>
                          <a:rPr lang="en-US" sz="2400" dirty="0"/>
                          <m:t>(</m:t>
                        </m:r>
                        <m:r>
                          <m:rPr>
                            <m:nor/>
                          </m:rPr>
                          <a:rPr lang="en-US" sz="2400" dirty="0"/>
                          <m:t>n</m:t>
                        </m:r>
                        <m:r>
                          <m:rPr>
                            <m:nor/>
                          </m:rPr>
                          <a:rPr lang="en-US" sz="2400" dirty="0"/>
                          <m:t>)</m:t>
                        </m:r>
                      </m:num>
                      <m:den>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𝑖</m:t>
                            </m:r>
                          </m:sub>
                        </m:sSub>
                        <m:r>
                          <m:rPr>
                            <m:nor/>
                          </m:rPr>
                          <a:rPr lang="en-US" sz="2400" dirty="0"/>
                          <m:t>(</m:t>
                        </m:r>
                        <m:r>
                          <m:rPr>
                            <m:nor/>
                          </m:rPr>
                          <a:rPr lang="en-US" sz="2400" dirty="0"/>
                          <m:t>n</m:t>
                        </m:r>
                        <m:r>
                          <m:rPr>
                            <m:nor/>
                          </m:rPr>
                          <a:rPr lang="en-US" sz="2400" dirty="0"/>
                          <m:t>)</m:t>
                        </m:r>
                      </m:den>
                    </m:f>
                  </m:oMath>
                </a14:m>
                <a:endParaRPr lang="en-US" dirty="0" smtClean="0"/>
              </a:p>
              <a:p>
                <a:pPr lvl="1"/>
                <a:r>
                  <a:rPr lang="en-US" dirty="0" smtClean="0"/>
                  <a:t>The confidence interval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e>
                    </m:acc>
                    <m:r>
                      <a:rPr lang="en-US" i="1">
                        <a:latin typeface="Cambria Math" panose="02040503050406030204" pitchFamily="18" charset="0"/>
                      </a:rPr>
                      <m:t> </m:t>
                    </m:r>
                  </m:oMath>
                </a14:m>
                <a:r>
                  <a:rPr lang="en-US" dirty="0"/>
                  <a:t>(n</a:t>
                </a:r>
                <a:r>
                  <a:rPr lang="en-US" dirty="0" smtClean="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𝑖</m:t>
                        </m:r>
                      </m:sub>
                    </m:sSub>
                  </m:oMath>
                </a14:m>
                <a:r>
                  <a:rPr lang="en-US" dirty="0" smtClean="0"/>
                  <a:t> (n) ,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e>
                    </m:acc>
                    <m:r>
                      <a:rPr lang="en-US" i="1">
                        <a:latin typeface="Cambria Math" panose="02040503050406030204" pitchFamily="18" charset="0"/>
                      </a:rPr>
                      <m:t> </m:t>
                    </m:r>
                  </m:oMath>
                </a14:m>
                <a:r>
                  <a:rPr lang="en-US" dirty="0"/>
                  <a:t>(n)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𝑖</m:t>
                        </m:r>
                      </m:sub>
                    </m:sSub>
                  </m:oMath>
                </a14:m>
                <a:r>
                  <a:rPr lang="en-US" dirty="0"/>
                  <a:t> (n</a:t>
                </a:r>
                <a:r>
                  <a:rPr lang="en-US" dirty="0" smtClean="0"/>
                  <a:t>)] at round n with</a:t>
                </a:r>
              </a:p>
              <a:p>
                <a:pPr marL="914400" lvl="2"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𝑖</m:t>
                        </m:r>
                      </m:sub>
                    </m:sSub>
                  </m:oMath>
                </a14:m>
                <a:r>
                  <a:rPr lang="en-US" dirty="0"/>
                  <a:t> (n</a:t>
                </a:r>
                <a:r>
                  <a:rPr lang="en-US" dirty="0" smtClean="0"/>
                  <a:t>) =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f>
                          <m:fPr>
                            <m:ctrlPr>
                              <a:rPr lang="en-US" i="1" smtClean="0">
                                <a:latin typeface="Cambria Math" panose="02040503050406030204" pitchFamily="18" charset="0"/>
                              </a:rPr>
                            </m:ctrlPr>
                          </m:fPr>
                          <m:num>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r>
                              <m:rPr>
                                <m:nor/>
                              </m:rPr>
                              <a:rPr lang="en-US" dirty="0"/>
                              <m:t>(</m:t>
                            </m:r>
                            <m:r>
                              <m:rPr>
                                <m:nor/>
                              </m:rPr>
                              <a:rPr lang="en-US" dirty="0"/>
                              <m:t>n</m:t>
                            </m:r>
                            <m:r>
                              <m:rPr>
                                <m:nor/>
                              </m:rPr>
                              <a:rPr lang="en-US" dirty="0"/>
                              <m:t>)</m:t>
                            </m:r>
                          </m:den>
                        </m:f>
                      </m:e>
                    </m:rad>
                  </m:oMath>
                </a14:m>
                <a:endParaRPr lang="en-US" dirty="0" smtClean="0"/>
              </a:p>
              <a:p>
                <a:pPr marL="514350" indent="-514350">
                  <a:buFont typeface="+mj-lt"/>
                  <a:buAutoNum type="arabicPeriod"/>
                </a:pPr>
                <a:r>
                  <a:rPr lang="en-US" dirty="0" smtClean="0"/>
                  <a:t>We select the ad i that has the maximum UCB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e>
                    </m:acc>
                    <m:r>
                      <a:rPr lang="en-US" i="1">
                        <a:latin typeface="Cambria Math" panose="02040503050406030204" pitchFamily="18" charset="0"/>
                      </a:rPr>
                      <m:t> </m:t>
                    </m:r>
                  </m:oMath>
                </a14:m>
                <a:r>
                  <a:rPr lang="en-US" dirty="0"/>
                  <a:t>(n)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𝑖</m:t>
                        </m:r>
                      </m:sub>
                    </m:sSub>
                  </m:oMath>
                </a14:m>
                <a:r>
                  <a:rPr lang="en-US" dirty="0"/>
                  <a:t> (n)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b="-36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69280B7-33C8-484D-BC4E-CE9E601AE53A}" type="slidenum">
              <a:rPr lang="en-US" smtClean="0"/>
              <a:t>9</a:t>
            </a:fld>
            <a:endParaRPr lang="en-US"/>
          </a:p>
        </p:txBody>
      </p:sp>
    </p:spTree>
    <p:extLst>
      <p:ext uri="{BB962C8B-B14F-4D97-AF65-F5344CB8AC3E}">
        <p14:creationId xmlns:p14="http://schemas.microsoft.com/office/powerpoint/2010/main" val="160494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2398</TotalTime>
  <Words>982</Words>
  <Application>Microsoft Office PowerPoint</Application>
  <PresentationFormat>Widescreen</PresentationFormat>
  <Paragraphs>208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Multi Armed Bandits</vt:lpstr>
      <vt:lpstr>Table of Contents</vt:lpstr>
      <vt:lpstr>Overview of Multi Armed Bandit Problem</vt:lpstr>
      <vt:lpstr>Overview of Multi Armed Bandit Problem</vt:lpstr>
      <vt:lpstr>Upper Confidence Bound Algorithm</vt:lpstr>
      <vt:lpstr>Upper Confidence Bound Algorithm</vt:lpstr>
      <vt:lpstr>Upper Confidence Bound Algorithm</vt:lpstr>
      <vt:lpstr>Upper Confidence Bound Algorithm</vt:lpstr>
      <vt:lpstr>Upper Confidence Bound Algorithm</vt:lpstr>
      <vt:lpstr>Thompson Sampling Algorithm</vt:lpstr>
      <vt:lpstr>Thompson Sampling Algorithm</vt:lpstr>
      <vt:lpstr>Thompson Sampling Algorithm</vt:lpstr>
      <vt:lpstr>Thompson Sampling Algorithm</vt:lpstr>
      <vt:lpstr>Thompson Sampling Algorithm</vt:lpstr>
      <vt:lpstr>Bayesian Inference: Bernoulli Distribution</vt:lpstr>
      <vt:lpstr>Bayesian Inference: Binomial Distribution</vt:lpstr>
      <vt:lpstr>Bayesian Inference: Beta Distribution</vt:lpstr>
      <vt:lpstr>Bayesian Inference: Conjugate Priors</vt:lpstr>
      <vt:lpstr>Bayesian Inference: Conjugate Priors</vt:lpstr>
      <vt:lpstr>Bayesian Inference: Beta Distribution Conjugate to Bernoulli &amp; Binomial Likelihood</vt:lpstr>
      <vt:lpstr>Appendix: Explanation of UCB Formula</vt:lpstr>
      <vt:lpstr>Appendix</vt:lpstr>
    </vt:vector>
  </TitlesOfParts>
  <Company>Epsilon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 Analytics and CRO Tactics With Machine Learning</dc:title>
  <dc:creator>Bhandari, Keshav</dc:creator>
  <cp:lastModifiedBy>Bhandari, Keshav</cp:lastModifiedBy>
  <cp:revision>186</cp:revision>
  <dcterms:created xsi:type="dcterms:W3CDTF">2017-11-02T11:04:08Z</dcterms:created>
  <dcterms:modified xsi:type="dcterms:W3CDTF">2018-09-23T03:49:13Z</dcterms:modified>
</cp:coreProperties>
</file>