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7/15/2022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msigutha/EshoppingZone-Spring-boot" TargetMode="External"/><Relationship Id="rId7"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017893558"/>
              </p:ext>
            </p:extLst>
          </p:nvPr>
        </p:nvGraphicFramePr>
        <p:xfrm>
          <a:off x="9220200" y="1185944"/>
          <a:ext cx="2971800" cy="4549186"/>
        </p:xfrm>
        <a:graphic>
          <a:graphicData uri="http://schemas.openxmlformats.org/drawingml/2006/table">
            <a:tbl>
              <a:tblPr firstRow="1" bandRow="1">
                <a:tableStyleId>{0E3FDE45-AF77-4B5C-9715-49D594BDF05E}</a:tableStyleId>
              </a:tblPr>
              <a:tblGrid>
                <a:gridCol w="715273">
                  <a:extLst>
                    <a:ext uri="{9D8B030D-6E8A-4147-A177-3AD203B41FA5}">
                      <a16:colId xmlns:a16="http://schemas.microsoft.com/office/drawing/2014/main" val="3331298770"/>
                    </a:ext>
                  </a:extLst>
                </a:gridCol>
                <a:gridCol w="2256527">
                  <a:extLst>
                    <a:ext uri="{9D8B030D-6E8A-4147-A177-3AD203B41FA5}">
                      <a16:colId xmlns:a16="http://schemas.microsoft.com/office/drawing/2014/main" val="879084521"/>
                    </a:ext>
                  </a:extLst>
                </a:gridCol>
              </a:tblGrid>
              <a:tr h="436712">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9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5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36712">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937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3671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193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02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3671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5587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3671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48778" y="2832273"/>
            <a:ext cx="4472269" cy="4154621"/>
          </a:xfrm>
        </p:spPr>
        <p:txBody>
          <a:bodyPr/>
          <a:lstStyle/>
          <a:p>
            <a:pPr eaLnBrk="1" hangingPunct="1">
              <a:lnSpc>
                <a:spcPct val="114000"/>
              </a:lnSpc>
            </a:pPr>
            <a:r>
              <a:rPr lang="en-US" sz="1100" b="1" u="sng" dirty="0">
                <a:effectLst/>
                <a:latin typeface="Verdana" panose="020B0604030504040204" pitchFamily="34" charset="0"/>
                <a:ea typeface="Verdana" panose="020B0604030504040204" pitchFamily="34" charset="0"/>
                <a:cs typeface="Verdana" panose="020B0604030504040204" pitchFamily="34" charset="0"/>
              </a:rPr>
              <a:t>Neo</a:t>
            </a:r>
            <a:r>
              <a:rPr lang="en-US" sz="1100" b="1" u="sng" spc="5" dirty="0">
                <a:effectLst/>
                <a:latin typeface="Verdana" panose="020B0604030504040204" pitchFamily="34" charset="0"/>
                <a:ea typeface="Verdana" panose="020B0604030504040204" pitchFamily="34" charset="0"/>
                <a:cs typeface="Verdana" panose="020B0604030504040204" pitchFamily="34" charset="0"/>
              </a:rPr>
              <a:t> </a:t>
            </a:r>
            <a:r>
              <a:rPr lang="en-US" sz="1100" b="1" u="sng" dirty="0">
                <a:effectLst/>
                <a:latin typeface="Verdana" panose="020B0604030504040204" pitchFamily="34" charset="0"/>
                <a:ea typeface="Verdana" panose="020B0604030504040204" pitchFamily="34" charset="0"/>
                <a:cs typeface="Verdana" panose="020B0604030504040204" pitchFamily="34" charset="0"/>
              </a:rPr>
              <a:t>bookstore</a:t>
            </a:r>
          </a:p>
          <a:p>
            <a:pPr eaLnBrk="1" hangingPunct="1">
              <a:lnSpc>
                <a:spcPct val="114000"/>
              </a:lnSpc>
            </a:pPr>
            <a:r>
              <a:rPr lang="en-US" sz="1100" b="1" dirty="0">
                <a:effectLst/>
                <a:latin typeface="Verdana" panose="020B0604030504040204" pitchFamily="34" charset="0"/>
                <a:ea typeface="Verdana" panose="020B0604030504040204" pitchFamily="34" charset="0"/>
                <a:cs typeface="Verdana" panose="020B0604030504040204" pitchFamily="34" charset="0"/>
              </a:rPr>
              <a:t>Backend</a:t>
            </a:r>
            <a:r>
              <a:rPr lang="en-US" sz="1100" b="1" spc="-45" dirty="0">
                <a:effectLst/>
                <a:latin typeface="Verdana" panose="020B0604030504040204" pitchFamily="34" charset="0"/>
                <a:ea typeface="Verdana" panose="020B0604030504040204" pitchFamily="34" charset="0"/>
                <a:cs typeface="Verdana" panose="020B0604030504040204" pitchFamily="34" charset="0"/>
              </a:rPr>
              <a:t> </a:t>
            </a:r>
            <a:r>
              <a:rPr lang="en-US" sz="1100" b="1" dirty="0">
                <a:effectLst/>
                <a:latin typeface="Verdana" panose="020B0604030504040204" pitchFamily="34" charset="0"/>
                <a:ea typeface="Verdana" panose="020B0604030504040204" pitchFamily="34" charset="0"/>
                <a:cs typeface="Verdana" panose="020B0604030504040204" pitchFamily="34" charset="0"/>
              </a:rPr>
              <a:t>Developer:</a:t>
            </a:r>
          </a:p>
          <a:p>
            <a:pPr>
              <a:lnSpc>
                <a:spcPct val="114000"/>
              </a:lnSpc>
            </a:pPr>
            <a:r>
              <a:rPr lang="en-US" sz="1000" dirty="0">
                <a:effectLst/>
                <a:latin typeface="Verdana" panose="020B0604030504040204" pitchFamily="34" charset="0"/>
                <a:ea typeface="Verdana" panose="020B0604030504040204" pitchFamily="34" charset="0"/>
                <a:cs typeface="Verdana" panose="020B0604030504040204" pitchFamily="34" charset="0"/>
              </a:rPr>
              <a:t>In our project we have used Spring Boot Framework of core java for</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backend development. Our application allows administrator to add,</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modify book, delete book. User can be able to add a book to cart and buy</a:t>
            </a:r>
            <a:r>
              <a:rPr lang="en-US" sz="1000" spc="-30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the</a:t>
            </a:r>
            <a:r>
              <a:rPr lang="en-US" sz="1000" spc="-10"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product. </a:t>
            </a:r>
          </a:p>
          <a:p>
            <a:pPr>
              <a:lnSpc>
                <a:spcPct val="114000"/>
              </a:lnSpc>
            </a:pPr>
            <a:r>
              <a:rPr lang="en-US" sz="1000" dirty="0">
                <a:effectLst/>
                <a:latin typeface="Verdana" panose="020B0604030504040204" pitchFamily="34" charset="0"/>
                <a:ea typeface="Verdana" panose="020B0604030504040204" pitchFamily="34" charset="0"/>
                <a:cs typeface="Verdana" panose="020B0604030504040204" pitchFamily="34" charset="0"/>
              </a:rPr>
              <a:t>Designed UML diagrams based on given requirements. Used Spring boot</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to perform backend tasks. We used Spring data JPA for creation of entities </a:t>
            </a:r>
            <a:r>
              <a:rPr lang="en-US" sz="1000" spc="-305" dirty="0">
                <a:effectLst/>
                <a:latin typeface="Verdana" panose="020B0604030504040204" pitchFamily="34" charset="0"/>
                <a:ea typeface="Verdana" panose="020B0604030504040204" pitchFamily="34" charset="0"/>
                <a:cs typeface="Verdana" panose="020B0604030504040204" pitchFamily="34" charset="0"/>
              </a:rPr>
              <a:t>in</a:t>
            </a:r>
            <a:r>
              <a:rPr lang="en-US" sz="1000" spc="31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PostgreSQL. Done unit testing for all the possible use cases by</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postman</a:t>
            </a:r>
            <a:r>
              <a:rPr lang="en-US" sz="1000" spc="-1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tool</a:t>
            </a:r>
            <a:endParaRPr lang="en-IN" sz="1100" dirty="0">
              <a:effectLst/>
              <a:latin typeface="Verdana" panose="020B0604030504040204" pitchFamily="34" charset="0"/>
              <a:ea typeface="Verdana" panose="020B0604030504040204" pitchFamily="34" charset="0"/>
              <a:cs typeface="Verdana" panose="020B0604030504040204" pitchFamily="34" charset="0"/>
            </a:endParaRPr>
          </a:p>
          <a:p>
            <a:pPr>
              <a:lnSpc>
                <a:spcPct val="114000"/>
              </a:lnSpc>
            </a:pPr>
            <a:r>
              <a:rPr lang="en-US" sz="1100" b="1" u="heavy" dirty="0">
                <a:effectLst/>
                <a:latin typeface="Verdana" panose="020B0604030504040204" pitchFamily="34" charset="0"/>
                <a:ea typeface="Verdana" panose="020B0604030504040204" pitchFamily="34" charset="0"/>
                <a:cs typeface="Verdana" panose="020B0604030504040204" pitchFamily="34" charset="0"/>
              </a:rPr>
              <a:t>Expense</a:t>
            </a:r>
            <a:r>
              <a:rPr lang="en-US" sz="1100" b="1" u="heavy" spc="-45" dirty="0">
                <a:effectLst/>
                <a:latin typeface="Verdana" panose="020B0604030504040204" pitchFamily="34" charset="0"/>
                <a:ea typeface="Verdana" panose="020B0604030504040204" pitchFamily="34" charset="0"/>
                <a:cs typeface="Verdana" panose="020B0604030504040204" pitchFamily="34" charset="0"/>
              </a:rPr>
              <a:t> </a:t>
            </a:r>
            <a:r>
              <a:rPr lang="en-US" sz="1100" b="1" u="heavy" dirty="0">
                <a:effectLst/>
                <a:latin typeface="Verdana" panose="020B0604030504040204" pitchFamily="34" charset="0"/>
                <a:ea typeface="Verdana" panose="020B0604030504040204" pitchFamily="34" charset="0"/>
                <a:cs typeface="Verdana" panose="020B0604030504040204" pitchFamily="34" charset="0"/>
              </a:rPr>
              <a:t>Tracker</a:t>
            </a:r>
          </a:p>
          <a:p>
            <a:pPr>
              <a:lnSpc>
                <a:spcPct val="114000"/>
              </a:lnSpc>
            </a:pPr>
            <a:r>
              <a:rPr lang="en-US" sz="1100" b="1" dirty="0">
                <a:effectLst/>
                <a:latin typeface="Verdana" panose="020B0604030504040204" pitchFamily="34" charset="0"/>
                <a:ea typeface="Verdana" panose="020B0604030504040204" pitchFamily="34" charset="0"/>
                <a:cs typeface="Verdana" panose="020B0604030504040204" pitchFamily="34" charset="0"/>
              </a:rPr>
              <a:t>Front</a:t>
            </a:r>
            <a:r>
              <a:rPr lang="en-US" sz="1100" b="1" spc="-45" dirty="0">
                <a:effectLst/>
                <a:latin typeface="Verdana" panose="020B0604030504040204" pitchFamily="34" charset="0"/>
                <a:ea typeface="Verdana" panose="020B0604030504040204" pitchFamily="34" charset="0"/>
                <a:cs typeface="Verdana" panose="020B0604030504040204" pitchFamily="34" charset="0"/>
              </a:rPr>
              <a:t> </a:t>
            </a:r>
            <a:r>
              <a:rPr lang="en-US" sz="1100" b="1" dirty="0">
                <a:effectLst/>
                <a:latin typeface="Verdana" panose="020B0604030504040204" pitchFamily="34" charset="0"/>
                <a:ea typeface="Verdana" panose="020B0604030504040204" pitchFamily="34" charset="0"/>
                <a:cs typeface="Verdana" panose="020B0604030504040204" pitchFamily="34" charset="0"/>
              </a:rPr>
              <a:t>Developer</a:t>
            </a:r>
            <a:r>
              <a:rPr lang="en-US" b="1" dirty="0">
                <a:effectLst/>
                <a:latin typeface="Verdana" panose="020B0604030504040204" pitchFamily="34" charset="0"/>
                <a:ea typeface="Verdana" panose="020B0604030504040204" pitchFamily="34" charset="0"/>
                <a:cs typeface="Verdana" panose="020B0604030504040204" pitchFamily="34" charset="0"/>
              </a:rPr>
              <a:t>:</a:t>
            </a:r>
          </a:p>
          <a:p>
            <a:pPr>
              <a:lnSpc>
                <a:spcPct val="114000"/>
              </a:lnSpc>
            </a:pPr>
            <a:r>
              <a:rPr lang="en-US" sz="1000" dirty="0">
                <a:effectLst/>
                <a:latin typeface="Verdana" panose="020B0604030504040204" pitchFamily="34" charset="0"/>
                <a:ea typeface="Verdana" panose="020B0604030504040204" pitchFamily="34" charset="0"/>
                <a:cs typeface="Verdana" panose="020B0604030504040204" pitchFamily="34" charset="0"/>
              </a:rPr>
              <a:t>In our project we have used HTML, CSS, JS and ReactJs for front</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development. We can add new expense to expenses tracker, and we can</a:t>
            </a:r>
            <a:r>
              <a:rPr lang="en-US" sz="1000" spc="-30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see all expenses in the expense tracker. We used vscode and node.js to</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create</a:t>
            </a:r>
            <a:r>
              <a:rPr lang="en-US" sz="1000" spc="-20"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the</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expense</a:t>
            </a:r>
            <a:r>
              <a:rPr lang="en-US" sz="1000" spc="20"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tracker</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project.</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p>
            <a:pPr>
              <a:lnSpc>
                <a:spcPct val="114000"/>
              </a:lnSpc>
            </a:pPr>
            <a:endParaRPr lang="en-IN" b="1" dirty="0">
              <a:effectLst/>
              <a:latin typeface="Verdana" panose="020B0604030504040204" pitchFamily="34" charset="0"/>
              <a:ea typeface="Verdana" panose="020B0604030504040204" pitchFamily="34" charset="0"/>
              <a:cs typeface="Verdana" panose="020B0604030504040204" pitchFamily="34" charset="0"/>
            </a:endParaRP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r>
              <a:rPr lang="nl-NL" altLang="nl-NL" dirty="0"/>
              <a:t>Hyderabad</a:t>
            </a:r>
          </a:p>
          <a:p>
            <a:pPr eaLnBrk="1" hangingPunct="1"/>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662" y="1596139"/>
            <a:ext cx="3141123" cy="268288"/>
          </a:xfrm>
        </p:spPr>
        <p:txBody>
          <a:bodyPr/>
          <a:lstStyle/>
          <a:p>
            <a:r>
              <a:rPr lang="nl-NL" altLang="nl-NL" sz="900" dirty="0"/>
              <a:t>PABBA-KESHAVARDHAN.GOUD@CAPGEMINI.COM</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8384" y="1832201"/>
            <a:ext cx="2382837" cy="330200"/>
          </a:xfrm>
        </p:spPr>
        <p:txBody>
          <a:bodyPr/>
          <a:lstStyle/>
          <a:p>
            <a:pPr eaLnBrk="1" hangingPunct="1"/>
            <a:r>
              <a:rPr lang="nl-NL" altLang="nl-NL" dirty="0"/>
              <a:t>+91 7780302871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87362" y="2672557"/>
            <a:ext cx="4008438" cy="2966243"/>
          </a:xfrm>
        </p:spPr>
        <p:txBody>
          <a:bodyPr/>
          <a:lstStyle/>
          <a:p>
            <a:pPr marR="78740" lvl="0">
              <a:lnSpc>
                <a:spcPct val="111000"/>
              </a:lnSpc>
              <a:spcBef>
                <a:spcPts val="1165"/>
              </a:spcBef>
              <a:spcAft>
                <a:spcPts val="0"/>
              </a:spcAft>
              <a:buSzPts val="1000"/>
              <a:tabLst>
                <a:tab pos="241935" algn="l"/>
                <a:tab pos="242570" algn="l"/>
              </a:tabLst>
            </a:pPr>
            <a:r>
              <a:rPr lang="en-US" sz="1100" b="1" dirty="0">
                <a:effectLst/>
                <a:latin typeface="Verdana" panose="020B0604030504040204" pitchFamily="34" charset="0"/>
                <a:ea typeface="Verdana" panose="020B0604030504040204" pitchFamily="34" charset="0"/>
                <a:cs typeface="Verdana" panose="020B0604030504040204" pitchFamily="34" charset="0"/>
              </a:rPr>
              <a:t>Full</a:t>
            </a:r>
            <a:r>
              <a:rPr lang="en-US" sz="1100" b="1" spc="-25" dirty="0">
                <a:effectLst/>
                <a:latin typeface="Verdana" panose="020B0604030504040204" pitchFamily="34" charset="0"/>
                <a:ea typeface="Verdana" panose="020B0604030504040204" pitchFamily="34" charset="0"/>
                <a:cs typeface="Verdana" panose="020B0604030504040204" pitchFamily="34" charset="0"/>
              </a:rPr>
              <a:t> </a:t>
            </a:r>
            <a:r>
              <a:rPr lang="en-US" sz="1100" b="1" dirty="0">
                <a:effectLst/>
                <a:latin typeface="Verdana" panose="020B0604030504040204" pitchFamily="34" charset="0"/>
                <a:ea typeface="Verdana" panose="020B0604030504040204" pitchFamily="34" charset="0"/>
                <a:cs typeface="Verdana" panose="020B0604030504040204" pitchFamily="34" charset="0"/>
              </a:rPr>
              <a:t>Stack</a:t>
            </a:r>
            <a:r>
              <a:rPr lang="en-US" sz="1100" b="1" spc="-15" dirty="0">
                <a:effectLst/>
                <a:latin typeface="Verdana" panose="020B0604030504040204" pitchFamily="34" charset="0"/>
                <a:ea typeface="Verdana" panose="020B0604030504040204" pitchFamily="34" charset="0"/>
                <a:cs typeface="Verdana" panose="020B0604030504040204" pitchFamily="34" charset="0"/>
              </a:rPr>
              <a:t> </a:t>
            </a:r>
            <a:r>
              <a:rPr lang="en-US" sz="1100" b="1" dirty="0">
                <a:effectLst/>
                <a:latin typeface="Verdana" panose="020B0604030504040204" pitchFamily="34" charset="0"/>
                <a:ea typeface="Verdana" panose="020B0604030504040204" pitchFamily="34" charset="0"/>
                <a:cs typeface="Verdana" panose="020B0604030504040204" pitchFamily="34" charset="0"/>
              </a:rPr>
              <a:t>Developer</a:t>
            </a:r>
            <a:endParaRPr lang="en-US" sz="1100" b="1" dirty="0">
              <a:effectLst/>
              <a:latin typeface="Verdana" panose="020B0604030504040204" pitchFamily="34" charset="0"/>
              <a:ea typeface="Arial MT"/>
              <a:cs typeface="Arial MT"/>
            </a:endParaRPr>
          </a:p>
          <a:p>
            <a:pPr marL="342900" marR="78740" lvl="0" indent="-342900">
              <a:lnSpc>
                <a:spcPct val="111000"/>
              </a:lnSpc>
              <a:spcBef>
                <a:spcPts val="1165"/>
              </a:spcBef>
              <a:spcAft>
                <a:spcPts val="0"/>
              </a:spcAft>
              <a:buSzPts val="1000"/>
              <a:buFont typeface="Arial MT"/>
              <a:buChar char="•"/>
              <a:tabLst>
                <a:tab pos="241935" algn="l"/>
                <a:tab pos="242570" algn="l"/>
              </a:tabLst>
            </a:pPr>
            <a:r>
              <a:rPr lang="en-US" sz="1000" dirty="0">
                <a:effectLst/>
                <a:latin typeface="Verdana" panose="020B0604030504040204" pitchFamily="34" charset="0"/>
                <a:ea typeface="Arial MT"/>
                <a:cs typeface="Arial MT"/>
              </a:rPr>
              <a:t>Hands on experience in creating </a:t>
            </a:r>
            <a:r>
              <a:rPr lang="en-US" sz="1000" b="1" dirty="0">
                <a:effectLst/>
                <a:latin typeface="Verdana" panose="020B0604030504040204" pitchFamily="34" charset="0"/>
                <a:ea typeface="Arial MT"/>
                <a:cs typeface="Arial MT"/>
              </a:rPr>
              <a:t>microservices </a:t>
            </a:r>
            <a:r>
              <a:rPr lang="en-US" sz="1000" dirty="0">
                <a:effectLst/>
                <a:latin typeface="Verdana" panose="020B0604030504040204" pitchFamily="34" charset="0"/>
                <a:ea typeface="Arial MT"/>
                <a:cs typeface="Arial MT"/>
              </a:rPr>
              <a:t>with</a:t>
            </a:r>
            <a:r>
              <a:rPr lang="en-US" sz="1000" spc="-340"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Spring boot, Spring Security, Netflix </a:t>
            </a:r>
            <a:r>
              <a:rPr lang="en-US" sz="1000" dirty="0">
                <a:effectLst/>
                <a:latin typeface="Verdana" panose="020B0604030504040204" pitchFamily="34" charset="0"/>
                <a:ea typeface="Arial MT"/>
                <a:cs typeface="Arial MT"/>
              </a:rPr>
              <a:t>Zuul</a:t>
            </a:r>
            <a:r>
              <a:rPr lang="en-US" sz="1000" b="1" dirty="0">
                <a:effectLst/>
                <a:latin typeface="Verdana" panose="020B0604030504040204" pitchFamily="34" charset="0"/>
                <a:ea typeface="Arial MT"/>
                <a:cs typeface="Arial MT"/>
              </a:rPr>
              <a:t> API</a:t>
            </a:r>
            <a:r>
              <a:rPr lang="en-US" sz="1000" b="1" spc="5"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Gateway,</a:t>
            </a:r>
            <a:r>
              <a:rPr lang="en-US" sz="1000" b="1" spc="2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Eureka</a:t>
            </a:r>
            <a:r>
              <a:rPr lang="en-US" sz="1000" spc="1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server</a:t>
            </a:r>
            <a:endParaRPr lang="en-IN" sz="1000" dirty="0">
              <a:effectLst/>
              <a:latin typeface="Verdana" panose="020B0604030504040204" pitchFamily="34" charset="0"/>
              <a:ea typeface="Arial MT"/>
              <a:cs typeface="Arial MT"/>
            </a:endParaRPr>
          </a:p>
          <a:p>
            <a:pPr marL="342900" marR="72390" lvl="0" indent="-342900">
              <a:lnSpc>
                <a:spcPct val="111000"/>
              </a:lnSpc>
              <a:spcBef>
                <a:spcPts val="1030"/>
              </a:spcBef>
              <a:spcAft>
                <a:spcPts val="0"/>
              </a:spcAft>
              <a:buSzPts val="1000"/>
              <a:buFont typeface="Arial MT"/>
              <a:buChar char="•"/>
              <a:tabLst>
                <a:tab pos="241935" algn="l"/>
                <a:tab pos="242570" algn="l"/>
              </a:tabLst>
            </a:pPr>
            <a:r>
              <a:rPr lang="en-US" sz="1000" dirty="0">
                <a:effectLst/>
                <a:latin typeface="Verdana" panose="020B0604030504040204" pitchFamily="34" charset="0"/>
                <a:ea typeface="Arial MT"/>
                <a:cs typeface="Arial MT"/>
              </a:rPr>
              <a:t>Hands on experience in creating </a:t>
            </a:r>
            <a:r>
              <a:rPr lang="en-US" sz="1000" b="1" dirty="0">
                <a:effectLst/>
                <a:latin typeface="Verdana" panose="020B0604030504040204" pitchFamily="34" charset="0"/>
                <a:ea typeface="Arial MT"/>
                <a:cs typeface="Arial MT"/>
              </a:rPr>
              <a:t>DDL, DML, DCL, DQL</a:t>
            </a:r>
            <a:r>
              <a:rPr lang="en-US" sz="1000" b="1" spc="-330"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in</a:t>
            </a:r>
            <a:r>
              <a:rPr lang="en-US" sz="1000" b="1" spc="-5"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Postgres SQL</a:t>
            </a:r>
            <a:endParaRPr lang="en-IN" sz="1000" dirty="0">
              <a:effectLst/>
              <a:latin typeface="Verdana" panose="020B0604030504040204" pitchFamily="34" charset="0"/>
              <a:ea typeface="Arial MT"/>
              <a:cs typeface="Arial MT"/>
            </a:endParaRPr>
          </a:p>
          <a:p>
            <a:pPr marL="342900" lvl="0" indent="-342900">
              <a:spcBef>
                <a:spcPts val="1005"/>
              </a:spcBef>
              <a:buSzPts val="1000"/>
              <a:buFont typeface="Arial MT"/>
              <a:buChar char="•"/>
              <a:tabLst>
                <a:tab pos="241935" algn="l"/>
                <a:tab pos="242570" algn="l"/>
              </a:tabLst>
            </a:pPr>
            <a:r>
              <a:rPr lang="en-US" sz="1000" b="1" dirty="0">
                <a:effectLst/>
                <a:latin typeface="Verdana" panose="020B0604030504040204" pitchFamily="34" charset="0"/>
                <a:ea typeface="Arial MT"/>
                <a:cs typeface="Arial MT"/>
              </a:rPr>
              <a:t>Git</a:t>
            </a:r>
            <a:r>
              <a:rPr lang="en-US" sz="1000" b="1" spc="-20"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&amp;</a:t>
            </a:r>
            <a:r>
              <a:rPr lang="en-US" sz="1000" b="1" spc="-20"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GitHub</a:t>
            </a:r>
            <a:r>
              <a:rPr lang="en-US" sz="1000" b="1" spc="-1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knowledge</a:t>
            </a:r>
            <a:r>
              <a:rPr lang="en-US" sz="1000" spc="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on</a:t>
            </a:r>
            <a:r>
              <a:rPr lang="en-US" sz="1000" spc="-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an</a:t>
            </a:r>
            <a:r>
              <a:rPr lang="en-US" sz="1000" spc="-1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intermediate</a:t>
            </a:r>
            <a:r>
              <a:rPr lang="en-US" sz="1000" spc="1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level</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SzPts val="1000"/>
              <a:buFont typeface="Arial MT"/>
              <a:buChar char="•"/>
              <a:tabLst>
                <a:tab pos="241935" algn="l"/>
                <a:tab pos="242570" algn="l"/>
              </a:tabLst>
            </a:pPr>
            <a:r>
              <a:rPr lang="en-US" sz="1000" dirty="0">
                <a:effectLst/>
                <a:latin typeface="Verdana" panose="020B0604030504040204" pitchFamily="34" charset="0"/>
                <a:ea typeface="Arial MT"/>
                <a:cs typeface="Arial MT"/>
              </a:rPr>
              <a:t>Knowledge</a:t>
            </a:r>
            <a:r>
              <a:rPr lang="en-US" sz="1000" spc="-2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on</a:t>
            </a:r>
            <a:r>
              <a:rPr lang="en-US" sz="1000" spc="10"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HTML,</a:t>
            </a:r>
            <a:r>
              <a:rPr lang="en-US" sz="1000" b="1" spc="-25"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CSS</a:t>
            </a:r>
            <a:r>
              <a:rPr lang="en-US" sz="1000" b="1" spc="-5"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and</a:t>
            </a:r>
            <a:r>
              <a:rPr lang="en-US" sz="1000" b="1" spc="-25" dirty="0">
                <a:effectLst/>
                <a:latin typeface="Verdana" panose="020B0604030504040204" pitchFamily="34" charset="0"/>
                <a:ea typeface="Arial MT"/>
                <a:cs typeface="Arial MT"/>
              </a:rPr>
              <a:t> </a:t>
            </a:r>
            <a:r>
              <a:rPr lang="en-US" sz="1000" b="1" dirty="0">
                <a:effectLst/>
                <a:latin typeface="Verdana" panose="020B0604030504040204" pitchFamily="34" charset="0"/>
                <a:ea typeface="Arial MT"/>
                <a:cs typeface="Arial MT"/>
              </a:rPr>
              <a:t>React</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p>
            <a:pPr marL="342900" marR="24130" lvl="0" indent="-342900">
              <a:lnSpc>
                <a:spcPct val="111000"/>
              </a:lnSpc>
              <a:buSzPts val="1000"/>
              <a:buFont typeface="Arial MT"/>
              <a:buChar char="•"/>
              <a:tabLst>
                <a:tab pos="241935" algn="l"/>
                <a:tab pos="242570" algn="l"/>
              </a:tabLst>
            </a:pPr>
            <a:r>
              <a:rPr lang="en-US" sz="1000" dirty="0">
                <a:effectLst/>
                <a:latin typeface="Verdana" panose="020B0604030504040204" pitchFamily="34" charset="0"/>
                <a:ea typeface="Arial MT"/>
                <a:cs typeface="Arial MT"/>
              </a:rPr>
              <a:t>Ready to learn new technologies and implement them</a:t>
            </a:r>
            <a:r>
              <a:rPr lang="en-US" sz="1000" spc="-34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to</a:t>
            </a:r>
            <a:r>
              <a:rPr lang="en-US" sz="1000" spc="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further</a:t>
            </a:r>
            <a:r>
              <a:rPr lang="en-US" sz="1000" spc="10"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improve</a:t>
            </a:r>
            <a:r>
              <a:rPr lang="en-US" sz="1000" spc="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my</a:t>
            </a:r>
            <a:r>
              <a:rPr lang="en-US" sz="1000" spc="-5" dirty="0">
                <a:effectLst/>
                <a:latin typeface="Verdana" panose="020B0604030504040204" pitchFamily="34" charset="0"/>
                <a:ea typeface="Arial MT"/>
                <a:cs typeface="Arial MT"/>
              </a:rPr>
              <a:t> </a:t>
            </a:r>
            <a:r>
              <a:rPr lang="en-US" sz="1000" dirty="0">
                <a:effectLst/>
                <a:latin typeface="Verdana" panose="020B0604030504040204" pitchFamily="34" charset="0"/>
                <a:ea typeface="Arial MT"/>
                <a:cs typeface="Arial MT"/>
              </a:rPr>
              <a:t>knowledge</a:t>
            </a:r>
            <a:endParaRPr lang="en-IN" sz="1000" dirty="0">
              <a:effectLst/>
              <a:latin typeface="Verdana" panose="020B0604030504040204" pitchFamily="34" charset="0"/>
              <a:ea typeface="Arial MT"/>
              <a:cs typeface="Arial MT"/>
            </a:endParaRPr>
          </a:p>
          <a:p>
            <a:br>
              <a:rPr lang="en-US" sz="1600" dirty="0">
                <a:effectLst/>
                <a:latin typeface="Verdana" panose="020B0604030504040204" pitchFamily="34" charset="0"/>
                <a:ea typeface="Verdana" panose="020B0604030504040204" pitchFamily="34" charset="0"/>
                <a:cs typeface="Verdana" panose="020B0604030504040204" pitchFamily="34" charset="0"/>
              </a:rPr>
            </a:b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GB" altLang="en-US" dirty="0"/>
              <a:t>P</a:t>
            </a:r>
            <a:r>
              <a:rPr lang="en-IN" altLang="en-US" dirty="0"/>
              <a:t>ABBA KESHAVARDHAN GOUD</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3649663" y="634761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129617" y="6536639"/>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889" y="563880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2230" y="197046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Mechanical Engineering</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9" name="Picture Placeholder 8">
            <a:extLst>
              <a:ext uri="{FF2B5EF4-FFF2-40B4-BE49-F238E27FC236}">
                <a16:creationId xmlns:a16="http://schemas.microsoft.com/office/drawing/2014/main" id="{BF587A90-8C55-56CD-3330-FE309B10B7CC}"/>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8585" b="8585"/>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2095</TotalTime>
  <Words>411</Words>
  <Application>Microsoft Office PowerPoint</Application>
  <PresentationFormat>Widescreen</PresentationFormat>
  <Paragraphs>67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Arial MT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keshavgoud33@outlook.com</cp:lastModifiedBy>
  <cp:revision>103</cp:revision>
  <dcterms:created xsi:type="dcterms:W3CDTF">2020-09-22T06:24:34Z</dcterms:created>
  <dcterms:modified xsi:type="dcterms:W3CDTF">2022-07-15T12:21:27Z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