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F0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33" y="0"/>
            <a:ext cx="18273866" cy="736331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860734" y="6742216"/>
            <a:ext cx="6277610" cy="19050"/>
          </a:xfrm>
          <a:custGeom>
            <a:avLst/>
            <a:gdLst/>
            <a:ahLst/>
            <a:cxnLst/>
            <a:rect l="l" t="t" r="r" b="b"/>
            <a:pathLst>
              <a:path w="6277609" h="19050">
                <a:moveTo>
                  <a:pt x="0" y="19038"/>
                </a:moveTo>
                <a:lnTo>
                  <a:pt x="6277058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E0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6475" y="493024"/>
            <a:ext cx="14068425" cy="14247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320" y="2893484"/>
            <a:ext cx="15655290" cy="535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9334" y="3549579"/>
            <a:ext cx="9302115" cy="2755900"/>
          </a:xfrm>
          <a:prstGeom prst="rect">
            <a:avLst/>
          </a:prstGeom>
        </p:spPr>
        <p:txBody>
          <a:bodyPr vert="horz" wrap="square" lIns="0" tIns="360680" rIns="0" bIns="0" rtlCol="0">
            <a:spAutoFit/>
          </a:bodyPr>
          <a:lstStyle/>
          <a:p>
            <a:pPr marL="12700" marR="5080">
              <a:lnSpc>
                <a:spcPct val="77400"/>
              </a:lnSpc>
              <a:spcBef>
                <a:spcPts val="2840"/>
              </a:spcBef>
            </a:pPr>
            <a:r>
              <a:rPr sz="10100" spc="-1030" dirty="0">
                <a:solidFill>
                  <a:srgbClr val="FFFFFF"/>
                </a:solidFill>
                <a:latin typeface="Arial Black"/>
                <a:cs typeface="Arial Black"/>
              </a:rPr>
              <a:t>DAILY</a:t>
            </a:r>
            <a:r>
              <a:rPr sz="10100" spc="-1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100" spc="-1045" dirty="0">
                <a:solidFill>
                  <a:srgbClr val="FFFFFF"/>
                </a:solidFill>
                <a:latin typeface="Arial Black"/>
                <a:cs typeface="Arial Black"/>
              </a:rPr>
              <a:t>OZONER </a:t>
            </a:r>
            <a:r>
              <a:rPr sz="10100" spc="-1015" dirty="0">
                <a:solidFill>
                  <a:srgbClr val="FFFFFF"/>
                </a:solidFill>
                <a:latin typeface="Arial Black"/>
                <a:cs typeface="Arial Black"/>
              </a:rPr>
              <a:t>ANALYSIS</a:t>
            </a:r>
            <a:endParaRPr sz="101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008" y="2819096"/>
            <a:ext cx="10306049" cy="6438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153" rIns="0" bIns="0" rtlCol="0">
            <a:spAutoFit/>
          </a:bodyPr>
          <a:lstStyle/>
          <a:p>
            <a:pPr marL="22225" marR="5080">
              <a:lnSpc>
                <a:spcPts val="3529"/>
              </a:lnSpc>
              <a:spcBef>
                <a:spcPts val="265"/>
              </a:spcBef>
            </a:pPr>
            <a:r>
              <a:rPr sz="3000" spc="130" dirty="0"/>
              <a:t>Q3</a:t>
            </a:r>
            <a:r>
              <a:rPr sz="3000" spc="-260" dirty="0"/>
              <a:t> </a:t>
            </a:r>
            <a:r>
              <a:rPr sz="3000" spc="-900" dirty="0"/>
              <a:t>|</a:t>
            </a:r>
            <a:r>
              <a:rPr sz="3000" spc="-254" dirty="0"/>
              <a:t> </a:t>
            </a:r>
            <a:r>
              <a:rPr sz="3000" spc="105" dirty="0"/>
              <a:t>ANALYZE</a:t>
            </a:r>
            <a:r>
              <a:rPr sz="3000" spc="-254" dirty="0"/>
              <a:t> </a:t>
            </a:r>
            <a:r>
              <a:rPr sz="3000" spc="-30" dirty="0"/>
              <a:t>THE</a:t>
            </a:r>
            <a:r>
              <a:rPr sz="3000" spc="-260" dirty="0"/>
              <a:t> </a:t>
            </a:r>
            <a:r>
              <a:rPr sz="3000" spc="155" dirty="0"/>
              <a:t>OBSERVATION</a:t>
            </a:r>
            <a:r>
              <a:rPr sz="3000" spc="-254" dirty="0"/>
              <a:t> </a:t>
            </a:r>
            <a:r>
              <a:rPr sz="3000" spc="175" dirty="0"/>
              <a:t>COUNT</a:t>
            </a:r>
            <a:r>
              <a:rPr sz="3000" spc="-254" dirty="0"/>
              <a:t> </a:t>
            </a:r>
            <a:r>
              <a:rPr sz="3000" spc="260" dirty="0"/>
              <a:t>AND</a:t>
            </a:r>
            <a:r>
              <a:rPr sz="3000" spc="-260" dirty="0"/>
              <a:t> </a:t>
            </a:r>
            <a:r>
              <a:rPr sz="3000" spc="110" dirty="0"/>
              <a:t>ARTHEMETIC</a:t>
            </a:r>
            <a:r>
              <a:rPr sz="3000" spc="-254" dirty="0"/>
              <a:t> </a:t>
            </a:r>
            <a:r>
              <a:rPr sz="3000" spc="235" dirty="0"/>
              <a:t>MEAN</a:t>
            </a:r>
            <a:r>
              <a:rPr sz="3000" spc="-254" dirty="0"/>
              <a:t> </a:t>
            </a:r>
            <a:r>
              <a:rPr sz="3000" spc="165" dirty="0"/>
              <a:t>BY</a:t>
            </a:r>
            <a:r>
              <a:rPr sz="3000" spc="-254" dirty="0"/>
              <a:t> </a:t>
            </a:r>
            <a:r>
              <a:rPr sz="3000" spc="55" dirty="0"/>
              <a:t>STATE </a:t>
            </a:r>
            <a:r>
              <a:rPr sz="3000" spc="215" dirty="0"/>
              <a:t>NAME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077308" y="2111223"/>
            <a:ext cx="3146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GEOSPATIAL</a:t>
            </a:r>
            <a:r>
              <a:rPr sz="30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MAP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3448" y="3565366"/>
            <a:ext cx="5659755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340" algn="just">
              <a:lnSpc>
                <a:spcPct val="114999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500" spc="5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geospatial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map.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see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distribution</a:t>
            </a:r>
            <a:r>
              <a:rPr sz="25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5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observations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over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52</a:t>
            </a:r>
            <a:r>
              <a:rPr sz="2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states.</a:t>
            </a:r>
            <a:endParaRPr sz="2500">
              <a:latin typeface="Lucida Sans Unicode"/>
              <a:cs typeface="Lucida Sans Unicode"/>
            </a:endParaRPr>
          </a:p>
          <a:p>
            <a:pPr marL="12700" marR="149860">
              <a:lnSpc>
                <a:spcPct val="114999"/>
              </a:lnSpc>
            </a:pP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percentage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observations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count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25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shown</a:t>
            </a:r>
            <a:r>
              <a:rPr sz="25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25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text</a:t>
            </a:r>
            <a:r>
              <a:rPr sz="25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arithmetic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visualized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color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brightness.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darker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shade</a:t>
            </a:r>
            <a:r>
              <a:rPr sz="25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higher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arithmetic </a:t>
            </a:r>
            <a:r>
              <a:rPr sz="2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mean.</a:t>
            </a:r>
            <a:endParaRPr sz="2500">
              <a:latin typeface="Lucida Sans Unicode"/>
              <a:cs typeface="Lucida Sans Unicode"/>
            </a:endParaRPr>
          </a:p>
          <a:p>
            <a:pPr marL="12700" marR="5080">
              <a:lnSpc>
                <a:spcPct val="114999"/>
              </a:lnSpc>
            </a:pPr>
            <a:r>
              <a:rPr sz="25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even</a:t>
            </a:r>
            <a:r>
              <a:rPr sz="2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though</a:t>
            </a:r>
            <a:r>
              <a:rPr sz="2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Arizona</a:t>
            </a:r>
            <a:r>
              <a:rPr sz="2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had</a:t>
            </a:r>
            <a:r>
              <a:rPr sz="2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less </a:t>
            </a:r>
            <a:r>
              <a:rPr sz="2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observations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still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got </a:t>
            </a:r>
            <a:r>
              <a:rPr sz="2500" spc="3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high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arithmetic</a:t>
            </a:r>
            <a:r>
              <a:rPr sz="2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mean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552" y="1628542"/>
            <a:ext cx="11292840" cy="8166100"/>
            <a:chOff x="333552" y="1628542"/>
            <a:chExt cx="11292840" cy="8166100"/>
          </a:xfrm>
        </p:grpSpPr>
        <p:sp>
          <p:nvSpPr>
            <p:cNvPr id="3" name="object 3"/>
            <p:cNvSpPr/>
            <p:nvPr/>
          </p:nvSpPr>
          <p:spPr>
            <a:xfrm>
              <a:off x="333552" y="1628542"/>
              <a:ext cx="11283950" cy="8149590"/>
            </a:xfrm>
            <a:custGeom>
              <a:avLst/>
              <a:gdLst/>
              <a:ahLst/>
              <a:cxnLst/>
              <a:rect l="l" t="t" r="r" b="b"/>
              <a:pathLst>
                <a:path w="11283950" h="8149590">
                  <a:moveTo>
                    <a:pt x="11283552" y="8149232"/>
                  </a:moveTo>
                  <a:lnTo>
                    <a:pt x="0" y="8149232"/>
                  </a:lnTo>
                  <a:lnTo>
                    <a:pt x="0" y="0"/>
                  </a:lnTo>
                  <a:lnTo>
                    <a:pt x="11283552" y="0"/>
                  </a:lnTo>
                  <a:lnTo>
                    <a:pt x="11283552" y="81492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3324" y="1628542"/>
              <a:ext cx="6762749" cy="5333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552" y="1628542"/>
              <a:ext cx="4533899" cy="5038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4873" y="6965457"/>
              <a:ext cx="9201149" cy="28289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16000" y="789543"/>
            <a:ext cx="8592820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b="1" spc="215" dirty="0">
                <a:solidFill>
                  <a:srgbClr val="FFFFFF"/>
                </a:solidFill>
                <a:latin typeface="Trebuchet MS"/>
                <a:cs typeface="Trebuchet MS"/>
              </a:rPr>
              <a:t>Q4</a:t>
            </a:r>
            <a:r>
              <a:rPr sz="2750" b="1" spc="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-825" dirty="0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sz="27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95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27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75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-25" dirty="0">
                <a:solidFill>
                  <a:srgbClr val="FFFFFF"/>
                </a:solidFill>
                <a:latin typeface="Trebuchet MS"/>
                <a:cs typeface="Trebuchet MS"/>
              </a:rPr>
              <a:t>EFFECT</a:t>
            </a:r>
            <a:r>
              <a:rPr sz="27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7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r>
              <a:rPr sz="27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27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21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7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175" dirty="0">
                <a:solidFill>
                  <a:srgbClr val="FFFFFF"/>
                </a:solidFill>
                <a:latin typeface="Trebuchet MS"/>
                <a:cs typeface="Trebuchet MS"/>
              </a:rPr>
              <a:t>AQI?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97649" y="524017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7649" y="571642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7649" y="6192669"/>
            <a:ext cx="123825" cy="1238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908724" y="714525"/>
            <a:ext cx="6050915" cy="240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2700" b="0" dirty="0">
                <a:latin typeface="Lucida Sans Unicode"/>
                <a:cs typeface="Lucida Sans Unicode"/>
              </a:rPr>
              <a:t>These</a:t>
            </a:r>
            <a:r>
              <a:rPr sz="2700" b="0" spc="50" dirty="0">
                <a:latin typeface="Lucida Sans Unicode"/>
                <a:cs typeface="Lucida Sans Unicode"/>
              </a:rPr>
              <a:t>  </a:t>
            </a:r>
            <a:r>
              <a:rPr sz="2700" b="0" dirty="0">
                <a:latin typeface="Lucida Sans Unicode"/>
                <a:cs typeface="Lucida Sans Unicode"/>
              </a:rPr>
              <a:t>visualizations</a:t>
            </a:r>
            <a:r>
              <a:rPr sz="2700" b="0" spc="50" dirty="0">
                <a:latin typeface="Lucida Sans Unicode"/>
                <a:cs typeface="Lucida Sans Unicode"/>
              </a:rPr>
              <a:t>  </a:t>
            </a:r>
            <a:r>
              <a:rPr sz="2700" b="0" spc="60" dirty="0">
                <a:latin typeface="Lucida Sans Unicode"/>
                <a:cs typeface="Lucida Sans Unicode"/>
              </a:rPr>
              <a:t>show</a:t>
            </a:r>
            <a:r>
              <a:rPr sz="2700" b="0" spc="50" dirty="0">
                <a:latin typeface="Lucida Sans Unicode"/>
                <a:cs typeface="Lucida Sans Unicode"/>
              </a:rPr>
              <a:t>  </a:t>
            </a:r>
            <a:r>
              <a:rPr sz="2700" b="0" dirty="0">
                <a:latin typeface="Lucida Sans Unicode"/>
                <a:cs typeface="Lucida Sans Unicode"/>
              </a:rPr>
              <a:t>us</a:t>
            </a:r>
            <a:r>
              <a:rPr sz="2700" b="0" spc="55" dirty="0">
                <a:latin typeface="Lucida Sans Unicode"/>
                <a:cs typeface="Lucida Sans Unicode"/>
              </a:rPr>
              <a:t>  </a:t>
            </a:r>
            <a:r>
              <a:rPr sz="2700" b="0" spc="35" dirty="0">
                <a:latin typeface="Lucida Sans Unicode"/>
                <a:cs typeface="Lucida Sans Unicode"/>
              </a:rPr>
              <a:t>the </a:t>
            </a:r>
            <a:r>
              <a:rPr sz="2700" b="0" spc="55" dirty="0">
                <a:latin typeface="Lucida Sans Unicode"/>
                <a:cs typeface="Lucida Sans Unicode"/>
              </a:rPr>
              <a:t>effect</a:t>
            </a:r>
            <a:r>
              <a:rPr sz="2700" b="0" spc="235" dirty="0">
                <a:latin typeface="Lucida Sans Unicode"/>
                <a:cs typeface="Lucida Sans Unicode"/>
              </a:rPr>
              <a:t>  </a:t>
            </a:r>
            <a:r>
              <a:rPr sz="2700" b="0" dirty="0">
                <a:latin typeface="Lucida Sans Unicode"/>
                <a:cs typeface="Lucida Sans Unicode"/>
              </a:rPr>
              <a:t>of</a:t>
            </a:r>
            <a:r>
              <a:rPr sz="2700" b="0" spc="235" dirty="0">
                <a:latin typeface="Lucida Sans Unicode"/>
                <a:cs typeface="Lucida Sans Unicode"/>
              </a:rPr>
              <a:t>  </a:t>
            </a:r>
            <a:r>
              <a:rPr sz="2700" b="0" spc="60" dirty="0">
                <a:latin typeface="Lucida Sans Unicode"/>
                <a:cs typeface="Lucida Sans Unicode"/>
              </a:rPr>
              <a:t>the</a:t>
            </a:r>
            <a:r>
              <a:rPr sz="2700" b="0" spc="240" dirty="0">
                <a:latin typeface="Lucida Sans Unicode"/>
                <a:cs typeface="Lucida Sans Unicode"/>
              </a:rPr>
              <a:t>  </a:t>
            </a:r>
            <a:r>
              <a:rPr sz="2700" b="0" spc="100" dirty="0">
                <a:latin typeface="Lucida Sans Unicode"/>
                <a:cs typeface="Lucida Sans Unicode"/>
              </a:rPr>
              <a:t>occurrence</a:t>
            </a:r>
            <a:r>
              <a:rPr sz="2700" b="0" spc="235" dirty="0">
                <a:latin typeface="Lucida Sans Unicode"/>
                <a:cs typeface="Lucida Sans Unicode"/>
              </a:rPr>
              <a:t>  </a:t>
            </a:r>
            <a:r>
              <a:rPr sz="2700" b="0" dirty="0">
                <a:latin typeface="Lucida Sans Unicode"/>
                <a:cs typeface="Lucida Sans Unicode"/>
              </a:rPr>
              <a:t>of</a:t>
            </a:r>
            <a:r>
              <a:rPr sz="2700" b="0" spc="240" dirty="0">
                <a:latin typeface="Lucida Sans Unicode"/>
                <a:cs typeface="Lucida Sans Unicode"/>
              </a:rPr>
              <a:t>  </a:t>
            </a:r>
            <a:r>
              <a:rPr sz="2700" b="0" spc="160" dirty="0">
                <a:latin typeface="Lucida Sans Unicode"/>
                <a:cs typeface="Lucida Sans Unicode"/>
              </a:rPr>
              <a:t>an </a:t>
            </a:r>
            <a:r>
              <a:rPr sz="2700" b="0" spc="90" dirty="0">
                <a:latin typeface="Lucida Sans Unicode"/>
                <a:cs typeface="Lucida Sans Unicode"/>
              </a:rPr>
              <a:t>event</a:t>
            </a:r>
            <a:r>
              <a:rPr sz="2700" b="0" spc="380" dirty="0">
                <a:latin typeface="Lucida Sans Unicode"/>
                <a:cs typeface="Lucida Sans Unicode"/>
              </a:rPr>
              <a:t> </a:t>
            </a:r>
            <a:r>
              <a:rPr sz="2700" b="0" spc="50" dirty="0">
                <a:latin typeface="Lucida Sans Unicode"/>
                <a:cs typeface="Lucida Sans Unicode"/>
              </a:rPr>
              <a:t>on</a:t>
            </a:r>
            <a:r>
              <a:rPr sz="2700" b="0" spc="385" dirty="0">
                <a:latin typeface="Lucida Sans Unicode"/>
                <a:cs typeface="Lucida Sans Unicode"/>
              </a:rPr>
              <a:t> </a:t>
            </a:r>
            <a:r>
              <a:rPr sz="2700" b="0" spc="60" dirty="0">
                <a:latin typeface="Lucida Sans Unicode"/>
                <a:cs typeface="Lucida Sans Unicode"/>
              </a:rPr>
              <a:t>the</a:t>
            </a:r>
            <a:r>
              <a:rPr sz="2700" b="0" spc="380" dirty="0">
                <a:latin typeface="Lucida Sans Unicode"/>
                <a:cs typeface="Lucida Sans Unicode"/>
              </a:rPr>
              <a:t> </a:t>
            </a:r>
            <a:r>
              <a:rPr sz="2700" b="0" dirty="0">
                <a:latin typeface="Lucida Sans Unicode"/>
                <a:cs typeface="Lucida Sans Unicode"/>
              </a:rPr>
              <a:t>AQI</a:t>
            </a:r>
            <a:r>
              <a:rPr sz="2700" b="0" spc="385" dirty="0">
                <a:latin typeface="Lucida Sans Unicode"/>
                <a:cs typeface="Lucida Sans Unicode"/>
              </a:rPr>
              <a:t> </a:t>
            </a:r>
            <a:r>
              <a:rPr sz="2700" b="0" dirty="0">
                <a:latin typeface="Lucida Sans Unicode"/>
                <a:cs typeface="Lucida Sans Unicode"/>
              </a:rPr>
              <a:t>ratio,</a:t>
            </a:r>
            <a:r>
              <a:rPr sz="2700" b="0" spc="380" dirty="0">
                <a:latin typeface="Lucida Sans Unicode"/>
                <a:cs typeface="Lucida Sans Unicode"/>
              </a:rPr>
              <a:t> </a:t>
            </a:r>
            <a:r>
              <a:rPr sz="2700" b="0" spc="140" dirty="0">
                <a:latin typeface="Lucida Sans Unicode"/>
                <a:cs typeface="Lucida Sans Unicode"/>
              </a:rPr>
              <a:t>we</a:t>
            </a:r>
            <a:r>
              <a:rPr sz="2700" b="0" spc="385" dirty="0">
                <a:latin typeface="Lucida Sans Unicode"/>
                <a:cs typeface="Lucida Sans Unicode"/>
              </a:rPr>
              <a:t> </a:t>
            </a:r>
            <a:r>
              <a:rPr sz="2700" b="0" spc="60" dirty="0">
                <a:latin typeface="Lucida Sans Unicode"/>
                <a:cs typeface="Lucida Sans Unicode"/>
              </a:rPr>
              <a:t>clearly </a:t>
            </a:r>
            <a:r>
              <a:rPr sz="2700" b="0" spc="55" dirty="0">
                <a:latin typeface="Lucida Sans Unicode"/>
                <a:cs typeface="Lucida Sans Unicode"/>
              </a:rPr>
              <a:t>note</a:t>
            </a:r>
            <a:r>
              <a:rPr sz="2700" b="0" spc="85" dirty="0">
                <a:latin typeface="Lucida Sans Unicode"/>
                <a:cs typeface="Lucida Sans Unicode"/>
              </a:rPr>
              <a:t> </a:t>
            </a:r>
            <a:r>
              <a:rPr sz="2700" b="0" spc="60" dirty="0">
                <a:latin typeface="Lucida Sans Unicode"/>
                <a:cs typeface="Lucida Sans Unicode"/>
              </a:rPr>
              <a:t>the</a:t>
            </a:r>
            <a:r>
              <a:rPr sz="2700" b="0" spc="90" dirty="0">
                <a:latin typeface="Lucida Sans Unicode"/>
                <a:cs typeface="Lucida Sans Unicode"/>
              </a:rPr>
              <a:t> </a:t>
            </a:r>
            <a:r>
              <a:rPr sz="2700" b="0" spc="130" dirty="0">
                <a:latin typeface="Lucida Sans Unicode"/>
                <a:cs typeface="Lucida Sans Unicode"/>
              </a:rPr>
              <a:t>impact</a:t>
            </a:r>
            <a:r>
              <a:rPr sz="2700" b="0" spc="85" dirty="0">
                <a:latin typeface="Lucida Sans Unicode"/>
                <a:cs typeface="Lucida Sans Unicode"/>
              </a:rPr>
              <a:t> </a:t>
            </a:r>
            <a:r>
              <a:rPr sz="2700" b="0" dirty="0">
                <a:latin typeface="Lucida Sans Unicode"/>
                <a:cs typeface="Lucida Sans Unicode"/>
              </a:rPr>
              <a:t>of</a:t>
            </a:r>
            <a:r>
              <a:rPr sz="2700" b="0" spc="90" dirty="0">
                <a:latin typeface="Lucida Sans Unicode"/>
                <a:cs typeface="Lucida Sans Unicode"/>
              </a:rPr>
              <a:t> </a:t>
            </a:r>
            <a:r>
              <a:rPr sz="2700" b="0" spc="60" dirty="0">
                <a:latin typeface="Lucida Sans Unicode"/>
                <a:cs typeface="Lucida Sans Unicode"/>
              </a:rPr>
              <a:t>the</a:t>
            </a:r>
            <a:r>
              <a:rPr sz="2700" b="0" spc="85" dirty="0">
                <a:latin typeface="Lucida Sans Unicode"/>
                <a:cs typeface="Lucida Sans Unicode"/>
              </a:rPr>
              <a:t> </a:t>
            </a:r>
            <a:r>
              <a:rPr sz="2700" b="0" spc="90" dirty="0">
                <a:latin typeface="Lucida Sans Unicode"/>
                <a:cs typeface="Lucida Sans Unicode"/>
              </a:rPr>
              <a:t>occurrence </a:t>
            </a:r>
            <a:r>
              <a:rPr sz="2700" b="0" dirty="0">
                <a:latin typeface="Lucida Sans Unicode"/>
                <a:cs typeface="Lucida Sans Unicode"/>
              </a:rPr>
              <a:t>of</a:t>
            </a:r>
            <a:r>
              <a:rPr sz="2700" b="0" spc="-120" dirty="0">
                <a:latin typeface="Lucida Sans Unicode"/>
                <a:cs typeface="Lucida Sans Unicode"/>
              </a:rPr>
              <a:t> </a:t>
            </a:r>
            <a:r>
              <a:rPr sz="2700" b="0" spc="80" dirty="0">
                <a:latin typeface="Lucida Sans Unicode"/>
                <a:cs typeface="Lucida Sans Unicode"/>
              </a:rPr>
              <a:t>events</a:t>
            </a:r>
            <a:r>
              <a:rPr sz="2700" b="0" spc="-120" dirty="0">
                <a:latin typeface="Lucida Sans Unicode"/>
                <a:cs typeface="Lucida Sans Unicode"/>
              </a:rPr>
              <a:t> </a:t>
            </a:r>
            <a:r>
              <a:rPr sz="2700" b="0" spc="50" dirty="0">
                <a:latin typeface="Lucida Sans Unicode"/>
                <a:cs typeface="Lucida Sans Unicode"/>
              </a:rPr>
              <a:t>on</a:t>
            </a:r>
            <a:r>
              <a:rPr sz="2700" b="0" spc="-120" dirty="0">
                <a:latin typeface="Lucida Sans Unicode"/>
                <a:cs typeface="Lucida Sans Unicode"/>
              </a:rPr>
              <a:t> </a:t>
            </a:r>
            <a:r>
              <a:rPr sz="2700" b="0" dirty="0">
                <a:latin typeface="Lucida Sans Unicode"/>
                <a:cs typeface="Lucida Sans Unicode"/>
              </a:rPr>
              <a:t>air</a:t>
            </a:r>
            <a:r>
              <a:rPr sz="2700" b="0" spc="-120" dirty="0">
                <a:latin typeface="Lucida Sans Unicode"/>
                <a:cs typeface="Lucida Sans Unicode"/>
              </a:rPr>
              <a:t> </a:t>
            </a:r>
            <a:r>
              <a:rPr sz="2700" b="0" spc="-10" dirty="0">
                <a:latin typeface="Lucida Sans Unicode"/>
                <a:cs typeface="Lucida Sans Unicode"/>
              </a:rPr>
              <a:t>pollution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08724" y="3572024"/>
            <a:ext cx="6055360" cy="621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7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representation</a:t>
            </a:r>
            <a:r>
              <a:rPr sz="27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was</a:t>
            </a:r>
            <a:r>
              <a:rPr sz="27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done</a:t>
            </a:r>
            <a:r>
              <a:rPr sz="27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27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three</a:t>
            </a:r>
            <a:r>
              <a:rPr sz="27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different</a:t>
            </a:r>
            <a:r>
              <a:rPr sz="27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ways</a:t>
            </a:r>
            <a:r>
              <a:rPr sz="27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7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convey</a:t>
            </a:r>
            <a:r>
              <a:rPr sz="27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7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meaning</a:t>
            </a:r>
            <a:endParaRPr sz="2700">
              <a:latin typeface="Lucida Sans Unicode"/>
              <a:cs typeface="Lucida Sans Unicode"/>
            </a:endParaRPr>
          </a:p>
          <a:p>
            <a:pPr marL="594995" marR="4060825">
              <a:lnSpc>
                <a:spcPct val="115700"/>
              </a:lnSpc>
            </a:pPr>
            <a:r>
              <a:rPr sz="27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bubbles </a:t>
            </a:r>
            <a:r>
              <a:rPr sz="27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Pie</a:t>
            </a:r>
            <a:endParaRPr sz="2700">
              <a:latin typeface="Lucida Sans Unicode"/>
              <a:cs typeface="Lucida Sans Unicode"/>
            </a:endParaRPr>
          </a:p>
          <a:p>
            <a:pPr marL="594995">
              <a:lnSpc>
                <a:spcPct val="100000"/>
              </a:lnSpc>
              <a:spcBef>
                <a:spcPts val="509"/>
              </a:spcBef>
            </a:pPr>
            <a:r>
              <a:rPr sz="27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Fixed</a:t>
            </a:r>
            <a:r>
              <a:rPr sz="27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bars</a:t>
            </a:r>
            <a:endParaRPr sz="2700">
              <a:latin typeface="Lucida Sans Unicode"/>
              <a:cs typeface="Lucida Sans Unicode"/>
            </a:endParaRPr>
          </a:p>
          <a:p>
            <a:pPr marL="12700" marR="8890" algn="just">
              <a:lnSpc>
                <a:spcPct val="115700"/>
              </a:lnSpc>
              <a:spcBef>
                <a:spcPts val="3750"/>
              </a:spcBef>
            </a:pP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7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27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case,</a:t>
            </a:r>
            <a:r>
              <a:rPr sz="27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7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choose</a:t>
            </a:r>
            <a:r>
              <a:rPr sz="27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bubbles </a:t>
            </a:r>
            <a:r>
              <a:rPr sz="27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because</a:t>
            </a:r>
            <a:r>
              <a:rPr sz="2700" spc="470" dirty="0">
                <a:solidFill>
                  <a:srgbClr val="FFFFFF"/>
                </a:solidFill>
                <a:latin typeface="Lucida Sans Unicode"/>
                <a:cs typeface="Lucida Sans Unicode"/>
              </a:rPr>
              <a:t>     </a:t>
            </a: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2700" spc="475" dirty="0">
                <a:solidFill>
                  <a:srgbClr val="FFFFFF"/>
                </a:solidFill>
                <a:latin typeface="Lucida Sans Unicode"/>
                <a:cs typeface="Lucida Sans Unicode"/>
              </a:rPr>
              <a:t>     </a:t>
            </a:r>
            <a:r>
              <a:rPr sz="27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communicates </a:t>
            </a:r>
            <a:r>
              <a:rPr sz="27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meaning</a:t>
            </a:r>
            <a:r>
              <a:rPr sz="2700" spc="600" dirty="0">
                <a:solidFill>
                  <a:srgbClr val="FFFFFF"/>
                </a:solidFill>
                <a:latin typeface="Lucida Sans Unicode"/>
                <a:cs typeface="Lucida Sans Unicode"/>
              </a:rPr>
              <a:t>   </a:t>
            </a:r>
            <a:r>
              <a:rPr sz="27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700" spc="605" dirty="0">
                <a:solidFill>
                  <a:srgbClr val="FFFFFF"/>
                </a:solidFill>
                <a:latin typeface="Lucida Sans Unicode"/>
                <a:cs typeface="Lucida Sans Unicode"/>
              </a:rPr>
              <a:t>   </a:t>
            </a: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feeling</a:t>
            </a:r>
            <a:r>
              <a:rPr sz="2700" spc="605" dirty="0">
                <a:solidFill>
                  <a:srgbClr val="FFFFFF"/>
                </a:solidFill>
                <a:latin typeface="Lucida Sans Unicode"/>
                <a:cs typeface="Lucida Sans Unicode"/>
              </a:rPr>
              <a:t>   </a:t>
            </a:r>
            <a:r>
              <a:rPr sz="27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more, </a:t>
            </a:r>
            <a:r>
              <a:rPr sz="27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especially</a:t>
            </a:r>
            <a:r>
              <a:rPr sz="2700" spc="5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its</a:t>
            </a:r>
            <a:r>
              <a:rPr sz="2700" spc="5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association</a:t>
            </a:r>
            <a:r>
              <a:rPr sz="2700" spc="5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700" spc="5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air, </a:t>
            </a:r>
            <a:r>
              <a:rPr sz="27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700" spc="57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sz="2700" spc="57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make</a:t>
            </a:r>
            <a:r>
              <a:rPr sz="2700" spc="57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2700" spc="57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700" spc="570" dirty="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sz="27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most </a:t>
            </a:r>
            <a:r>
              <a:rPr sz="27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appropriate</a:t>
            </a:r>
            <a:r>
              <a:rPr sz="27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7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choice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575129"/>
            <a:ext cx="14325599" cy="7429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789544"/>
            <a:ext cx="8592820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spc="215" dirty="0"/>
              <a:t>Q4</a:t>
            </a:r>
            <a:r>
              <a:rPr sz="2750" spc="420" dirty="0"/>
              <a:t> </a:t>
            </a:r>
            <a:r>
              <a:rPr sz="2750" spc="-825" dirty="0"/>
              <a:t>|</a:t>
            </a:r>
            <a:r>
              <a:rPr sz="2750" spc="-204" dirty="0"/>
              <a:t> </a:t>
            </a:r>
            <a:r>
              <a:rPr sz="2750" spc="95" dirty="0"/>
              <a:t>ANALYZE</a:t>
            </a:r>
            <a:r>
              <a:rPr sz="2750" spc="-204" dirty="0"/>
              <a:t> </a:t>
            </a:r>
            <a:r>
              <a:rPr sz="2750" spc="-25" dirty="0"/>
              <a:t>THE</a:t>
            </a:r>
            <a:r>
              <a:rPr sz="2750" spc="-200" dirty="0"/>
              <a:t> </a:t>
            </a:r>
            <a:r>
              <a:rPr sz="2750" spc="-25" dirty="0"/>
              <a:t>EFFECT</a:t>
            </a:r>
            <a:r>
              <a:rPr sz="2750" spc="-204" dirty="0"/>
              <a:t> </a:t>
            </a:r>
            <a:r>
              <a:rPr sz="2750" spc="50" dirty="0"/>
              <a:t>OF</a:t>
            </a:r>
            <a:r>
              <a:rPr sz="2750" spc="-204" dirty="0"/>
              <a:t> </a:t>
            </a:r>
            <a:r>
              <a:rPr sz="2750" dirty="0"/>
              <a:t>EVENT</a:t>
            </a:r>
            <a:r>
              <a:rPr sz="2750" spc="-204" dirty="0"/>
              <a:t> </a:t>
            </a:r>
            <a:r>
              <a:rPr sz="2750" dirty="0"/>
              <a:t>TYPE</a:t>
            </a:r>
            <a:r>
              <a:rPr sz="2750" spc="-204" dirty="0"/>
              <a:t> </a:t>
            </a:r>
            <a:r>
              <a:rPr sz="2750" spc="215" dirty="0"/>
              <a:t>ON</a:t>
            </a:r>
            <a:r>
              <a:rPr sz="2750" spc="-204" dirty="0"/>
              <a:t> </a:t>
            </a:r>
            <a:r>
              <a:rPr sz="2750" spc="175" dirty="0"/>
              <a:t>AQI?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1016000" y="1303183"/>
            <a:ext cx="1564957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30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visualization</a:t>
            </a:r>
            <a:r>
              <a:rPr sz="3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was</a:t>
            </a:r>
            <a:r>
              <a:rPr sz="3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3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display</a:t>
            </a:r>
            <a:r>
              <a:rPr sz="3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aql</a:t>
            </a:r>
            <a:r>
              <a:rPr sz="3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difference</a:t>
            </a:r>
            <a:r>
              <a:rPr sz="3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locations</a:t>
            </a:r>
            <a:r>
              <a:rPr sz="3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where</a:t>
            </a:r>
            <a:r>
              <a:rPr sz="30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0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events</a:t>
            </a:r>
            <a:r>
              <a:rPr sz="3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occurred</a:t>
            </a:r>
            <a:r>
              <a:rPr sz="30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during</a:t>
            </a:r>
            <a:r>
              <a:rPr sz="3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month</a:t>
            </a:r>
            <a:r>
              <a:rPr sz="30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(June</a:t>
            </a:r>
            <a:r>
              <a:rPr sz="3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0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August).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0376" y="5614840"/>
            <a:ext cx="1993264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22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Size</a:t>
            </a:r>
            <a:r>
              <a:rPr sz="22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sz="22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been </a:t>
            </a:r>
            <a:r>
              <a:rPr sz="22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22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2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represent</a:t>
            </a:r>
            <a:r>
              <a:rPr sz="22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it </a:t>
            </a:r>
            <a:r>
              <a:rPr sz="2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correctly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739844"/>
            <a:ext cx="14532526" cy="7362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789544"/>
            <a:ext cx="8592820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spc="215" dirty="0"/>
              <a:t>Q4</a:t>
            </a:r>
            <a:r>
              <a:rPr sz="2750" spc="420" dirty="0"/>
              <a:t> </a:t>
            </a:r>
            <a:r>
              <a:rPr sz="2750" spc="-825" dirty="0"/>
              <a:t>|</a:t>
            </a:r>
            <a:r>
              <a:rPr sz="2750" spc="-204" dirty="0"/>
              <a:t> </a:t>
            </a:r>
            <a:r>
              <a:rPr sz="2750" spc="95" dirty="0"/>
              <a:t>ANALYZE</a:t>
            </a:r>
            <a:r>
              <a:rPr sz="2750" spc="-204" dirty="0"/>
              <a:t> </a:t>
            </a:r>
            <a:r>
              <a:rPr sz="2750" spc="-25" dirty="0"/>
              <a:t>THE</a:t>
            </a:r>
            <a:r>
              <a:rPr sz="2750" spc="-200" dirty="0"/>
              <a:t> </a:t>
            </a:r>
            <a:r>
              <a:rPr sz="2750" spc="-25" dirty="0"/>
              <a:t>EFFECT</a:t>
            </a:r>
            <a:r>
              <a:rPr sz="2750" spc="-204" dirty="0"/>
              <a:t> </a:t>
            </a:r>
            <a:r>
              <a:rPr sz="2750" spc="50" dirty="0"/>
              <a:t>OF</a:t>
            </a:r>
            <a:r>
              <a:rPr sz="2750" spc="-204" dirty="0"/>
              <a:t> </a:t>
            </a:r>
            <a:r>
              <a:rPr sz="2750" dirty="0"/>
              <a:t>EVENT</a:t>
            </a:r>
            <a:r>
              <a:rPr sz="2750" spc="-204" dirty="0"/>
              <a:t> </a:t>
            </a:r>
            <a:r>
              <a:rPr sz="2750" dirty="0"/>
              <a:t>TYPE</a:t>
            </a:r>
            <a:r>
              <a:rPr sz="2750" spc="-204" dirty="0"/>
              <a:t> </a:t>
            </a:r>
            <a:r>
              <a:rPr sz="2750" spc="215" dirty="0"/>
              <a:t>ON</a:t>
            </a:r>
            <a:r>
              <a:rPr sz="2750" spc="-204" dirty="0"/>
              <a:t> </a:t>
            </a:r>
            <a:r>
              <a:rPr sz="2750" spc="175" dirty="0"/>
              <a:t>AQI?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1016000" y="1509593"/>
            <a:ext cx="1565148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actually,</a:t>
            </a:r>
            <a:r>
              <a:rPr sz="3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3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specifically</a:t>
            </a:r>
            <a:r>
              <a:rPr sz="3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answers</a:t>
            </a:r>
            <a:r>
              <a:rPr sz="3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question:</a:t>
            </a:r>
            <a:r>
              <a:rPr sz="3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What</a:t>
            </a:r>
            <a:r>
              <a:rPr sz="3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3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places</a:t>
            </a:r>
            <a:r>
              <a:rPr sz="3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where</a:t>
            </a:r>
            <a:r>
              <a:rPr sz="3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events </a:t>
            </a:r>
            <a:r>
              <a:rPr sz="3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occurred</a:t>
            </a:r>
            <a:r>
              <a:rPr sz="3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during</a:t>
            </a:r>
            <a:r>
              <a:rPr sz="3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months</a:t>
            </a:r>
            <a:r>
              <a:rPr sz="3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(of</a:t>
            </a:r>
            <a:r>
              <a:rPr sz="3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June</a:t>
            </a:r>
            <a:r>
              <a:rPr sz="3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0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August)?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01736" y="5054813"/>
            <a:ext cx="2148205" cy="202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6700"/>
              </a:lnSpc>
              <a:spcBef>
                <a:spcPts val="95"/>
              </a:spcBef>
            </a:pPr>
            <a:r>
              <a:rPr sz="2250" dirty="0">
                <a:solidFill>
                  <a:srgbClr val="FFFFFF"/>
                </a:solidFill>
                <a:latin typeface="Lucida Sans Unicode"/>
                <a:cs typeface="Lucida Sans Unicode"/>
              </a:rPr>
              <a:t>Colors</a:t>
            </a:r>
            <a:r>
              <a:rPr sz="22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2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shapes</a:t>
            </a:r>
            <a:r>
              <a:rPr sz="22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are </a:t>
            </a:r>
            <a:r>
              <a:rPr sz="22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22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22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representation </a:t>
            </a:r>
            <a:r>
              <a:rPr sz="225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2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5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22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2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map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699" y="611221"/>
            <a:ext cx="11815445" cy="1567180"/>
            <a:chOff x="1028699" y="611221"/>
            <a:chExt cx="11815445" cy="1567180"/>
          </a:xfrm>
        </p:grpSpPr>
        <p:sp>
          <p:nvSpPr>
            <p:cNvPr id="3" name="object 3"/>
            <p:cNvSpPr/>
            <p:nvPr/>
          </p:nvSpPr>
          <p:spPr>
            <a:xfrm>
              <a:off x="1028699" y="611221"/>
              <a:ext cx="7835900" cy="789305"/>
            </a:xfrm>
            <a:custGeom>
              <a:avLst/>
              <a:gdLst/>
              <a:ahLst/>
              <a:cxnLst/>
              <a:rect l="l" t="t" r="r" b="b"/>
              <a:pathLst>
                <a:path w="7835900" h="789305">
                  <a:moveTo>
                    <a:pt x="7466270" y="788729"/>
                  </a:moveTo>
                  <a:lnTo>
                    <a:pt x="394364" y="788729"/>
                  </a:lnTo>
                  <a:lnTo>
                    <a:pt x="342527" y="785309"/>
                  </a:lnTo>
                  <a:lnTo>
                    <a:pt x="292017" y="775218"/>
                  </a:lnTo>
                  <a:lnTo>
                    <a:pt x="243447" y="758709"/>
                  </a:lnTo>
                  <a:lnTo>
                    <a:pt x="197430" y="736038"/>
                  </a:lnTo>
                  <a:lnTo>
                    <a:pt x="154579" y="707458"/>
                  </a:lnTo>
                  <a:lnTo>
                    <a:pt x="115506" y="673222"/>
                  </a:lnTo>
                  <a:lnTo>
                    <a:pt x="81270" y="634149"/>
                  </a:lnTo>
                  <a:lnTo>
                    <a:pt x="52690" y="591298"/>
                  </a:lnTo>
                  <a:lnTo>
                    <a:pt x="30019" y="545281"/>
                  </a:lnTo>
                  <a:lnTo>
                    <a:pt x="13511" y="496711"/>
                  </a:lnTo>
                  <a:lnTo>
                    <a:pt x="3420" y="446201"/>
                  </a:lnTo>
                  <a:lnTo>
                    <a:pt x="0" y="394364"/>
                  </a:lnTo>
                  <a:lnTo>
                    <a:pt x="3420" y="342527"/>
                  </a:lnTo>
                  <a:lnTo>
                    <a:pt x="13511" y="292017"/>
                  </a:lnTo>
                  <a:lnTo>
                    <a:pt x="30019" y="243447"/>
                  </a:lnTo>
                  <a:lnTo>
                    <a:pt x="52690" y="197430"/>
                  </a:lnTo>
                  <a:lnTo>
                    <a:pt x="81270" y="154579"/>
                  </a:lnTo>
                  <a:lnTo>
                    <a:pt x="115506" y="115506"/>
                  </a:lnTo>
                  <a:lnTo>
                    <a:pt x="154579" y="81270"/>
                  </a:lnTo>
                  <a:lnTo>
                    <a:pt x="197430" y="52690"/>
                  </a:lnTo>
                  <a:lnTo>
                    <a:pt x="243447" y="30019"/>
                  </a:lnTo>
                  <a:lnTo>
                    <a:pt x="292017" y="13511"/>
                  </a:lnTo>
                  <a:lnTo>
                    <a:pt x="342527" y="3420"/>
                  </a:lnTo>
                  <a:lnTo>
                    <a:pt x="394364" y="0"/>
                  </a:lnTo>
                  <a:lnTo>
                    <a:pt x="7466270" y="0"/>
                  </a:lnTo>
                  <a:lnTo>
                    <a:pt x="7518107" y="3420"/>
                  </a:lnTo>
                  <a:lnTo>
                    <a:pt x="7568617" y="13511"/>
                  </a:lnTo>
                  <a:lnTo>
                    <a:pt x="7617187" y="30019"/>
                  </a:lnTo>
                  <a:lnTo>
                    <a:pt x="7663204" y="52690"/>
                  </a:lnTo>
                  <a:lnTo>
                    <a:pt x="7706055" y="81270"/>
                  </a:lnTo>
                  <a:lnTo>
                    <a:pt x="7745128" y="115506"/>
                  </a:lnTo>
                  <a:lnTo>
                    <a:pt x="7779363" y="154579"/>
                  </a:lnTo>
                  <a:lnTo>
                    <a:pt x="7807944" y="197430"/>
                  </a:lnTo>
                  <a:lnTo>
                    <a:pt x="7830615" y="243447"/>
                  </a:lnTo>
                  <a:lnTo>
                    <a:pt x="7835610" y="258143"/>
                  </a:lnTo>
                  <a:lnTo>
                    <a:pt x="7835610" y="530585"/>
                  </a:lnTo>
                  <a:lnTo>
                    <a:pt x="7807944" y="591298"/>
                  </a:lnTo>
                  <a:lnTo>
                    <a:pt x="7779363" y="634149"/>
                  </a:lnTo>
                  <a:lnTo>
                    <a:pt x="7745128" y="673222"/>
                  </a:lnTo>
                  <a:lnTo>
                    <a:pt x="7706055" y="707458"/>
                  </a:lnTo>
                  <a:lnTo>
                    <a:pt x="7663204" y="736038"/>
                  </a:lnTo>
                  <a:lnTo>
                    <a:pt x="7617187" y="758709"/>
                  </a:lnTo>
                  <a:lnTo>
                    <a:pt x="7568617" y="775218"/>
                  </a:lnTo>
                  <a:lnTo>
                    <a:pt x="7518107" y="785309"/>
                  </a:lnTo>
                  <a:lnTo>
                    <a:pt x="7466270" y="7887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11234" y="936539"/>
              <a:ext cx="7533005" cy="1241425"/>
            </a:xfrm>
            <a:custGeom>
              <a:avLst/>
              <a:gdLst/>
              <a:ahLst/>
              <a:cxnLst/>
              <a:rect l="l" t="t" r="r" b="b"/>
              <a:pathLst>
                <a:path w="7533005" h="1241425">
                  <a:moveTo>
                    <a:pt x="7046667" y="1241305"/>
                  </a:moveTo>
                  <a:lnTo>
                    <a:pt x="485774" y="1241305"/>
                  </a:lnTo>
                  <a:lnTo>
                    <a:pt x="437762" y="1238927"/>
                  </a:lnTo>
                  <a:lnTo>
                    <a:pt x="390562" y="1231884"/>
                  </a:lnTo>
                  <a:lnTo>
                    <a:pt x="344494" y="1220307"/>
                  </a:lnTo>
                  <a:lnTo>
                    <a:pt x="299876" y="1204327"/>
                  </a:lnTo>
                  <a:lnTo>
                    <a:pt x="257028" y="1184077"/>
                  </a:lnTo>
                  <a:lnTo>
                    <a:pt x="216266" y="1159689"/>
                  </a:lnTo>
                  <a:lnTo>
                    <a:pt x="177911" y="1131294"/>
                  </a:lnTo>
                  <a:lnTo>
                    <a:pt x="142280" y="1099024"/>
                  </a:lnTo>
                  <a:lnTo>
                    <a:pt x="110010" y="1063393"/>
                  </a:lnTo>
                  <a:lnTo>
                    <a:pt x="81615" y="1025038"/>
                  </a:lnTo>
                  <a:lnTo>
                    <a:pt x="57227" y="984276"/>
                  </a:lnTo>
                  <a:lnTo>
                    <a:pt x="36977" y="941428"/>
                  </a:lnTo>
                  <a:lnTo>
                    <a:pt x="20997" y="896810"/>
                  </a:lnTo>
                  <a:lnTo>
                    <a:pt x="9420" y="850742"/>
                  </a:lnTo>
                  <a:lnTo>
                    <a:pt x="2377" y="803542"/>
                  </a:lnTo>
                  <a:lnTo>
                    <a:pt x="0" y="755530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7046667" y="0"/>
                  </a:lnTo>
                  <a:lnTo>
                    <a:pt x="7094680" y="2377"/>
                  </a:lnTo>
                  <a:lnTo>
                    <a:pt x="7141879" y="9420"/>
                  </a:lnTo>
                  <a:lnTo>
                    <a:pt x="7187947" y="20997"/>
                  </a:lnTo>
                  <a:lnTo>
                    <a:pt x="7232565" y="36977"/>
                  </a:lnTo>
                  <a:lnTo>
                    <a:pt x="7275414" y="57227"/>
                  </a:lnTo>
                  <a:lnTo>
                    <a:pt x="7316175" y="81615"/>
                  </a:lnTo>
                  <a:lnTo>
                    <a:pt x="7354531" y="110010"/>
                  </a:lnTo>
                  <a:lnTo>
                    <a:pt x="7390162" y="142280"/>
                  </a:lnTo>
                  <a:lnTo>
                    <a:pt x="7422431" y="177911"/>
                  </a:lnTo>
                  <a:lnTo>
                    <a:pt x="7450826" y="216266"/>
                  </a:lnTo>
                  <a:lnTo>
                    <a:pt x="7475214" y="257028"/>
                  </a:lnTo>
                  <a:lnTo>
                    <a:pt x="7495464" y="299876"/>
                  </a:lnTo>
                  <a:lnTo>
                    <a:pt x="7511444" y="344494"/>
                  </a:lnTo>
                  <a:lnTo>
                    <a:pt x="7523021" y="390562"/>
                  </a:lnTo>
                  <a:lnTo>
                    <a:pt x="7530064" y="437762"/>
                  </a:lnTo>
                  <a:lnTo>
                    <a:pt x="7532441" y="485774"/>
                  </a:lnTo>
                  <a:lnTo>
                    <a:pt x="7532441" y="755530"/>
                  </a:lnTo>
                  <a:lnTo>
                    <a:pt x="7530064" y="803542"/>
                  </a:lnTo>
                  <a:lnTo>
                    <a:pt x="7523021" y="850742"/>
                  </a:lnTo>
                  <a:lnTo>
                    <a:pt x="7511444" y="896810"/>
                  </a:lnTo>
                  <a:lnTo>
                    <a:pt x="7495464" y="941428"/>
                  </a:lnTo>
                  <a:lnTo>
                    <a:pt x="7475214" y="984276"/>
                  </a:lnTo>
                  <a:lnTo>
                    <a:pt x="7450826" y="1025038"/>
                  </a:lnTo>
                  <a:lnTo>
                    <a:pt x="7422431" y="1063393"/>
                  </a:lnTo>
                  <a:lnTo>
                    <a:pt x="7390162" y="1099024"/>
                  </a:lnTo>
                  <a:lnTo>
                    <a:pt x="7354531" y="1131294"/>
                  </a:lnTo>
                  <a:lnTo>
                    <a:pt x="7316175" y="1159689"/>
                  </a:lnTo>
                  <a:lnTo>
                    <a:pt x="7275414" y="1184077"/>
                  </a:lnTo>
                  <a:lnTo>
                    <a:pt x="7232565" y="1204327"/>
                  </a:lnTo>
                  <a:lnTo>
                    <a:pt x="7187947" y="1220307"/>
                  </a:lnTo>
                  <a:lnTo>
                    <a:pt x="7141879" y="1231884"/>
                  </a:lnTo>
                  <a:lnTo>
                    <a:pt x="7094680" y="1238927"/>
                  </a:lnTo>
                  <a:lnTo>
                    <a:pt x="7046667" y="1241305"/>
                  </a:lnTo>
                  <a:close/>
                </a:path>
              </a:pathLst>
            </a:custGeom>
            <a:solidFill>
              <a:srgbClr val="F6B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5045" rIns="0" bIns="0" rtlCol="0">
            <a:spAutoFit/>
          </a:bodyPr>
          <a:lstStyle/>
          <a:p>
            <a:pPr marL="6140450">
              <a:lnSpc>
                <a:spcPct val="100000"/>
              </a:lnSpc>
              <a:spcBef>
                <a:spcPts val="90"/>
              </a:spcBef>
            </a:pPr>
            <a:r>
              <a:rPr spc="290" dirty="0"/>
              <a:t>CONCLUSION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25" algn="just">
              <a:lnSpc>
                <a:spcPct val="116700"/>
              </a:lnSpc>
              <a:spcBef>
                <a:spcPts val="95"/>
              </a:spcBef>
            </a:pPr>
            <a:r>
              <a:rPr dirty="0"/>
              <a:t>After</a:t>
            </a:r>
            <a:r>
              <a:rPr spc="605" dirty="0"/>
              <a:t> </a:t>
            </a:r>
            <a:r>
              <a:rPr spc="160" dirty="0"/>
              <a:t>we</a:t>
            </a:r>
            <a:r>
              <a:rPr spc="605" dirty="0"/>
              <a:t> </a:t>
            </a:r>
            <a:r>
              <a:rPr dirty="0"/>
              <a:t>visualized</a:t>
            </a:r>
            <a:r>
              <a:rPr spc="605" dirty="0"/>
              <a:t> </a:t>
            </a:r>
            <a:r>
              <a:rPr spc="65" dirty="0"/>
              <a:t>the</a:t>
            </a:r>
            <a:r>
              <a:rPr spc="605" dirty="0"/>
              <a:t> </a:t>
            </a:r>
            <a:r>
              <a:rPr spc="195" dirty="0"/>
              <a:t>data</a:t>
            </a:r>
            <a:r>
              <a:rPr spc="605" dirty="0"/>
              <a:t> </a:t>
            </a:r>
            <a:r>
              <a:rPr dirty="0"/>
              <a:t>from</a:t>
            </a:r>
            <a:r>
              <a:rPr spc="605" dirty="0"/>
              <a:t> </a:t>
            </a:r>
            <a:r>
              <a:rPr dirty="0"/>
              <a:t>different</a:t>
            </a:r>
            <a:r>
              <a:rPr spc="605" dirty="0"/>
              <a:t> </a:t>
            </a:r>
            <a:r>
              <a:rPr dirty="0"/>
              <a:t>angles,</a:t>
            </a:r>
            <a:r>
              <a:rPr spc="610" dirty="0"/>
              <a:t> </a:t>
            </a:r>
            <a:r>
              <a:rPr spc="160" dirty="0"/>
              <a:t>we</a:t>
            </a:r>
            <a:r>
              <a:rPr spc="605" dirty="0"/>
              <a:t> </a:t>
            </a:r>
            <a:r>
              <a:rPr dirty="0"/>
              <a:t>found</a:t>
            </a:r>
            <a:r>
              <a:rPr spc="605" dirty="0"/>
              <a:t> </a:t>
            </a:r>
            <a:r>
              <a:rPr spc="80" dirty="0"/>
              <a:t>that</a:t>
            </a:r>
            <a:r>
              <a:rPr spc="605" dirty="0"/>
              <a:t> </a:t>
            </a:r>
            <a:r>
              <a:rPr dirty="0"/>
              <a:t>Arizona</a:t>
            </a:r>
            <a:r>
              <a:rPr spc="605" dirty="0"/>
              <a:t> </a:t>
            </a:r>
            <a:r>
              <a:rPr spc="130" dirty="0"/>
              <a:t>and </a:t>
            </a:r>
            <a:r>
              <a:rPr dirty="0"/>
              <a:t>California</a:t>
            </a:r>
            <a:r>
              <a:rPr spc="-75" dirty="0"/>
              <a:t> </a:t>
            </a:r>
            <a:r>
              <a:rPr spc="175" dirty="0"/>
              <a:t>have</a:t>
            </a:r>
            <a:r>
              <a:rPr spc="-70" dirty="0"/>
              <a:t> </a:t>
            </a:r>
            <a:r>
              <a:rPr spc="65" dirty="0"/>
              <a:t>the</a:t>
            </a:r>
            <a:r>
              <a:rPr spc="-70" dirty="0"/>
              <a:t> </a:t>
            </a:r>
            <a:r>
              <a:rPr spc="85" dirty="0"/>
              <a:t>most</a:t>
            </a:r>
            <a:r>
              <a:rPr spc="-70" dirty="0"/>
              <a:t> </a:t>
            </a:r>
            <a:r>
              <a:rPr spc="-320" dirty="0"/>
              <a:t>1st</a:t>
            </a:r>
            <a:r>
              <a:rPr spc="-70" dirty="0"/>
              <a:t> </a:t>
            </a:r>
            <a:r>
              <a:rPr spc="75" dirty="0"/>
              <a:t>max</a:t>
            </a:r>
            <a:r>
              <a:rPr spc="-70" dirty="0"/>
              <a:t> </a:t>
            </a:r>
            <a:r>
              <a:rPr spc="105" dirty="0"/>
              <a:t>vaule</a:t>
            </a:r>
          </a:p>
          <a:p>
            <a:pPr marL="12700" marR="5080" algn="just">
              <a:lnSpc>
                <a:spcPts val="4200"/>
              </a:lnSpc>
              <a:spcBef>
                <a:spcPts val="240"/>
              </a:spcBef>
            </a:pPr>
            <a:r>
              <a:rPr spc="270" dirty="0"/>
              <a:t>We</a:t>
            </a:r>
            <a:r>
              <a:rPr spc="315" dirty="0"/>
              <a:t> </a:t>
            </a:r>
            <a:r>
              <a:rPr spc="80" dirty="0"/>
              <a:t>also</a:t>
            </a:r>
            <a:r>
              <a:rPr spc="320" dirty="0"/>
              <a:t> </a:t>
            </a:r>
            <a:r>
              <a:rPr spc="75" dirty="0"/>
              <a:t>represented</a:t>
            </a:r>
            <a:r>
              <a:rPr spc="315" dirty="0"/>
              <a:t> </a:t>
            </a:r>
            <a:r>
              <a:rPr dirty="0"/>
              <a:t>AQI</a:t>
            </a:r>
            <a:r>
              <a:rPr spc="320" dirty="0"/>
              <a:t> </a:t>
            </a:r>
            <a:r>
              <a:rPr spc="60" dirty="0"/>
              <a:t>on</a:t>
            </a:r>
            <a:r>
              <a:rPr spc="320" dirty="0"/>
              <a:t> </a:t>
            </a:r>
            <a:r>
              <a:rPr spc="345" dirty="0"/>
              <a:t>a</a:t>
            </a:r>
            <a:r>
              <a:rPr spc="315" dirty="0"/>
              <a:t> </a:t>
            </a:r>
            <a:r>
              <a:rPr spc="250" dirty="0"/>
              <a:t>map</a:t>
            </a:r>
            <a:r>
              <a:rPr spc="320" dirty="0"/>
              <a:t> </a:t>
            </a:r>
            <a:r>
              <a:rPr spc="175" dirty="0"/>
              <a:t>and</a:t>
            </a:r>
            <a:r>
              <a:rPr spc="315" dirty="0"/>
              <a:t> </a:t>
            </a:r>
            <a:r>
              <a:rPr spc="85" dirty="0"/>
              <a:t>how</a:t>
            </a:r>
            <a:r>
              <a:rPr spc="320" dirty="0"/>
              <a:t> </a:t>
            </a:r>
            <a:r>
              <a:rPr dirty="0"/>
              <a:t>it</a:t>
            </a:r>
            <a:r>
              <a:rPr spc="320" dirty="0"/>
              <a:t> </a:t>
            </a:r>
            <a:r>
              <a:rPr spc="70" dirty="0"/>
              <a:t>varies</a:t>
            </a:r>
            <a:r>
              <a:rPr spc="315" dirty="0"/>
              <a:t> </a:t>
            </a:r>
            <a:r>
              <a:rPr spc="105" dirty="0"/>
              <a:t>across</a:t>
            </a:r>
            <a:r>
              <a:rPr spc="320" dirty="0"/>
              <a:t> </a:t>
            </a:r>
            <a:r>
              <a:rPr dirty="0"/>
              <a:t>states,</a:t>
            </a:r>
            <a:r>
              <a:rPr spc="315" dirty="0"/>
              <a:t> </a:t>
            </a:r>
            <a:r>
              <a:rPr spc="95" dirty="0"/>
              <a:t>along</a:t>
            </a:r>
            <a:r>
              <a:rPr spc="320" dirty="0"/>
              <a:t> </a:t>
            </a:r>
            <a:r>
              <a:rPr spc="-20" dirty="0"/>
              <a:t>with </a:t>
            </a:r>
            <a:r>
              <a:rPr spc="125" dirty="0"/>
              <a:t>what</a:t>
            </a:r>
            <a:r>
              <a:rPr spc="-135" dirty="0"/>
              <a:t> </a:t>
            </a:r>
            <a:r>
              <a:rPr spc="65" dirty="0"/>
              <a:t>factors</a:t>
            </a:r>
            <a:r>
              <a:rPr spc="-135" dirty="0"/>
              <a:t> </a:t>
            </a:r>
            <a:r>
              <a:rPr spc="140" dirty="0"/>
              <a:t>are</a:t>
            </a:r>
            <a:r>
              <a:rPr spc="-135" dirty="0"/>
              <a:t> </a:t>
            </a:r>
            <a:r>
              <a:rPr spc="-50" dirty="0"/>
              <a:t>likely</a:t>
            </a:r>
            <a:r>
              <a:rPr spc="-135" dirty="0"/>
              <a:t> </a:t>
            </a:r>
            <a:r>
              <a:rPr dirty="0"/>
              <a:t>to</a:t>
            </a:r>
            <a:r>
              <a:rPr spc="-135" dirty="0"/>
              <a:t> </a:t>
            </a:r>
            <a:r>
              <a:rPr spc="175" dirty="0"/>
              <a:t>cause</a:t>
            </a:r>
            <a:r>
              <a:rPr spc="-130" dirty="0"/>
              <a:t> </a:t>
            </a:r>
            <a:r>
              <a:rPr spc="-25" dirty="0"/>
              <a:t>it.</a:t>
            </a:r>
          </a:p>
          <a:p>
            <a:pPr marL="12700" marR="10160" algn="just">
              <a:lnSpc>
                <a:spcPts val="4200"/>
              </a:lnSpc>
            </a:pPr>
            <a:r>
              <a:rPr spc="270" dirty="0"/>
              <a:t>We</a:t>
            </a:r>
            <a:r>
              <a:rPr spc="735" dirty="0"/>
              <a:t> </a:t>
            </a:r>
            <a:r>
              <a:rPr spc="80" dirty="0"/>
              <a:t>also</a:t>
            </a:r>
            <a:r>
              <a:rPr spc="735" dirty="0"/>
              <a:t> </a:t>
            </a:r>
            <a:r>
              <a:rPr spc="100" dirty="0"/>
              <a:t>showed</a:t>
            </a:r>
            <a:r>
              <a:rPr spc="735" dirty="0"/>
              <a:t> </a:t>
            </a:r>
            <a:r>
              <a:rPr spc="345" dirty="0"/>
              <a:t>a</a:t>
            </a:r>
            <a:r>
              <a:rPr spc="735" dirty="0"/>
              <a:t> </a:t>
            </a:r>
            <a:r>
              <a:rPr dirty="0"/>
              <a:t>linear</a:t>
            </a:r>
            <a:r>
              <a:rPr spc="740" dirty="0"/>
              <a:t> </a:t>
            </a:r>
            <a:r>
              <a:rPr dirty="0"/>
              <a:t>relationship</a:t>
            </a:r>
            <a:r>
              <a:rPr spc="735" dirty="0"/>
              <a:t> </a:t>
            </a:r>
            <a:r>
              <a:rPr spc="120" dirty="0"/>
              <a:t>between</a:t>
            </a:r>
            <a:r>
              <a:rPr spc="735" dirty="0"/>
              <a:t> </a:t>
            </a:r>
            <a:r>
              <a:rPr spc="65" dirty="0"/>
              <a:t>the</a:t>
            </a:r>
            <a:r>
              <a:rPr spc="735" dirty="0"/>
              <a:t> </a:t>
            </a:r>
            <a:r>
              <a:rPr spc="215" dirty="0"/>
              <a:t>mean</a:t>
            </a:r>
            <a:r>
              <a:rPr spc="735" dirty="0"/>
              <a:t> </a:t>
            </a:r>
            <a:r>
              <a:rPr spc="175" dirty="0"/>
              <a:t>and</a:t>
            </a:r>
            <a:r>
              <a:rPr spc="740" dirty="0"/>
              <a:t> </a:t>
            </a:r>
            <a:r>
              <a:rPr spc="65" dirty="0"/>
              <a:t>the</a:t>
            </a:r>
            <a:r>
              <a:rPr spc="735" dirty="0"/>
              <a:t> </a:t>
            </a:r>
            <a:r>
              <a:rPr spc="95" dirty="0"/>
              <a:t>number</a:t>
            </a:r>
            <a:r>
              <a:rPr spc="735" dirty="0"/>
              <a:t> </a:t>
            </a:r>
            <a:r>
              <a:rPr spc="-25" dirty="0"/>
              <a:t>of </a:t>
            </a:r>
            <a:r>
              <a:rPr spc="65" dirty="0"/>
              <a:t>observations</a:t>
            </a:r>
            <a:r>
              <a:rPr spc="200" dirty="0"/>
              <a:t> </a:t>
            </a:r>
            <a:r>
              <a:rPr dirty="0"/>
              <a:t>taken,</a:t>
            </a:r>
            <a:r>
              <a:rPr spc="200" dirty="0"/>
              <a:t> </a:t>
            </a:r>
            <a:r>
              <a:rPr spc="80" dirty="0"/>
              <a:t>which</a:t>
            </a:r>
            <a:r>
              <a:rPr spc="200" dirty="0"/>
              <a:t> </a:t>
            </a:r>
            <a:r>
              <a:rPr spc="250" dirty="0"/>
              <a:t>may</a:t>
            </a:r>
            <a:r>
              <a:rPr spc="204" dirty="0"/>
              <a:t> </a:t>
            </a:r>
            <a:r>
              <a:rPr spc="155" dirty="0"/>
              <a:t>be</a:t>
            </a:r>
            <a:r>
              <a:rPr spc="200" dirty="0"/>
              <a:t> </a:t>
            </a:r>
            <a:r>
              <a:rPr spc="170" dirty="0"/>
              <a:t>because</a:t>
            </a:r>
            <a:r>
              <a:rPr spc="200" dirty="0"/>
              <a:t> </a:t>
            </a:r>
            <a:r>
              <a:rPr dirty="0"/>
              <a:t>taking</a:t>
            </a:r>
            <a:r>
              <a:rPr spc="200" dirty="0"/>
              <a:t> </a:t>
            </a:r>
            <a:r>
              <a:rPr spc="345" dirty="0"/>
              <a:t>a</a:t>
            </a:r>
            <a:r>
              <a:rPr spc="204" dirty="0"/>
              <a:t> </a:t>
            </a:r>
            <a:r>
              <a:rPr dirty="0"/>
              <a:t>lot</a:t>
            </a:r>
            <a:r>
              <a:rPr spc="200" dirty="0"/>
              <a:t> </a:t>
            </a:r>
            <a:r>
              <a:rPr dirty="0"/>
              <a:t>of</a:t>
            </a:r>
            <a:r>
              <a:rPr spc="200" dirty="0"/>
              <a:t> </a:t>
            </a:r>
            <a:r>
              <a:rPr spc="65" dirty="0"/>
              <a:t>observations</a:t>
            </a:r>
            <a:r>
              <a:rPr spc="200" dirty="0"/>
              <a:t> </a:t>
            </a:r>
            <a:r>
              <a:rPr spc="250" dirty="0"/>
              <a:t>may</a:t>
            </a:r>
            <a:r>
              <a:rPr spc="204" dirty="0"/>
              <a:t> </a:t>
            </a:r>
            <a:r>
              <a:rPr spc="130" dirty="0"/>
              <a:t>be </a:t>
            </a:r>
            <a:r>
              <a:rPr spc="100" dirty="0"/>
              <a:t>one</a:t>
            </a:r>
            <a:r>
              <a:rPr spc="-145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65" dirty="0"/>
              <a:t>the</a:t>
            </a:r>
            <a:r>
              <a:rPr spc="-140" dirty="0"/>
              <a:t> </a:t>
            </a:r>
            <a:r>
              <a:rPr spc="85" dirty="0"/>
              <a:t>reasons</a:t>
            </a:r>
            <a:r>
              <a:rPr spc="-145" dirty="0"/>
              <a:t> </a:t>
            </a:r>
            <a:r>
              <a:rPr spc="105" dirty="0"/>
              <a:t>why</a:t>
            </a:r>
            <a:r>
              <a:rPr spc="-145" dirty="0"/>
              <a:t> </a:t>
            </a:r>
            <a:r>
              <a:rPr spc="65" dirty="0"/>
              <a:t>the</a:t>
            </a:r>
            <a:r>
              <a:rPr spc="-140" dirty="0"/>
              <a:t> </a:t>
            </a:r>
            <a:r>
              <a:rPr spc="215" dirty="0"/>
              <a:t>mean</a:t>
            </a:r>
            <a:r>
              <a:rPr spc="-145" dirty="0"/>
              <a:t> </a:t>
            </a:r>
            <a:r>
              <a:rPr spc="100" dirty="0"/>
              <a:t>values</a:t>
            </a:r>
            <a:r>
              <a:rPr spc="-140" dirty="0"/>
              <a:t> </a:t>
            </a:r>
            <a:r>
              <a:rPr spc="140" dirty="0"/>
              <a:t>are</a:t>
            </a:r>
            <a:r>
              <a:rPr spc="-145" dirty="0"/>
              <a:t> </a:t>
            </a:r>
            <a:r>
              <a:rPr spc="90" dirty="0"/>
              <a:t>observed</a:t>
            </a:r>
            <a:r>
              <a:rPr spc="-145" dirty="0"/>
              <a:t> </a:t>
            </a:r>
            <a:r>
              <a:rPr spc="-10" dirty="0"/>
              <a:t>more.</a:t>
            </a:r>
          </a:p>
          <a:p>
            <a:pPr marL="12700" marR="5080" algn="just">
              <a:lnSpc>
                <a:spcPts val="4200"/>
              </a:lnSpc>
            </a:pPr>
            <a:r>
              <a:rPr dirty="0"/>
              <a:t>On</a:t>
            </a:r>
            <a:r>
              <a:rPr spc="475" dirty="0"/>
              <a:t> </a:t>
            </a:r>
            <a:r>
              <a:rPr spc="65" dirty="0"/>
              <a:t>the</a:t>
            </a:r>
            <a:r>
              <a:rPr spc="475" dirty="0"/>
              <a:t> </a:t>
            </a:r>
            <a:r>
              <a:rPr dirty="0"/>
              <a:t>other</a:t>
            </a:r>
            <a:r>
              <a:rPr spc="480" dirty="0"/>
              <a:t> </a:t>
            </a:r>
            <a:r>
              <a:rPr dirty="0"/>
              <a:t>hand,</a:t>
            </a:r>
            <a:r>
              <a:rPr spc="475" dirty="0"/>
              <a:t> </a:t>
            </a:r>
            <a:r>
              <a:rPr spc="160" dirty="0"/>
              <a:t>we</a:t>
            </a:r>
            <a:r>
              <a:rPr spc="475" dirty="0"/>
              <a:t> </a:t>
            </a:r>
            <a:r>
              <a:rPr spc="80" dirty="0"/>
              <a:t>discussed</a:t>
            </a:r>
            <a:r>
              <a:rPr spc="480" dirty="0"/>
              <a:t> </a:t>
            </a:r>
            <a:r>
              <a:rPr spc="65" dirty="0"/>
              <a:t>the</a:t>
            </a:r>
            <a:r>
              <a:rPr spc="475" dirty="0"/>
              <a:t> </a:t>
            </a:r>
            <a:r>
              <a:rPr dirty="0"/>
              <a:t>relationship</a:t>
            </a:r>
            <a:r>
              <a:rPr spc="480" dirty="0"/>
              <a:t> </a:t>
            </a:r>
            <a:r>
              <a:rPr dirty="0"/>
              <a:t>of</a:t>
            </a:r>
            <a:r>
              <a:rPr spc="475" dirty="0"/>
              <a:t> </a:t>
            </a:r>
            <a:r>
              <a:rPr spc="114" dirty="0"/>
              <a:t>occurrence</a:t>
            </a:r>
            <a:r>
              <a:rPr spc="475" dirty="0"/>
              <a:t> </a:t>
            </a:r>
            <a:r>
              <a:rPr dirty="0"/>
              <a:t>of</a:t>
            </a:r>
            <a:r>
              <a:rPr spc="480" dirty="0"/>
              <a:t> </a:t>
            </a:r>
            <a:r>
              <a:rPr spc="90" dirty="0"/>
              <a:t>events</a:t>
            </a:r>
            <a:r>
              <a:rPr spc="475" dirty="0"/>
              <a:t> </a:t>
            </a:r>
            <a:r>
              <a:rPr spc="-20" dirty="0"/>
              <a:t>with </a:t>
            </a:r>
            <a:r>
              <a:rPr dirty="0"/>
              <a:t>pollution</a:t>
            </a:r>
            <a:r>
              <a:rPr spc="459" dirty="0"/>
              <a:t> </a:t>
            </a:r>
            <a:r>
              <a:rPr spc="175" dirty="0"/>
              <a:t>and</a:t>
            </a:r>
            <a:r>
              <a:rPr spc="465" dirty="0"/>
              <a:t> </a:t>
            </a:r>
            <a:r>
              <a:rPr spc="85" dirty="0"/>
              <a:t>how</a:t>
            </a:r>
            <a:r>
              <a:rPr spc="465" dirty="0"/>
              <a:t> </a:t>
            </a:r>
            <a:r>
              <a:rPr dirty="0"/>
              <a:t>it</a:t>
            </a:r>
            <a:r>
              <a:rPr spc="465" dirty="0"/>
              <a:t> </a:t>
            </a:r>
            <a:r>
              <a:rPr spc="170" dirty="0"/>
              <a:t>caused</a:t>
            </a:r>
            <a:r>
              <a:rPr spc="465" dirty="0"/>
              <a:t> </a:t>
            </a:r>
            <a:r>
              <a:rPr spc="200" dirty="0"/>
              <a:t>an</a:t>
            </a:r>
            <a:r>
              <a:rPr spc="465" dirty="0"/>
              <a:t> </a:t>
            </a:r>
            <a:r>
              <a:rPr spc="105" dirty="0"/>
              <a:t>increase</a:t>
            </a:r>
            <a:r>
              <a:rPr spc="465" dirty="0"/>
              <a:t> </a:t>
            </a:r>
            <a:r>
              <a:rPr dirty="0"/>
              <a:t>in</a:t>
            </a:r>
            <a:r>
              <a:rPr spc="465" dirty="0"/>
              <a:t> </a:t>
            </a:r>
            <a:r>
              <a:rPr dirty="0"/>
              <a:t>air</a:t>
            </a:r>
            <a:r>
              <a:rPr spc="465" dirty="0"/>
              <a:t> </a:t>
            </a:r>
            <a:r>
              <a:rPr dirty="0"/>
              <a:t>pollution,</a:t>
            </a:r>
            <a:r>
              <a:rPr spc="465" dirty="0"/>
              <a:t> </a:t>
            </a:r>
            <a:r>
              <a:rPr spc="60" dirty="0"/>
              <a:t>specifically</a:t>
            </a:r>
            <a:r>
              <a:rPr spc="465" dirty="0"/>
              <a:t> </a:t>
            </a:r>
            <a:r>
              <a:rPr spc="65" dirty="0"/>
              <a:t>the</a:t>
            </a:r>
            <a:r>
              <a:rPr spc="465" dirty="0"/>
              <a:t> </a:t>
            </a:r>
            <a:r>
              <a:rPr spc="140" dirty="0"/>
              <a:t>areas </a:t>
            </a:r>
            <a:r>
              <a:rPr spc="65" dirty="0"/>
              <a:t>prone</a:t>
            </a:r>
            <a:r>
              <a:rPr spc="-155" dirty="0"/>
              <a:t> </a:t>
            </a:r>
            <a:r>
              <a:rPr dirty="0"/>
              <a:t>to</a:t>
            </a:r>
            <a:r>
              <a:rPr spc="-155" dirty="0"/>
              <a:t> </a:t>
            </a:r>
            <a:r>
              <a:rPr spc="90" dirty="0"/>
              <a:t>events</a:t>
            </a:r>
            <a:r>
              <a:rPr spc="-155" dirty="0"/>
              <a:t> </a:t>
            </a:r>
            <a:r>
              <a:rPr dirty="0"/>
              <a:t>in</a:t>
            </a:r>
            <a:r>
              <a:rPr spc="-150" dirty="0"/>
              <a:t> </a:t>
            </a:r>
            <a:r>
              <a:rPr spc="65" dirty="0"/>
              <a:t>specific</a:t>
            </a:r>
            <a:r>
              <a:rPr spc="-155" dirty="0"/>
              <a:t> </a:t>
            </a:r>
            <a:r>
              <a:rPr spc="-10" dirty="0"/>
              <a:t>months.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8452" y="3692986"/>
            <a:ext cx="8984615" cy="32124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2530"/>
              </a:lnSpc>
              <a:spcBef>
                <a:spcPts val="345"/>
              </a:spcBef>
            </a:pPr>
            <a:r>
              <a:rPr sz="10450" spc="590" dirty="0"/>
              <a:t>THANK</a:t>
            </a:r>
            <a:r>
              <a:rPr sz="10450" spc="-925" dirty="0"/>
              <a:t> </a:t>
            </a:r>
            <a:r>
              <a:rPr sz="10450" spc="525" dirty="0"/>
              <a:t>YOU </a:t>
            </a:r>
            <a:r>
              <a:rPr sz="10450" spc="250" dirty="0"/>
              <a:t>FOR</a:t>
            </a:r>
            <a:r>
              <a:rPr sz="10450" spc="1280" dirty="0"/>
              <a:t> </a:t>
            </a:r>
            <a:r>
              <a:rPr sz="10450" spc="210" dirty="0"/>
              <a:t>LISTENIG</a:t>
            </a:r>
            <a:endParaRPr sz="104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610624"/>
            <a:ext cx="16230600" cy="7647940"/>
            <a:chOff x="1028700" y="1610624"/>
            <a:chExt cx="16230600" cy="7647940"/>
          </a:xfrm>
        </p:grpSpPr>
        <p:sp>
          <p:nvSpPr>
            <p:cNvPr id="3" name="object 3"/>
            <p:cNvSpPr/>
            <p:nvPr/>
          </p:nvSpPr>
          <p:spPr>
            <a:xfrm>
              <a:off x="1028700" y="1610624"/>
              <a:ext cx="16230600" cy="7647940"/>
            </a:xfrm>
            <a:custGeom>
              <a:avLst/>
              <a:gdLst/>
              <a:ahLst/>
              <a:cxnLst/>
              <a:rect l="l" t="t" r="r" b="b"/>
              <a:pathLst>
                <a:path w="16230600" h="7647940">
                  <a:moveTo>
                    <a:pt x="16230599" y="7647676"/>
                  </a:moveTo>
                  <a:lnTo>
                    <a:pt x="0" y="7647676"/>
                  </a:lnTo>
                  <a:lnTo>
                    <a:pt x="0" y="0"/>
                  </a:lnTo>
                  <a:lnTo>
                    <a:pt x="16230599" y="0"/>
                  </a:lnTo>
                  <a:lnTo>
                    <a:pt x="16230599" y="7647676"/>
                  </a:lnTo>
                  <a:close/>
                </a:path>
              </a:pathLst>
            </a:custGeom>
            <a:solidFill>
              <a:srgbClr val="F6B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874" y="4186464"/>
              <a:ext cx="114300" cy="114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874" y="6015264"/>
              <a:ext cx="114300" cy="114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874" y="6624864"/>
              <a:ext cx="114300" cy="114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874" y="7844064"/>
              <a:ext cx="114300" cy="1142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874" y="8453664"/>
              <a:ext cx="114300" cy="1142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32985" y="2568802"/>
            <a:ext cx="15088235" cy="6123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5400" spc="-535" dirty="0">
                <a:solidFill>
                  <a:srgbClr val="2B1361"/>
                </a:solidFill>
                <a:latin typeface="Arial Black"/>
                <a:cs typeface="Arial Black"/>
              </a:rPr>
              <a:t>ABOUT</a:t>
            </a:r>
            <a:r>
              <a:rPr sz="5400" spc="-660" dirty="0">
                <a:solidFill>
                  <a:srgbClr val="2B1361"/>
                </a:solidFill>
                <a:latin typeface="Arial Black"/>
                <a:cs typeface="Arial Black"/>
              </a:rPr>
              <a:t> </a:t>
            </a:r>
            <a:r>
              <a:rPr sz="5400" spc="-780" dirty="0">
                <a:solidFill>
                  <a:srgbClr val="2B1361"/>
                </a:solidFill>
                <a:latin typeface="Arial Black"/>
                <a:cs typeface="Arial Black"/>
              </a:rPr>
              <a:t>THE</a:t>
            </a:r>
            <a:r>
              <a:rPr sz="5400" spc="-650" dirty="0">
                <a:solidFill>
                  <a:srgbClr val="2B1361"/>
                </a:solidFill>
                <a:latin typeface="Arial Black"/>
                <a:cs typeface="Arial Black"/>
              </a:rPr>
              <a:t> </a:t>
            </a:r>
            <a:r>
              <a:rPr sz="5400" spc="-405" dirty="0">
                <a:solidFill>
                  <a:srgbClr val="2B1361"/>
                </a:solidFill>
                <a:latin typeface="Arial Black"/>
                <a:cs typeface="Arial Black"/>
              </a:rPr>
              <a:t>DATA</a:t>
            </a:r>
            <a:endParaRPr sz="5400">
              <a:latin typeface="Arial Black"/>
              <a:cs typeface="Arial Black"/>
            </a:endParaRPr>
          </a:p>
          <a:p>
            <a:pPr marL="135255" marR="6350" algn="just">
              <a:lnSpc>
                <a:spcPct val="160000"/>
              </a:lnSpc>
              <a:spcBef>
                <a:spcPts val="3130"/>
              </a:spcBef>
            </a:pP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spc="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2500" spc="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 Black"/>
                <a:cs typeface="Arial Black"/>
              </a:rPr>
              <a:t>comes</a:t>
            </a:r>
            <a:r>
              <a:rPr sz="2500" spc="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sz="2500" spc="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80" dirty="0">
                <a:solidFill>
                  <a:srgbClr val="FFFFFF"/>
                </a:solidFill>
                <a:latin typeface="Arial Black"/>
                <a:cs typeface="Arial Black"/>
              </a:rPr>
              <a:t>EPA’s</a:t>
            </a:r>
            <a:r>
              <a:rPr sz="2500" spc="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Arial Black"/>
                <a:cs typeface="Arial Black"/>
              </a:rPr>
              <a:t>Air</a:t>
            </a:r>
            <a:r>
              <a:rPr sz="2500" spc="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Arial Black"/>
                <a:cs typeface="Arial Black"/>
              </a:rPr>
              <a:t>Quality</a:t>
            </a:r>
            <a:r>
              <a:rPr sz="2500" spc="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 Black"/>
                <a:cs typeface="Arial Black"/>
              </a:rPr>
              <a:t>System</a:t>
            </a:r>
            <a:r>
              <a:rPr sz="2500" spc="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Arial Black"/>
                <a:cs typeface="Arial Black"/>
              </a:rPr>
              <a:t>(AQS).</a:t>
            </a:r>
            <a:r>
              <a:rPr sz="2500" spc="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Arial Black"/>
                <a:cs typeface="Arial Black"/>
              </a:rPr>
              <a:t>All</a:t>
            </a:r>
            <a:r>
              <a:rPr sz="2500" spc="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spc="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Arial Black"/>
                <a:cs typeface="Arial Black"/>
              </a:rPr>
              <a:t>collected</a:t>
            </a:r>
            <a:r>
              <a:rPr sz="2500" spc="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Arial Black"/>
                <a:cs typeface="Arial Black"/>
              </a:rPr>
              <a:t>reports</a:t>
            </a:r>
            <a:r>
              <a:rPr sz="2500" spc="7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Arial Black"/>
                <a:cs typeface="Arial Black"/>
              </a:rPr>
              <a:t>are</a:t>
            </a:r>
            <a:r>
              <a:rPr sz="25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Arial Black"/>
                <a:cs typeface="Arial Black"/>
              </a:rPr>
              <a:t>aggregated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Arial Black"/>
                <a:cs typeface="Arial Black"/>
              </a:rPr>
              <a:t>summarized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80" dirty="0">
                <a:solidFill>
                  <a:srgbClr val="FFFFFF"/>
                </a:solidFill>
                <a:latin typeface="Arial Black"/>
                <a:cs typeface="Arial Black"/>
              </a:rPr>
              <a:t>EPA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Arial Black"/>
                <a:cs typeface="Arial Black"/>
              </a:rPr>
              <a:t>system.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Arial Black"/>
                <a:cs typeface="Arial Black"/>
              </a:rPr>
              <a:t>All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35" dirty="0">
                <a:solidFill>
                  <a:srgbClr val="FFFFFF"/>
                </a:solidFill>
                <a:latin typeface="Arial Black"/>
                <a:cs typeface="Arial Black"/>
              </a:rPr>
              <a:t>were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Arial Black"/>
                <a:cs typeface="Arial Black"/>
              </a:rPr>
              <a:t>compressed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Arial Black"/>
                <a:cs typeface="Arial Black"/>
              </a:rPr>
              <a:t>into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50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Arial Black"/>
                <a:cs typeface="Arial Black"/>
              </a:rPr>
              <a:t>single</a:t>
            </a:r>
            <a:r>
              <a:rPr sz="25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Arial Black"/>
                <a:cs typeface="Arial Black"/>
              </a:rPr>
              <a:t>Comma-</a:t>
            </a:r>
            <a:r>
              <a:rPr sz="2500" spc="-70" dirty="0">
                <a:solidFill>
                  <a:srgbClr val="FFFFFF"/>
                </a:solidFill>
                <a:latin typeface="Arial Black"/>
                <a:cs typeface="Arial Black"/>
              </a:rPr>
              <a:t>Separated</a:t>
            </a:r>
            <a:r>
              <a:rPr sz="25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Arial Black"/>
                <a:cs typeface="Arial Black"/>
              </a:rPr>
              <a:t>Value.</a:t>
            </a:r>
            <a:endParaRPr sz="2500">
              <a:latin typeface="Arial Black"/>
              <a:cs typeface="Arial Black"/>
            </a:endParaRPr>
          </a:p>
          <a:p>
            <a:pPr marL="135255" algn="just">
              <a:lnSpc>
                <a:spcPct val="100000"/>
              </a:lnSpc>
              <a:spcBef>
                <a:spcPts val="1800"/>
              </a:spcBef>
            </a:pPr>
            <a:r>
              <a:rPr sz="2500" spc="-8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Arial Black"/>
                <a:cs typeface="Arial Black"/>
              </a:rPr>
              <a:t>includes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Arial Black"/>
                <a:cs typeface="Arial Black"/>
              </a:rPr>
              <a:t>pollution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Arial Black"/>
                <a:cs typeface="Arial Black"/>
              </a:rPr>
              <a:t>standards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5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Arial Black"/>
                <a:cs typeface="Arial Black"/>
              </a:rPr>
              <a:t>air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Arial Black"/>
                <a:cs typeface="Arial Black"/>
              </a:rPr>
              <a:t>quality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standards.</a:t>
            </a:r>
            <a:endParaRPr sz="2500">
              <a:latin typeface="Arial Black"/>
              <a:cs typeface="Arial Black"/>
            </a:endParaRPr>
          </a:p>
          <a:p>
            <a:pPr marL="135255" marR="5080">
              <a:lnSpc>
                <a:spcPct val="160000"/>
              </a:lnSpc>
              <a:tabLst>
                <a:tab pos="848994" algn="l"/>
                <a:tab pos="2512695" algn="l"/>
                <a:tab pos="2995930" algn="l"/>
                <a:tab pos="3709670" algn="l"/>
                <a:tab pos="5161915" algn="l"/>
                <a:tab pos="5807710" algn="l"/>
                <a:tab pos="6807200" algn="l"/>
                <a:tab pos="7784465" algn="l"/>
                <a:tab pos="9716770" algn="l"/>
                <a:tab pos="10438765" algn="l"/>
                <a:tab pos="11062335" algn="l"/>
                <a:tab pos="12393930" algn="l"/>
                <a:tab pos="13941425" algn="l"/>
                <a:tab pos="14804390" algn="l"/>
              </a:tabLst>
            </a:pP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numbers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dataset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we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-20" dirty="0">
                <a:solidFill>
                  <a:srgbClr val="FFFFFF"/>
                </a:solidFill>
                <a:latin typeface="Arial Black"/>
                <a:cs typeface="Arial Black"/>
              </a:rPr>
              <a:t>have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-20" dirty="0">
                <a:solidFill>
                  <a:srgbClr val="FFFFFF"/>
                </a:solidFill>
                <a:latin typeface="Arial Black"/>
                <a:cs typeface="Arial Black"/>
              </a:rPr>
              <a:t>were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calculated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are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-25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275" dirty="0">
                <a:solidFill>
                  <a:srgbClr val="FFFFFF"/>
                </a:solidFill>
                <a:latin typeface="Arial Black"/>
                <a:cs typeface="Arial Black"/>
              </a:rPr>
              <a:t>8-</a:t>
            </a:r>
            <a:r>
              <a:rPr sz="2500" spc="-20" dirty="0">
                <a:solidFill>
                  <a:srgbClr val="FFFFFF"/>
                </a:solidFill>
                <a:latin typeface="Arial Black"/>
                <a:cs typeface="Arial Black"/>
              </a:rPr>
              <a:t>hour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average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-20" dirty="0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500" spc="-140" dirty="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sz="2500" spc="-75" dirty="0">
                <a:solidFill>
                  <a:srgbClr val="FFFFFF"/>
                </a:solidFill>
                <a:latin typeface="Arial Black"/>
                <a:cs typeface="Arial Black"/>
              </a:rPr>
              <a:t>calculated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25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Arial Black"/>
                <a:cs typeface="Arial Black"/>
              </a:rPr>
              <a:t>every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40" dirty="0">
                <a:solidFill>
                  <a:srgbClr val="FFFFFF"/>
                </a:solidFill>
                <a:latin typeface="Arial Black"/>
                <a:cs typeface="Arial Black"/>
              </a:rPr>
              <a:t>clock</a:t>
            </a:r>
            <a:r>
              <a:rPr sz="25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Arial Black"/>
                <a:cs typeface="Arial Black"/>
              </a:rPr>
              <a:t>hour</a:t>
            </a:r>
            <a:endParaRPr sz="2500">
              <a:latin typeface="Arial Black"/>
              <a:cs typeface="Arial Black"/>
            </a:endParaRPr>
          </a:p>
          <a:p>
            <a:pPr marL="135255" marR="3603625">
              <a:lnSpc>
                <a:spcPct val="160000"/>
              </a:lnSpc>
            </a:pP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65" dirty="0">
                <a:solidFill>
                  <a:srgbClr val="FFFFFF"/>
                </a:solidFill>
                <a:latin typeface="Arial Black"/>
                <a:cs typeface="Arial Black"/>
              </a:rPr>
              <a:t>dataset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Arial Black"/>
                <a:cs typeface="Arial Black"/>
              </a:rPr>
              <a:t>Included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52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30" dirty="0">
                <a:solidFill>
                  <a:srgbClr val="FFFFFF"/>
                </a:solidFill>
                <a:latin typeface="Arial Black"/>
                <a:cs typeface="Arial Black"/>
              </a:rPr>
              <a:t>States,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375" dirty="0">
                <a:solidFill>
                  <a:srgbClr val="FFFFFF"/>
                </a:solidFill>
                <a:latin typeface="Arial Black"/>
                <a:cs typeface="Arial Black"/>
              </a:rPr>
              <a:t>517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Arial Black"/>
                <a:cs typeface="Arial Black"/>
              </a:rPr>
              <a:t>counties,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45" dirty="0">
                <a:solidFill>
                  <a:srgbClr val="FFFFFF"/>
                </a:solidFill>
                <a:latin typeface="Arial Black"/>
                <a:cs typeface="Arial Black"/>
              </a:rPr>
              <a:t>674</a:t>
            </a:r>
            <a:r>
              <a:rPr sz="25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35" dirty="0">
                <a:solidFill>
                  <a:srgbClr val="FFFFFF"/>
                </a:solidFill>
                <a:latin typeface="Arial Black"/>
                <a:cs typeface="Arial Black"/>
              </a:rPr>
              <a:t>cities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95" dirty="0">
                <a:solidFill>
                  <a:srgbClr val="FFFFFF"/>
                </a:solidFill>
                <a:latin typeface="Arial Black"/>
                <a:cs typeface="Arial Black"/>
              </a:rPr>
              <a:t>USA. 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5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25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40" dirty="0">
                <a:solidFill>
                  <a:srgbClr val="FFFFFF"/>
                </a:solidFill>
                <a:latin typeface="Arial Black"/>
                <a:cs typeface="Arial Black"/>
              </a:rPr>
              <a:t>were</a:t>
            </a:r>
            <a:r>
              <a:rPr sz="25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Arial Black"/>
                <a:cs typeface="Arial Black"/>
              </a:rPr>
              <a:t>calculated</a:t>
            </a:r>
            <a:r>
              <a:rPr sz="25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sz="25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55" dirty="0">
                <a:solidFill>
                  <a:srgbClr val="FFFFFF"/>
                </a:solidFill>
                <a:latin typeface="Arial Black"/>
                <a:cs typeface="Arial Black"/>
              </a:rPr>
              <a:t>2020</a:t>
            </a:r>
            <a:r>
              <a:rPr sz="25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25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95" dirty="0">
                <a:solidFill>
                  <a:srgbClr val="FFFFFF"/>
                </a:solidFill>
                <a:latin typeface="Arial Black"/>
                <a:cs typeface="Arial Black"/>
              </a:rPr>
              <a:t>2021.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7965">
              <a:lnSpc>
                <a:spcPct val="100000"/>
              </a:lnSpc>
              <a:spcBef>
                <a:spcPts val="100"/>
              </a:spcBef>
            </a:pPr>
            <a:r>
              <a:rPr sz="5400" b="0" spc="-500" dirty="0">
                <a:latin typeface="Arial Black"/>
                <a:cs typeface="Arial Black"/>
              </a:rPr>
              <a:t>INTRODUCTION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353448"/>
            <a:ext cx="4785360" cy="19050"/>
          </a:xfrm>
          <a:custGeom>
            <a:avLst/>
            <a:gdLst/>
            <a:ahLst/>
            <a:cxnLst/>
            <a:rect l="l" t="t" r="r" b="b"/>
            <a:pathLst>
              <a:path w="4785360" h="19050">
                <a:moveTo>
                  <a:pt x="4784811" y="19049"/>
                </a:moveTo>
                <a:lnTo>
                  <a:pt x="0" y="19049"/>
                </a:lnTo>
                <a:lnTo>
                  <a:pt x="0" y="0"/>
                </a:lnTo>
                <a:lnTo>
                  <a:pt x="4784811" y="0"/>
                </a:lnTo>
                <a:lnTo>
                  <a:pt x="4784811" y="190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028700"/>
            <a:ext cx="4300855" cy="19050"/>
          </a:xfrm>
          <a:custGeom>
            <a:avLst/>
            <a:gdLst/>
            <a:ahLst/>
            <a:cxnLst/>
            <a:rect l="l" t="t" r="r" b="b"/>
            <a:pathLst>
              <a:path w="4300855" h="19050">
                <a:moveTo>
                  <a:pt x="4300707" y="19049"/>
                </a:moveTo>
                <a:lnTo>
                  <a:pt x="0" y="19049"/>
                </a:lnTo>
                <a:lnTo>
                  <a:pt x="0" y="0"/>
                </a:lnTo>
                <a:lnTo>
                  <a:pt x="4300707" y="0"/>
                </a:lnTo>
                <a:lnTo>
                  <a:pt x="4300707" y="190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F07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76608" y="3494120"/>
            <a:ext cx="4486275" cy="320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>
              <a:lnSpc>
                <a:spcPts val="8365"/>
              </a:lnSpc>
              <a:spcBef>
                <a:spcPts val="100"/>
              </a:spcBef>
            </a:pPr>
            <a:r>
              <a:rPr sz="70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Variables</a:t>
            </a:r>
            <a:endParaRPr sz="7000">
              <a:latin typeface="Lucida Sans Unicode"/>
              <a:cs typeface="Lucida Sans Unicode"/>
            </a:endParaRPr>
          </a:p>
          <a:p>
            <a:pPr marL="12700" marR="207010" indent="2156460">
              <a:lnSpc>
                <a:spcPts val="8330"/>
              </a:lnSpc>
              <a:spcBef>
                <a:spcPts val="125"/>
              </a:spcBef>
            </a:pPr>
            <a:r>
              <a:rPr sz="7000" spc="240" dirty="0">
                <a:solidFill>
                  <a:srgbClr val="FFFFFF"/>
                </a:solidFill>
                <a:latin typeface="Lucida Sans Unicode"/>
                <a:cs typeface="Lucida Sans Unicode"/>
              </a:rPr>
              <a:t>&amp; </a:t>
            </a:r>
            <a:r>
              <a:rPr sz="7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Hierarchy</a:t>
            </a:r>
            <a:endParaRPr sz="7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3060" y="2359613"/>
            <a:ext cx="133350" cy="133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3060" y="2816813"/>
            <a:ext cx="133350" cy="1333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3060" y="3274013"/>
            <a:ext cx="133350" cy="133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3060" y="3731213"/>
            <a:ext cx="13335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3060" y="4188413"/>
            <a:ext cx="133350" cy="1333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3060" y="4645613"/>
            <a:ext cx="133350" cy="1333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3060" y="5102813"/>
            <a:ext cx="133350" cy="1333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3060" y="5560013"/>
            <a:ext cx="133350" cy="1333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983735" y="2165938"/>
            <a:ext cx="361759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6325">
              <a:lnSpc>
                <a:spcPct val="100000"/>
              </a:lnSpc>
              <a:spcBef>
                <a:spcPts val="100"/>
              </a:spcBef>
            </a:pPr>
            <a:r>
              <a:rPr sz="3000" spc="-320" dirty="0">
                <a:solidFill>
                  <a:srgbClr val="FFFFFF"/>
                </a:solidFill>
                <a:latin typeface="Lucida Sans Unicode"/>
                <a:cs typeface="Lucida Sans Unicode"/>
              </a:rPr>
              <a:t>1st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Max</a:t>
            </a:r>
            <a:r>
              <a:rPr sz="30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Value </a:t>
            </a:r>
            <a:r>
              <a:rPr sz="3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AQI</a:t>
            </a:r>
            <a:endParaRPr sz="3000">
              <a:latin typeface="Lucida Sans Unicode"/>
              <a:cs typeface="Lucida Sans Unicode"/>
            </a:endParaRPr>
          </a:p>
          <a:p>
            <a:pPr marL="12700" marR="39751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Arithmetic</a:t>
            </a:r>
            <a:r>
              <a:rPr sz="30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mean </a:t>
            </a:r>
            <a:r>
              <a:rPr sz="3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latitude longitude</a:t>
            </a:r>
            <a:endParaRPr sz="300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</a:pPr>
            <a:r>
              <a:rPr sz="30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State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Name </a:t>
            </a:r>
            <a:r>
              <a:rPr sz="30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Observation</a:t>
            </a:r>
            <a:r>
              <a:rPr sz="30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Count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Event</a:t>
            </a:r>
            <a:r>
              <a:rPr sz="3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type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3435" y="8202032"/>
            <a:ext cx="133350" cy="1333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3435" y="8659232"/>
            <a:ext cx="133350" cy="1333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3435" y="9116432"/>
            <a:ext cx="133350" cy="13335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329740" y="1"/>
            <a:ext cx="9234170" cy="10287000"/>
            <a:chOff x="8329740" y="1"/>
            <a:chExt cx="9234170" cy="10287000"/>
          </a:xfrm>
        </p:grpSpPr>
        <p:sp>
          <p:nvSpPr>
            <p:cNvPr id="17" name="object 17"/>
            <p:cNvSpPr/>
            <p:nvPr/>
          </p:nvSpPr>
          <p:spPr>
            <a:xfrm>
              <a:off x="8329783" y="1959553"/>
              <a:ext cx="7433945" cy="0"/>
            </a:xfrm>
            <a:custGeom>
              <a:avLst/>
              <a:gdLst/>
              <a:ahLst/>
              <a:cxnLst/>
              <a:rect l="l" t="t" r="r" b="b"/>
              <a:pathLst>
                <a:path w="7433944">
                  <a:moveTo>
                    <a:pt x="0" y="0"/>
                  </a:moveTo>
                  <a:lnTo>
                    <a:pt x="7433585" y="0"/>
                  </a:lnTo>
                </a:path>
              </a:pathLst>
            </a:custGeom>
            <a:ln w="761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63369" y="1"/>
              <a:ext cx="1800225" cy="10287000"/>
            </a:xfrm>
            <a:custGeom>
              <a:avLst/>
              <a:gdLst/>
              <a:ahLst/>
              <a:cxnLst/>
              <a:rect l="l" t="t" r="r" b="b"/>
              <a:pathLst>
                <a:path w="1800225" h="10287000">
                  <a:moveTo>
                    <a:pt x="180022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800225" y="0"/>
                  </a:lnTo>
                  <a:lnTo>
                    <a:pt x="1800225" y="10287000"/>
                  </a:lnTo>
                  <a:close/>
                </a:path>
              </a:pathLst>
            </a:custGeom>
            <a:solidFill>
              <a:srgbClr val="F7B8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48790" y="7325732"/>
              <a:ext cx="7410450" cy="38100"/>
            </a:xfrm>
            <a:custGeom>
              <a:avLst/>
              <a:gdLst/>
              <a:ahLst/>
              <a:cxnLst/>
              <a:rect l="l" t="t" r="r" b="b"/>
              <a:pathLst>
                <a:path w="7410450" h="38100">
                  <a:moveTo>
                    <a:pt x="0" y="0"/>
                  </a:moveTo>
                  <a:lnTo>
                    <a:pt x="7410452" y="38078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017" y="7744832"/>
              <a:ext cx="133350" cy="133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336035" y="6697664"/>
            <a:ext cx="2044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170" dirty="0">
                <a:solidFill>
                  <a:srgbClr val="FFFFFF"/>
                </a:solidFill>
                <a:latin typeface="Arial"/>
                <a:cs typeface="Arial"/>
              </a:rPr>
              <a:t>Hierarchy</a:t>
            </a:r>
            <a:r>
              <a:rPr sz="30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i="1" spc="-14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336073" y="1228142"/>
            <a:ext cx="7033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i="1" spc="120" dirty="0">
                <a:latin typeface="Arial"/>
                <a:cs typeface="Arial"/>
              </a:rPr>
              <a:t>Select</a:t>
            </a:r>
            <a:r>
              <a:rPr sz="3000" b="0" i="1" spc="65" dirty="0">
                <a:latin typeface="Arial"/>
                <a:cs typeface="Arial"/>
              </a:rPr>
              <a:t> </a:t>
            </a:r>
            <a:r>
              <a:rPr sz="3000" b="0" i="1" spc="235" dirty="0">
                <a:latin typeface="Arial"/>
                <a:cs typeface="Arial"/>
              </a:rPr>
              <a:t>the</a:t>
            </a:r>
            <a:r>
              <a:rPr sz="3000" b="0" i="1" spc="70" dirty="0">
                <a:latin typeface="Arial"/>
                <a:cs typeface="Arial"/>
              </a:rPr>
              <a:t> </a:t>
            </a:r>
            <a:r>
              <a:rPr sz="3000" b="0" i="1" spc="180" dirty="0">
                <a:latin typeface="Arial"/>
                <a:cs typeface="Arial"/>
              </a:rPr>
              <a:t>Variables</a:t>
            </a:r>
            <a:r>
              <a:rPr sz="3000" b="0" i="1" spc="70" dirty="0">
                <a:latin typeface="Arial"/>
                <a:cs typeface="Arial"/>
              </a:rPr>
              <a:t> </a:t>
            </a:r>
            <a:r>
              <a:rPr sz="3000" b="0" i="1" spc="175" dirty="0">
                <a:latin typeface="Arial"/>
                <a:cs typeface="Arial"/>
              </a:rPr>
              <a:t>for</a:t>
            </a:r>
            <a:r>
              <a:rPr sz="3000" b="0" i="1" spc="65" dirty="0">
                <a:latin typeface="Arial"/>
                <a:cs typeface="Arial"/>
              </a:rPr>
              <a:t> </a:t>
            </a:r>
            <a:r>
              <a:rPr sz="3000" b="0" i="1" spc="114" dirty="0">
                <a:latin typeface="Arial"/>
                <a:cs typeface="Arial"/>
              </a:rPr>
              <a:t>Visualization:</a:t>
            </a:r>
            <a:endParaRPr sz="3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83691" y="7551156"/>
            <a:ext cx="31007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marR="388620" indent="-44069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Location</a:t>
            </a:r>
            <a:r>
              <a:rPr sz="3000" spc="7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State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endParaRPr sz="3000">
              <a:latin typeface="Lucida Sans Unicode"/>
              <a:cs typeface="Lucida Sans Unicode"/>
            </a:endParaRPr>
          </a:p>
          <a:p>
            <a:pPr marL="452755" marR="5080">
              <a:lnSpc>
                <a:spcPct val="100000"/>
              </a:lnSpc>
            </a:pPr>
            <a:r>
              <a:rPr sz="3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County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Name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City</a:t>
            </a:r>
            <a:r>
              <a:rPr sz="3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26" y="577432"/>
            <a:ext cx="18268950" cy="1362075"/>
          </a:xfrm>
          <a:custGeom>
            <a:avLst/>
            <a:gdLst/>
            <a:ahLst/>
            <a:cxnLst/>
            <a:rect l="l" t="t" r="r" b="b"/>
            <a:pathLst>
              <a:path w="18268950" h="1362075">
                <a:moveTo>
                  <a:pt x="18268372" y="1362074"/>
                </a:moveTo>
                <a:lnTo>
                  <a:pt x="0" y="1362074"/>
                </a:lnTo>
                <a:lnTo>
                  <a:pt x="0" y="0"/>
                </a:lnTo>
                <a:lnTo>
                  <a:pt x="18268372" y="0"/>
                </a:lnTo>
                <a:lnTo>
                  <a:pt x="18268372" y="1362074"/>
                </a:lnTo>
                <a:close/>
              </a:path>
            </a:pathLst>
          </a:custGeom>
          <a:solidFill>
            <a:srgbClr val="F6B9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373" rIns="0" bIns="0" rtlCol="0">
            <a:spAutoFit/>
          </a:bodyPr>
          <a:lstStyle/>
          <a:p>
            <a:pPr marL="5942330">
              <a:lnSpc>
                <a:spcPct val="100000"/>
              </a:lnSpc>
              <a:spcBef>
                <a:spcPts val="100"/>
              </a:spcBef>
            </a:pPr>
            <a:r>
              <a:rPr sz="7000" b="0" spc="50" dirty="0">
                <a:latin typeface="Lucida Sans Unicode"/>
                <a:cs typeface="Lucida Sans Unicode"/>
              </a:rPr>
              <a:t>Questions</a:t>
            </a:r>
            <a:endParaRPr sz="7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5473" y="2836578"/>
            <a:ext cx="11791315" cy="3658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spc="-475" dirty="0">
                <a:solidFill>
                  <a:srgbClr val="FFFFFF"/>
                </a:solidFill>
                <a:latin typeface="Arial Black"/>
                <a:cs typeface="Arial Black"/>
              </a:rPr>
              <a:t>Q1</a:t>
            </a:r>
            <a:r>
              <a:rPr sz="2750" spc="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FFFF"/>
                </a:solidFill>
                <a:latin typeface="Arial Black"/>
                <a:cs typeface="Arial Black"/>
              </a:rPr>
              <a:t>|</a:t>
            </a:r>
            <a:r>
              <a:rPr sz="27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170" dirty="0">
                <a:solidFill>
                  <a:srgbClr val="FFFFFF"/>
                </a:solidFill>
                <a:latin typeface="Arial Black"/>
                <a:cs typeface="Arial Black"/>
              </a:rPr>
              <a:t>WHICH</a:t>
            </a:r>
            <a:r>
              <a:rPr sz="27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345" dirty="0">
                <a:solidFill>
                  <a:srgbClr val="FFFFFF"/>
                </a:solidFill>
                <a:latin typeface="Arial Black"/>
                <a:cs typeface="Arial Black"/>
              </a:rPr>
              <a:t>STATE</a:t>
            </a:r>
            <a:r>
              <a:rPr sz="27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200" dirty="0">
                <a:solidFill>
                  <a:srgbClr val="FFFFFF"/>
                </a:solidFill>
                <a:latin typeface="Arial Black"/>
                <a:cs typeface="Arial Black"/>
              </a:rPr>
              <a:t>HAD</a:t>
            </a:r>
            <a:r>
              <a:rPr sz="27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40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7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330" dirty="0">
                <a:solidFill>
                  <a:srgbClr val="FFFFFF"/>
                </a:solidFill>
                <a:latin typeface="Arial Black"/>
                <a:cs typeface="Arial Black"/>
              </a:rPr>
              <a:t>HIGHEST</a:t>
            </a:r>
            <a:r>
              <a:rPr sz="27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170" dirty="0">
                <a:solidFill>
                  <a:srgbClr val="FFFFFF"/>
                </a:solidFill>
                <a:latin typeface="Arial Black"/>
                <a:cs typeface="Arial Black"/>
              </a:rPr>
              <a:t>'</a:t>
            </a:r>
            <a:r>
              <a:rPr sz="27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505" dirty="0">
                <a:solidFill>
                  <a:srgbClr val="FFFFFF"/>
                </a:solidFill>
                <a:latin typeface="Arial Black"/>
                <a:cs typeface="Arial Black"/>
              </a:rPr>
              <a:t>1ST</a:t>
            </a:r>
            <a:r>
              <a:rPr sz="27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150" dirty="0">
                <a:solidFill>
                  <a:srgbClr val="FFFFFF"/>
                </a:solidFill>
                <a:latin typeface="Arial Black"/>
                <a:cs typeface="Arial Black"/>
              </a:rPr>
              <a:t>MAX</a:t>
            </a:r>
            <a:r>
              <a:rPr sz="27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310" dirty="0">
                <a:solidFill>
                  <a:srgbClr val="FFFFFF"/>
                </a:solidFill>
                <a:latin typeface="Arial Black"/>
                <a:cs typeface="Arial Black"/>
              </a:rPr>
              <a:t>VAULE'</a:t>
            </a:r>
            <a:r>
              <a:rPr sz="27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50" dirty="0">
                <a:solidFill>
                  <a:srgbClr val="FFFFFF"/>
                </a:solidFill>
                <a:latin typeface="Arial Black"/>
                <a:cs typeface="Arial Black"/>
              </a:rPr>
              <a:t>?</a:t>
            </a:r>
            <a:endParaRPr sz="27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515"/>
              </a:spcBef>
            </a:pPr>
            <a:r>
              <a:rPr sz="2750" spc="-10" dirty="0">
                <a:solidFill>
                  <a:srgbClr val="FFFFFF"/>
                </a:solidFill>
                <a:latin typeface="Arial Black"/>
                <a:cs typeface="Arial Black"/>
              </a:rPr>
              <a:t>Q2</a:t>
            </a:r>
            <a:r>
              <a:rPr sz="275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FFFF"/>
                </a:solidFill>
                <a:latin typeface="Arial Black"/>
                <a:cs typeface="Arial Black"/>
              </a:rPr>
              <a:t>|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315" dirty="0">
                <a:solidFill>
                  <a:srgbClr val="FFFFFF"/>
                </a:solidFill>
                <a:latin typeface="Arial Black"/>
                <a:cs typeface="Arial Black"/>
              </a:rPr>
              <a:t>ANALYZE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40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290" dirty="0">
                <a:solidFill>
                  <a:srgbClr val="FFFFFF"/>
                </a:solidFill>
                <a:latin typeface="Arial Black"/>
                <a:cs typeface="Arial Black"/>
              </a:rPr>
              <a:t>AVERAGE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185" dirty="0">
                <a:solidFill>
                  <a:srgbClr val="FFFFFF"/>
                </a:solidFill>
                <a:latin typeface="Arial Black"/>
                <a:cs typeface="Arial Black"/>
              </a:rPr>
              <a:t>AQI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295" dirty="0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190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345" dirty="0">
                <a:solidFill>
                  <a:srgbClr val="FFFFFF"/>
                </a:solidFill>
                <a:latin typeface="Arial Black"/>
                <a:cs typeface="Arial Black"/>
              </a:rPr>
              <a:t>STATE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20" dirty="0">
                <a:solidFill>
                  <a:srgbClr val="FFFFFF"/>
                </a:solidFill>
                <a:latin typeface="Arial Black"/>
                <a:cs typeface="Arial Black"/>
              </a:rPr>
              <a:t>NAME</a:t>
            </a:r>
            <a:endParaRPr sz="27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275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sz="2750" dirty="0">
                <a:solidFill>
                  <a:srgbClr val="FFFFFF"/>
                </a:solidFill>
                <a:latin typeface="Arial Black"/>
                <a:cs typeface="Arial Black"/>
              </a:rPr>
              <a:t>Q3</a:t>
            </a:r>
            <a:r>
              <a:rPr sz="2750" spc="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FFFF"/>
                </a:solidFill>
                <a:latin typeface="Arial Black"/>
                <a:cs typeface="Arial Black"/>
              </a:rPr>
              <a:t>|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315" dirty="0">
                <a:solidFill>
                  <a:srgbClr val="FFFFFF"/>
                </a:solidFill>
                <a:latin typeface="Arial Black"/>
                <a:cs typeface="Arial Black"/>
              </a:rPr>
              <a:t>ANALYZE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40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270" dirty="0">
                <a:solidFill>
                  <a:srgbClr val="FFFFFF"/>
                </a:solidFill>
                <a:latin typeface="Arial Black"/>
                <a:cs typeface="Arial Black"/>
              </a:rPr>
              <a:t>OBSERVATION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240" dirty="0">
                <a:solidFill>
                  <a:srgbClr val="FFFFFF"/>
                </a:solidFill>
                <a:latin typeface="Arial Black"/>
                <a:cs typeface="Arial Black"/>
              </a:rPr>
              <a:t>COUNT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17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305" dirty="0">
                <a:solidFill>
                  <a:srgbClr val="FFFFFF"/>
                </a:solidFill>
                <a:latin typeface="Arial Black"/>
                <a:cs typeface="Arial Black"/>
              </a:rPr>
              <a:t>ARTHEMETIC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250" dirty="0">
                <a:solidFill>
                  <a:srgbClr val="FFFFFF"/>
                </a:solidFill>
                <a:latin typeface="Arial Black"/>
                <a:cs typeface="Arial Black"/>
              </a:rPr>
              <a:t>MEAN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350" dirty="0">
                <a:solidFill>
                  <a:srgbClr val="FFFFFF"/>
                </a:solidFill>
                <a:latin typeface="Arial Black"/>
                <a:cs typeface="Arial Black"/>
              </a:rPr>
              <a:t>BY </a:t>
            </a:r>
            <a:r>
              <a:rPr sz="2750" spc="-345" dirty="0">
                <a:solidFill>
                  <a:srgbClr val="FFFFFF"/>
                </a:solidFill>
                <a:latin typeface="Arial Black"/>
                <a:cs typeface="Arial Black"/>
              </a:rPr>
              <a:t>STATE</a:t>
            </a:r>
            <a:r>
              <a:rPr sz="2750" spc="-3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20" dirty="0">
                <a:solidFill>
                  <a:srgbClr val="FFFFFF"/>
                </a:solidFill>
                <a:latin typeface="Arial Black"/>
                <a:cs typeface="Arial Black"/>
              </a:rPr>
              <a:t>NAME</a:t>
            </a:r>
            <a:endParaRPr sz="27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27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FFFF"/>
                </a:solidFill>
                <a:latin typeface="Arial Black"/>
                <a:cs typeface="Arial Black"/>
              </a:rPr>
              <a:t>Q4</a:t>
            </a:r>
            <a:r>
              <a:rPr sz="2750" spc="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FFFF"/>
                </a:solidFill>
                <a:latin typeface="Arial Black"/>
                <a:cs typeface="Arial Black"/>
              </a:rPr>
              <a:t>|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315" dirty="0">
                <a:solidFill>
                  <a:srgbClr val="FFFFFF"/>
                </a:solidFill>
                <a:latin typeface="Arial Black"/>
                <a:cs typeface="Arial Black"/>
              </a:rPr>
              <a:t>ANALYZE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40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365" dirty="0">
                <a:solidFill>
                  <a:srgbClr val="FFFFFF"/>
                </a:solidFill>
                <a:latin typeface="Arial Black"/>
                <a:cs typeface="Arial Black"/>
              </a:rPr>
              <a:t>EFFECT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25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360" dirty="0">
                <a:solidFill>
                  <a:srgbClr val="FFFFFF"/>
                </a:solidFill>
                <a:latin typeface="Arial Black"/>
                <a:cs typeface="Arial Black"/>
              </a:rPr>
              <a:t>EVENT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370" dirty="0">
                <a:solidFill>
                  <a:srgbClr val="FFFFFF"/>
                </a:solidFill>
                <a:latin typeface="Arial Black"/>
                <a:cs typeface="Arial Black"/>
              </a:rPr>
              <a:t>TYPE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190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sz="275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50" spc="-20" dirty="0">
                <a:solidFill>
                  <a:srgbClr val="FFFFFF"/>
                </a:solidFill>
                <a:latin typeface="Arial Black"/>
                <a:cs typeface="Arial Black"/>
              </a:rPr>
              <a:t>AQI?</a:t>
            </a:r>
            <a:endParaRPr sz="275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18869" y="8165644"/>
            <a:ext cx="31750" cy="194310"/>
          </a:xfrm>
          <a:custGeom>
            <a:avLst/>
            <a:gdLst/>
            <a:ahLst/>
            <a:cxnLst/>
            <a:rect l="l" t="t" r="r" b="b"/>
            <a:pathLst>
              <a:path w="31750" h="194309">
                <a:moveTo>
                  <a:pt x="24329" y="194014"/>
                </a:moveTo>
                <a:lnTo>
                  <a:pt x="15673" y="194014"/>
                </a:lnTo>
                <a:lnTo>
                  <a:pt x="7015" y="194014"/>
                </a:lnTo>
                <a:lnTo>
                  <a:pt x="0" y="186978"/>
                </a:lnTo>
                <a:lnTo>
                  <a:pt x="0" y="7036"/>
                </a:lnTo>
                <a:lnTo>
                  <a:pt x="7015" y="0"/>
                </a:lnTo>
                <a:lnTo>
                  <a:pt x="24329" y="0"/>
                </a:lnTo>
                <a:lnTo>
                  <a:pt x="31345" y="7036"/>
                </a:lnTo>
                <a:lnTo>
                  <a:pt x="31345" y="186978"/>
                </a:lnTo>
                <a:lnTo>
                  <a:pt x="24329" y="194014"/>
                </a:lnTo>
                <a:close/>
              </a:path>
            </a:pathLst>
          </a:custGeom>
          <a:solidFill>
            <a:srgbClr val="F6B91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096422" y="8317527"/>
            <a:ext cx="3192145" cy="980440"/>
            <a:chOff x="15096422" y="8317527"/>
            <a:chExt cx="3192145" cy="980440"/>
          </a:xfrm>
        </p:grpSpPr>
        <p:sp>
          <p:nvSpPr>
            <p:cNvPr id="7" name="object 7"/>
            <p:cNvSpPr/>
            <p:nvPr/>
          </p:nvSpPr>
          <p:spPr>
            <a:xfrm>
              <a:off x="15381050" y="8428041"/>
              <a:ext cx="506730" cy="654685"/>
            </a:xfrm>
            <a:custGeom>
              <a:avLst/>
              <a:gdLst/>
              <a:ahLst/>
              <a:cxnLst/>
              <a:rect l="l" t="t" r="r" b="b"/>
              <a:pathLst>
                <a:path w="506730" h="654684">
                  <a:moveTo>
                    <a:pt x="352020" y="654454"/>
                  </a:moveTo>
                  <a:lnTo>
                    <a:pt x="155272" y="654454"/>
                  </a:lnTo>
                  <a:lnTo>
                    <a:pt x="138449" y="651040"/>
                  </a:lnTo>
                  <a:lnTo>
                    <a:pt x="124696" y="641737"/>
                  </a:lnTo>
                  <a:lnTo>
                    <a:pt x="115416" y="627950"/>
                  </a:lnTo>
                  <a:lnTo>
                    <a:pt x="112010" y="611088"/>
                  </a:lnTo>
                  <a:lnTo>
                    <a:pt x="112010" y="571905"/>
                  </a:lnTo>
                  <a:lnTo>
                    <a:pt x="108327" y="529932"/>
                  </a:lnTo>
                  <a:lnTo>
                    <a:pt x="108279" y="529382"/>
                  </a:lnTo>
                  <a:lnTo>
                    <a:pt x="97345" y="488377"/>
                  </a:lnTo>
                  <a:lnTo>
                    <a:pt x="97222" y="487914"/>
                  </a:lnTo>
                  <a:lnTo>
                    <a:pt x="79042" y="448067"/>
                  </a:lnTo>
                  <a:lnTo>
                    <a:pt x="53945" y="410406"/>
                  </a:lnTo>
                  <a:lnTo>
                    <a:pt x="30628" y="374986"/>
                  </a:lnTo>
                  <a:lnTo>
                    <a:pt x="13738" y="336689"/>
                  </a:lnTo>
                  <a:lnTo>
                    <a:pt x="3466" y="296060"/>
                  </a:lnTo>
                  <a:lnTo>
                    <a:pt x="0" y="253646"/>
                  </a:lnTo>
                  <a:lnTo>
                    <a:pt x="5342" y="201981"/>
                  </a:lnTo>
                  <a:lnTo>
                    <a:pt x="20904" y="152812"/>
                  </a:lnTo>
                  <a:lnTo>
                    <a:pt x="45985" y="107762"/>
                  </a:lnTo>
                  <a:lnTo>
                    <a:pt x="79883" y="68456"/>
                  </a:lnTo>
                  <a:lnTo>
                    <a:pt x="121274" y="36674"/>
                  </a:lnTo>
                  <a:lnTo>
                    <a:pt x="167454" y="14394"/>
                  </a:lnTo>
                  <a:lnTo>
                    <a:pt x="217259" y="2030"/>
                  </a:lnTo>
                  <a:lnTo>
                    <a:pt x="269526" y="0"/>
                  </a:lnTo>
                  <a:lnTo>
                    <a:pt x="316041" y="7259"/>
                  </a:lnTo>
                  <a:lnTo>
                    <a:pt x="359340" y="22575"/>
                  </a:lnTo>
                  <a:lnTo>
                    <a:pt x="373885" y="30930"/>
                  </a:lnTo>
                  <a:lnTo>
                    <a:pt x="253346" y="30930"/>
                  </a:lnTo>
                  <a:lnTo>
                    <a:pt x="211478" y="34851"/>
                  </a:lnTo>
                  <a:lnTo>
                    <a:pt x="171656" y="46422"/>
                  </a:lnTo>
                  <a:lnTo>
                    <a:pt x="134682" y="65353"/>
                  </a:lnTo>
                  <a:lnTo>
                    <a:pt x="101357" y="91356"/>
                  </a:lnTo>
                  <a:lnTo>
                    <a:pt x="71372" y="125935"/>
                  </a:lnTo>
                  <a:lnTo>
                    <a:pt x="49422" y="165173"/>
                  </a:lnTo>
                  <a:lnTo>
                    <a:pt x="35938" y="208076"/>
                  </a:lnTo>
                  <a:lnTo>
                    <a:pt x="31348" y="253646"/>
                  </a:lnTo>
                  <a:lnTo>
                    <a:pt x="34383" y="290811"/>
                  </a:lnTo>
                  <a:lnTo>
                    <a:pt x="43380" y="326412"/>
                  </a:lnTo>
                  <a:lnTo>
                    <a:pt x="58173" y="359965"/>
                  </a:lnTo>
                  <a:lnTo>
                    <a:pt x="78598" y="390991"/>
                  </a:lnTo>
                  <a:lnTo>
                    <a:pt x="106589" y="433050"/>
                  </a:lnTo>
                  <a:lnTo>
                    <a:pt x="126864" y="477642"/>
                  </a:lnTo>
                  <a:lnTo>
                    <a:pt x="139196" y="524138"/>
                  </a:lnTo>
                  <a:lnTo>
                    <a:pt x="143358" y="571905"/>
                  </a:lnTo>
                  <a:lnTo>
                    <a:pt x="143358" y="617666"/>
                  </a:lnTo>
                  <a:lnTo>
                    <a:pt x="148697" y="623025"/>
                  </a:lnTo>
                  <a:lnTo>
                    <a:pt x="391953" y="623025"/>
                  </a:lnTo>
                  <a:lnTo>
                    <a:pt x="390817" y="628653"/>
                  </a:lnTo>
                  <a:lnTo>
                    <a:pt x="381783" y="642075"/>
                  </a:lnTo>
                  <a:lnTo>
                    <a:pt x="368531" y="651040"/>
                  </a:lnTo>
                  <a:lnTo>
                    <a:pt x="368845" y="651040"/>
                  </a:lnTo>
                  <a:lnTo>
                    <a:pt x="352020" y="654454"/>
                  </a:lnTo>
                  <a:close/>
                </a:path>
                <a:path w="506730" h="654684">
                  <a:moveTo>
                    <a:pt x="391953" y="623025"/>
                  </a:moveTo>
                  <a:lnTo>
                    <a:pt x="357958" y="623025"/>
                  </a:lnTo>
                  <a:lnTo>
                    <a:pt x="362784" y="618188"/>
                  </a:lnTo>
                  <a:lnTo>
                    <a:pt x="362862" y="571905"/>
                  </a:lnTo>
                  <a:lnTo>
                    <a:pt x="366955" y="524604"/>
                  </a:lnTo>
                  <a:lnTo>
                    <a:pt x="379209" y="477903"/>
                  </a:lnTo>
                  <a:lnTo>
                    <a:pt x="399155" y="433803"/>
                  </a:lnTo>
                  <a:lnTo>
                    <a:pt x="426406" y="393405"/>
                  </a:lnTo>
                  <a:lnTo>
                    <a:pt x="449152" y="359101"/>
                  </a:lnTo>
                  <a:lnTo>
                    <a:pt x="465073" y="321502"/>
                  </a:lnTo>
                  <a:lnTo>
                    <a:pt x="473869" y="281551"/>
                  </a:lnTo>
                  <a:lnTo>
                    <a:pt x="475241" y="240192"/>
                  </a:lnTo>
                  <a:lnTo>
                    <a:pt x="467472" y="194252"/>
                  </a:lnTo>
                  <a:lnTo>
                    <a:pt x="450482" y="151747"/>
                  </a:lnTo>
                  <a:lnTo>
                    <a:pt x="425424" y="113837"/>
                  </a:lnTo>
                  <a:lnTo>
                    <a:pt x="393452" y="81683"/>
                  </a:lnTo>
                  <a:lnTo>
                    <a:pt x="355719" y="56446"/>
                  </a:lnTo>
                  <a:lnTo>
                    <a:pt x="313381" y="39287"/>
                  </a:lnTo>
                  <a:lnTo>
                    <a:pt x="267590" y="31366"/>
                  </a:lnTo>
                  <a:lnTo>
                    <a:pt x="258075" y="30930"/>
                  </a:lnTo>
                  <a:lnTo>
                    <a:pt x="373885" y="30930"/>
                  </a:lnTo>
                  <a:lnTo>
                    <a:pt x="433070" y="74141"/>
                  </a:lnTo>
                  <a:lnTo>
                    <a:pt x="461892" y="108772"/>
                  </a:lnTo>
                  <a:lnTo>
                    <a:pt x="484279" y="148223"/>
                  </a:lnTo>
                  <a:lnTo>
                    <a:pt x="499425" y="191685"/>
                  </a:lnTo>
                  <a:lnTo>
                    <a:pt x="506527" y="238348"/>
                  </a:lnTo>
                  <a:lnTo>
                    <a:pt x="504967" y="285529"/>
                  </a:lnTo>
                  <a:lnTo>
                    <a:pt x="494929" y="331105"/>
                  </a:lnTo>
                  <a:lnTo>
                    <a:pt x="476756" y="374002"/>
                  </a:lnTo>
                  <a:lnTo>
                    <a:pt x="450790" y="413148"/>
                  </a:lnTo>
                  <a:lnTo>
                    <a:pt x="426523" y="449123"/>
                  </a:lnTo>
                  <a:lnTo>
                    <a:pt x="408759" y="488377"/>
                  </a:lnTo>
                  <a:lnTo>
                    <a:pt x="397846" y="529932"/>
                  </a:lnTo>
                  <a:lnTo>
                    <a:pt x="394209" y="571905"/>
                  </a:lnTo>
                  <a:lnTo>
                    <a:pt x="394131" y="612233"/>
                  </a:lnTo>
                  <a:lnTo>
                    <a:pt x="391953" y="623025"/>
                  </a:lnTo>
                  <a:close/>
                </a:path>
              </a:pathLst>
            </a:custGeom>
            <a:solidFill>
              <a:srgbClr val="F6B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09780" y="9092563"/>
              <a:ext cx="249523" cy="1684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72088" y="8317527"/>
              <a:ext cx="149083" cy="14792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979154" y="8689442"/>
              <a:ext cx="193675" cy="31750"/>
            </a:xfrm>
            <a:custGeom>
              <a:avLst/>
              <a:gdLst/>
              <a:ahLst/>
              <a:cxnLst/>
              <a:rect l="l" t="t" r="r" b="b"/>
              <a:pathLst>
                <a:path w="193675" h="31750">
                  <a:moveTo>
                    <a:pt x="186485" y="31425"/>
                  </a:moveTo>
                  <a:lnTo>
                    <a:pt x="177836" y="31425"/>
                  </a:lnTo>
                  <a:lnTo>
                    <a:pt x="7018" y="31425"/>
                  </a:lnTo>
                  <a:lnTo>
                    <a:pt x="0" y="24392"/>
                  </a:lnTo>
                  <a:lnTo>
                    <a:pt x="0" y="7032"/>
                  </a:lnTo>
                  <a:lnTo>
                    <a:pt x="7018" y="0"/>
                  </a:lnTo>
                  <a:lnTo>
                    <a:pt x="186485" y="0"/>
                  </a:lnTo>
                  <a:lnTo>
                    <a:pt x="193505" y="7032"/>
                  </a:lnTo>
                  <a:lnTo>
                    <a:pt x="193505" y="24392"/>
                  </a:lnTo>
                  <a:lnTo>
                    <a:pt x="186485" y="31425"/>
                  </a:lnTo>
                  <a:close/>
                </a:path>
              </a:pathLst>
            </a:custGeom>
            <a:solidFill>
              <a:srgbClr val="F6B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72089" y="8943319"/>
              <a:ext cx="149083" cy="14793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7911" y="8943319"/>
              <a:ext cx="149081" cy="1479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096422" y="8689441"/>
              <a:ext cx="193675" cy="31750"/>
            </a:xfrm>
            <a:custGeom>
              <a:avLst/>
              <a:gdLst/>
              <a:ahLst/>
              <a:cxnLst/>
              <a:rect l="l" t="t" r="r" b="b"/>
              <a:pathLst>
                <a:path w="193675" h="31750">
                  <a:moveTo>
                    <a:pt x="186498" y="31426"/>
                  </a:moveTo>
                  <a:lnTo>
                    <a:pt x="177840" y="31426"/>
                  </a:lnTo>
                  <a:lnTo>
                    <a:pt x="7015" y="31426"/>
                  </a:lnTo>
                  <a:lnTo>
                    <a:pt x="0" y="24391"/>
                  </a:lnTo>
                  <a:lnTo>
                    <a:pt x="0" y="7034"/>
                  </a:lnTo>
                  <a:lnTo>
                    <a:pt x="7015" y="0"/>
                  </a:lnTo>
                  <a:lnTo>
                    <a:pt x="186498" y="0"/>
                  </a:lnTo>
                  <a:lnTo>
                    <a:pt x="193514" y="7034"/>
                  </a:lnTo>
                  <a:lnTo>
                    <a:pt x="193514" y="24391"/>
                  </a:lnTo>
                  <a:lnTo>
                    <a:pt x="186498" y="31426"/>
                  </a:lnTo>
                  <a:close/>
                </a:path>
              </a:pathLst>
            </a:custGeom>
            <a:solidFill>
              <a:srgbClr val="F6B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7911" y="8317527"/>
              <a:ext cx="149080" cy="1479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650478" y="9259814"/>
              <a:ext cx="2637790" cy="38100"/>
            </a:xfrm>
            <a:custGeom>
              <a:avLst/>
              <a:gdLst/>
              <a:ahLst/>
              <a:cxnLst/>
              <a:rect l="l" t="t" r="r" b="b"/>
              <a:pathLst>
                <a:path w="2637790" h="38100">
                  <a:moveTo>
                    <a:pt x="0" y="0"/>
                  </a:moveTo>
                  <a:lnTo>
                    <a:pt x="2637521" y="0"/>
                  </a:lnTo>
                  <a:lnTo>
                    <a:pt x="2637521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B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63371" y="2581194"/>
            <a:ext cx="6222365" cy="6191250"/>
            <a:chOff x="12063371" y="2581194"/>
            <a:chExt cx="6222365" cy="6191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3371" y="2581194"/>
              <a:ext cx="2676524" cy="6191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42142" y="2581194"/>
              <a:ext cx="3543299" cy="18383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872" y="2096419"/>
            <a:ext cx="10667999" cy="66770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4949" y="289016"/>
            <a:ext cx="10262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20" dirty="0">
                <a:latin typeface="Arial Black"/>
                <a:cs typeface="Arial Black"/>
              </a:rPr>
              <a:t>Q1</a:t>
            </a:r>
            <a:r>
              <a:rPr sz="3000" b="0" spc="-350" dirty="0">
                <a:latin typeface="Arial Black"/>
                <a:cs typeface="Arial Black"/>
              </a:rPr>
              <a:t> </a:t>
            </a:r>
            <a:r>
              <a:rPr sz="3000" b="0" dirty="0">
                <a:latin typeface="Arial Black"/>
                <a:cs typeface="Arial Black"/>
              </a:rPr>
              <a:t>|</a:t>
            </a:r>
            <a:r>
              <a:rPr sz="3000" b="0" spc="-350" dirty="0">
                <a:latin typeface="Arial Black"/>
                <a:cs typeface="Arial Black"/>
              </a:rPr>
              <a:t> </a:t>
            </a:r>
            <a:r>
              <a:rPr sz="3000" b="0" spc="-180" dirty="0">
                <a:latin typeface="Arial Black"/>
                <a:cs typeface="Arial Black"/>
              </a:rPr>
              <a:t>WHICH</a:t>
            </a:r>
            <a:r>
              <a:rPr sz="3000" b="0" spc="-350" dirty="0">
                <a:latin typeface="Arial Black"/>
                <a:cs typeface="Arial Black"/>
              </a:rPr>
              <a:t> </a:t>
            </a:r>
            <a:r>
              <a:rPr sz="3000" b="0" spc="-370" dirty="0">
                <a:latin typeface="Arial Black"/>
                <a:cs typeface="Arial Black"/>
              </a:rPr>
              <a:t>STATE</a:t>
            </a:r>
            <a:r>
              <a:rPr sz="3000" b="0" spc="-350" dirty="0">
                <a:latin typeface="Arial Black"/>
                <a:cs typeface="Arial Black"/>
              </a:rPr>
              <a:t> </a:t>
            </a:r>
            <a:r>
              <a:rPr sz="3000" b="0" spc="-220" dirty="0">
                <a:latin typeface="Arial Black"/>
                <a:cs typeface="Arial Black"/>
              </a:rPr>
              <a:t>HAD</a:t>
            </a:r>
            <a:r>
              <a:rPr sz="3000" b="0" spc="-350" dirty="0">
                <a:latin typeface="Arial Black"/>
                <a:cs typeface="Arial Black"/>
              </a:rPr>
              <a:t> </a:t>
            </a:r>
            <a:r>
              <a:rPr sz="3000" b="0" spc="-430" dirty="0">
                <a:latin typeface="Arial Black"/>
                <a:cs typeface="Arial Black"/>
              </a:rPr>
              <a:t>THE</a:t>
            </a:r>
            <a:r>
              <a:rPr sz="3000" b="0" spc="-345" dirty="0">
                <a:latin typeface="Arial Black"/>
                <a:cs typeface="Arial Black"/>
              </a:rPr>
              <a:t> </a:t>
            </a:r>
            <a:r>
              <a:rPr sz="3000" b="0" spc="-355" dirty="0">
                <a:latin typeface="Arial Black"/>
                <a:cs typeface="Arial Black"/>
              </a:rPr>
              <a:t>HIGHEST</a:t>
            </a:r>
            <a:r>
              <a:rPr sz="3000" b="0" spc="-350" dirty="0">
                <a:latin typeface="Arial Black"/>
                <a:cs typeface="Arial Black"/>
              </a:rPr>
              <a:t> </a:t>
            </a:r>
            <a:r>
              <a:rPr sz="3000" b="0" spc="-185" dirty="0">
                <a:latin typeface="Arial Black"/>
                <a:cs typeface="Arial Black"/>
              </a:rPr>
              <a:t>'</a:t>
            </a:r>
            <a:r>
              <a:rPr sz="3000" b="0" spc="-350" dirty="0">
                <a:latin typeface="Arial Black"/>
                <a:cs typeface="Arial Black"/>
              </a:rPr>
              <a:t> </a:t>
            </a:r>
            <a:r>
              <a:rPr sz="3000" b="0" spc="-545" dirty="0">
                <a:latin typeface="Arial Black"/>
                <a:cs typeface="Arial Black"/>
              </a:rPr>
              <a:t>1ST</a:t>
            </a:r>
            <a:r>
              <a:rPr sz="3000" b="0" spc="-350" dirty="0">
                <a:latin typeface="Arial Black"/>
                <a:cs typeface="Arial Black"/>
              </a:rPr>
              <a:t> </a:t>
            </a:r>
            <a:r>
              <a:rPr sz="3000" b="0" spc="-155" dirty="0">
                <a:latin typeface="Arial Black"/>
                <a:cs typeface="Arial Black"/>
              </a:rPr>
              <a:t>MAX</a:t>
            </a:r>
            <a:r>
              <a:rPr sz="3000" b="0" spc="-350" dirty="0">
                <a:latin typeface="Arial Black"/>
                <a:cs typeface="Arial Black"/>
              </a:rPr>
              <a:t> </a:t>
            </a:r>
            <a:r>
              <a:rPr sz="3000" b="0" spc="-340" dirty="0">
                <a:latin typeface="Arial Black"/>
                <a:cs typeface="Arial Black"/>
              </a:rPr>
              <a:t>VAULE'</a:t>
            </a:r>
            <a:r>
              <a:rPr sz="3000" b="0" spc="-350" dirty="0">
                <a:latin typeface="Arial Black"/>
                <a:cs typeface="Arial Black"/>
              </a:rPr>
              <a:t> </a:t>
            </a:r>
            <a:r>
              <a:rPr sz="3000" b="0" spc="-50" dirty="0">
                <a:latin typeface="Arial Black"/>
                <a:cs typeface="Arial Black"/>
              </a:rPr>
              <a:t>?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172" y="1152112"/>
            <a:ext cx="9058910" cy="80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  <a:tabLst>
                <a:tab pos="4834255" algn="l"/>
              </a:tabLst>
            </a:pPr>
            <a:r>
              <a:rPr sz="2550" dirty="0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sz="25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VARABLES</a:t>
            </a:r>
            <a:r>
              <a:rPr sz="25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5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sz="25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DIFFERENT</a:t>
            </a:r>
            <a:r>
              <a:rPr sz="25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TYPES</a:t>
            </a:r>
            <a:r>
              <a:rPr sz="25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5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FFFFFF"/>
                </a:solidFill>
                <a:latin typeface="Lucida Sans Unicode"/>
                <a:cs typeface="Lucida Sans Unicode"/>
              </a:rPr>
              <a:t>BAR</a:t>
            </a:r>
            <a:r>
              <a:rPr sz="255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FFFFFF"/>
                </a:solidFill>
                <a:latin typeface="Lucida Sans Unicode"/>
                <a:cs typeface="Lucida Sans Unicode"/>
              </a:rPr>
              <a:t>GRAPH</a:t>
            </a:r>
            <a:r>
              <a:rPr sz="255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(1) </a:t>
            </a:r>
            <a:r>
              <a:rPr sz="25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CACLCUALTION</a:t>
            </a:r>
            <a:r>
              <a:rPr sz="25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FIELD</a:t>
            </a:r>
            <a:r>
              <a:rPr sz="25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255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FILTER</a:t>
            </a:r>
            <a:r>
              <a:rPr sz="2550" dirty="0">
                <a:solidFill>
                  <a:srgbClr val="FFFFFF"/>
                </a:solidFill>
                <a:latin typeface="Lucida Sans Unicode"/>
                <a:cs typeface="Lucida Sans Unicode"/>
              </a:rPr>
              <a:t>	-</a:t>
            </a:r>
            <a:r>
              <a:rPr sz="25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FFFFFF"/>
                </a:solidFill>
                <a:latin typeface="Lucida Sans Unicode"/>
                <a:cs typeface="Lucida Sans Unicode"/>
              </a:rPr>
              <a:t>BAR</a:t>
            </a:r>
            <a:r>
              <a:rPr sz="25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FFFFFF"/>
                </a:solidFill>
                <a:latin typeface="Lucida Sans Unicode"/>
                <a:cs typeface="Lucida Sans Unicode"/>
              </a:rPr>
              <a:t>GRAPH</a:t>
            </a:r>
            <a:r>
              <a:rPr sz="25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(2)</a:t>
            </a:r>
            <a:endParaRPr sz="25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172" y="8810790"/>
            <a:ext cx="1726311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question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here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first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max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value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particle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pollution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measurement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instrument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caught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320" dirty="0">
                <a:solidFill>
                  <a:srgbClr val="FFFFFF"/>
                </a:solidFill>
                <a:latin typeface="Lucida Sans Unicode"/>
                <a:cs typeface="Lucida Sans Unicode"/>
              </a:rPr>
              <a:t>.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shown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above,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Arizona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California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max-</a:t>
            </a:r>
            <a:r>
              <a:rPr sz="2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value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pollution.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might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Due</a:t>
            </a:r>
            <a:r>
              <a:rPr sz="2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some geographical</a:t>
            </a:r>
            <a:r>
              <a:rPr sz="2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r>
              <a:rPr sz="2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area</a:t>
            </a:r>
            <a:r>
              <a:rPr sz="2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state.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06505" y="0"/>
            <a:ext cx="364807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7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/>
              <a:t>Q2</a:t>
            </a:r>
            <a:r>
              <a:rPr sz="3000" spc="-260" dirty="0"/>
              <a:t> </a:t>
            </a:r>
            <a:r>
              <a:rPr sz="3000" spc="-900" dirty="0"/>
              <a:t>|</a:t>
            </a:r>
            <a:r>
              <a:rPr sz="3000" spc="-254" dirty="0"/>
              <a:t> </a:t>
            </a:r>
            <a:r>
              <a:rPr sz="3000" spc="105" dirty="0"/>
              <a:t>ANALYZE</a:t>
            </a:r>
            <a:r>
              <a:rPr sz="3000" spc="-260" dirty="0"/>
              <a:t> </a:t>
            </a:r>
            <a:r>
              <a:rPr sz="3000" spc="-30" dirty="0"/>
              <a:t>THE</a:t>
            </a:r>
            <a:r>
              <a:rPr sz="3000" spc="-254" dirty="0"/>
              <a:t> </a:t>
            </a:r>
            <a:r>
              <a:rPr sz="3000" spc="150" dirty="0"/>
              <a:t>AVERAGE</a:t>
            </a:r>
            <a:r>
              <a:rPr sz="3000" spc="-260" dirty="0"/>
              <a:t> </a:t>
            </a:r>
            <a:r>
              <a:rPr sz="3000" spc="185" dirty="0"/>
              <a:t>AQI</a:t>
            </a:r>
            <a:r>
              <a:rPr sz="3000" spc="-254" dirty="0"/>
              <a:t> </a:t>
            </a:r>
            <a:r>
              <a:rPr sz="3000" spc="180" dirty="0"/>
              <a:t>BASED</a:t>
            </a:r>
            <a:r>
              <a:rPr sz="3000" spc="-260" dirty="0"/>
              <a:t> </a:t>
            </a:r>
            <a:r>
              <a:rPr sz="3000" spc="229" dirty="0"/>
              <a:t>ON</a:t>
            </a:r>
            <a:r>
              <a:rPr sz="3000" spc="-254" dirty="0"/>
              <a:t> </a:t>
            </a:r>
            <a:r>
              <a:rPr sz="3000" spc="65" dirty="0"/>
              <a:t>STATE</a:t>
            </a:r>
            <a:r>
              <a:rPr sz="3000" spc="-260" dirty="0"/>
              <a:t> </a:t>
            </a:r>
            <a:r>
              <a:rPr sz="3000" spc="215" dirty="0"/>
              <a:t>NAME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016000" y="2330142"/>
            <a:ext cx="11650980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SINGLE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VARIABLE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8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CONTINOUS)</a:t>
            </a:r>
            <a:r>
              <a:rPr sz="3000" spc="6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BOXPLOT</a:t>
            </a:r>
            <a:endParaRPr sz="30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16399"/>
              </a:lnSpc>
              <a:spcBef>
                <a:spcPts val="4495"/>
              </a:spcBef>
            </a:pP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At</a:t>
            </a:r>
            <a:r>
              <a:rPr sz="2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first,</a:t>
            </a:r>
            <a:r>
              <a:rPr sz="2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9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tried</a:t>
            </a:r>
            <a:r>
              <a:rPr sz="2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9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only</a:t>
            </a:r>
            <a:r>
              <a:rPr sz="2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represent</a:t>
            </a:r>
            <a:r>
              <a:rPr sz="2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9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AQI</a:t>
            </a:r>
            <a:r>
              <a:rPr sz="2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29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35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single</a:t>
            </a:r>
            <a:r>
              <a:rPr sz="29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variable </a:t>
            </a:r>
            <a:r>
              <a:rPr sz="29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9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sz="2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state</a:t>
            </a:r>
            <a:r>
              <a:rPr sz="29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sz="2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2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35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9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label</a:t>
            </a:r>
            <a:r>
              <a:rPr sz="2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sz="2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29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2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shown</a:t>
            </a:r>
            <a:r>
              <a:rPr sz="29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9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graph.</a:t>
            </a:r>
            <a:r>
              <a:rPr sz="2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2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seems</a:t>
            </a:r>
            <a:r>
              <a:rPr sz="2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r>
              <a:rPr sz="29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Arizona</a:t>
            </a:r>
            <a:r>
              <a:rPr sz="2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Alaska</a:t>
            </a:r>
            <a:r>
              <a:rPr sz="2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29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outliers</a:t>
            </a:r>
            <a:r>
              <a:rPr sz="2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here,</a:t>
            </a:r>
            <a:r>
              <a:rPr sz="29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their </a:t>
            </a:r>
            <a:r>
              <a:rPr sz="29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values</a:t>
            </a:r>
            <a:r>
              <a:rPr sz="2900" spc="5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sz="2900" spc="5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passed</a:t>
            </a:r>
            <a:r>
              <a:rPr sz="2900" spc="5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900" spc="5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max</a:t>
            </a:r>
            <a:r>
              <a:rPr sz="2900" spc="5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900" spc="5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min</a:t>
            </a:r>
            <a:r>
              <a:rPr sz="2900" spc="5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lines</a:t>
            </a:r>
            <a:r>
              <a:rPr sz="2900" spc="5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so</a:t>
            </a:r>
            <a:r>
              <a:rPr sz="2900" spc="5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900" spc="5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box</a:t>
            </a:r>
            <a:r>
              <a:rPr sz="2900" spc="5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plot </a:t>
            </a:r>
            <a:r>
              <a:rPr sz="29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might</a:t>
            </a:r>
            <a:r>
              <a:rPr sz="29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sz="29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9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9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best</a:t>
            </a:r>
            <a:r>
              <a:rPr sz="29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way</a:t>
            </a:r>
            <a:r>
              <a:rPr sz="29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9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analyze</a:t>
            </a:r>
            <a:r>
              <a:rPr sz="29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it.</a:t>
            </a:r>
            <a:endParaRPr sz="2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5700" y="0"/>
            <a:ext cx="61436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71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/>
              <a:t>Q2</a:t>
            </a:r>
            <a:r>
              <a:rPr sz="3000" spc="-260" dirty="0"/>
              <a:t> </a:t>
            </a:r>
            <a:r>
              <a:rPr sz="3000" spc="-900" dirty="0"/>
              <a:t>|</a:t>
            </a:r>
            <a:r>
              <a:rPr sz="3000" spc="-254" dirty="0"/>
              <a:t> </a:t>
            </a:r>
            <a:r>
              <a:rPr sz="3000" spc="105" dirty="0"/>
              <a:t>ANALYZE</a:t>
            </a:r>
            <a:r>
              <a:rPr sz="3000" spc="-260" dirty="0"/>
              <a:t> </a:t>
            </a:r>
            <a:r>
              <a:rPr sz="3000" spc="-30" dirty="0"/>
              <a:t>THE</a:t>
            </a:r>
            <a:r>
              <a:rPr sz="3000" spc="-254" dirty="0"/>
              <a:t> </a:t>
            </a:r>
            <a:r>
              <a:rPr sz="3000" spc="150" dirty="0"/>
              <a:t>AVERAGE</a:t>
            </a:r>
            <a:r>
              <a:rPr sz="3000" spc="-260" dirty="0"/>
              <a:t> </a:t>
            </a:r>
            <a:r>
              <a:rPr sz="3000" spc="185" dirty="0"/>
              <a:t>AQI</a:t>
            </a:r>
            <a:r>
              <a:rPr sz="3000" spc="-254" dirty="0"/>
              <a:t> </a:t>
            </a:r>
            <a:r>
              <a:rPr sz="3000" spc="180" dirty="0"/>
              <a:t>BASED</a:t>
            </a:r>
            <a:r>
              <a:rPr sz="3000" spc="-260" dirty="0"/>
              <a:t> </a:t>
            </a:r>
            <a:r>
              <a:rPr sz="3000" spc="229" dirty="0"/>
              <a:t>ON</a:t>
            </a:r>
            <a:r>
              <a:rPr sz="3000" spc="-254" dirty="0"/>
              <a:t> </a:t>
            </a:r>
            <a:r>
              <a:rPr sz="3000" spc="65" dirty="0"/>
              <a:t>STATE</a:t>
            </a:r>
            <a:r>
              <a:rPr sz="3000" spc="-260" dirty="0"/>
              <a:t> </a:t>
            </a:r>
            <a:r>
              <a:rPr sz="3000" spc="215" dirty="0"/>
              <a:t>NAME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006475" y="2330142"/>
            <a:ext cx="10192385" cy="365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r>
              <a:rPr sz="30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CALCULATION</a:t>
            </a:r>
            <a:endParaRPr sz="3000">
              <a:latin typeface="Lucida Sans Unicode"/>
              <a:cs typeface="Lucida Sans Unicode"/>
            </a:endParaRPr>
          </a:p>
          <a:p>
            <a:pPr marL="12700" marR="494665">
              <a:lnSpc>
                <a:spcPct val="114999"/>
              </a:lnSpc>
              <a:spcBef>
                <a:spcPts val="4250"/>
              </a:spcBef>
            </a:pP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table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showing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AQI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four</a:t>
            </a:r>
            <a:r>
              <a:rPr sz="25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quarters.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general,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fourth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quarter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highest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numbers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quarters.</a:t>
            </a:r>
            <a:r>
              <a:rPr sz="2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sz="2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2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easier</a:t>
            </a:r>
            <a:r>
              <a:rPr sz="2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analyze</a:t>
            </a:r>
            <a:r>
              <a:rPr sz="2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after</a:t>
            </a:r>
            <a:r>
              <a:rPr sz="2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sorting</a:t>
            </a:r>
            <a:r>
              <a:rPr sz="2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results </a:t>
            </a:r>
            <a:r>
              <a:rPr sz="25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descending</a:t>
            </a:r>
            <a:r>
              <a:rPr sz="25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25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ascending.</a:t>
            </a:r>
            <a:endParaRPr sz="2500">
              <a:latin typeface="Lucida Sans Unicode"/>
              <a:cs typeface="Lucida Sans Unicode"/>
            </a:endParaRPr>
          </a:p>
          <a:p>
            <a:pPr marL="12700" marR="5080">
              <a:lnSpc>
                <a:spcPct val="114999"/>
              </a:lnSpc>
            </a:pP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first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three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states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have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highest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average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overall</a:t>
            </a:r>
            <a:r>
              <a:rPr sz="2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four</a:t>
            </a:r>
            <a:r>
              <a:rPr sz="2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quarters,</a:t>
            </a:r>
            <a:r>
              <a:rPr sz="2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2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Arizona,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Colorado,</a:t>
            </a:r>
            <a:r>
              <a:rPr sz="2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Nevada.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819094"/>
            <a:ext cx="10744199" cy="6438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87521"/>
            <a:ext cx="10419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5" dirty="0"/>
              <a:t>Q2</a:t>
            </a:r>
            <a:r>
              <a:rPr sz="3000" spc="-260" dirty="0"/>
              <a:t> </a:t>
            </a:r>
            <a:r>
              <a:rPr sz="3000" spc="-900" dirty="0"/>
              <a:t>|</a:t>
            </a:r>
            <a:r>
              <a:rPr sz="3000" spc="-254" dirty="0"/>
              <a:t> </a:t>
            </a:r>
            <a:r>
              <a:rPr sz="3000" spc="105" dirty="0"/>
              <a:t>ANALYZE</a:t>
            </a:r>
            <a:r>
              <a:rPr sz="3000" spc="-260" dirty="0"/>
              <a:t> </a:t>
            </a:r>
            <a:r>
              <a:rPr sz="3000" spc="-30" dirty="0"/>
              <a:t>THE</a:t>
            </a:r>
            <a:r>
              <a:rPr sz="3000" spc="-254" dirty="0"/>
              <a:t> </a:t>
            </a:r>
            <a:r>
              <a:rPr sz="3000" spc="150" dirty="0"/>
              <a:t>AVERAGE</a:t>
            </a:r>
            <a:r>
              <a:rPr sz="3000" spc="-260" dirty="0"/>
              <a:t> </a:t>
            </a:r>
            <a:r>
              <a:rPr sz="3000" spc="185" dirty="0"/>
              <a:t>AQI</a:t>
            </a:r>
            <a:r>
              <a:rPr sz="3000" spc="-254" dirty="0"/>
              <a:t> </a:t>
            </a:r>
            <a:r>
              <a:rPr sz="3000" spc="180" dirty="0"/>
              <a:t>BASED</a:t>
            </a:r>
            <a:r>
              <a:rPr sz="3000" spc="-260" dirty="0"/>
              <a:t> </a:t>
            </a:r>
            <a:r>
              <a:rPr sz="3000" spc="229" dirty="0"/>
              <a:t>ON</a:t>
            </a:r>
            <a:r>
              <a:rPr sz="3000" spc="-254" dirty="0"/>
              <a:t> </a:t>
            </a:r>
            <a:r>
              <a:rPr sz="3000" spc="65" dirty="0"/>
              <a:t>STATE</a:t>
            </a:r>
            <a:r>
              <a:rPr sz="3000" spc="-260" dirty="0"/>
              <a:t> </a:t>
            </a:r>
            <a:r>
              <a:rPr sz="3000" spc="215" dirty="0"/>
              <a:t>NAME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016000" y="1686283"/>
            <a:ext cx="3146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GEOSPATIAL</a:t>
            </a:r>
            <a:r>
              <a:rPr sz="30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MAP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56585" y="3592404"/>
            <a:ext cx="5647055" cy="440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7345">
              <a:lnSpc>
                <a:spcPct val="114999"/>
              </a:lnSpc>
              <a:spcBef>
                <a:spcPts val="100"/>
              </a:spcBef>
            </a:pPr>
            <a:r>
              <a:rPr sz="25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see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Arizona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darkest</a:t>
            </a:r>
            <a:r>
              <a:rPr sz="2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shade</a:t>
            </a:r>
            <a:r>
              <a:rPr sz="2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25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means</a:t>
            </a:r>
            <a:r>
              <a:rPr sz="2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highest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(AQI).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higher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sz="2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sz="2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polluted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air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quality</a:t>
            </a:r>
            <a:r>
              <a:rPr sz="2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25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be.</a:t>
            </a:r>
            <a:endParaRPr sz="2500">
              <a:latin typeface="Lucida Sans Unicode"/>
              <a:cs typeface="Lucida Sans Unicode"/>
            </a:endParaRPr>
          </a:p>
          <a:p>
            <a:pPr marL="12700" marR="5080">
              <a:lnSpc>
                <a:spcPct val="114999"/>
              </a:lnSpc>
            </a:pP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sz="2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it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became</a:t>
            </a:r>
            <a:r>
              <a:rPr sz="25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harder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differentiate</a:t>
            </a:r>
            <a:r>
              <a:rPr sz="25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other</a:t>
            </a:r>
            <a:r>
              <a:rPr sz="25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states</a:t>
            </a:r>
            <a:r>
              <a:rPr sz="25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due</a:t>
            </a:r>
            <a:r>
              <a:rPr sz="25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color</a:t>
            </a:r>
            <a:r>
              <a:rPr sz="2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similarity.</a:t>
            </a:r>
            <a:endParaRPr sz="2500">
              <a:latin typeface="Lucida Sans Unicode"/>
              <a:cs typeface="Lucida Sans Unicode"/>
            </a:endParaRPr>
          </a:p>
          <a:p>
            <a:pPr marL="12700" marR="194945">
              <a:lnSpc>
                <a:spcPct val="114999"/>
              </a:lnSpc>
            </a:pP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AQI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seen</a:t>
            </a:r>
            <a:r>
              <a:rPr sz="25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5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associated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area</a:t>
            </a:r>
            <a:r>
              <a:rPr sz="2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state</a:t>
            </a:r>
            <a:r>
              <a:rPr sz="2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too.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E08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044332"/>
            <a:ext cx="9944099" cy="62102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776279"/>
            <a:ext cx="14058900" cy="9302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65"/>
              </a:spcBef>
            </a:pPr>
            <a:r>
              <a:rPr sz="3000" spc="130" dirty="0"/>
              <a:t>Q3</a:t>
            </a:r>
            <a:r>
              <a:rPr sz="3000" spc="-260" dirty="0"/>
              <a:t> </a:t>
            </a:r>
            <a:r>
              <a:rPr sz="3000" spc="-900" dirty="0"/>
              <a:t>|</a:t>
            </a:r>
            <a:r>
              <a:rPr sz="3000" spc="-254" dirty="0"/>
              <a:t> </a:t>
            </a:r>
            <a:r>
              <a:rPr sz="3000" spc="105" dirty="0"/>
              <a:t>ANALYZE</a:t>
            </a:r>
            <a:r>
              <a:rPr sz="3000" spc="-254" dirty="0"/>
              <a:t> </a:t>
            </a:r>
            <a:r>
              <a:rPr sz="3000" spc="-30" dirty="0"/>
              <a:t>THE</a:t>
            </a:r>
            <a:r>
              <a:rPr sz="3000" spc="-260" dirty="0"/>
              <a:t> </a:t>
            </a:r>
            <a:r>
              <a:rPr sz="3000" spc="155" dirty="0"/>
              <a:t>OBSERVATION</a:t>
            </a:r>
            <a:r>
              <a:rPr sz="3000" spc="-254" dirty="0"/>
              <a:t> </a:t>
            </a:r>
            <a:r>
              <a:rPr sz="3000" spc="175" dirty="0"/>
              <a:t>COUNT</a:t>
            </a:r>
            <a:r>
              <a:rPr sz="3000" spc="-254" dirty="0"/>
              <a:t> </a:t>
            </a:r>
            <a:r>
              <a:rPr sz="3000" spc="260" dirty="0"/>
              <a:t>AND</a:t>
            </a:r>
            <a:r>
              <a:rPr sz="3000" spc="-260" dirty="0"/>
              <a:t> </a:t>
            </a:r>
            <a:r>
              <a:rPr sz="3000" spc="110" dirty="0"/>
              <a:t>ARTHEMETIC</a:t>
            </a:r>
            <a:r>
              <a:rPr sz="3000" spc="-254" dirty="0"/>
              <a:t> </a:t>
            </a:r>
            <a:r>
              <a:rPr sz="3000" spc="235" dirty="0"/>
              <a:t>MEAN</a:t>
            </a:r>
            <a:r>
              <a:rPr sz="3000" spc="-254" dirty="0"/>
              <a:t> </a:t>
            </a:r>
            <a:r>
              <a:rPr sz="3000" spc="165" dirty="0"/>
              <a:t>BY</a:t>
            </a:r>
            <a:r>
              <a:rPr sz="3000" spc="-254" dirty="0"/>
              <a:t> </a:t>
            </a:r>
            <a:r>
              <a:rPr sz="3000" spc="55" dirty="0"/>
              <a:t>STATE </a:t>
            </a:r>
            <a:r>
              <a:rPr sz="3000" spc="215" dirty="0"/>
              <a:t>NAME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1016000" y="1811477"/>
            <a:ext cx="82492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TWO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CONTINOUS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VARIABLES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SCATTER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PLOT </a:t>
            </a:r>
            <a:r>
              <a:rPr sz="30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LOD</a:t>
            </a:r>
            <a:r>
              <a:rPr sz="30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EXPRESSION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0352" y="3629257"/>
            <a:ext cx="5608320" cy="39363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235"/>
              </a:spcBef>
            </a:pPr>
            <a:r>
              <a:rPr sz="26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scatter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plot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here</a:t>
            </a:r>
            <a:r>
              <a:rPr sz="26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visualizing </a:t>
            </a:r>
            <a:r>
              <a:rPr sz="26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how</a:t>
            </a:r>
            <a:r>
              <a:rPr sz="26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6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arithmetic</a:t>
            </a:r>
            <a:r>
              <a:rPr sz="26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mean</a:t>
            </a:r>
            <a:r>
              <a:rPr sz="26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is </a:t>
            </a:r>
            <a:r>
              <a:rPr sz="26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correlated</a:t>
            </a:r>
            <a:r>
              <a:rPr sz="26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6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number</a:t>
            </a:r>
            <a:r>
              <a:rPr sz="26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observations.</a:t>
            </a: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ts val="2940"/>
              </a:lnSpc>
            </a:pPr>
            <a:r>
              <a:rPr sz="26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see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most</a:t>
            </a:r>
            <a:r>
              <a:rPr sz="26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6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endParaRPr sz="2600">
              <a:latin typeface="Lucida Sans Unicode"/>
              <a:cs typeface="Lucida Sans Unicode"/>
            </a:endParaRPr>
          </a:p>
          <a:p>
            <a:pPr marL="12700" marR="906144">
              <a:lnSpc>
                <a:spcPts val="3080"/>
              </a:lnSpc>
              <a:spcBef>
                <a:spcPts val="110"/>
              </a:spcBef>
            </a:pPr>
            <a:r>
              <a:rPr sz="26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records</a:t>
            </a:r>
            <a:r>
              <a:rPr sz="2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26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strong</a:t>
            </a:r>
            <a:r>
              <a:rPr sz="26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positively correlated.</a:t>
            </a: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ts val="2950"/>
              </a:lnSpc>
            </a:pPr>
            <a:r>
              <a:rPr sz="26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arithmetic</a:t>
            </a:r>
            <a:r>
              <a:rPr sz="2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mean</a:t>
            </a:r>
            <a:r>
              <a:rPr sz="2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6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endParaRPr sz="2600">
              <a:latin typeface="Lucida Sans Unicode"/>
              <a:cs typeface="Lucida Sans Unicode"/>
            </a:endParaRPr>
          </a:p>
          <a:p>
            <a:pPr marL="12700" marR="906144">
              <a:lnSpc>
                <a:spcPts val="3080"/>
              </a:lnSpc>
              <a:spcBef>
                <a:spcPts val="114"/>
              </a:spcBef>
            </a:pPr>
            <a:r>
              <a:rPr sz="26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aggregation</a:t>
            </a:r>
            <a:r>
              <a:rPr sz="26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6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results</a:t>
            </a:r>
            <a:r>
              <a:rPr sz="26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6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6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standards.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940</Words>
  <Application>Microsoft Office PowerPoint</Application>
  <PresentationFormat>Custom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Lucida Sans Unicode</vt:lpstr>
      <vt:lpstr>Trebuchet MS</vt:lpstr>
      <vt:lpstr>Office Theme</vt:lpstr>
      <vt:lpstr>PowerPoint Presentation</vt:lpstr>
      <vt:lpstr>INTRODUCTION</vt:lpstr>
      <vt:lpstr>Select the Variables for Visualization:</vt:lpstr>
      <vt:lpstr>Questions</vt:lpstr>
      <vt:lpstr>Q1 | WHICH STATE HAD THE HIGHEST ' 1ST MAX VAULE' ?</vt:lpstr>
      <vt:lpstr>Q2 | ANALYZE THE AVERAGE AQI BASED ON STATE NAME</vt:lpstr>
      <vt:lpstr>Q2 | ANALYZE THE AVERAGE AQI BASED ON STATE NAME</vt:lpstr>
      <vt:lpstr>Q2 | ANALYZE THE AVERAGE AQI BASED ON STATE NAME</vt:lpstr>
      <vt:lpstr>Q3 | ANALYZE THE OBSERVATION COUNT AND ARTHEMETIC MEAN BY STATE NAME</vt:lpstr>
      <vt:lpstr>Q3 | ANALYZE THE OBSERVATION COUNT AND ARTHEMETIC MEAN BY STATE NAME</vt:lpstr>
      <vt:lpstr>These  visualizations  show  us  the effect  of  the  occurrence  of  an event on the AQI ratio, we clearly note the impact of the occurrence of events on air pollution</vt:lpstr>
      <vt:lpstr>Q4 | ANALYZE THE EFFECT OF EVENT TYPE ON AQI?</vt:lpstr>
      <vt:lpstr>Q4 | ANALYZE THE EFFECT OF EVENT TYPE ON AQI?</vt:lpstr>
      <vt:lpstr>CONCLUSION</vt:lpstr>
      <vt:lpstr>THANK YOU FOR LISTENIG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Navy and Yellow Modern Competitive Analysis Presentation</dc:title>
  <dc:creator>Zain Abdalwahab</dc:creator>
  <cp:keywords>DAFaMButQi4,BAEWPpWYsu0</cp:keywords>
  <cp:lastModifiedBy>Kongara, Keshavi</cp:lastModifiedBy>
  <cp:revision>1</cp:revision>
  <dcterms:created xsi:type="dcterms:W3CDTF">2025-06-20T20:11:29Z</dcterms:created>
  <dcterms:modified xsi:type="dcterms:W3CDTF">2025-06-20T20:16:05Z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2025-06-20T00:00:00Z</vt:filetime>
  </property>
  <property fmtid="{D5CDD505-2E9C-101B-9397-08002B2CF9AE}" pid="5" name="Producer">
    <vt:lpwstr>Canva</vt:lpwstr>
  </property>
</Properties>
</file>