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0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
      <p:font typeface="MS Shell Dlg 2" panose="020B0604030504040204" pitchFamily="34" charset="0"/>
      <p:regular r:id="rId10"/>
      <p:bold r:id="rId11"/>
    </p:embeddedFont>
    <p:embeddedFont>
      <p:font typeface="Wingdings 3" panose="05040102010807070707" pitchFamily="18" charset="2"/>
      <p:regular r:id="rId12"/>
    </p:embeddedFont>
  </p:embeddedFontLst>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5" d="100"/>
          <a:sy n="25" d="100"/>
        </p:scale>
        <p:origin x="216" y="-984"/>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4836166" y="0"/>
            <a:ext cx="28314360"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3150523"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02509" y="16459198"/>
            <a:ext cx="19865040" cy="10889083"/>
          </a:xfrm>
        </p:spPr>
        <p:txBody>
          <a:bodyPr anchor="t">
            <a:normAutofit/>
          </a:bodyPr>
          <a:lstStyle>
            <a:lvl1pPr algn="r">
              <a:defRPr sz="20160"/>
            </a:lvl1pPr>
          </a:lstStyle>
          <a:p>
            <a:r>
              <a:rPr lang="en-US"/>
              <a:t>Click to edit Master title style</a:t>
            </a:r>
            <a:endParaRPr lang="en-US" dirty="0"/>
          </a:p>
        </p:txBody>
      </p:sp>
      <p:sp>
        <p:nvSpPr>
          <p:cNvPr id="3" name="Subtitle 2"/>
          <p:cNvSpPr>
            <a:spLocks noGrp="1"/>
          </p:cNvSpPr>
          <p:nvPr>
            <p:ph type="subTitle" idx="1"/>
          </p:nvPr>
        </p:nvSpPr>
        <p:spPr>
          <a:xfrm>
            <a:off x="10230202" y="10890180"/>
            <a:ext cx="19037347" cy="5569022"/>
          </a:xfrm>
        </p:spPr>
        <p:txBody>
          <a:bodyPr tIns="0" anchor="b">
            <a:normAutofit/>
          </a:bodyPr>
          <a:lstStyle>
            <a:lvl1pPr marL="0" indent="0" algn="r">
              <a:buNone/>
              <a:defRPr sz="7680" b="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rIns="45720"/>
          <a:lstStyle/>
          <a:p>
            <a:pPr>
              <a:defRPr/>
            </a:pPr>
            <a:fld id="{0DA66E67-F948-4693-96A5-27BC239C04A3}" type="slidenum">
              <a:rPr lang="en-US" smtClean="0"/>
              <a:pPr>
                <a:defRPr/>
              </a:pPr>
              <a:t>‹#›</a:t>
            </a:fld>
            <a:endParaRPr lang="en-US"/>
          </a:p>
        </p:txBody>
      </p:sp>
      <p:sp>
        <p:nvSpPr>
          <p:cNvPr id="24" name="TextBox 23"/>
          <p:cNvSpPr txBox="1"/>
          <p:nvPr/>
        </p:nvSpPr>
        <p:spPr>
          <a:xfrm>
            <a:off x="7878914" y="15658409"/>
            <a:ext cx="1496290" cy="1717393"/>
          </a:xfrm>
          <a:prstGeom prst="rect">
            <a:avLst/>
          </a:prstGeom>
          <a:noFill/>
        </p:spPr>
        <p:txBody>
          <a:bodyPr wrap="square" rtlCol="0">
            <a:spAutoFit/>
          </a:bodyPr>
          <a:lstStyle/>
          <a:p>
            <a:pPr algn="r"/>
            <a:r>
              <a:rPr lang="en-US" sz="10560" dirty="0">
                <a:solidFill>
                  <a:schemeClr val="accent6"/>
                </a:solidFill>
                <a:latin typeface="Wingdings 3" panose="05040102010807070707" pitchFamily="18" charset="2"/>
              </a:rPr>
              <a:t>z</a:t>
            </a:r>
            <a:endParaRPr lang="en-US" sz="1056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679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9402514" y="3878676"/>
            <a:ext cx="28249680" cy="517069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179802" y="9839414"/>
            <a:ext cx="27472387" cy="192003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A27A25-0059-41B6-A6E5-54D93C10805F}" type="slidenum">
              <a:rPr lang="en-US" smtClean="0"/>
              <a:pPr>
                <a:defRPr/>
              </a:pPr>
              <a:t>‹#›</a:t>
            </a:fld>
            <a:endParaRPr lang="en-US"/>
          </a:p>
        </p:txBody>
      </p:sp>
    </p:spTree>
    <p:extLst>
      <p:ext uri="{BB962C8B-B14F-4D97-AF65-F5344CB8AC3E}">
        <p14:creationId xmlns:p14="http://schemas.microsoft.com/office/powerpoint/2010/main" val="225033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36904049" y="2482691"/>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32876724" y="3867926"/>
            <a:ext cx="4775467" cy="2517180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430073" y="4657968"/>
            <a:ext cx="22634117" cy="2438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3B26BC-A2E6-4CDA-9F76-12293F26600A}" type="slidenum">
              <a:rPr lang="en-US" smtClean="0"/>
              <a:pPr>
                <a:defRPr/>
              </a:pPr>
              <a:t>‹#›</a:t>
            </a:fld>
            <a:endParaRPr lang="en-US"/>
          </a:p>
        </p:txBody>
      </p:sp>
    </p:spTree>
    <p:extLst>
      <p:ext uri="{BB962C8B-B14F-4D97-AF65-F5344CB8AC3E}">
        <p14:creationId xmlns:p14="http://schemas.microsoft.com/office/powerpoint/2010/main" val="394299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C1B4D6-BEE2-4AF6-A92E-38CD68913D5A}" type="slidenum">
              <a:rPr lang="en-US" smtClean="0"/>
              <a:pPr>
                <a:defRPr/>
              </a:pPr>
              <a:t>‹#›</a:t>
            </a:fld>
            <a:endParaRPr lang="en-US"/>
          </a:p>
        </p:txBody>
      </p:sp>
      <p:sp>
        <p:nvSpPr>
          <p:cNvPr id="7" name="TextBox 6"/>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538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395544" y="15355337"/>
            <a:ext cx="28643616" cy="6590261"/>
          </a:xfrm>
        </p:spPr>
        <p:txBody>
          <a:bodyPr anchor="t">
            <a:normAutofit/>
          </a:bodyPr>
          <a:lstStyle>
            <a:lvl1pPr algn="r">
              <a:defRPr sz="13440"/>
            </a:lvl1pPr>
          </a:lstStyle>
          <a:p>
            <a:r>
              <a:rPr lang="en-US"/>
              <a:t>Click to edit Master title style</a:t>
            </a:r>
            <a:endParaRPr lang="en-US" dirty="0"/>
          </a:p>
        </p:txBody>
      </p:sp>
      <p:sp>
        <p:nvSpPr>
          <p:cNvPr id="3" name="Text Placeholder 2"/>
          <p:cNvSpPr>
            <a:spLocks noGrp="1"/>
          </p:cNvSpPr>
          <p:nvPr>
            <p:ph type="body" idx="1"/>
          </p:nvPr>
        </p:nvSpPr>
        <p:spPr>
          <a:xfrm>
            <a:off x="10181429" y="10906289"/>
            <a:ext cx="27855811" cy="4449048"/>
          </a:xfrm>
        </p:spPr>
        <p:txBody>
          <a:bodyPr tIns="0" anchor="b">
            <a:normAutofit/>
          </a:bodyPr>
          <a:lstStyle>
            <a:lvl1pPr marL="0" indent="0" algn="r">
              <a:buNone/>
              <a:defRPr sz="768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650354-6837-43DB-843B-C6021BD2EF37}" type="slidenum">
              <a:rPr lang="en-US" smtClean="0"/>
              <a:pPr>
                <a:defRPr/>
              </a:pPr>
              <a:t>‹#›</a:t>
            </a:fld>
            <a:endParaRPr lang="en-US"/>
          </a:p>
        </p:txBody>
      </p:sp>
      <p:sp>
        <p:nvSpPr>
          <p:cNvPr id="16" name="TextBox 15"/>
          <p:cNvSpPr txBox="1"/>
          <p:nvPr/>
        </p:nvSpPr>
        <p:spPr>
          <a:xfrm>
            <a:off x="7895637" y="1451516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1047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14845" y="3867929"/>
            <a:ext cx="28237344" cy="519218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433951" y="9872640"/>
            <a:ext cx="13706626" cy="1916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926461" y="9872640"/>
            <a:ext cx="13725730" cy="1916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96FF25-ADB1-4315-9622-9852994CD1E5}" type="slidenum">
              <a:rPr lang="en-US" smtClean="0"/>
              <a:pPr>
                <a:defRPr/>
              </a:pPr>
              <a:t>‹#›</a:t>
            </a:fld>
            <a:endParaRPr lang="en-US"/>
          </a:p>
        </p:txBody>
      </p:sp>
      <p:sp>
        <p:nvSpPr>
          <p:cNvPr id="11" name="Rectangle 10"/>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4723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9425229" y="3867926"/>
            <a:ext cx="28226962" cy="51696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25227" y="9861903"/>
            <a:ext cx="13715347" cy="3426326"/>
          </a:xfrm>
        </p:spPr>
        <p:txBody>
          <a:bodyPr anchor="b">
            <a:noAutofit/>
          </a:bodyPr>
          <a:lstStyle>
            <a:lvl1pPr marL="0" indent="0" algn="l">
              <a:lnSpc>
                <a:spcPct val="100000"/>
              </a:lnSpc>
              <a:buNone/>
              <a:defRPr sz="9600" b="0" cap="none" baseline="0">
                <a:solidFill>
                  <a:schemeClr val="accent6"/>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9420051" y="13686387"/>
            <a:ext cx="13720526" cy="15353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926461" y="9861903"/>
            <a:ext cx="13725730" cy="3426326"/>
          </a:xfrm>
        </p:spPr>
        <p:txBody>
          <a:bodyPr anchor="b">
            <a:noAutofit/>
          </a:bodyPr>
          <a:lstStyle>
            <a:lvl1pPr marL="0" indent="0" algn="l">
              <a:lnSpc>
                <a:spcPct val="100000"/>
              </a:lnSpc>
              <a:buNone/>
              <a:defRPr sz="9600" b="0" cap="none" baseline="0">
                <a:solidFill>
                  <a:schemeClr val="accent6"/>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3926464" y="13686387"/>
            <a:ext cx="13725725" cy="15353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326764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8F620B-8934-45A0-BE2C-EF6C76032C45}" type="slidenum">
              <a:rPr lang="en-US" smtClean="0"/>
              <a:pPr>
                <a:defRPr/>
              </a:pPr>
              <a:t>‹#›</a:t>
            </a:fld>
            <a:endParaRPr lang="en-US"/>
          </a:p>
        </p:txBody>
      </p:sp>
    </p:spTree>
    <p:extLst>
      <p:ext uri="{BB962C8B-B14F-4D97-AF65-F5344CB8AC3E}">
        <p14:creationId xmlns:p14="http://schemas.microsoft.com/office/powerpoint/2010/main" val="240392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3ECE3F5-A3DD-46D3-8112-19EE7FD1DDFA}" type="slidenum">
              <a:rPr lang="en-US" smtClean="0"/>
              <a:pPr>
                <a:defRPr/>
              </a:pPr>
              <a:t>‹#›</a:t>
            </a:fld>
            <a:endParaRPr lang="en-US"/>
          </a:p>
        </p:txBody>
      </p:sp>
    </p:spTree>
    <p:extLst>
      <p:ext uri="{BB962C8B-B14F-4D97-AF65-F5344CB8AC3E}">
        <p14:creationId xmlns:p14="http://schemas.microsoft.com/office/powerpoint/2010/main" val="335176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5661439" y="5412684"/>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7132721" y="6223769"/>
            <a:ext cx="10179374" cy="9067560"/>
          </a:xfrm>
        </p:spPr>
        <p:txBody>
          <a:bodyPr anchor="b">
            <a:normAutofit/>
          </a:bodyPr>
          <a:lstStyle>
            <a:lvl1pPr algn="l">
              <a:defRPr sz="9600"/>
            </a:lvl1pPr>
          </a:lstStyle>
          <a:p>
            <a:r>
              <a:rPr lang="en-US"/>
              <a:t>Click to edit Master title style</a:t>
            </a:r>
            <a:endParaRPr lang="en-US" dirty="0"/>
          </a:p>
        </p:txBody>
      </p:sp>
      <p:sp>
        <p:nvSpPr>
          <p:cNvPr id="3" name="Content Placeholder 2"/>
          <p:cNvSpPr>
            <a:spLocks noGrp="1"/>
          </p:cNvSpPr>
          <p:nvPr>
            <p:ph idx="1"/>
          </p:nvPr>
        </p:nvSpPr>
        <p:spPr>
          <a:xfrm>
            <a:off x="19624983" y="3867926"/>
            <a:ext cx="18027206" cy="2517180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32716" y="15293546"/>
            <a:ext cx="10179374" cy="11454706"/>
          </a:xfrm>
        </p:spPr>
        <p:txBody>
          <a:bodyPr>
            <a:normAutofit/>
          </a:bodyPr>
          <a:lstStyle>
            <a:lvl1pPr marL="0" indent="0" algn="l">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691E56-DA67-4BF5-BA67-706F30B37046}" type="slidenum">
              <a:rPr lang="en-US" smtClean="0"/>
              <a:pPr>
                <a:defRPr/>
              </a:pPr>
              <a:t>‹#›</a:t>
            </a:fld>
            <a:endParaRPr lang="en-US"/>
          </a:p>
        </p:txBody>
      </p:sp>
    </p:spTree>
    <p:extLst>
      <p:ext uri="{BB962C8B-B14F-4D97-AF65-F5344CB8AC3E}">
        <p14:creationId xmlns:p14="http://schemas.microsoft.com/office/powerpoint/2010/main" val="374664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5661439" y="5412684"/>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21998340" y="15499"/>
            <a:ext cx="17893291" cy="329184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008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7136021" y="6223767"/>
            <a:ext cx="12495418" cy="9054278"/>
          </a:xfrm>
        </p:spPr>
        <p:txBody>
          <a:bodyPr anchor="b">
            <a:normAutofit/>
          </a:bodyPr>
          <a:lstStyle>
            <a:lvl1pPr algn="l">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7132723" y="15278055"/>
            <a:ext cx="12498211" cy="11454691"/>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7F51DAE-E528-43E1-8BE0-91521416EFB0}" type="slidenum">
              <a:rPr lang="en-US" smtClean="0"/>
              <a:pPr>
                <a:defRPr/>
              </a:pPr>
              <a:t>‹#›</a:t>
            </a:fld>
            <a:endParaRPr lang="en-US"/>
          </a:p>
        </p:txBody>
      </p:sp>
    </p:spTree>
    <p:extLst>
      <p:ext uri="{BB962C8B-B14F-4D97-AF65-F5344CB8AC3E}">
        <p14:creationId xmlns:p14="http://schemas.microsoft.com/office/powerpoint/2010/main" val="120632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81091" y="13980156"/>
            <a:ext cx="37310107" cy="18938242"/>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7" y="0"/>
            <a:ext cx="43891195" cy="32918400"/>
          </a:xfrm>
          <a:prstGeom prst="rect">
            <a:avLst/>
          </a:prstGeom>
        </p:spPr>
      </p:pic>
      <p:sp>
        <p:nvSpPr>
          <p:cNvPr id="12" name="Rectangle 11"/>
          <p:cNvSpPr/>
          <p:nvPr/>
        </p:nvSpPr>
        <p:spPr>
          <a:xfrm>
            <a:off x="0" y="0"/>
            <a:ext cx="4628035" cy="32918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4617804" y="0"/>
            <a:ext cx="219451"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14324" y="3878676"/>
            <a:ext cx="28214453" cy="51706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05933" y="9839414"/>
            <a:ext cx="27422842" cy="192003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975809" y="25307765"/>
            <a:ext cx="12781099" cy="860102"/>
          </a:xfrm>
          <a:prstGeom prst="rect">
            <a:avLst/>
          </a:prstGeom>
        </p:spPr>
        <p:txBody>
          <a:bodyPr vert="horz" lIns="91440" tIns="18288" rIns="91440" bIns="45720" rtlCol="0" anchor="t"/>
          <a:lstStyle>
            <a:lvl1pPr algn="r">
              <a:defRPr sz="432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rot="5400000">
            <a:off x="-10839250" y="17562723"/>
            <a:ext cx="28249690" cy="881582"/>
          </a:xfrm>
          <a:prstGeom prst="rect">
            <a:avLst/>
          </a:prstGeom>
        </p:spPr>
        <p:txBody>
          <a:bodyPr vert="horz" lIns="91440" tIns="45720" rIns="91440" bIns="18288" rtlCol="0" anchor="b"/>
          <a:lstStyle>
            <a:lvl1pPr algn="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8253" y="790051"/>
            <a:ext cx="3063898" cy="1549680"/>
          </a:xfrm>
          <a:prstGeom prst="rect">
            <a:avLst/>
          </a:prstGeom>
        </p:spPr>
        <p:txBody>
          <a:bodyPr vert="horz" lIns="91440" tIns="45720" rIns="45720" bIns="45720" rtlCol="0" anchor="ctr"/>
          <a:lstStyle>
            <a:lvl1pPr algn="r">
              <a:defRPr sz="7680">
                <a:solidFill>
                  <a:schemeClr val="tx1">
                    <a:tint val="75000"/>
                  </a:schemeClr>
                </a:solidFill>
              </a:defRPr>
            </a:lvl1p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368928399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3291840" rtl="0" eaLnBrk="1" latinLnBrk="0" hangingPunct="1">
        <a:lnSpc>
          <a:spcPct val="90000"/>
        </a:lnSpc>
        <a:spcBef>
          <a:spcPct val="0"/>
        </a:spcBef>
        <a:buNone/>
        <a:defRPr sz="13440" b="0" i="0" kern="1200" cap="none">
          <a:solidFill>
            <a:schemeClr val="tx1"/>
          </a:solidFill>
          <a:effectLst/>
          <a:latin typeface="+mj-lt"/>
          <a:ea typeface="+mj-ea"/>
          <a:cs typeface="+mj-cs"/>
        </a:defRPr>
      </a:lvl1pPr>
    </p:titleStyle>
    <p:bodyStyle>
      <a:lvl1pPr marL="124015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8640" kern="1200">
          <a:solidFill>
            <a:schemeClr val="tx1"/>
          </a:solidFill>
          <a:effectLst/>
          <a:latin typeface="+mn-lt"/>
          <a:ea typeface="+mn-ea"/>
          <a:cs typeface="+mn-cs"/>
        </a:defRPr>
      </a:lvl1pPr>
      <a:lvl2pPr marL="2863219"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7680" kern="1200">
          <a:solidFill>
            <a:schemeClr val="tx1"/>
          </a:solidFill>
          <a:effectLst/>
          <a:latin typeface="+mn-lt"/>
          <a:ea typeface="+mn-ea"/>
          <a:cs typeface="+mn-cs"/>
        </a:defRPr>
      </a:lvl2pPr>
      <a:lvl3pPr marL="453199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6720" kern="1200">
          <a:solidFill>
            <a:schemeClr val="tx1"/>
          </a:solidFill>
          <a:effectLst/>
          <a:latin typeface="+mn-lt"/>
          <a:ea typeface="+mn-ea"/>
          <a:cs typeface="+mn-cs"/>
        </a:defRPr>
      </a:lvl3pPr>
      <a:lvl4pPr marL="6155059"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760" kern="1200">
          <a:solidFill>
            <a:schemeClr val="tx1"/>
          </a:solidFill>
          <a:effectLst/>
          <a:latin typeface="+mn-lt"/>
          <a:ea typeface="+mn-ea"/>
          <a:cs typeface="+mn-cs"/>
        </a:defRPr>
      </a:lvl4pPr>
      <a:lvl5pPr marL="782383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760" kern="1200">
          <a:solidFill>
            <a:schemeClr val="tx1"/>
          </a:solidFill>
          <a:effectLst/>
          <a:latin typeface="+mn-lt"/>
          <a:ea typeface="+mn-ea"/>
          <a:cs typeface="+mn-cs"/>
        </a:defRPr>
      </a:lvl5pPr>
      <a:lvl6pPr marL="905256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6pPr>
      <a:lvl7pPr marL="1069848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7pPr>
      <a:lvl8pPr marL="1234440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8pPr>
      <a:lvl9pPr marL="1399032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4963885" y="548801"/>
            <a:ext cx="18353315" cy="181968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latin typeface="Libre Baskerville" panose="02000000000000000000" pitchFamily="2" charset="0"/>
              </a:rPr>
              <a:t>AIR-BNB NYC 2019 – Insights </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4612881" y="419454"/>
            <a:ext cx="16100605" cy="1754326"/>
          </a:xfrm>
          <a:prstGeom prst="rect">
            <a:avLst/>
          </a:prstGeom>
        </p:spPr>
        <p:txBody>
          <a:bodyPr wrap="square"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800" b="1" dirty="0">
                <a:latin typeface="Libre Baskerville" panose="02000000000000000000" pitchFamily="2" charset="0"/>
              </a:rPr>
              <a:t>IST 652 – Scripting for Data Analysis  </a:t>
            </a:r>
          </a:p>
          <a:p>
            <a:pPr algn="ctr"/>
            <a:r>
              <a:rPr lang="en-US" sz="4800" b="1" dirty="0">
                <a:latin typeface="Libre Baskerville" panose="02000000000000000000" pitchFamily="2" charset="0"/>
              </a:rPr>
              <a:t>Tanvi Pradhan, Priya Vora &amp; Keshav CH</a:t>
            </a:r>
          </a:p>
        </p:txBody>
      </p:sp>
      <p:sp>
        <p:nvSpPr>
          <p:cNvPr id="48" name="Rectangle 47">
            <a:extLst>
              <a:ext uri="{FF2B5EF4-FFF2-40B4-BE49-F238E27FC236}">
                <a16:creationId xmlns:a16="http://schemas.microsoft.com/office/drawing/2014/main" id="{3E6D1C9C-2516-4738-BC80-673A19ECE5BD}"/>
              </a:ext>
            </a:extLst>
          </p:cNvPr>
          <p:cNvSpPr/>
          <p:nvPr/>
        </p:nvSpPr>
        <p:spPr>
          <a:xfrm>
            <a:off x="323304" y="23254864"/>
            <a:ext cx="14627574" cy="92383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396678" y="7376470"/>
            <a:ext cx="14554200" cy="155617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52" name="Rectangle 51">
            <a:extLst>
              <a:ext uri="{FF2B5EF4-FFF2-40B4-BE49-F238E27FC236}">
                <a16:creationId xmlns:a16="http://schemas.microsoft.com/office/drawing/2014/main" id="{F6D8A1CF-B987-4F36-8586-4BEDACCCAB04}"/>
              </a:ext>
            </a:extLst>
          </p:cNvPr>
          <p:cNvSpPr/>
          <p:nvPr/>
        </p:nvSpPr>
        <p:spPr>
          <a:xfrm>
            <a:off x="27500588" y="7403817"/>
            <a:ext cx="15969977" cy="192785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a:p>
        </p:txBody>
      </p:sp>
      <p:sp>
        <p:nvSpPr>
          <p:cNvPr id="62" name="TextBox 61">
            <a:extLst>
              <a:ext uri="{FF2B5EF4-FFF2-40B4-BE49-F238E27FC236}">
                <a16:creationId xmlns:a16="http://schemas.microsoft.com/office/drawing/2014/main" id="{A067F8A1-EE95-4354-8E2F-952A6BBDBFFC}"/>
              </a:ext>
            </a:extLst>
          </p:cNvPr>
          <p:cNvSpPr txBox="1"/>
          <p:nvPr/>
        </p:nvSpPr>
        <p:spPr>
          <a:xfrm>
            <a:off x="874758" y="12536746"/>
            <a:ext cx="11774289"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7" name="TextBox 66">
            <a:extLst>
              <a:ext uri="{FF2B5EF4-FFF2-40B4-BE49-F238E27FC236}">
                <a16:creationId xmlns:a16="http://schemas.microsoft.com/office/drawing/2014/main" id="{716F17B6-B5C7-4922-B9E2-CD14BD16A568}"/>
              </a:ext>
            </a:extLst>
          </p:cNvPr>
          <p:cNvSpPr txBox="1"/>
          <p:nvPr/>
        </p:nvSpPr>
        <p:spPr>
          <a:xfrm>
            <a:off x="663115" y="7693099"/>
            <a:ext cx="14227459" cy="1384995"/>
          </a:xfrm>
          <a:prstGeom prst="rect">
            <a:avLst/>
          </a:prstGeom>
          <a:solidFill>
            <a:schemeClr val="tx1"/>
          </a:solid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Q1 : </a:t>
            </a:r>
            <a:r>
              <a:rPr lang="en-US" sz="4200" i="0" u="sng" dirty="0">
                <a:solidFill>
                  <a:srgbClr val="212121"/>
                </a:solidFill>
                <a:effectLst/>
                <a:highlight>
                  <a:srgbClr val="FFFFFF"/>
                </a:highlight>
                <a:latin typeface="Calibri Light" panose="020F0302020204030204" pitchFamily="34" charset="0"/>
                <a:cs typeface="Calibri Light" panose="020F0302020204030204" pitchFamily="34" charset="0"/>
              </a:rPr>
              <a:t>How does the average price vary across different neighborhoods and room types?</a:t>
            </a:r>
            <a:endParaRPr lang="en-US" sz="4200" u="sng" dirty="0">
              <a:solidFill>
                <a:srgbClr val="235078"/>
              </a:solidFill>
              <a:latin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F413E6A0-E2FA-739D-DD14-3DDC7A961CBB}"/>
              </a:ext>
            </a:extLst>
          </p:cNvPr>
          <p:cNvSpPr/>
          <p:nvPr/>
        </p:nvSpPr>
        <p:spPr>
          <a:xfrm>
            <a:off x="15351171" y="7443086"/>
            <a:ext cx="11868043" cy="127290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4" name="TextBox 3">
            <a:extLst>
              <a:ext uri="{FF2B5EF4-FFF2-40B4-BE49-F238E27FC236}">
                <a16:creationId xmlns:a16="http://schemas.microsoft.com/office/drawing/2014/main" id="{681D3BFC-C80E-45C7-10A6-D32EDDEC172B}"/>
              </a:ext>
            </a:extLst>
          </p:cNvPr>
          <p:cNvSpPr txBox="1"/>
          <p:nvPr/>
        </p:nvSpPr>
        <p:spPr>
          <a:xfrm>
            <a:off x="663114" y="23693634"/>
            <a:ext cx="14227459" cy="1376328"/>
          </a:xfrm>
          <a:prstGeom prst="rect">
            <a:avLst/>
          </a:prstGeom>
          <a:no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Q3 :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What are the patterns in the spatial distribution of Airbnb listings across NYC’s neighborhoods?</a:t>
            </a:r>
          </a:p>
        </p:txBody>
      </p:sp>
      <p:sp>
        <p:nvSpPr>
          <p:cNvPr id="6" name="Rectangle 5">
            <a:extLst>
              <a:ext uri="{FF2B5EF4-FFF2-40B4-BE49-F238E27FC236}">
                <a16:creationId xmlns:a16="http://schemas.microsoft.com/office/drawing/2014/main" id="{3BA247A4-E85A-8EB3-8486-093BE82C2027}"/>
              </a:ext>
            </a:extLst>
          </p:cNvPr>
          <p:cNvSpPr/>
          <p:nvPr/>
        </p:nvSpPr>
        <p:spPr>
          <a:xfrm>
            <a:off x="27496680" y="27094528"/>
            <a:ext cx="7787965" cy="53375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marL="571500" indent="-571500" algn="ctr" rtl="0">
              <a:spcBef>
                <a:spcPts val="0"/>
              </a:spcBef>
              <a:spcAft>
                <a:spcPts val="0"/>
              </a:spcAft>
              <a:buFont typeface="Arial" panose="020B0604020202020204" pitchFamily="34" charset="0"/>
              <a:buChar char="•"/>
            </a:pPr>
            <a:r>
              <a:rPr lang="en-US" sz="4200" dirty="0">
                <a:solidFill>
                  <a:srgbClr val="000000"/>
                </a:solidFill>
                <a:latin typeface="Calibri Light" panose="020F0302020204030204" pitchFamily="34" charset="0"/>
                <a:cs typeface="Calibri Light" panose="020F0302020204030204" pitchFamily="34" charset="0"/>
              </a:rPr>
              <a:t>Pricing Divergence</a:t>
            </a:r>
          </a:p>
          <a:p>
            <a:pPr marL="571500" indent="-571500" algn="ctr" rtl="0">
              <a:spcBef>
                <a:spcPts val="0"/>
              </a:spcBef>
              <a:spcAft>
                <a:spcPts val="0"/>
              </a:spcAft>
              <a:buFont typeface="Arial" panose="020B0604020202020204" pitchFamily="34" charset="0"/>
              <a:buChar char="•"/>
            </a:pPr>
            <a:r>
              <a:rPr lang="en-US" sz="4200" dirty="0">
                <a:solidFill>
                  <a:srgbClr val="000000"/>
                </a:solidFill>
                <a:latin typeface="Calibri Light" panose="020F0302020204030204" pitchFamily="34" charset="0"/>
                <a:cs typeface="Calibri Light" panose="020F0302020204030204" pitchFamily="34" charset="0"/>
              </a:rPr>
              <a:t>Geographic Concentrations</a:t>
            </a:r>
          </a:p>
          <a:p>
            <a:pPr marL="571500" indent="-571500" algn="ctr" rtl="0">
              <a:spcBef>
                <a:spcPts val="0"/>
              </a:spcBef>
              <a:spcAft>
                <a:spcPts val="0"/>
              </a:spcAft>
              <a:buFont typeface="Arial" panose="020B0604020202020204" pitchFamily="34" charset="0"/>
              <a:buChar char="•"/>
            </a:pPr>
            <a:r>
              <a:rPr lang="en-US" sz="4200" dirty="0">
                <a:solidFill>
                  <a:srgbClr val="000000"/>
                </a:solidFill>
                <a:latin typeface="Calibri Light" panose="020F0302020204030204" pitchFamily="34" charset="0"/>
                <a:cs typeface="Calibri Light" panose="020F0302020204030204" pitchFamily="34" charset="0"/>
              </a:rPr>
              <a:t>Reviews Drive Demand</a:t>
            </a:r>
          </a:p>
          <a:p>
            <a:pPr marL="571500" indent="-571500" algn="ctr" rtl="0">
              <a:spcBef>
                <a:spcPts val="0"/>
              </a:spcBef>
              <a:spcAft>
                <a:spcPts val="0"/>
              </a:spcAft>
              <a:buFont typeface="Arial" panose="020B0604020202020204" pitchFamily="34" charset="0"/>
              <a:buChar char="•"/>
            </a:pPr>
            <a:r>
              <a:rPr lang="en-US" sz="4200" dirty="0">
                <a:solidFill>
                  <a:srgbClr val="000000"/>
                </a:solidFill>
                <a:latin typeface="Calibri Light" panose="020F0302020204030204" pitchFamily="34" charset="0"/>
                <a:cs typeface="Calibri Light" panose="020F0302020204030204" pitchFamily="34" charset="0"/>
              </a:rPr>
              <a:t>Room Type Trends</a:t>
            </a:r>
          </a:p>
          <a:p>
            <a:pPr marL="571500" indent="-571500" algn="ctr" rtl="0">
              <a:spcBef>
                <a:spcPts val="0"/>
              </a:spcBef>
              <a:spcAft>
                <a:spcPts val="0"/>
              </a:spcAft>
              <a:buFont typeface="Arial" panose="020B0604020202020204" pitchFamily="34" charset="0"/>
              <a:buChar char="•"/>
            </a:pPr>
            <a:r>
              <a:rPr lang="en-US" sz="4200" dirty="0">
                <a:solidFill>
                  <a:srgbClr val="000000"/>
                </a:solidFill>
                <a:latin typeface="Calibri Light" panose="020F0302020204030204" pitchFamily="34" charset="0"/>
                <a:cs typeface="Calibri Light" panose="020F0302020204030204" pitchFamily="34" charset="0"/>
              </a:rPr>
              <a:t>Regulatory Effects</a:t>
            </a:r>
          </a:p>
          <a:p>
            <a:br>
              <a:rPr lang="en-US" sz="6600" dirty="0"/>
            </a:br>
            <a:br>
              <a:rPr lang="en-US" sz="8000" dirty="0"/>
            </a:br>
            <a:endParaRPr lang="en-US" sz="9600" dirty="0"/>
          </a:p>
        </p:txBody>
      </p:sp>
      <p:sp>
        <p:nvSpPr>
          <p:cNvPr id="7" name="Rectangle 6">
            <a:extLst>
              <a:ext uri="{FF2B5EF4-FFF2-40B4-BE49-F238E27FC236}">
                <a16:creationId xmlns:a16="http://schemas.microsoft.com/office/drawing/2014/main" id="{126FC04B-C32B-D2C2-21B3-BAF4B4AD21BF}"/>
              </a:ext>
            </a:extLst>
          </p:cNvPr>
          <p:cNvSpPr/>
          <p:nvPr/>
        </p:nvSpPr>
        <p:spPr>
          <a:xfrm>
            <a:off x="15345122" y="20538347"/>
            <a:ext cx="11868043" cy="11893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8" name="TextBox 7">
            <a:extLst>
              <a:ext uri="{FF2B5EF4-FFF2-40B4-BE49-F238E27FC236}">
                <a16:creationId xmlns:a16="http://schemas.microsoft.com/office/drawing/2014/main" id="{3C99721A-F205-EBB2-DF2C-F2657CD621E0}"/>
              </a:ext>
            </a:extLst>
          </p:cNvPr>
          <p:cNvSpPr txBox="1"/>
          <p:nvPr/>
        </p:nvSpPr>
        <p:spPr>
          <a:xfrm>
            <a:off x="15554290" y="7824087"/>
            <a:ext cx="11276348" cy="1323439"/>
          </a:xfrm>
          <a:prstGeom prst="rect">
            <a:avLst/>
          </a:prstGeom>
          <a:noFill/>
        </p:spPr>
        <p:txBody>
          <a:bodyPr wrap="square" rtlCol="0">
            <a:spAutoFit/>
          </a:bodyPr>
          <a:lstStyle>
            <a:defPPr>
              <a:defRPr kern="1200"/>
            </a:defPPr>
          </a:lstStyle>
          <a:p>
            <a:pPr algn="l"/>
            <a:r>
              <a:rPr lang="en-US" sz="4000" b="1" dirty="0">
                <a:solidFill>
                  <a:srgbClr val="235078"/>
                </a:solidFill>
                <a:latin typeface="Calibri Light" panose="020F0302020204030204" pitchFamily="34" charset="0"/>
                <a:cs typeface="Calibri Light" panose="020F0302020204030204" pitchFamily="34" charset="0"/>
              </a:rPr>
              <a:t>Research Q2 </a:t>
            </a:r>
            <a:r>
              <a:rPr lang="en-US" sz="4000" b="1" u="sng" dirty="0">
                <a:solidFill>
                  <a:srgbClr val="235078"/>
                </a:solidFill>
                <a:latin typeface="Calibri Light" panose="020F0302020204030204" pitchFamily="34" charset="0"/>
                <a:cs typeface="Calibri Light" panose="020F0302020204030204" pitchFamily="34" charset="0"/>
              </a:rPr>
              <a:t>: </a:t>
            </a:r>
            <a:r>
              <a:rPr lang="en-US" sz="4000" u="sng" dirty="0">
                <a:solidFill>
                  <a:srgbClr val="212121"/>
                </a:solidFill>
                <a:highlight>
                  <a:srgbClr val="FFFFFF"/>
                </a:highlight>
                <a:latin typeface="Calibri Light" panose="020F0302020204030204" pitchFamily="34" charset="0"/>
                <a:cs typeface="Calibri Light" panose="020F0302020204030204" pitchFamily="34" charset="0"/>
              </a:rPr>
              <a:t>How do reviews and their frequency influence a listing’s price and occupancy rates?</a:t>
            </a:r>
          </a:p>
        </p:txBody>
      </p:sp>
      <p:sp>
        <p:nvSpPr>
          <p:cNvPr id="9" name="TextBox 8">
            <a:extLst>
              <a:ext uri="{FF2B5EF4-FFF2-40B4-BE49-F238E27FC236}">
                <a16:creationId xmlns:a16="http://schemas.microsoft.com/office/drawing/2014/main" id="{3C1AD1F5-2319-1797-235E-E735ECA1F444}"/>
              </a:ext>
            </a:extLst>
          </p:cNvPr>
          <p:cNvSpPr txBox="1"/>
          <p:nvPr/>
        </p:nvSpPr>
        <p:spPr>
          <a:xfrm>
            <a:off x="15573724" y="20587126"/>
            <a:ext cx="11448278" cy="1384995"/>
          </a:xfrm>
          <a:prstGeom prst="rect">
            <a:avLst/>
          </a:prstGeom>
          <a:no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Q4:</a:t>
            </a:r>
            <a:r>
              <a:rPr lang="en-US" sz="4200" dirty="0">
                <a:solidFill>
                  <a:srgbClr val="235078"/>
                </a:solidFill>
                <a:latin typeface="Calibri Light" panose="020F0302020204030204" pitchFamily="34" charset="0"/>
                <a:cs typeface="Calibri Light" panose="020F0302020204030204" pitchFamily="34" charset="0"/>
              </a:rPr>
              <a:t>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What is the distribution and popularity of different room types among Airbnb listings?</a:t>
            </a:r>
          </a:p>
        </p:txBody>
      </p:sp>
      <p:sp>
        <p:nvSpPr>
          <p:cNvPr id="10" name="TextBox 9">
            <a:extLst>
              <a:ext uri="{FF2B5EF4-FFF2-40B4-BE49-F238E27FC236}">
                <a16:creationId xmlns:a16="http://schemas.microsoft.com/office/drawing/2014/main" id="{8B41834B-02D6-DCCE-8F15-90C1E0E55097}"/>
              </a:ext>
            </a:extLst>
          </p:cNvPr>
          <p:cNvSpPr txBox="1"/>
          <p:nvPr/>
        </p:nvSpPr>
        <p:spPr>
          <a:xfrm>
            <a:off x="27938889" y="7629234"/>
            <a:ext cx="15164915" cy="1376462"/>
          </a:xfrm>
          <a:prstGeom prst="rect">
            <a:avLst/>
          </a:prstGeom>
          <a:noFill/>
        </p:spPr>
        <p:txBody>
          <a:bodyPr wrap="square" rtlCol="0">
            <a:spAutoFit/>
          </a:bodyPr>
          <a:lstStyle>
            <a:defPPr>
              <a:defRPr kern="1200"/>
            </a:defPPr>
          </a:lstStyle>
          <a:p>
            <a:pPr algn="l"/>
            <a:r>
              <a:rPr lang="en-US" sz="4200" b="1" dirty="0">
                <a:solidFill>
                  <a:srgbClr val="235078"/>
                </a:solidFill>
                <a:latin typeface="Calibri Light" panose="020F0302020204030204" pitchFamily="34" charset="0"/>
                <a:cs typeface="Calibri Light" panose="020F0302020204030204" pitchFamily="34" charset="0"/>
              </a:rPr>
              <a:t>Research Q5 :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How do the number of minimum nights and listing availability correlate with pricing strategies?</a:t>
            </a:r>
          </a:p>
        </p:txBody>
      </p:sp>
      <p:pic>
        <p:nvPicPr>
          <p:cNvPr id="12" name="Picture 11">
            <a:extLst>
              <a:ext uri="{FF2B5EF4-FFF2-40B4-BE49-F238E27FC236}">
                <a16:creationId xmlns:a16="http://schemas.microsoft.com/office/drawing/2014/main" id="{09F7137A-FCCD-1F3F-A26F-1B9BB7FD5848}"/>
              </a:ext>
            </a:extLst>
          </p:cNvPr>
          <p:cNvPicPr>
            <a:picLocks noChangeAspect="1"/>
          </p:cNvPicPr>
          <p:nvPr/>
        </p:nvPicPr>
        <p:blipFill rotWithShape="1">
          <a:blip r:embed="rId3"/>
          <a:srcRect r="4755"/>
          <a:stretch/>
        </p:blipFill>
        <p:spPr>
          <a:xfrm>
            <a:off x="744130" y="9513694"/>
            <a:ext cx="13735322" cy="6030466"/>
          </a:xfrm>
          <a:prstGeom prst="rect">
            <a:avLst/>
          </a:prstGeom>
          <a:ln w="25400">
            <a:solidFill>
              <a:schemeClr val="tx1">
                <a:alpha val="97000"/>
              </a:schemeClr>
            </a:solidFill>
          </a:ln>
        </p:spPr>
      </p:pic>
      <p:pic>
        <p:nvPicPr>
          <p:cNvPr id="14" name="Picture 13">
            <a:extLst>
              <a:ext uri="{FF2B5EF4-FFF2-40B4-BE49-F238E27FC236}">
                <a16:creationId xmlns:a16="http://schemas.microsoft.com/office/drawing/2014/main" id="{4C12EA5F-EE4A-20F8-8E2E-A7E08FA3D17B}"/>
              </a:ext>
            </a:extLst>
          </p:cNvPr>
          <p:cNvPicPr>
            <a:picLocks noChangeAspect="1"/>
          </p:cNvPicPr>
          <p:nvPr/>
        </p:nvPicPr>
        <p:blipFill>
          <a:blip r:embed="rId4"/>
          <a:stretch>
            <a:fillRect/>
          </a:stretch>
        </p:blipFill>
        <p:spPr>
          <a:xfrm>
            <a:off x="744130" y="16021463"/>
            <a:ext cx="13735322" cy="6394464"/>
          </a:xfrm>
          <a:prstGeom prst="rect">
            <a:avLst/>
          </a:prstGeom>
          <a:ln w="25400">
            <a:solidFill>
              <a:schemeClr val="tx1">
                <a:alpha val="97000"/>
              </a:schemeClr>
            </a:solidFill>
          </a:ln>
        </p:spPr>
      </p:pic>
      <p:pic>
        <p:nvPicPr>
          <p:cNvPr id="16" name="Picture 15">
            <a:extLst>
              <a:ext uri="{FF2B5EF4-FFF2-40B4-BE49-F238E27FC236}">
                <a16:creationId xmlns:a16="http://schemas.microsoft.com/office/drawing/2014/main" id="{A3BEFA37-D6FE-4479-7299-ED2254AA8B8B}"/>
              </a:ext>
            </a:extLst>
          </p:cNvPr>
          <p:cNvPicPr>
            <a:picLocks noChangeAspect="1"/>
          </p:cNvPicPr>
          <p:nvPr/>
        </p:nvPicPr>
        <p:blipFill rotWithShape="1">
          <a:blip r:embed="rId5"/>
          <a:srcRect r="11085"/>
          <a:stretch/>
        </p:blipFill>
        <p:spPr>
          <a:xfrm>
            <a:off x="15621000" y="9513694"/>
            <a:ext cx="11276348" cy="10222106"/>
          </a:xfrm>
          <a:prstGeom prst="rect">
            <a:avLst/>
          </a:prstGeom>
          <a:ln w="25400">
            <a:solidFill>
              <a:schemeClr val="tx1">
                <a:alpha val="97000"/>
              </a:schemeClr>
            </a:solidFill>
          </a:ln>
        </p:spPr>
      </p:pic>
      <p:pic>
        <p:nvPicPr>
          <p:cNvPr id="18" name="Picture 17">
            <a:extLst>
              <a:ext uri="{FF2B5EF4-FFF2-40B4-BE49-F238E27FC236}">
                <a16:creationId xmlns:a16="http://schemas.microsoft.com/office/drawing/2014/main" id="{3BBE00F2-5A12-0570-01AA-04C5DC58D862}"/>
              </a:ext>
            </a:extLst>
          </p:cNvPr>
          <p:cNvPicPr>
            <a:picLocks noChangeAspect="1"/>
          </p:cNvPicPr>
          <p:nvPr/>
        </p:nvPicPr>
        <p:blipFill>
          <a:blip r:embed="rId6"/>
          <a:stretch>
            <a:fillRect/>
          </a:stretch>
        </p:blipFill>
        <p:spPr>
          <a:xfrm>
            <a:off x="663114" y="25386590"/>
            <a:ext cx="13816337" cy="6651357"/>
          </a:xfrm>
          <a:prstGeom prst="rect">
            <a:avLst/>
          </a:prstGeom>
          <a:ln w="25400">
            <a:solidFill>
              <a:schemeClr val="tx1">
                <a:alpha val="97000"/>
              </a:schemeClr>
            </a:solidFill>
          </a:ln>
        </p:spPr>
      </p:pic>
      <p:pic>
        <p:nvPicPr>
          <p:cNvPr id="20" name="Picture 19">
            <a:extLst>
              <a:ext uri="{FF2B5EF4-FFF2-40B4-BE49-F238E27FC236}">
                <a16:creationId xmlns:a16="http://schemas.microsoft.com/office/drawing/2014/main" id="{3FB1C975-C1D5-E20C-B469-36633ED33ABD}"/>
              </a:ext>
            </a:extLst>
          </p:cNvPr>
          <p:cNvPicPr>
            <a:picLocks noChangeAspect="1"/>
          </p:cNvPicPr>
          <p:nvPr/>
        </p:nvPicPr>
        <p:blipFill rotWithShape="1">
          <a:blip r:embed="rId7"/>
          <a:srcRect r="5606"/>
          <a:stretch/>
        </p:blipFill>
        <p:spPr>
          <a:xfrm>
            <a:off x="15617266" y="22415926"/>
            <a:ext cx="11329558" cy="9601200"/>
          </a:xfrm>
          <a:prstGeom prst="rect">
            <a:avLst/>
          </a:prstGeom>
          <a:ln w="25400">
            <a:solidFill>
              <a:schemeClr val="tx1">
                <a:alpha val="97000"/>
              </a:schemeClr>
            </a:solidFill>
          </a:ln>
        </p:spPr>
      </p:pic>
      <p:sp>
        <p:nvSpPr>
          <p:cNvPr id="21" name="Rectangle 20">
            <a:extLst>
              <a:ext uri="{FF2B5EF4-FFF2-40B4-BE49-F238E27FC236}">
                <a16:creationId xmlns:a16="http://schemas.microsoft.com/office/drawing/2014/main" id="{F79D8D5C-CA65-52AF-0765-2652BB8FDAC1}"/>
              </a:ext>
            </a:extLst>
          </p:cNvPr>
          <p:cNvSpPr/>
          <p:nvPr/>
        </p:nvSpPr>
        <p:spPr>
          <a:xfrm>
            <a:off x="396678" y="2472041"/>
            <a:ext cx="14554200" cy="4587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4000" b="0" i="0" u="none" strike="noStrike" dirty="0">
              <a:solidFill>
                <a:srgbClr val="000000"/>
              </a:solidFill>
              <a:effectLst/>
              <a:latin typeface="Calibri Light" panose="020F0302020204030204" pitchFamily="34" charset="0"/>
              <a:cs typeface="Calibri Light" panose="020F0302020204030204" pitchFamily="34" charset="0"/>
            </a:endParaRPr>
          </a:p>
          <a:p>
            <a:pPr algn="ctr" rtl="0">
              <a:spcBef>
                <a:spcPts val="0"/>
              </a:spcBef>
              <a:spcAft>
                <a:spcPts val="0"/>
              </a:spcAft>
            </a:pPr>
            <a:r>
              <a:rPr lang="en-US" sz="4000" dirty="0">
                <a:solidFill>
                  <a:srgbClr val="000000"/>
                </a:solidFill>
                <a:latin typeface="Calibri Light" panose="020F0302020204030204" pitchFamily="34" charset="0"/>
                <a:cs typeface="Calibri Light" panose="020F0302020204030204" pitchFamily="34" charset="0"/>
              </a:rPr>
              <a:t>	</a:t>
            </a:r>
            <a:r>
              <a:rPr lang="en-US" sz="4000" b="0" i="0" u="none" strike="noStrike" dirty="0">
                <a:solidFill>
                  <a:srgbClr val="000000"/>
                </a:solidFill>
                <a:effectLst/>
                <a:latin typeface="Calibri Light" panose="020F0302020204030204" pitchFamily="34" charset="0"/>
                <a:cs typeface="Calibri Light" panose="020F0302020204030204" pitchFamily="34" charset="0"/>
              </a:rPr>
              <a:t>This project explores the dynamic world of short-term rental properties in New York City using the "AIRBNB_NYC_2019" dataset, which includes nearly 49,000 listings. The focus is on providing actionable insights for hosts, policymakers, and potential renters regarding pricing strategies, occupancy rates, and the influence of reviews on rental attractiveness.</a:t>
            </a:r>
          </a:p>
        </p:txBody>
      </p:sp>
      <p:sp>
        <p:nvSpPr>
          <p:cNvPr id="22" name="Rectangle 21">
            <a:extLst>
              <a:ext uri="{FF2B5EF4-FFF2-40B4-BE49-F238E27FC236}">
                <a16:creationId xmlns:a16="http://schemas.microsoft.com/office/drawing/2014/main" id="{3A6B279D-9193-79B0-D736-4690FB7533F1}"/>
              </a:ext>
            </a:extLst>
          </p:cNvPr>
          <p:cNvSpPr/>
          <p:nvPr/>
        </p:nvSpPr>
        <p:spPr>
          <a:xfrm>
            <a:off x="15347851" y="2462580"/>
            <a:ext cx="14221015" cy="45877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4200" b="1" dirty="0">
              <a:solidFill>
                <a:srgbClr val="000000"/>
              </a:solidFill>
              <a:latin typeface="Calibri Light" panose="020F0302020204030204" pitchFamily="34" charset="0"/>
              <a:cs typeface="Calibri Light" panose="020F0302020204030204" pitchFamily="34" charset="0"/>
            </a:endParaRPr>
          </a:p>
          <a:p>
            <a:pPr algn="ctr" rtl="0">
              <a:spcBef>
                <a:spcPts val="0"/>
              </a:spcBef>
              <a:spcAft>
                <a:spcPts val="0"/>
              </a:spcAft>
            </a:pPr>
            <a:r>
              <a:rPr lang="en-US" sz="4200" b="1" dirty="0">
                <a:solidFill>
                  <a:srgbClr val="000000"/>
                </a:solidFill>
                <a:latin typeface="Calibri Light" panose="020F0302020204030204" pitchFamily="34" charset="0"/>
                <a:cs typeface="Calibri Light" panose="020F0302020204030204" pitchFamily="34" charset="0"/>
              </a:rPr>
              <a:t>Data Cleaning: </a:t>
            </a:r>
            <a:r>
              <a:rPr lang="en-US" sz="4200" dirty="0">
                <a:solidFill>
                  <a:srgbClr val="000000"/>
                </a:solidFill>
                <a:latin typeface="Calibri Light" panose="020F0302020204030204" pitchFamily="34" charset="0"/>
                <a:cs typeface="Calibri Light" panose="020F0302020204030204" pitchFamily="34" charset="0"/>
              </a:rPr>
              <a:t>Handled missing values, removed outliers, and corrected data inconsistencies.</a:t>
            </a:r>
          </a:p>
          <a:p>
            <a:pPr algn="ctr" rtl="0">
              <a:spcBef>
                <a:spcPts val="0"/>
              </a:spcBef>
              <a:spcAft>
                <a:spcPts val="0"/>
              </a:spcAft>
            </a:pPr>
            <a:r>
              <a:rPr lang="en-US" sz="4200" b="1" dirty="0">
                <a:solidFill>
                  <a:srgbClr val="000000"/>
                </a:solidFill>
                <a:latin typeface="Calibri Light" panose="020F0302020204030204" pitchFamily="34" charset="0"/>
                <a:cs typeface="Calibri Light" panose="020F0302020204030204" pitchFamily="34" charset="0"/>
              </a:rPr>
              <a:t>Data Transformation: </a:t>
            </a:r>
            <a:r>
              <a:rPr lang="en-US" sz="4200" dirty="0">
                <a:solidFill>
                  <a:srgbClr val="000000"/>
                </a:solidFill>
                <a:latin typeface="Calibri Light" panose="020F0302020204030204" pitchFamily="34" charset="0"/>
                <a:cs typeface="Calibri Light" panose="020F0302020204030204" pitchFamily="34" charset="0"/>
              </a:rPr>
              <a:t>Applied one-hot encoding to categorical data, converted dates to datetime format, and normalized the price variable by replacing zeros with the mean price.</a:t>
            </a:r>
          </a:p>
        </p:txBody>
      </p:sp>
      <p:sp>
        <p:nvSpPr>
          <p:cNvPr id="23" name="Rectangle 22">
            <a:extLst>
              <a:ext uri="{FF2B5EF4-FFF2-40B4-BE49-F238E27FC236}">
                <a16:creationId xmlns:a16="http://schemas.microsoft.com/office/drawing/2014/main" id="{4B223486-5C07-99B2-68E1-EB95B09040E7}"/>
              </a:ext>
            </a:extLst>
          </p:cNvPr>
          <p:cNvSpPr/>
          <p:nvPr/>
        </p:nvSpPr>
        <p:spPr>
          <a:xfrm>
            <a:off x="29996498" y="2462581"/>
            <a:ext cx="13470157" cy="4587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3600" b="0" i="0" u="none" strike="noStrike" dirty="0">
              <a:solidFill>
                <a:srgbClr val="000000"/>
              </a:solidFill>
              <a:effectLst/>
              <a:latin typeface="Arial" panose="020B0604020202020204" pitchFamily="34" charset="0"/>
            </a:endParaRPr>
          </a:p>
          <a:p>
            <a:pPr algn="ctr"/>
            <a:r>
              <a:rPr lang="en-US" sz="4200" b="0" i="0" u="none" strike="noStrike" dirty="0">
                <a:solidFill>
                  <a:srgbClr val="000000"/>
                </a:solidFill>
                <a:effectLst/>
                <a:latin typeface="Calibri Light" panose="020F0302020204030204" pitchFamily="34" charset="0"/>
                <a:cs typeface="Calibri Light" panose="020F0302020204030204" pitchFamily="34" charset="0"/>
              </a:rPr>
              <a:t>The dataset includes variables like listing ID, host ID, neighborhood, room type, price, minimum nights, number of reviews, last review, reviews per month, and availability for 365 days. This provides a comprehensive view of the short-term rental landscape in NYC.</a:t>
            </a:r>
            <a:endParaRPr lang="en-US" sz="4200" dirty="0">
              <a:latin typeface="Calibri Light" panose="020F0302020204030204" pitchFamily="34" charset="0"/>
              <a:cs typeface="Calibri Light" panose="020F0302020204030204" pitchFamily="34" charset="0"/>
            </a:endParaRPr>
          </a:p>
        </p:txBody>
      </p:sp>
      <p:sp>
        <p:nvSpPr>
          <p:cNvPr id="24" name="TextBox 23">
            <a:extLst>
              <a:ext uri="{FF2B5EF4-FFF2-40B4-BE49-F238E27FC236}">
                <a16:creationId xmlns:a16="http://schemas.microsoft.com/office/drawing/2014/main" id="{CBB86EB1-7BCE-CA57-DE8A-E10A8F6171E0}"/>
              </a:ext>
            </a:extLst>
          </p:cNvPr>
          <p:cNvSpPr txBox="1"/>
          <p:nvPr/>
        </p:nvSpPr>
        <p:spPr>
          <a:xfrm>
            <a:off x="2590799" y="2620601"/>
            <a:ext cx="9753600" cy="646331"/>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Introduction</a:t>
            </a:r>
          </a:p>
        </p:txBody>
      </p:sp>
      <p:sp>
        <p:nvSpPr>
          <p:cNvPr id="25" name="TextBox 24">
            <a:extLst>
              <a:ext uri="{FF2B5EF4-FFF2-40B4-BE49-F238E27FC236}">
                <a16:creationId xmlns:a16="http://schemas.microsoft.com/office/drawing/2014/main" id="{75AAA9C0-DF87-A84B-2CA8-23AD8DFF4AAA}"/>
              </a:ext>
            </a:extLst>
          </p:cNvPr>
          <p:cNvSpPr txBox="1"/>
          <p:nvPr/>
        </p:nvSpPr>
        <p:spPr>
          <a:xfrm>
            <a:off x="18032093" y="2771761"/>
            <a:ext cx="9318171" cy="646332"/>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Methodology</a:t>
            </a:r>
          </a:p>
        </p:txBody>
      </p:sp>
      <p:sp>
        <p:nvSpPr>
          <p:cNvPr id="26" name="TextBox 25">
            <a:extLst>
              <a:ext uri="{FF2B5EF4-FFF2-40B4-BE49-F238E27FC236}">
                <a16:creationId xmlns:a16="http://schemas.microsoft.com/office/drawing/2014/main" id="{FE2784E3-5636-2C00-04B5-1FE9F28CF200}"/>
              </a:ext>
            </a:extLst>
          </p:cNvPr>
          <p:cNvSpPr txBox="1"/>
          <p:nvPr/>
        </p:nvSpPr>
        <p:spPr>
          <a:xfrm>
            <a:off x="32962855" y="2771762"/>
            <a:ext cx="7750631" cy="646331"/>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Characteristics of data</a:t>
            </a:r>
          </a:p>
        </p:txBody>
      </p:sp>
      <p:pic>
        <p:nvPicPr>
          <p:cNvPr id="28" name="Picture 27">
            <a:extLst>
              <a:ext uri="{FF2B5EF4-FFF2-40B4-BE49-F238E27FC236}">
                <a16:creationId xmlns:a16="http://schemas.microsoft.com/office/drawing/2014/main" id="{D30604EF-29E6-94CF-B57E-7C8373218E4B}"/>
              </a:ext>
            </a:extLst>
          </p:cNvPr>
          <p:cNvPicPr>
            <a:picLocks noChangeAspect="1"/>
          </p:cNvPicPr>
          <p:nvPr/>
        </p:nvPicPr>
        <p:blipFill>
          <a:blip r:embed="rId8"/>
          <a:stretch>
            <a:fillRect/>
          </a:stretch>
        </p:blipFill>
        <p:spPr>
          <a:xfrm>
            <a:off x="28042122" y="9239643"/>
            <a:ext cx="15164915" cy="9105699"/>
          </a:xfrm>
          <a:prstGeom prst="rect">
            <a:avLst/>
          </a:prstGeom>
          <a:ln w="25400">
            <a:solidFill>
              <a:schemeClr val="tx1">
                <a:alpha val="97000"/>
              </a:schemeClr>
            </a:solidFill>
          </a:ln>
        </p:spPr>
      </p:pic>
      <p:pic>
        <p:nvPicPr>
          <p:cNvPr id="30" name="Picture 29">
            <a:extLst>
              <a:ext uri="{FF2B5EF4-FFF2-40B4-BE49-F238E27FC236}">
                <a16:creationId xmlns:a16="http://schemas.microsoft.com/office/drawing/2014/main" id="{8F8FBA5C-9892-80F6-1267-C60E4C28213D}"/>
              </a:ext>
            </a:extLst>
          </p:cNvPr>
          <p:cNvPicPr>
            <a:picLocks noChangeAspect="1"/>
          </p:cNvPicPr>
          <p:nvPr/>
        </p:nvPicPr>
        <p:blipFill>
          <a:blip r:embed="rId9"/>
          <a:stretch>
            <a:fillRect/>
          </a:stretch>
        </p:blipFill>
        <p:spPr>
          <a:xfrm>
            <a:off x="28042122" y="18757535"/>
            <a:ext cx="15164916" cy="7456225"/>
          </a:xfrm>
          <a:prstGeom prst="rect">
            <a:avLst/>
          </a:prstGeom>
          <a:ln w="25400">
            <a:solidFill>
              <a:schemeClr val="tx1">
                <a:alpha val="97000"/>
              </a:schemeClr>
            </a:solidFill>
          </a:ln>
        </p:spPr>
      </p:pic>
      <p:sp>
        <p:nvSpPr>
          <p:cNvPr id="31" name="TextBox 30">
            <a:extLst>
              <a:ext uri="{FF2B5EF4-FFF2-40B4-BE49-F238E27FC236}">
                <a16:creationId xmlns:a16="http://schemas.microsoft.com/office/drawing/2014/main" id="{2407E497-66E0-92D1-3EDF-F553AB683CC7}"/>
              </a:ext>
            </a:extLst>
          </p:cNvPr>
          <p:cNvSpPr txBox="1"/>
          <p:nvPr/>
        </p:nvSpPr>
        <p:spPr>
          <a:xfrm>
            <a:off x="27678633" y="27409967"/>
            <a:ext cx="7424058" cy="646331"/>
          </a:xfrm>
          <a:prstGeom prst="rect">
            <a:avLst/>
          </a:prstGeom>
          <a:noFill/>
        </p:spPr>
        <p:txBody>
          <a:bodyPr wrap="square" rtlCol="0">
            <a:spAutoFit/>
          </a:bodyPr>
          <a:lstStyle>
            <a:defPPr>
              <a:defRPr lang="en-US" kern="1200"/>
            </a:defPPr>
            <a:lvl1pPr algn="ctr">
              <a:defRPr sz="3600" b="1">
                <a:solidFill>
                  <a:srgbClr val="235078"/>
                </a:solidFill>
                <a:latin typeface="Libre Baskerville" panose="02000000000000000000" pitchFamily="2" charset="0"/>
              </a:defRPr>
            </a:lvl1pPr>
          </a:lstStyle>
          <a:p>
            <a:r>
              <a:rPr lang="en-US" dirty="0"/>
              <a:t>Conclusion</a:t>
            </a:r>
          </a:p>
        </p:txBody>
      </p:sp>
      <p:sp>
        <p:nvSpPr>
          <p:cNvPr id="13" name="Rectangle 12">
            <a:extLst>
              <a:ext uri="{FF2B5EF4-FFF2-40B4-BE49-F238E27FC236}">
                <a16:creationId xmlns:a16="http://schemas.microsoft.com/office/drawing/2014/main" id="{80BBDC9B-B16E-A5AB-8C0B-7EE66BFF05FB}"/>
              </a:ext>
            </a:extLst>
          </p:cNvPr>
          <p:cNvSpPr/>
          <p:nvPr/>
        </p:nvSpPr>
        <p:spPr>
          <a:xfrm>
            <a:off x="35678690" y="27133922"/>
            <a:ext cx="7787965" cy="53375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a:spcBef>
                <a:spcPts val="0"/>
              </a:spcBef>
              <a:spcAft>
                <a:spcPts val="0"/>
              </a:spcAft>
            </a:pPr>
            <a:endParaRPr lang="en-US" sz="4200" dirty="0">
              <a:solidFill>
                <a:srgbClr val="000000"/>
              </a:solidFill>
              <a:latin typeface="Calibri Light" panose="020F0302020204030204" pitchFamily="34" charset="0"/>
              <a:cs typeface="Calibri Light" panose="020F0302020204030204" pitchFamily="34" charset="0"/>
            </a:endParaRPr>
          </a:p>
          <a:p>
            <a:pPr algn="ctr">
              <a:spcBef>
                <a:spcPts val="0"/>
              </a:spcBef>
              <a:spcAft>
                <a:spcPts val="0"/>
              </a:spcAft>
            </a:pPr>
            <a:r>
              <a:rPr lang="en-US" sz="4200" dirty="0">
                <a:solidFill>
                  <a:srgbClr val="000000"/>
                </a:solidFill>
                <a:latin typeface="Calibri Light" panose="020F0302020204030204" pitchFamily="34" charset="0"/>
                <a:cs typeface="Calibri Light" panose="020F0302020204030204" pitchFamily="34" charset="0"/>
              </a:rPr>
              <a:t>Pricing Divergence</a:t>
            </a:r>
          </a:p>
          <a:p>
            <a:pPr algn="ctr">
              <a:spcBef>
                <a:spcPts val="0"/>
              </a:spcBef>
              <a:spcAft>
                <a:spcPts val="0"/>
              </a:spcAft>
            </a:pPr>
            <a:r>
              <a:rPr lang="en-US" sz="4200" dirty="0">
                <a:solidFill>
                  <a:srgbClr val="000000"/>
                </a:solidFill>
                <a:latin typeface="Calibri Light" panose="020F0302020204030204" pitchFamily="34" charset="0"/>
                <a:cs typeface="Calibri Light" panose="020F0302020204030204" pitchFamily="34" charset="0"/>
              </a:rPr>
              <a:t>Geographic Concentrations</a:t>
            </a:r>
          </a:p>
          <a:p>
            <a:pPr algn="ctr">
              <a:spcBef>
                <a:spcPts val="0"/>
              </a:spcBef>
              <a:spcAft>
                <a:spcPts val="0"/>
              </a:spcAft>
            </a:pPr>
            <a:r>
              <a:rPr lang="en-US" sz="4200" dirty="0">
                <a:solidFill>
                  <a:srgbClr val="000000"/>
                </a:solidFill>
                <a:latin typeface="Calibri Light" panose="020F0302020204030204" pitchFamily="34" charset="0"/>
                <a:cs typeface="Calibri Light" panose="020F0302020204030204" pitchFamily="34" charset="0"/>
              </a:rPr>
              <a:t>Reviews Drive Demand</a:t>
            </a:r>
          </a:p>
          <a:p>
            <a:pPr algn="ctr">
              <a:spcBef>
                <a:spcPts val="0"/>
              </a:spcBef>
              <a:spcAft>
                <a:spcPts val="0"/>
              </a:spcAft>
            </a:pPr>
            <a:r>
              <a:rPr lang="en-US" sz="4200" dirty="0">
                <a:solidFill>
                  <a:srgbClr val="000000"/>
                </a:solidFill>
                <a:latin typeface="Calibri Light" panose="020F0302020204030204" pitchFamily="34" charset="0"/>
                <a:cs typeface="Calibri Light" panose="020F0302020204030204" pitchFamily="34" charset="0"/>
              </a:rPr>
              <a:t>Room Type Trends</a:t>
            </a:r>
          </a:p>
          <a:p>
            <a:pPr algn="ctr">
              <a:spcBef>
                <a:spcPts val="0"/>
              </a:spcBef>
              <a:spcAft>
                <a:spcPts val="0"/>
              </a:spcAft>
            </a:pPr>
            <a:r>
              <a:rPr lang="en-US" sz="4200" dirty="0">
                <a:solidFill>
                  <a:srgbClr val="000000"/>
                </a:solidFill>
                <a:latin typeface="Calibri Light" panose="020F0302020204030204" pitchFamily="34" charset="0"/>
                <a:cs typeface="Calibri Light" panose="020F0302020204030204" pitchFamily="34" charset="0"/>
              </a:rPr>
              <a:t>Regulatory Effects</a:t>
            </a:r>
          </a:p>
          <a:p>
            <a:br>
              <a:rPr lang="en-US" sz="6600" dirty="0"/>
            </a:br>
            <a:br>
              <a:rPr lang="en-US" sz="8000" dirty="0"/>
            </a:br>
            <a:endParaRPr lang="en-US" sz="9600" dirty="0"/>
          </a:p>
        </p:txBody>
      </p:sp>
      <p:sp>
        <p:nvSpPr>
          <p:cNvPr id="17" name="TextBox 16">
            <a:extLst>
              <a:ext uri="{FF2B5EF4-FFF2-40B4-BE49-F238E27FC236}">
                <a16:creationId xmlns:a16="http://schemas.microsoft.com/office/drawing/2014/main" id="{359E9ED0-F911-059B-343B-735CBDDC9C21}"/>
              </a:ext>
            </a:extLst>
          </p:cNvPr>
          <p:cNvSpPr txBox="1"/>
          <p:nvPr/>
        </p:nvSpPr>
        <p:spPr>
          <a:xfrm>
            <a:off x="35860643" y="27297051"/>
            <a:ext cx="7424058" cy="646331"/>
          </a:xfrm>
          <a:prstGeom prst="rect">
            <a:avLst/>
          </a:prstGeom>
          <a:noFill/>
        </p:spPr>
        <p:txBody>
          <a:bodyPr wrap="square" rtlCol="0">
            <a:spAutoFit/>
          </a:bodyPr>
          <a:lstStyle>
            <a:defPPr>
              <a:defRPr lang="en-US" kern="1200"/>
            </a:defPPr>
            <a:lvl1pPr algn="ctr">
              <a:defRPr sz="3600" b="1">
                <a:solidFill>
                  <a:srgbClr val="235078"/>
                </a:solidFill>
                <a:latin typeface="Libre Baskerville" panose="02000000000000000000" pitchFamily="2" charset="0"/>
              </a:defRPr>
            </a:lvl1pPr>
          </a:lstStyle>
          <a:p>
            <a:r>
              <a:rPr lang="en-US" dirty="0"/>
              <a:t>Conclusion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3781</TotalTime>
  <Words>301</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Shell Dlg 2</vt:lpstr>
      <vt:lpstr>Arial</vt:lpstr>
      <vt:lpstr>Calibri</vt:lpstr>
      <vt:lpstr>Montserrat Light</vt:lpstr>
      <vt:lpstr>Libre Baskerville</vt:lpstr>
      <vt:lpstr>Wingdings</vt:lpstr>
      <vt:lpstr>Calibri Light</vt:lpstr>
      <vt:lpstr>Times New Roman</vt:lpstr>
      <vt:lpstr>Wingdings 3</vt:lpstr>
      <vt:lpstr>Madison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Tanvi Pradhan</cp:lastModifiedBy>
  <cp:revision>302</cp:revision>
  <cp:lastPrinted>2006-11-15T16:04:57Z</cp:lastPrinted>
  <dcterms:modified xsi:type="dcterms:W3CDTF">2024-04-19T23:04:36Z</dcterms:modified>
  <cp:category>templates for scientific poster</cp:category>
</cp:coreProperties>
</file>