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  <p:sldMasterId id="2147483673" r:id="rId3"/>
  </p:sldMasterIdLst>
  <p:sldIdLst>
    <p:sldId id="256" r:id="rId4"/>
    <p:sldId id="257" r:id="rId5"/>
    <p:sldId id="298" r:id="rId6"/>
    <p:sldId id="264" r:id="rId7"/>
    <p:sldId id="311" r:id="rId8"/>
    <p:sldId id="269" r:id="rId9"/>
    <p:sldId id="301" r:id="rId10"/>
    <p:sldId id="312" r:id="rId11"/>
    <p:sldId id="313" r:id="rId12"/>
    <p:sldId id="272" r:id="rId13"/>
    <p:sldId id="281" r:id="rId14"/>
  </p:sldIdLst>
  <p:sldSz cx="9144000" cy="5141913"/>
  <p:notesSz cx="6858000" cy="91440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75">
          <p15:clr>
            <a:srgbClr val="A4A3A4"/>
          </p15:clr>
        </p15:guide>
        <p15:guide id="2" pos="2880">
          <p15:clr>
            <a:srgbClr val="A4A3A4"/>
          </p15:clr>
        </p15:guide>
        <p15:guide id="3" pos="958">
          <p15:clr>
            <a:srgbClr val="A4A3A4"/>
          </p15:clr>
        </p15:guide>
        <p15:guide id="4" pos="3852">
          <p15:clr>
            <a:srgbClr val="A4A3A4"/>
          </p15:clr>
        </p15:guide>
        <p15:guide id="5" pos="472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8714E"/>
    <a:srgbClr val="957B55"/>
    <a:srgbClr val="FFFFFF"/>
    <a:srgbClr val="725F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26" d="100"/>
          <a:sy n="126" d="100"/>
        </p:scale>
        <p:origin x="206" y="50"/>
      </p:cViewPr>
      <p:guideLst>
        <p:guide orient="horz" pos="2275"/>
        <p:guide pos="2880"/>
        <p:guide pos="958"/>
        <p:guide pos="3852"/>
        <p:guide pos="472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198" cy="7619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microsoft.com/office/2016/11/relationships/changesInfo" Target="changesInfos/changesInfo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ijian zhang" userId="79a7b454fe53da0b" providerId="LiveId" clId="{CBB0FCC7-C59C-4A01-903E-F46DE4716BDE}"/>
    <pc:docChg chg="custSel delSld modSld">
      <pc:chgData name="zijian zhang" userId="79a7b454fe53da0b" providerId="LiveId" clId="{CBB0FCC7-C59C-4A01-903E-F46DE4716BDE}" dt="2021-04-25T21:04:53.412" v="27" actId="20577"/>
      <pc:docMkLst>
        <pc:docMk/>
      </pc:docMkLst>
      <pc:sldChg chg="delSp modSp mod">
        <pc:chgData name="zijian zhang" userId="79a7b454fe53da0b" providerId="LiveId" clId="{CBB0FCC7-C59C-4A01-903E-F46DE4716BDE}" dt="2021-04-25T21:00:26.436" v="7" actId="478"/>
        <pc:sldMkLst>
          <pc:docMk/>
          <pc:sldMk cId="0" sldId="257"/>
        </pc:sldMkLst>
        <pc:spChg chg="del mod">
          <ac:chgData name="zijian zhang" userId="79a7b454fe53da0b" providerId="LiveId" clId="{CBB0FCC7-C59C-4A01-903E-F46DE4716BDE}" dt="2021-04-25T21:00:26.436" v="7" actId="478"/>
          <ac:spMkLst>
            <pc:docMk/>
            <pc:sldMk cId="0" sldId="257"/>
            <ac:spMk id="2" creationId="{00000000-0000-0000-0000-000000000000}"/>
          </ac:spMkLst>
        </pc:spChg>
        <pc:spChg chg="del">
          <ac:chgData name="zijian zhang" userId="79a7b454fe53da0b" providerId="LiveId" clId="{CBB0FCC7-C59C-4A01-903E-F46DE4716BDE}" dt="2021-04-25T21:00:24.145" v="5" actId="478"/>
          <ac:spMkLst>
            <pc:docMk/>
            <pc:sldMk cId="0" sldId="257"/>
            <ac:spMk id="5136" creationId="{00000000-0000-0000-0000-000000000000}"/>
          </ac:spMkLst>
        </pc:spChg>
        <pc:spChg chg="del">
          <ac:chgData name="zijian zhang" userId="79a7b454fe53da0b" providerId="LiveId" clId="{CBB0FCC7-C59C-4A01-903E-F46DE4716BDE}" dt="2021-04-25T21:00:20.990" v="3" actId="478"/>
          <ac:spMkLst>
            <pc:docMk/>
            <pc:sldMk cId="0" sldId="257"/>
            <ac:spMk id="5147" creationId="{00000000-0000-0000-0000-000000000000}"/>
          </ac:spMkLst>
        </pc:spChg>
        <pc:grpChg chg="del">
          <ac:chgData name="zijian zhang" userId="79a7b454fe53da0b" providerId="LiveId" clId="{CBB0FCC7-C59C-4A01-903E-F46DE4716BDE}" dt="2021-04-25T21:00:22.009" v="4" actId="478"/>
          <ac:grpSpMkLst>
            <pc:docMk/>
            <pc:sldMk cId="0" sldId="257"/>
            <ac:grpSpMk id="5138" creationId="{00000000-0000-0000-0000-000000000000}"/>
          </ac:grpSpMkLst>
        </pc:grpChg>
      </pc:sldChg>
      <pc:sldChg chg="modSp mod">
        <pc:chgData name="zijian zhang" userId="79a7b454fe53da0b" providerId="LiveId" clId="{CBB0FCC7-C59C-4A01-903E-F46DE4716BDE}" dt="2021-04-25T20:50:10.958" v="2" actId="1076"/>
        <pc:sldMkLst>
          <pc:docMk/>
          <pc:sldMk cId="0" sldId="272"/>
        </pc:sldMkLst>
        <pc:spChg chg="mod">
          <ac:chgData name="zijian zhang" userId="79a7b454fe53da0b" providerId="LiveId" clId="{CBB0FCC7-C59C-4A01-903E-F46DE4716BDE}" dt="2021-04-25T20:50:09.615" v="1" actId="20577"/>
          <ac:spMkLst>
            <pc:docMk/>
            <pc:sldMk cId="0" sldId="272"/>
            <ac:spMk id="4" creationId="{00000000-0000-0000-0000-000000000000}"/>
          </ac:spMkLst>
        </pc:spChg>
        <pc:spChg chg="mod">
          <ac:chgData name="zijian zhang" userId="79a7b454fe53da0b" providerId="LiveId" clId="{CBB0FCC7-C59C-4A01-903E-F46DE4716BDE}" dt="2021-04-25T20:50:10.958" v="2" actId="1076"/>
          <ac:spMkLst>
            <pc:docMk/>
            <pc:sldMk cId="0" sldId="272"/>
            <ac:spMk id="16390" creationId="{00000000-0000-0000-0000-000000000000}"/>
          </ac:spMkLst>
        </pc:spChg>
      </pc:sldChg>
      <pc:sldChg chg="modSp mod">
        <pc:chgData name="zijian zhang" userId="79a7b454fe53da0b" providerId="LiveId" clId="{CBB0FCC7-C59C-4A01-903E-F46DE4716BDE}" dt="2021-04-25T21:04:53.412" v="27" actId="20577"/>
        <pc:sldMkLst>
          <pc:docMk/>
          <pc:sldMk cId="0" sldId="298"/>
        </pc:sldMkLst>
        <pc:spChg chg="mod">
          <ac:chgData name="zijian zhang" userId="79a7b454fe53da0b" providerId="LiveId" clId="{CBB0FCC7-C59C-4A01-903E-F46DE4716BDE}" dt="2021-04-25T21:04:53.412" v="27" actId="20577"/>
          <ac:spMkLst>
            <pc:docMk/>
            <pc:sldMk cId="0" sldId="298"/>
            <ac:spMk id="5" creationId="{00000000-0000-0000-0000-000000000000}"/>
          </ac:spMkLst>
        </pc:spChg>
      </pc:sldChg>
      <pc:sldChg chg="del">
        <pc:chgData name="zijian zhang" userId="79a7b454fe53da0b" providerId="LiveId" clId="{CBB0FCC7-C59C-4A01-903E-F46DE4716BDE}" dt="2021-04-25T20:50:00.458" v="0" actId="2696"/>
        <pc:sldMkLst>
          <pc:docMk/>
          <pc:sldMk cId="0" sldId="302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564"/>
            <a:ext cx="6858000" cy="1790258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0861"/>
            <a:ext cx="6858000" cy="1241515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0965" indent="0" algn="ctr">
              <a:buNone/>
              <a:defRPr sz="1200"/>
            </a:lvl5pPr>
            <a:lvl6pPr marL="1713865" indent="0" algn="ctr">
              <a:buNone/>
              <a:defRPr sz="1200"/>
            </a:lvl6pPr>
            <a:lvl7pPr marL="2056765" indent="0" algn="ctr">
              <a:buNone/>
              <a:defRPr sz="1200"/>
            </a:lvl7pPr>
            <a:lvl8pPr marL="2399665" indent="0" algn="ctr">
              <a:buNone/>
              <a:defRPr sz="1200"/>
            </a:lvl8pPr>
            <a:lvl9pPr marL="2742565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62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52930" cy="438626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564"/>
            <a:ext cx="6858000" cy="1790258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0861"/>
            <a:ext cx="6858000" cy="1241515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0965" indent="0" algn="ctr">
              <a:buNone/>
              <a:defRPr sz="1200"/>
            </a:lvl5pPr>
            <a:lvl6pPr marL="1713865" indent="0" algn="ctr">
              <a:buNone/>
              <a:defRPr sz="1200"/>
            </a:lvl6pPr>
            <a:lvl7pPr marL="2056765" indent="0" algn="ctr">
              <a:buNone/>
              <a:defRPr sz="1200"/>
            </a:lvl7pPr>
            <a:lvl8pPr marL="2399665" indent="0" algn="ctr">
              <a:buNone/>
              <a:defRPr sz="1200"/>
            </a:lvl8pPr>
            <a:lvl9pPr marL="2742565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1987"/>
            <a:ext cx="7886700" cy="2139024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1247"/>
            <a:ext cx="7886700" cy="1124862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096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386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676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39966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256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2504" cy="33924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200150"/>
            <a:ext cx="4032504" cy="33924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776"/>
            <a:ext cx="7886700" cy="99392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333499"/>
            <a:ext cx="3655181" cy="617781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0965" indent="0">
              <a:buNone/>
              <a:defRPr sz="1350"/>
            </a:lvl5pPr>
            <a:lvl6pPr marL="1713865" indent="0">
              <a:buNone/>
              <a:defRPr sz="1350"/>
            </a:lvl6pPr>
            <a:lvl7pPr marL="2056765" indent="0">
              <a:buNone/>
              <a:defRPr sz="1350"/>
            </a:lvl7pPr>
            <a:lvl8pPr marL="2399665" indent="0">
              <a:buNone/>
              <a:defRPr sz="1350"/>
            </a:lvl8pPr>
            <a:lvl9pPr marL="2742565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1998541"/>
            <a:ext cx="3655181" cy="26425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333499"/>
            <a:ext cx="3673182" cy="617781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0965" indent="0">
              <a:buNone/>
              <a:defRPr sz="1350"/>
            </a:lvl5pPr>
            <a:lvl6pPr marL="1713865" indent="0">
              <a:buNone/>
              <a:defRPr sz="1350"/>
            </a:lvl6pPr>
            <a:lvl7pPr marL="2056765" indent="0">
              <a:buNone/>
              <a:defRPr sz="1350"/>
            </a:lvl7pPr>
            <a:lvl8pPr marL="2399665" indent="0">
              <a:buNone/>
              <a:defRPr sz="1350"/>
            </a:lvl8pPr>
            <a:lvl9pPr marL="2742565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1998541"/>
            <a:ext cx="3673182" cy="26425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815"/>
            <a:ext cx="2949178" cy="1199854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740386"/>
            <a:ext cx="4629150" cy="3654316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2669"/>
            <a:ext cx="2949178" cy="2857985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0965" indent="0">
              <a:buNone/>
              <a:defRPr sz="750"/>
            </a:lvl5pPr>
            <a:lvl6pPr marL="1713865" indent="0">
              <a:buNone/>
              <a:defRPr sz="750"/>
            </a:lvl6pPr>
            <a:lvl7pPr marL="2056765" indent="0">
              <a:buNone/>
              <a:defRPr sz="750"/>
            </a:lvl7pPr>
            <a:lvl8pPr marL="2399665" indent="0">
              <a:buNone/>
              <a:defRPr sz="750"/>
            </a:lvl8pPr>
            <a:lvl9pPr marL="2742565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815"/>
            <a:ext cx="3124012" cy="1199854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342816"/>
            <a:ext cx="4629150" cy="4051887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0965" indent="0">
              <a:buNone/>
              <a:defRPr sz="1500"/>
            </a:lvl5pPr>
            <a:lvl6pPr marL="1713865" indent="0">
              <a:buNone/>
              <a:defRPr sz="1500"/>
            </a:lvl6pPr>
            <a:lvl7pPr marL="2056765" indent="0">
              <a:buNone/>
              <a:defRPr sz="1500"/>
            </a:lvl7pPr>
            <a:lvl8pPr marL="2399665" indent="0">
              <a:buNone/>
              <a:defRPr sz="1500"/>
            </a:lvl8pPr>
            <a:lvl9pPr marL="2742565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2669"/>
            <a:ext cx="3124012" cy="2857985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0965" indent="0">
              <a:buNone/>
              <a:defRPr sz="1050"/>
            </a:lvl5pPr>
            <a:lvl6pPr marL="1713865" indent="0">
              <a:buNone/>
              <a:defRPr sz="1050"/>
            </a:lvl6pPr>
            <a:lvl7pPr marL="2056765" indent="0">
              <a:buNone/>
              <a:defRPr sz="1050"/>
            </a:lvl7pPr>
            <a:lvl8pPr marL="2399665" indent="0">
              <a:buNone/>
              <a:defRPr sz="1050"/>
            </a:lvl8pPr>
            <a:lvl9pPr marL="2742565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62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52930" cy="438626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8881"/>
            <a:ext cx="3886200" cy="326269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29150" y="1368881"/>
            <a:ext cx="3886200" cy="157361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29150" y="3056770"/>
            <a:ext cx="3886200" cy="157480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564"/>
            <a:ext cx="6858000" cy="1790258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0861"/>
            <a:ext cx="6858000" cy="1241515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0965" indent="0" algn="ctr">
              <a:buNone/>
              <a:defRPr sz="1200"/>
            </a:lvl5pPr>
            <a:lvl6pPr marL="1713865" indent="0" algn="ctr">
              <a:buNone/>
              <a:defRPr sz="1200"/>
            </a:lvl6pPr>
            <a:lvl7pPr marL="2056765" indent="0" algn="ctr">
              <a:buNone/>
              <a:defRPr sz="1200"/>
            </a:lvl7pPr>
            <a:lvl8pPr marL="2399665" indent="0" algn="ctr">
              <a:buNone/>
              <a:defRPr sz="1200"/>
            </a:lvl8pPr>
            <a:lvl9pPr marL="2742565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1987"/>
            <a:ext cx="7886700" cy="2139024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1247"/>
            <a:ext cx="7886700" cy="1124862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096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386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676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39966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256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2504" cy="33924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200150"/>
            <a:ext cx="4032504" cy="33924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776"/>
            <a:ext cx="7886700" cy="99392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333499"/>
            <a:ext cx="3655181" cy="617781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0965" indent="0">
              <a:buNone/>
              <a:defRPr sz="1350"/>
            </a:lvl5pPr>
            <a:lvl6pPr marL="1713865" indent="0">
              <a:buNone/>
              <a:defRPr sz="1350"/>
            </a:lvl6pPr>
            <a:lvl7pPr marL="2056765" indent="0">
              <a:buNone/>
              <a:defRPr sz="1350"/>
            </a:lvl7pPr>
            <a:lvl8pPr marL="2399665" indent="0">
              <a:buNone/>
              <a:defRPr sz="1350"/>
            </a:lvl8pPr>
            <a:lvl9pPr marL="2742565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1998541"/>
            <a:ext cx="3655181" cy="26425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333499"/>
            <a:ext cx="3673182" cy="617781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0965" indent="0">
              <a:buNone/>
              <a:defRPr sz="1350"/>
            </a:lvl5pPr>
            <a:lvl6pPr marL="1713865" indent="0">
              <a:buNone/>
              <a:defRPr sz="1350"/>
            </a:lvl6pPr>
            <a:lvl7pPr marL="2056765" indent="0">
              <a:buNone/>
              <a:defRPr sz="1350"/>
            </a:lvl7pPr>
            <a:lvl8pPr marL="2399665" indent="0">
              <a:buNone/>
              <a:defRPr sz="1350"/>
            </a:lvl8pPr>
            <a:lvl9pPr marL="2742565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1998541"/>
            <a:ext cx="3673182" cy="26425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1987"/>
            <a:ext cx="7886700" cy="2139024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1247"/>
            <a:ext cx="7886700" cy="1124862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096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386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676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39966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256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815"/>
            <a:ext cx="2949178" cy="1199854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740386"/>
            <a:ext cx="4629150" cy="3654316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2669"/>
            <a:ext cx="2949178" cy="2857985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0965" indent="0">
              <a:buNone/>
              <a:defRPr sz="750"/>
            </a:lvl5pPr>
            <a:lvl6pPr marL="1713865" indent="0">
              <a:buNone/>
              <a:defRPr sz="750"/>
            </a:lvl6pPr>
            <a:lvl7pPr marL="2056765" indent="0">
              <a:buNone/>
              <a:defRPr sz="750"/>
            </a:lvl7pPr>
            <a:lvl8pPr marL="2399665" indent="0">
              <a:buNone/>
              <a:defRPr sz="750"/>
            </a:lvl8pPr>
            <a:lvl9pPr marL="2742565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815"/>
            <a:ext cx="3124012" cy="1199854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342816"/>
            <a:ext cx="4629150" cy="4051887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0965" indent="0">
              <a:buNone/>
              <a:defRPr sz="1500"/>
            </a:lvl5pPr>
            <a:lvl6pPr marL="1713865" indent="0">
              <a:buNone/>
              <a:defRPr sz="1500"/>
            </a:lvl6pPr>
            <a:lvl7pPr marL="2056765" indent="0">
              <a:buNone/>
              <a:defRPr sz="1500"/>
            </a:lvl7pPr>
            <a:lvl8pPr marL="2399665" indent="0">
              <a:buNone/>
              <a:defRPr sz="1500"/>
            </a:lvl8pPr>
            <a:lvl9pPr marL="2742565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2669"/>
            <a:ext cx="3124012" cy="2857985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0965" indent="0">
              <a:buNone/>
              <a:defRPr sz="1050"/>
            </a:lvl5pPr>
            <a:lvl6pPr marL="1713865" indent="0">
              <a:buNone/>
              <a:defRPr sz="1050"/>
            </a:lvl6pPr>
            <a:lvl7pPr marL="2056765" indent="0">
              <a:buNone/>
              <a:defRPr sz="1050"/>
            </a:lvl7pPr>
            <a:lvl8pPr marL="2399665" indent="0">
              <a:buNone/>
              <a:defRPr sz="1050"/>
            </a:lvl8pPr>
            <a:lvl9pPr marL="2742565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62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52930" cy="438626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8881"/>
            <a:ext cx="3886200" cy="326269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29150" y="1368881"/>
            <a:ext cx="3886200" cy="157361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29150" y="3056770"/>
            <a:ext cx="3886200" cy="157480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2504" cy="33924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200150"/>
            <a:ext cx="4032504" cy="33924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776"/>
            <a:ext cx="7886700" cy="99392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333499"/>
            <a:ext cx="3655181" cy="617781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0965" indent="0">
              <a:buNone/>
              <a:defRPr sz="1350"/>
            </a:lvl5pPr>
            <a:lvl6pPr marL="1713865" indent="0">
              <a:buNone/>
              <a:defRPr sz="1350"/>
            </a:lvl6pPr>
            <a:lvl7pPr marL="2056765" indent="0">
              <a:buNone/>
              <a:defRPr sz="1350"/>
            </a:lvl7pPr>
            <a:lvl8pPr marL="2399665" indent="0">
              <a:buNone/>
              <a:defRPr sz="1350"/>
            </a:lvl8pPr>
            <a:lvl9pPr marL="2742565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1998541"/>
            <a:ext cx="3655181" cy="26425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333499"/>
            <a:ext cx="3673182" cy="617781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0965" indent="0">
              <a:buNone/>
              <a:defRPr sz="1350"/>
            </a:lvl5pPr>
            <a:lvl6pPr marL="1713865" indent="0">
              <a:buNone/>
              <a:defRPr sz="1350"/>
            </a:lvl6pPr>
            <a:lvl7pPr marL="2056765" indent="0">
              <a:buNone/>
              <a:defRPr sz="1350"/>
            </a:lvl7pPr>
            <a:lvl8pPr marL="2399665" indent="0">
              <a:buNone/>
              <a:defRPr sz="1350"/>
            </a:lvl8pPr>
            <a:lvl9pPr marL="2742565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1998541"/>
            <a:ext cx="3673182" cy="26425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>
                <a:latin typeface="Arial" panose="020B0604020202020204" pitchFamily="34" charset="0"/>
              </a:rPr>
              <a:t>2021/4/25</a:t>
            </a:fld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815"/>
            <a:ext cx="2949178" cy="1199854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740386"/>
            <a:ext cx="4629150" cy="3654316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2669"/>
            <a:ext cx="2949178" cy="2857985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0965" indent="0">
              <a:buNone/>
              <a:defRPr sz="750"/>
            </a:lvl5pPr>
            <a:lvl6pPr marL="1713865" indent="0">
              <a:buNone/>
              <a:defRPr sz="750"/>
            </a:lvl6pPr>
            <a:lvl7pPr marL="2056765" indent="0">
              <a:buNone/>
              <a:defRPr sz="750"/>
            </a:lvl7pPr>
            <a:lvl8pPr marL="2399665" indent="0">
              <a:buNone/>
              <a:defRPr sz="750"/>
            </a:lvl8pPr>
            <a:lvl9pPr marL="2742565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815"/>
            <a:ext cx="3124012" cy="1199854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342816"/>
            <a:ext cx="4629150" cy="4051887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0965" indent="0">
              <a:buNone/>
              <a:defRPr sz="1500"/>
            </a:lvl5pPr>
            <a:lvl6pPr marL="1713865" indent="0">
              <a:buNone/>
              <a:defRPr sz="1500"/>
            </a:lvl6pPr>
            <a:lvl7pPr marL="2056765" indent="0">
              <a:buNone/>
              <a:defRPr sz="1500"/>
            </a:lvl7pPr>
            <a:lvl8pPr marL="2399665" indent="0">
              <a:buNone/>
              <a:defRPr sz="1500"/>
            </a:lvl8pPr>
            <a:lvl9pPr marL="2742565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2669"/>
            <a:ext cx="3124012" cy="2857985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0965" indent="0">
              <a:buNone/>
              <a:defRPr sz="1050"/>
            </a:lvl5pPr>
            <a:lvl6pPr marL="1713865" indent="0">
              <a:buNone/>
              <a:defRPr sz="1050"/>
            </a:lvl6pPr>
            <a:lvl7pPr marL="2056765" indent="0">
              <a:buNone/>
              <a:defRPr sz="1050"/>
            </a:lvl7pPr>
            <a:lvl8pPr marL="2399665" indent="0">
              <a:buNone/>
              <a:defRPr sz="1050"/>
            </a:lvl8pPr>
            <a:lvl9pPr marL="2742565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1026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2488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4683125"/>
            <a:ext cx="2133600" cy="357188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/>
            <a:fld id="{BB962C8B-B14F-4D97-AF65-F5344CB8AC3E}" type="datetime1">
              <a:rPr lang="zh-CN" altLang="en-US">
                <a:latin typeface="Arial" panose="020B0604020202020204" pitchFamily="34" charset="0"/>
              </a:rPr>
              <a:t>2021/4/25</a:t>
            </a:fld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4683125"/>
            <a:ext cx="2895600" cy="357188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4683125"/>
            <a:ext cx="2133600" cy="357188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 2049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1" name="文本占位符 2050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2488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052" name="日期占位符 2051"/>
          <p:cNvSpPr>
            <a:spLocks noGrp="1"/>
          </p:cNvSpPr>
          <p:nvPr>
            <p:ph type="dt" sz="half" idx="2"/>
          </p:nvPr>
        </p:nvSpPr>
        <p:spPr>
          <a:xfrm>
            <a:off x="457200" y="4683125"/>
            <a:ext cx="2133600" cy="357188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3" name="页脚占位符 2052"/>
          <p:cNvSpPr>
            <a:spLocks noGrp="1"/>
          </p:cNvSpPr>
          <p:nvPr>
            <p:ph type="ftr" sz="quarter" idx="3"/>
          </p:nvPr>
        </p:nvSpPr>
        <p:spPr>
          <a:xfrm>
            <a:off x="3124200" y="4683125"/>
            <a:ext cx="2895600" cy="357188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4" name="灯片编号占位符 2053"/>
          <p:cNvSpPr>
            <a:spLocks noGrp="1"/>
          </p:cNvSpPr>
          <p:nvPr>
            <p:ph type="sldNum" sz="quarter" idx="4"/>
          </p:nvPr>
        </p:nvSpPr>
        <p:spPr>
          <a:xfrm>
            <a:off x="6553200" y="4683125"/>
            <a:ext cx="2133600" cy="357188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 2049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1" name="文本占位符 2050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2488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052" name="日期占位符 2051"/>
          <p:cNvSpPr>
            <a:spLocks noGrp="1"/>
          </p:cNvSpPr>
          <p:nvPr>
            <p:ph type="dt" sz="half" idx="2"/>
          </p:nvPr>
        </p:nvSpPr>
        <p:spPr>
          <a:xfrm>
            <a:off x="457200" y="4683125"/>
            <a:ext cx="2133600" cy="357188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3" name="页脚占位符 2052"/>
          <p:cNvSpPr>
            <a:spLocks noGrp="1"/>
          </p:cNvSpPr>
          <p:nvPr>
            <p:ph type="ftr" sz="quarter" idx="3"/>
          </p:nvPr>
        </p:nvSpPr>
        <p:spPr>
          <a:xfrm>
            <a:off x="3124200" y="4683125"/>
            <a:ext cx="2895600" cy="357188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4" name="灯片编号占位符 2053"/>
          <p:cNvSpPr>
            <a:spLocks noGrp="1"/>
          </p:cNvSpPr>
          <p:nvPr>
            <p:ph type="sldNum" sz="quarter" idx="4"/>
          </p:nvPr>
        </p:nvSpPr>
        <p:spPr>
          <a:xfrm>
            <a:off x="6553200" y="4683125"/>
            <a:ext cx="2133600" cy="357188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5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 r="-64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矩形 4097"/>
          <p:cNvSpPr/>
          <p:nvPr/>
        </p:nvSpPr>
        <p:spPr>
          <a:xfrm>
            <a:off x="-9525" y="-4445"/>
            <a:ext cx="9153525" cy="5151438"/>
          </a:xfrm>
          <a:prstGeom prst="rect">
            <a:avLst/>
          </a:prstGeom>
          <a:solidFill>
            <a:srgbClr val="000000">
              <a:alpha val="89999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99" name="矩形 4098"/>
          <p:cNvSpPr/>
          <p:nvPr/>
        </p:nvSpPr>
        <p:spPr>
          <a:xfrm>
            <a:off x="111125" y="146050"/>
            <a:ext cx="8912225" cy="4876800"/>
          </a:xfrm>
          <a:prstGeom prst="rect">
            <a:avLst/>
          </a:prstGeom>
          <a:noFill/>
          <a:ln w="6350" cap="flat" cmpd="sng">
            <a:solidFill>
              <a:srgbClr val="88714E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4100" name="组合 4099"/>
          <p:cNvGrpSpPr/>
          <p:nvPr/>
        </p:nvGrpSpPr>
        <p:grpSpPr>
          <a:xfrm>
            <a:off x="2133600" y="2008188"/>
            <a:ext cx="4876800" cy="0"/>
            <a:chOff x="0" y="0"/>
            <a:chExt cx="3072" cy="0"/>
          </a:xfrm>
        </p:grpSpPr>
        <p:sp>
          <p:nvSpPr>
            <p:cNvPr id="4101" name="直接连接符 4100"/>
            <p:cNvSpPr/>
            <p:nvPr/>
          </p:nvSpPr>
          <p:spPr>
            <a:xfrm rot="-10800000" flipV="1">
              <a:off x="1767" y="0"/>
              <a:ext cx="1305" cy="0"/>
            </a:xfrm>
            <a:prstGeom prst="line">
              <a:avLst/>
            </a:prstGeom>
            <a:ln w="6350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102" name="直接连接符 4101"/>
            <p:cNvSpPr/>
            <p:nvPr/>
          </p:nvSpPr>
          <p:spPr>
            <a:xfrm rot="-10800000" flipV="1">
              <a:off x="0" y="0"/>
              <a:ext cx="1305" cy="0"/>
            </a:xfrm>
            <a:prstGeom prst="line">
              <a:avLst/>
            </a:prstGeom>
            <a:ln w="6350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4103" name="矩形 4102"/>
          <p:cNvSpPr/>
          <p:nvPr/>
        </p:nvSpPr>
        <p:spPr>
          <a:xfrm>
            <a:off x="1761967" y="2133600"/>
            <a:ext cx="5618480" cy="61531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zh-CN" sz="4000" b="1">
                <a:solidFill>
                  <a:srgbClr val="88714E"/>
                </a:solidFill>
                <a:latin typeface="Arial" panose="020B0604020202020204" pitchFamily="34" charset="0"/>
              </a:rPr>
              <a:t>NEU Hospital Database</a:t>
            </a:r>
          </a:p>
        </p:txBody>
      </p:sp>
      <p:sp>
        <p:nvSpPr>
          <p:cNvPr id="4105" name="文本框 4104"/>
          <p:cNvSpPr txBox="1"/>
          <p:nvPr/>
        </p:nvSpPr>
        <p:spPr>
          <a:xfrm>
            <a:off x="4225925" y="1820863"/>
            <a:ext cx="69088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>
                <a:solidFill>
                  <a:srgbClr val="FFFFFF"/>
                </a:solidFill>
                <a:latin typeface="Arial" panose="020B0604020202020204" pitchFamily="34" charset="0"/>
              </a:rPr>
              <a:t>2021</a:t>
            </a:r>
          </a:p>
        </p:txBody>
      </p:sp>
      <p:grpSp>
        <p:nvGrpSpPr>
          <p:cNvPr id="4106" name="组合 4105"/>
          <p:cNvGrpSpPr/>
          <p:nvPr/>
        </p:nvGrpSpPr>
        <p:grpSpPr>
          <a:xfrm>
            <a:off x="2133600" y="3189288"/>
            <a:ext cx="4876800" cy="0"/>
            <a:chOff x="0" y="0"/>
            <a:chExt cx="3072" cy="0"/>
          </a:xfrm>
        </p:grpSpPr>
        <p:sp>
          <p:nvSpPr>
            <p:cNvPr id="4107" name="直接连接符 4106"/>
            <p:cNvSpPr/>
            <p:nvPr/>
          </p:nvSpPr>
          <p:spPr>
            <a:xfrm rot="-10800000" flipV="1">
              <a:off x="1767" y="0"/>
              <a:ext cx="1305" cy="0"/>
            </a:xfrm>
            <a:prstGeom prst="line">
              <a:avLst/>
            </a:prstGeom>
            <a:ln w="6350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108" name="直接连接符 4107"/>
            <p:cNvSpPr/>
            <p:nvPr/>
          </p:nvSpPr>
          <p:spPr>
            <a:xfrm rot="-10800000" flipV="1">
              <a:off x="0" y="0"/>
              <a:ext cx="1305" cy="0"/>
            </a:xfrm>
            <a:prstGeom prst="line">
              <a:avLst/>
            </a:prstGeom>
            <a:ln w="6350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109" name="直接连接符 4108"/>
            <p:cNvSpPr/>
            <p:nvPr/>
          </p:nvSpPr>
          <p:spPr>
            <a:xfrm rot="-10800000" flipV="1">
              <a:off x="1354" y="0"/>
              <a:ext cx="374" cy="0"/>
            </a:xfrm>
            <a:prstGeom prst="line">
              <a:avLst/>
            </a:prstGeom>
            <a:ln w="6350" cap="flat" cmpd="sng">
              <a:solidFill>
                <a:srgbClr val="88714E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4110" name="任意多边形 4109"/>
          <p:cNvSpPr/>
          <p:nvPr/>
        </p:nvSpPr>
        <p:spPr>
          <a:xfrm>
            <a:off x="4189413" y="1212850"/>
            <a:ext cx="762000" cy="377825"/>
          </a:xfrm>
          <a:custGeom>
            <a:avLst/>
            <a:gdLst/>
            <a:ahLst/>
            <a:cxnLst/>
            <a:rect l="0" t="0" r="0" b="0"/>
            <a:pathLst>
              <a:path w="1463" h="730">
                <a:moveTo>
                  <a:pt x="0" y="730"/>
                </a:moveTo>
                <a:lnTo>
                  <a:pt x="733" y="0"/>
                </a:lnTo>
                <a:lnTo>
                  <a:pt x="1463" y="730"/>
                </a:lnTo>
              </a:path>
            </a:pathLst>
          </a:custGeom>
          <a:noFill/>
          <a:ln w="952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111" name="任意多边形 4110"/>
          <p:cNvSpPr/>
          <p:nvPr/>
        </p:nvSpPr>
        <p:spPr>
          <a:xfrm rot="10800000">
            <a:off x="4189413" y="3565525"/>
            <a:ext cx="762000" cy="377825"/>
          </a:xfrm>
          <a:custGeom>
            <a:avLst/>
            <a:gdLst/>
            <a:ahLst/>
            <a:cxnLst/>
            <a:rect l="0" t="0" r="0" b="0"/>
            <a:pathLst>
              <a:path w="1463" h="730">
                <a:moveTo>
                  <a:pt x="0" y="730"/>
                </a:moveTo>
                <a:lnTo>
                  <a:pt x="733" y="0"/>
                </a:lnTo>
                <a:lnTo>
                  <a:pt x="1463" y="730"/>
                </a:lnTo>
              </a:path>
            </a:pathLst>
          </a:custGeom>
          <a:noFill/>
          <a:ln w="952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3554095" y="3408045"/>
            <a:ext cx="2613660" cy="6915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300" i="1">
                <a:solidFill>
                  <a:srgbClr val="957B55"/>
                </a:solidFill>
                <a:effectLst/>
              </a:rPr>
              <a:t>TEAM 10: Zijian Zhang</a:t>
            </a:r>
          </a:p>
          <a:p>
            <a:pPr algn="l"/>
            <a:r>
              <a:rPr lang="en-US" altLang="zh-CN" sz="1300" i="1">
                <a:solidFill>
                  <a:srgbClr val="957B55"/>
                </a:solidFill>
                <a:effectLst/>
              </a:rPr>
              <a:t>                 Keshav Kaanth Kumar</a:t>
            </a:r>
          </a:p>
          <a:p>
            <a:pPr algn="l"/>
            <a:r>
              <a:rPr lang="en-US" altLang="zh-CN" sz="1300" i="1">
                <a:solidFill>
                  <a:srgbClr val="957B55"/>
                </a:solidFill>
                <a:effectLst/>
              </a:rPr>
              <a:t>                 Yang Liu</a:t>
            </a:r>
          </a:p>
        </p:txBody>
      </p:sp>
      <p:sp>
        <p:nvSpPr>
          <p:cNvPr id="3" name="矩形 2"/>
          <p:cNvSpPr/>
          <p:nvPr/>
        </p:nvSpPr>
        <p:spPr>
          <a:xfrm>
            <a:off x="2232502" y="2743200"/>
            <a:ext cx="4677410" cy="24574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zh-CN" sz="1600">
                <a:solidFill>
                  <a:schemeClr val="bg1"/>
                </a:solidFill>
                <a:latin typeface="Arial" panose="020B0604020202020204" pitchFamily="34" charset="0"/>
              </a:rPr>
              <a:t>INFO6210 Data Management and Database Design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 r="-64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1" name="矩形 16390" descr="160621-20121008053042-5"/>
          <p:cNvSpPr/>
          <p:nvPr/>
        </p:nvSpPr>
        <p:spPr>
          <a:xfrm>
            <a:off x="5222875" y="1571625"/>
            <a:ext cx="3921125" cy="2432685"/>
          </a:xfrm>
          <a:prstGeom prst="rect">
            <a:avLst/>
          </a:prstGeom>
          <a:blipFill rotWithShape="1">
            <a:blip r:embed="rId3"/>
            <a:stretch>
              <a:fillRect b="-4059"/>
            </a:stretch>
          </a:blip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386" name="文本框 16385"/>
          <p:cNvSpPr txBox="1"/>
          <p:nvPr/>
        </p:nvSpPr>
        <p:spPr>
          <a:xfrm>
            <a:off x="3719830" y="162243"/>
            <a:ext cx="1704975" cy="39878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2000" b="1">
                <a:latin typeface="Arial" panose="020B0604020202020204" pitchFamily="34" charset="0"/>
              </a:rPr>
              <a:t>Conclusions</a:t>
            </a:r>
          </a:p>
        </p:txBody>
      </p:sp>
      <p:sp>
        <p:nvSpPr>
          <p:cNvPr id="16388" name="直接连接符 16387"/>
          <p:cNvSpPr/>
          <p:nvPr/>
        </p:nvSpPr>
        <p:spPr>
          <a:xfrm>
            <a:off x="0" y="361950"/>
            <a:ext cx="2209800" cy="0"/>
          </a:xfrm>
          <a:prstGeom prst="line">
            <a:avLst/>
          </a:prstGeom>
          <a:ln w="635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389" name="直接连接符 16388"/>
          <p:cNvSpPr/>
          <p:nvPr/>
        </p:nvSpPr>
        <p:spPr>
          <a:xfrm>
            <a:off x="6934200" y="361950"/>
            <a:ext cx="2209800" cy="0"/>
          </a:xfrm>
          <a:prstGeom prst="line">
            <a:avLst/>
          </a:prstGeom>
          <a:ln w="635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390" name="矩形 16389"/>
          <p:cNvSpPr/>
          <p:nvPr/>
        </p:nvSpPr>
        <p:spPr>
          <a:xfrm>
            <a:off x="120" y="1351788"/>
            <a:ext cx="5276850" cy="3016885"/>
          </a:xfrm>
          <a:prstGeom prst="rect">
            <a:avLst/>
          </a:prstGeom>
          <a:solidFill>
            <a:srgbClr val="000000"/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395" name="矩形 16394"/>
          <p:cNvSpPr/>
          <p:nvPr/>
        </p:nvSpPr>
        <p:spPr>
          <a:xfrm>
            <a:off x="611505" y="1544955"/>
            <a:ext cx="2182495" cy="3987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100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WHAT DO WE </a:t>
            </a:r>
            <a:r>
              <a:rPr lang="en-US" altLang="zh-CN" sz="2000" b="1">
                <a:solidFill>
                  <a:srgbClr val="88714E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FOUND</a:t>
            </a:r>
            <a:r>
              <a:rPr lang="en-US" altLang="zh-CN" sz="200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?</a:t>
            </a:r>
          </a:p>
        </p:txBody>
      </p:sp>
      <p:sp>
        <p:nvSpPr>
          <p:cNvPr id="16397" name="直接连接符 16396"/>
          <p:cNvSpPr/>
          <p:nvPr/>
        </p:nvSpPr>
        <p:spPr>
          <a:xfrm>
            <a:off x="719455" y="2146300"/>
            <a:ext cx="1903730" cy="635"/>
          </a:xfrm>
          <a:prstGeom prst="line">
            <a:avLst/>
          </a:prstGeom>
          <a:ln w="6350" cap="flat" cmpd="sng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" name="文本框 3"/>
          <p:cNvSpPr txBox="1"/>
          <p:nvPr/>
        </p:nvSpPr>
        <p:spPr>
          <a:xfrm>
            <a:off x="719455" y="2376805"/>
            <a:ext cx="2481580" cy="3968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171450" indent="-171450" algn="l">
              <a:lnSpc>
                <a:spcPct val="130000"/>
              </a:lnSpc>
              <a:buFont typeface="Arial" panose="020B0604020202020204" pitchFamily="34" charset="0"/>
              <a:buChar char="•"/>
            </a:pPr>
            <a:endParaRPr sz="800" dirty="0">
              <a:solidFill>
                <a:schemeClr val="bg2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171450" indent="-171450" algn="l">
              <a:lnSpc>
                <a:spcPct val="130000"/>
              </a:lnSpc>
              <a:buFont typeface="Arial" panose="020B0604020202020204" pitchFamily="34" charset="0"/>
              <a:buChar char="•"/>
            </a:pPr>
            <a:endParaRPr sz="800" dirty="0">
              <a:solidFill>
                <a:schemeClr val="bg2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 r="-64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矩形 26625"/>
          <p:cNvSpPr/>
          <p:nvPr/>
        </p:nvSpPr>
        <p:spPr>
          <a:xfrm>
            <a:off x="-9525" y="-9525"/>
            <a:ext cx="9153525" cy="5151438"/>
          </a:xfrm>
          <a:prstGeom prst="rect">
            <a:avLst/>
          </a:prstGeom>
          <a:solidFill>
            <a:srgbClr val="000000">
              <a:alpha val="89999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6627" name="矩形 26626"/>
          <p:cNvSpPr/>
          <p:nvPr/>
        </p:nvSpPr>
        <p:spPr>
          <a:xfrm>
            <a:off x="111125" y="146050"/>
            <a:ext cx="8912225" cy="4876800"/>
          </a:xfrm>
          <a:prstGeom prst="rect">
            <a:avLst/>
          </a:prstGeom>
          <a:noFill/>
          <a:ln w="6350" cap="flat" cmpd="sng">
            <a:solidFill>
              <a:srgbClr val="88714E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26628" name="组合 26627"/>
          <p:cNvGrpSpPr/>
          <p:nvPr/>
        </p:nvGrpSpPr>
        <p:grpSpPr>
          <a:xfrm>
            <a:off x="2133600" y="2008188"/>
            <a:ext cx="4876800" cy="0"/>
            <a:chOff x="0" y="0"/>
            <a:chExt cx="3072" cy="0"/>
          </a:xfrm>
        </p:grpSpPr>
        <p:sp>
          <p:nvSpPr>
            <p:cNvPr id="26629" name="直接连接符 26628"/>
            <p:cNvSpPr/>
            <p:nvPr/>
          </p:nvSpPr>
          <p:spPr>
            <a:xfrm rot="-10800000" flipV="1">
              <a:off x="1767" y="0"/>
              <a:ext cx="1305" cy="0"/>
            </a:xfrm>
            <a:prstGeom prst="line">
              <a:avLst/>
            </a:prstGeom>
            <a:ln w="6350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6630" name="直接连接符 26629"/>
            <p:cNvSpPr/>
            <p:nvPr/>
          </p:nvSpPr>
          <p:spPr>
            <a:xfrm rot="-10800000" flipV="1">
              <a:off x="0" y="0"/>
              <a:ext cx="1305" cy="0"/>
            </a:xfrm>
            <a:prstGeom prst="line">
              <a:avLst/>
            </a:prstGeom>
            <a:ln w="6350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26631" name="矩形 26630"/>
          <p:cNvSpPr/>
          <p:nvPr/>
        </p:nvSpPr>
        <p:spPr>
          <a:xfrm>
            <a:off x="2070100" y="2133600"/>
            <a:ext cx="5003800" cy="54927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zh-CN" sz="3600" b="1">
                <a:solidFill>
                  <a:srgbClr val="88714E"/>
                </a:solidFill>
                <a:latin typeface="Arial" panose="020B0604020202020204" pitchFamily="34" charset="0"/>
              </a:rPr>
              <a:t>THANKS FOR COMING</a:t>
            </a:r>
            <a:endParaRPr lang="en-US" altLang="zh-CN" sz="3600">
              <a:solidFill>
                <a:srgbClr val="88714E"/>
              </a:solidFill>
              <a:latin typeface="Arial" panose="020B0604020202020204" pitchFamily="34" charset="0"/>
            </a:endParaRPr>
          </a:p>
        </p:txBody>
      </p:sp>
      <p:sp>
        <p:nvSpPr>
          <p:cNvPr id="26633" name="文本框 26632"/>
          <p:cNvSpPr txBox="1"/>
          <p:nvPr/>
        </p:nvSpPr>
        <p:spPr>
          <a:xfrm>
            <a:off x="4225925" y="1820863"/>
            <a:ext cx="69088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>
                <a:solidFill>
                  <a:srgbClr val="FFFFFF"/>
                </a:solidFill>
                <a:latin typeface="Arial" panose="020B0604020202020204" pitchFamily="34" charset="0"/>
              </a:rPr>
              <a:t>2021</a:t>
            </a:r>
          </a:p>
        </p:txBody>
      </p:sp>
      <p:grpSp>
        <p:nvGrpSpPr>
          <p:cNvPr id="26634" name="组合 26633"/>
          <p:cNvGrpSpPr/>
          <p:nvPr/>
        </p:nvGrpSpPr>
        <p:grpSpPr>
          <a:xfrm>
            <a:off x="2133600" y="3189288"/>
            <a:ext cx="4876800" cy="0"/>
            <a:chOff x="0" y="0"/>
            <a:chExt cx="3072" cy="0"/>
          </a:xfrm>
        </p:grpSpPr>
        <p:sp>
          <p:nvSpPr>
            <p:cNvPr id="26635" name="直接连接符 26634"/>
            <p:cNvSpPr/>
            <p:nvPr/>
          </p:nvSpPr>
          <p:spPr>
            <a:xfrm rot="-10800000" flipV="1">
              <a:off x="1767" y="0"/>
              <a:ext cx="1305" cy="0"/>
            </a:xfrm>
            <a:prstGeom prst="line">
              <a:avLst/>
            </a:prstGeom>
            <a:ln w="6350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6636" name="直接连接符 26635"/>
            <p:cNvSpPr/>
            <p:nvPr/>
          </p:nvSpPr>
          <p:spPr>
            <a:xfrm rot="-10800000" flipV="1">
              <a:off x="0" y="0"/>
              <a:ext cx="1305" cy="0"/>
            </a:xfrm>
            <a:prstGeom prst="line">
              <a:avLst/>
            </a:prstGeom>
            <a:ln w="6350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6637" name="直接连接符 26636"/>
            <p:cNvSpPr/>
            <p:nvPr/>
          </p:nvSpPr>
          <p:spPr>
            <a:xfrm rot="-10800000" flipV="1">
              <a:off x="1354" y="0"/>
              <a:ext cx="374" cy="0"/>
            </a:xfrm>
            <a:prstGeom prst="line">
              <a:avLst/>
            </a:prstGeom>
            <a:ln w="6350" cap="flat" cmpd="sng">
              <a:solidFill>
                <a:srgbClr val="88714E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26638" name="任意多边形 26637"/>
          <p:cNvSpPr/>
          <p:nvPr/>
        </p:nvSpPr>
        <p:spPr>
          <a:xfrm>
            <a:off x="4189413" y="1212850"/>
            <a:ext cx="762000" cy="377825"/>
          </a:xfrm>
          <a:custGeom>
            <a:avLst/>
            <a:gdLst/>
            <a:ahLst/>
            <a:cxnLst/>
            <a:rect l="0" t="0" r="0" b="0"/>
            <a:pathLst>
              <a:path w="1463" h="730">
                <a:moveTo>
                  <a:pt x="0" y="730"/>
                </a:moveTo>
                <a:lnTo>
                  <a:pt x="733" y="0"/>
                </a:lnTo>
                <a:lnTo>
                  <a:pt x="1463" y="730"/>
                </a:lnTo>
              </a:path>
            </a:pathLst>
          </a:custGeom>
          <a:noFill/>
          <a:ln w="952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6639" name="任意多边形 26638"/>
          <p:cNvSpPr/>
          <p:nvPr/>
        </p:nvSpPr>
        <p:spPr>
          <a:xfrm rot="10800000">
            <a:off x="4189413" y="3565525"/>
            <a:ext cx="762000" cy="377825"/>
          </a:xfrm>
          <a:custGeom>
            <a:avLst/>
            <a:gdLst/>
            <a:ahLst/>
            <a:cxnLst/>
            <a:rect l="0" t="0" r="0" b="0"/>
            <a:pathLst>
              <a:path w="1463" h="730">
                <a:moveTo>
                  <a:pt x="0" y="730"/>
                </a:moveTo>
                <a:lnTo>
                  <a:pt x="733" y="0"/>
                </a:lnTo>
                <a:lnTo>
                  <a:pt x="1463" y="730"/>
                </a:lnTo>
              </a:path>
            </a:pathLst>
          </a:custGeom>
          <a:noFill/>
          <a:ln w="952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104" name="矩形 4103"/>
          <p:cNvSpPr/>
          <p:nvPr/>
        </p:nvSpPr>
        <p:spPr>
          <a:xfrm>
            <a:off x="2232502" y="2743200"/>
            <a:ext cx="4677410" cy="24574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zh-CN" sz="1600">
                <a:solidFill>
                  <a:schemeClr val="bg1"/>
                </a:solidFill>
                <a:latin typeface="Arial" panose="020B0604020202020204" pitchFamily="34" charset="0"/>
              </a:rPr>
              <a:t>INFO6210 Data Management and Database Design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554095" y="3408045"/>
            <a:ext cx="2613660" cy="6915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300" i="1">
                <a:solidFill>
                  <a:srgbClr val="957B55"/>
                </a:solidFill>
                <a:effectLst/>
              </a:rPr>
              <a:t>TEAM 10: Zijian Zhang</a:t>
            </a:r>
          </a:p>
          <a:p>
            <a:pPr algn="l"/>
            <a:r>
              <a:rPr lang="en-US" altLang="zh-CN" sz="1300" i="1">
                <a:solidFill>
                  <a:srgbClr val="957B55"/>
                </a:solidFill>
                <a:effectLst/>
              </a:rPr>
              <a:t>                 Keshav Kaanth Kumar</a:t>
            </a:r>
          </a:p>
          <a:p>
            <a:pPr algn="l"/>
            <a:r>
              <a:rPr lang="en-US" altLang="zh-CN" sz="1300" i="1">
                <a:solidFill>
                  <a:srgbClr val="957B55"/>
                </a:solidFill>
                <a:effectLst/>
              </a:rPr>
              <a:t>                 Yang Liu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矩形 5121" descr="Nipic_8066648_20130415171033934000副本"/>
          <p:cNvSpPr/>
          <p:nvPr/>
        </p:nvSpPr>
        <p:spPr>
          <a:xfrm>
            <a:off x="0" y="0"/>
            <a:ext cx="5257800" cy="5141913"/>
          </a:xfrm>
          <a:prstGeom prst="rect">
            <a:avLst/>
          </a:prstGeom>
          <a:blipFill rotWithShape="1">
            <a:blip r:embed="rId2"/>
            <a:stretch>
              <a:fillRect b="-2247"/>
            </a:stretch>
          </a:blip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23" name="矩形 5122"/>
          <p:cNvSpPr/>
          <p:nvPr/>
        </p:nvSpPr>
        <p:spPr>
          <a:xfrm>
            <a:off x="0" y="0"/>
            <a:ext cx="5257800" cy="5141913"/>
          </a:xfrm>
          <a:prstGeom prst="rect">
            <a:avLst/>
          </a:prstGeom>
          <a:solidFill>
            <a:srgbClr val="000000">
              <a:alpha val="89999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24" name="矩形 5123"/>
          <p:cNvSpPr/>
          <p:nvPr/>
        </p:nvSpPr>
        <p:spPr>
          <a:xfrm>
            <a:off x="5793105" y="1000125"/>
            <a:ext cx="1808480" cy="40005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>
            <a:spAutoFit/>
          </a:bodyPr>
          <a:lstStyle/>
          <a:p>
            <a:r>
              <a:rPr lang="en-US" altLang="zh-CN" sz="1000" b="1" dirty="0">
                <a:solidFill>
                  <a:srgbClr val="88714E"/>
                </a:solidFill>
                <a:latin typeface="Arial" panose="020B0604020202020204" pitchFamily="34" charset="0"/>
              </a:rPr>
              <a:t>Objectives</a:t>
            </a:r>
            <a:endParaRPr lang="zh-CN" altLang="en-US" sz="1000" b="1" dirty="0">
              <a:solidFill>
                <a:srgbClr val="88714E"/>
              </a:solidFill>
              <a:latin typeface="Arial" panose="020B0604020202020204" pitchFamily="34" charset="0"/>
            </a:endParaRPr>
          </a:p>
          <a:p>
            <a:r>
              <a:rPr lang="en-US" altLang="zh-CN" sz="800" dirty="0">
                <a:solidFill>
                  <a:schemeClr val="bg2"/>
                </a:solidFill>
                <a:latin typeface="Arial" panose="020B0604020202020204" pitchFamily="34" charset="0"/>
              </a:rPr>
              <a:t>Summary of the problems being addressed, goals</a:t>
            </a:r>
          </a:p>
        </p:txBody>
      </p:sp>
      <p:grpSp>
        <p:nvGrpSpPr>
          <p:cNvPr id="5125" name="组合 5124"/>
          <p:cNvGrpSpPr/>
          <p:nvPr/>
        </p:nvGrpSpPr>
        <p:grpSpPr>
          <a:xfrm>
            <a:off x="4953000" y="923925"/>
            <a:ext cx="581025" cy="581025"/>
            <a:chOff x="0" y="0"/>
            <a:chExt cx="366" cy="366"/>
          </a:xfrm>
        </p:grpSpPr>
        <p:sp>
          <p:nvSpPr>
            <p:cNvPr id="5126" name="椭圆 5125"/>
            <p:cNvSpPr/>
            <p:nvPr/>
          </p:nvSpPr>
          <p:spPr>
            <a:xfrm>
              <a:off x="0" y="0"/>
              <a:ext cx="366" cy="366"/>
            </a:xfrm>
            <a:prstGeom prst="ellipse">
              <a:avLst/>
            </a:prstGeom>
            <a:solidFill>
              <a:srgbClr val="000000"/>
            </a:solidFill>
            <a:ln w="12700" cap="flat" cmpd="sng">
              <a:solidFill>
                <a:srgbClr val="88714E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7" name="任意多边形 5126"/>
            <p:cNvSpPr>
              <a:spLocks noEditPoints="1"/>
            </p:cNvSpPr>
            <p:nvPr/>
          </p:nvSpPr>
          <p:spPr>
            <a:xfrm>
              <a:off x="108" y="100"/>
              <a:ext cx="148" cy="164"/>
            </a:xfrm>
            <a:custGeom>
              <a:avLst/>
              <a:gdLst/>
              <a:ahLst/>
              <a:cxnLst/>
              <a:rect l="0" t="0" r="0" b="0"/>
              <a:pathLst>
                <a:path w="71" h="79">
                  <a:moveTo>
                    <a:pt x="69" y="10"/>
                  </a:moveTo>
                  <a:cubicBezTo>
                    <a:pt x="67" y="10"/>
                    <a:pt x="67" y="10"/>
                    <a:pt x="67" y="10"/>
                  </a:cubicBezTo>
                  <a:cubicBezTo>
                    <a:pt x="67" y="3"/>
                    <a:pt x="67" y="3"/>
                    <a:pt x="67" y="3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71" y="5"/>
                    <a:pt x="71" y="5"/>
                    <a:pt x="71" y="5"/>
                  </a:cubicBezTo>
                  <a:cubicBezTo>
                    <a:pt x="71" y="8"/>
                    <a:pt x="71" y="8"/>
                    <a:pt x="71" y="8"/>
                  </a:cubicBezTo>
                  <a:lnTo>
                    <a:pt x="69" y="10"/>
                  </a:lnTo>
                  <a:close/>
                  <a:moveTo>
                    <a:pt x="7" y="3"/>
                  </a:moveTo>
                  <a:cubicBezTo>
                    <a:pt x="29" y="3"/>
                    <a:pt x="29" y="3"/>
                    <a:pt x="29" y="3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3"/>
                    <a:pt x="43" y="3"/>
                    <a:pt x="43" y="3"/>
                  </a:cubicBezTo>
                  <a:cubicBezTo>
                    <a:pt x="65" y="3"/>
                    <a:pt x="65" y="3"/>
                    <a:pt x="65" y="3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7" y="10"/>
                    <a:pt x="7" y="10"/>
                    <a:pt x="7" y="10"/>
                  </a:cubicBezTo>
                  <a:lnTo>
                    <a:pt x="7" y="3"/>
                  </a:lnTo>
                  <a:close/>
                  <a:moveTo>
                    <a:pt x="0" y="8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3" y="10"/>
                    <a:pt x="3" y="10"/>
                    <a:pt x="3" y="10"/>
                  </a:cubicBezTo>
                  <a:lnTo>
                    <a:pt x="0" y="8"/>
                  </a:lnTo>
                  <a:close/>
                  <a:moveTo>
                    <a:pt x="64" y="13"/>
                  </a:moveTo>
                  <a:cubicBezTo>
                    <a:pt x="64" y="57"/>
                    <a:pt x="64" y="57"/>
                    <a:pt x="64" y="57"/>
                  </a:cubicBezTo>
                  <a:cubicBezTo>
                    <a:pt x="8" y="57"/>
                    <a:pt x="8" y="57"/>
                    <a:pt x="8" y="57"/>
                  </a:cubicBezTo>
                  <a:cubicBezTo>
                    <a:pt x="8" y="13"/>
                    <a:pt x="8" y="13"/>
                    <a:pt x="8" y="13"/>
                  </a:cubicBezTo>
                  <a:lnTo>
                    <a:pt x="64" y="13"/>
                  </a:lnTo>
                  <a:close/>
                  <a:moveTo>
                    <a:pt x="41" y="49"/>
                  </a:moveTo>
                  <a:cubicBezTo>
                    <a:pt x="52" y="49"/>
                    <a:pt x="52" y="49"/>
                    <a:pt x="52" y="49"/>
                  </a:cubicBezTo>
                  <a:cubicBezTo>
                    <a:pt x="52" y="46"/>
                    <a:pt x="52" y="46"/>
                    <a:pt x="52" y="46"/>
                  </a:cubicBezTo>
                  <a:cubicBezTo>
                    <a:pt x="41" y="46"/>
                    <a:pt x="41" y="46"/>
                    <a:pt x="41" y="46"/>
                  </a:cubicBezTo>
                  <a:lnTo>
                    <a:pt x="41" y="49"/>
                  </a:lnTo>
                  <a:close/>
                  <a:moveTo>
                    <a:pt x="41" y="43"/>
                  </a:moveTo>
                  <a:cubicBezTo>
                    <a:pt x="59" y="43"/>
                    <a:pt x="59" y="43"/>
                    <a:pt x="59" y="43"/>
                  </a:cubicBezTo>
                  <a:cubicBezTo>
                    <a:pt x="59" y="40"/>
                    <a:pt x="59" y="40"/>
                    <a:pt x="59" y="40"/>
                  </a:cubicBezTo>
                  <a:cubicBezTo>
                    <a:pt x="41" y="40"/>
                    <a:pt x="41" y="40"/>
                    <a:pt x="41" y="40"/>
                  </a:cubicBezTo>
                  <a:lnTo>
                    <a:pt x="41" y="43"/>
                  </a:lnTo>
                  <a:close/>
                  <a:moveTo>
                    <a:pt x="41" y="35"/>
                  </a:moveTo>
                  <a:cubicBezTo>
                    <a:pt x="59" y="35"/>
                    <a:pt x="59" y="35"/>
                    <a:pt x="59" y="35"/>
                  </a:cubicBezTo>
                  <a:cubicBezTo>
                    <a:pt x="59" y="32"/>
                    <a:pt x="59" y="32"/>
                    <a:pt x="59" y="32"/>
                  </a:cubicBezTo>
                  <a:cubicBezTo>
                    <a:pt x="41" y="32"/>
                    <a:pt x="41" y="32"/>
                    <a:pt x="41" y="32"/>
                  </a:cubicBezTo>
                  <a:lnTo>
                    <a:pt x="41" y="35"/>
                  </a:lnTo>
                  <a:close/>
                  <a:moveTo>
                    <a:pt x="25" y="52"/>
                  </a:moveTo>
                  <a:cubicBezTo>
                    <a:pt x="30" y="52"/>
                    <a:pt x="35" y="48"/>
                    <a:pt x="36" y="43"/>
                  </a:cubicBezTo>
                  <a:cubicBezTo>
                    <a:pt x="23" y="43"/>
                    <a:pt x="23" y="43"/>
                    <a:pt x="23" y="43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17" y="30"/>
                    <a:pt x="14" y="35"/>
                    <a:pt x="14" y="41"/>
                  </a:cubicBezTo>
                  <a:cubicBezTo>
                    <a:pt x="14" y="47"/>
                    <a:pt x="18" y="52"/>
                    <a:pt x="25" y="52"/>
                  </a:cubicBezTo>
                  <a:close/>
                  <a:moveTo>
                    <a:pt x="38" y="40"/>
                  </a:moveTo>
                  <a:cubicBezTo>
                    <a:pt x="38" y="40"/>
                    <a:pt x="38" y="27"/>
                    <a:pt x="26" y="27"/>
                  </a:cubicBezTo>
                  <a:cubicBezTo>
                    <a:pt x="26" y="40"/>
                    <a:pt x="26" y="40"/>
                    <a:pt x="26" y="40"/>
                  </a:cubicBezTo>
                  <a:lnTo>
                    <a:pt x="38" y="40"/>
                  </a:lnTo>
                  <a:close/>
                  <a:moveTo>
                    <a:pt x="13" y="22"/>
                  </a:moveTo>
                  <a:cubicBezTo>
                    <a:pt x="38" y="22"/>
                    <a:pt x="38" y="22"/>
                    <a:pt x="38" y="22"/>
                  </a:cubicBezTo>
                  <a:cubicBezTo>
                    <a:pt x="38" y="17"/>
                    <a:pt x="38" y="17"/>
                    <a:pt x="38" y="17"/>
                  </a:cubicBezTo>
                  <a:cubicBezTo>
                    <a:pt x="13" y="17"/>
                    <a:pt x="13" y="17"/>
                    <a:pt x="13" y="17"/>
                  </a:cubicBezTo>
                  <a:lnTo>
                    <a:pt x="13" y="22"/>
                  </a:lnTo>
                  <a:close/>
                  <a:moveTo>
                    <a:pt x="68" y="65"/>
                  </a:moveTo>
                  <a:cubicBezTo>
                    <a:pt x="5" y="65"/>
                    <a:pt x="5" y="65"/>
                    <a:pt x="5" y="65"/>
                  </a:cubicBezTo>
                  <a:cubicBezTo>
                    <a:pt x="5" y="60"/>
                    <a:pt x="5" y="60"/>
                    <a:pt x="5" y="60"/>
                  </a:cubicBezTo>
                  <a:cubicBezTo>
                    <a:pt x="68" y="60"/>
                    <a:pt x="68" y="60"/>
                    <a:pt x="68" y="60"/>
                  </a:cubicBezTo>
                  <a:lnTo>
                    <a:pt x="68" y="65"/>
                  </a:lnTo>
                  <a:close/>
                  <a:moveTo>
                    <a:pt x="31" y="67"/>
                  </a:moveTo>
                  <a:cubicBezTo>
                    <a:pt x="23" y="79"/>
                    <a:pt x="23" y="79"/>
                    <a:pt x="23" y="79"/>
                  </a:cubicBezTo>
                  <a:cubicBezTo>
                    <a:pt x="16" y="79"/>
                    <a:pt x="16" y="79"/>
                    <a:pt x="16" y="79"/>
                  </a:cubicBezTo>
                  <a:cubicBezTo>
                    <a:pt x="23" y="67"/>
                    <a:pt x="23" y="67"/>
                    <a:pt x="23" y="67"/>
                  </a:cubicBezTo>
                  <a:lnTo>
                    <a:pt x="31" y="67"/>
                  </a:lnTo>
                  <a:close/>
                  <a:moveTo>
                    <a:pt x="55" y="79"/>
                  </a:moveTo>
                  <a:cubicBezTo>
                    <a:pt x="48" y="79"/>
                    <a:pt x="48" y="79"/>
                    <a:pt x="48" y="79"/>
                  </a:cubicBezTo>
                  <a:cubicBezTo>
                    <a:pt x="41" y="67"/>
                    <a:pt x="41" y="67"/>
                    <a:pt x="41" y="67"/>
                  </a:cubicBezTo>
                  <a:cubicBezTo>
                    <a:pt x="48" y="67"/>
                    <a:pt x="48" y="67"/>
                    <a:pt x="48" y="67"/>
                  </a:cubicBezTo>
                  <a:lnTo>
                    <a:pt x="55" y="7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128" name="矩形 5127"/>
          <p:cNvSpPr/>
          <p:nvPr/>
        </p:nvSpPr>
        <p:spPr>
          <a:xfrm>
            <a:off x="5793105" y="1924050"/>
            <a:ext cx="2271395" cy="27686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>
            <a:spAutoFit/>
          </a:bodyPr>
          <a:lstStyle/>
          <a:p>
            <a:r>
              <a:rPr lang="zh-CN" altLang="en-US" sz="1000" b="1" dirty="0">
                <a:solidFill>
                  <a:srgbClr val="88714E"/>
                </a:solidFill>
                <a:latin typeface="Arial" panose="020B0604020202020204" pitchFamily="34" charset="0"/>
              </a:rPr>
              <a:t>High Level Design </a:t>
            </a:r>
            <a:r>
              <a:rPr lang="en-US" altLang="zh-CN" sz="1000" b="1" dirty="0">
                <a:solidFill>
                  <a:srgbClr val="88714E"/>
                </a:solidFill>
                <a:latin typeface="Arial" panose="020B0604020202020204" pitchFamily="34" charset="0"/>
              </a:rPr>
              <a:t>&amp; E-R Diagram</a:t>
            </a:r>
          </a:p>
          <a:p>
            <a:r>
              <a:rPr lang="en-US" sz="800" dirty="0">
                <a:solidFill>
                  <a:schemeClr val="bg2"/>
                </a:solidFill>
                <a:latin typeface="Arial" panose="020B0604020202020204" pitchFamily="34" charset="0"/>
              </a:rPr>
              <a:t>Design considerations and approach</a:t>
            </a:r>
          </a:p>
        </p:txBody>
      </p:sp>
      <p:grpSp>
        <p:nvGrpSpPr>
          <p:cNvPr id="5129" name="组合 5128"/>
          <p:cNvGrpSpPr/>
          <p:nvPr/>
        </p:nvGrpSpPr>
        <p:grpSpPr>
          <a:xfrm>
            <a:off x="4968875" y="1847850"/>
            <a:ext cx="581025" cy="581025"/>
            <a:chOff x="0" y="0"/>
            <a:chExt cx="366" cy="366"/>
          </a:xfrm>
        </p:grpSpPr>
        <p:sp>
          <p:nvSpPr>
            <p:cNvPr id="5130" name="椭圆 5129"/>
            <p:cNvSpPr/>
            <p:nvPr/>
          </p:nvSpPr>
          <p:spPr>
            <a:xfrm>
              <a:off x="0" y="0"/>
              <a:ext cx="366" cy="366"/>
            </a:xfrm>
            <a:prstGeom prst="ellipse">
              <a:avLst/>
            </a:prstGeom>
            <a:solidFill>
              <a:srgbClr val="000000"/>
            </a:solidFill>
            <a:ln w="12700" cap="flat" cmpd="sng">
              <a:solidFill>
                <a:srgbClr val="88714E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1" name="任意多边形 5130"/>
            <p:cNvSpPr>
              <a:spLocks noEditPoints="1"/>
            </p:cNvSpPr>
            <p:nvPr/>
          </p:nvSpPr>
          <p:spPr>
            <a:xfrm>
              <a:off x="108" y="100"/>
              <a:ext cx="152" cy="164"/>
            </a:xfrm>
            <a:custGeom>
              <a:avLst/>
              <a:gdLst/>
              <a:ahLst/>
              <a:cxnLst/>
              <a:rect l="0" t="0" r="0" b="0"/>
              <a:pathLst>
                <a:path w="73" h="79">
                  <a:moveTo>
                    <a:pt x="73" y="60"/>
                  </a:moveTo>
                  <a:cubicBezTo>
                    <a:pt x="73" y="71"/>
                    <a:pt x="65" y="79"/>
                    <a:pt x="54" y="79"/>
                  </a:cubicBezTo>
                  <a:cubicBezTo>
                    <a:pt x="43" y="79"/>
                    <a:pt x="35" y="71"/>
                    <a:pt x="35" y="60"/>
                  </a:cubicBezTo>
                  <a:cubicBezTo>
                    <a:pt x="35" y="50"/>
                    <a:pt x="42" y="42"/>
                    <a:pt x="52" y="41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49" y="36"/>
                    <a:pt x="49" y="36"/>
                    <a:pt x="49" y="36"/>
                  </a:cubicBezTo>
                  <a:cubicBezTo>
                    <a:pt x="49" y="33"/>
                    <a:pt x="49" y="33"/>
                    <a:pt x="49" y="33"/>
                  </a:cubicBezTo>
                  <a:cubicBezTo>
                    <a:pt x="58" y="33"/>
                    <a:pt x="58" y="33"/>
                    <a:pt x="58" y="33"/>
                  </a:cubicBezTo>
                  <a:cubicBezTo>
                    <a:pt x="58" y="36"/>
                    <a:pt x="58" y="36"/>
                    <a:pt x="58" y="36"/>
                  </a:cubicBezTo>
                  <a:cubicBezTo>
                    <a:pt x="55" y="36"/>
                    <a:pt x="55" y="36"/>
                    <a:pt x="55" y="36"/>
                  </a:cubicBezTo>
                  <a:cubicBezTo>
                    <a:pt x="55" y="41"/>
                    <a:pt x="55" y="41"/>
                    <a:pt x="55" y="41"/>
                  </a:cubicBezTo>
                  <a:cubicBezTo>
                    <a:pt x="59" y="41"/>
                    <a:pt x="63" y="43"/>
                    <a:pt x="66" y="45"/>
                  </a:cubicBezTo>
                  <a:cubicBezTo>
                    <a:pt x="69" y="41"/>
                    <a:pt x="69" y="41"/>
                    <a:pt x="69" y="41"/>
                  </a:cubicBezTo>
                  <a:cubicBezTo>
                    <a:pt x="73" y="45"/>
                    <a:pt x="73" y="45"/>
                    <a:pt x="73" y="45"/>
                  </a:cubicBezTo>
                  <a:cubicBezTo>
                    <a:pt x="69" y="48"/>
                    <a:pt x="69" y="48"/>
                    <a:pt x="69" y="48"/>
                  </a:cubicBezTo>
                  <a:cubicBezTo>
                    <a:pt x="72" y="52"/>
                    <a:pt x="73" y="56"/>
                    <a:pt x="73" y="60"/>
                  </a:cubicBezTo>
                  <a:close/>
                  <a:moveTo>
                    <a:pt x="54" y="44"/>
                  </a:moveTo>
                  <a:cubicBezTo>
                    <a:pt x="45" y="44"/>
                    <a:pt x="38" y="51"/>
                    <a:pt x="38" y="60"/>
                  </a:cubicBezTo>
                  <a:cubicBezTo>
                    <a:pt x="38" y="69"/>
                    <a:pt x="45" y="76"/>
                    <a:pt x="54" y="76"/>
                  </a:cubicBezTo>
                  <a:cubicBezTo>
                    <a:pt x="63" y="76"/>
                    <a:pt x="70" y="69"/>
                    <a:pt x="70" y="60"/>
                  </a:cubicBezTo>
                  <a:cubicBezTo>
                    <a:pt x="70" y="51"/>
                    <a:pt x="63" y="44"/>
                    <a:pt x="54" y="44"/>
                  </a:cubicBezTo>
                  <a:close/>
                  <a:moveTo>
                    <a:pt x="55" y="63"/>
                  </a:moveTo>
                  <a:cubicBezTo>
                    <a:pt x="55" y="65"/>
                    <a:pt x="55" y="65"/>
                    <a:pt x="55" y="65"/>
                  </a:cubicBezTo>
                  <a:cubicBezTo>
                    <a:pt x="52" y="65"/>
                    <a:pt x="52" y="65"/>
                    <a:pt x="52" y="65"/>
                  </a:cubicBezTo>
                  <a:cubicBezTo>
                    <a:pt x="52" y="63"/>
                    <a:pt x="52" y="63"/>
                    <a:pt x="52" y="63"/>
                  </a:cubicBezTo>
                  <a:cubicBezTo>
                    <a:pt x="51" y="62"/>
                    <a:pt x="50" y="61"/>
                    <a:pt x="50" y="60"/>
                  </a:cubicBezTo>
                  <a:cubicBezTo>
                    <a:pt x="50" y="59"/>
                    <a:pt x="51" y="58"/>
                    <a:pt x="52" y="57"/>
                  </a:cubicBezTo>
                  <a:cubicBezTo>
                    <a:pt x="52" y="49"/>
                    <a:pt x="52" y="49"/>
                    <a:pt x="52" y="49"/>
                  </a:cubicBezTo>
                  <a:cubicBezTo>
                    <a:pt x="55" y="49"/>
                    <a:pt x="55" y="49"/>
                    <a:pt x="55" y="49"/>
                  </a:cubicBezTo>
                  <a:cubicBezTo>
                    <a:pt x="55" y="57"/>
                    <a:pt x="55" y="57"/>
                    <a:pt x="55" y="57"/>
                  </a:cubicBezTo>
                  <a:cubicBezTo>
                    <a:pt x="56" y="58"/>
                    <a:pt x="57" y="59"/>
                    <a:pt x="57" y="60"/>
                  </a:cubicBezTo>
                  <a:cubicBezTo>
                    <a:pt x="57" y="61"/>
                    <a:pt x="56" y="62"/>
                    <a:pt x="55" y="63"/>
                  </a:cubicBezTo>
                  <a:close/>
                  <a:moveTo>
                    <a:pt x="11" y="49"/>
                  </a:moveTo>
                  <a:cubicBezTo>
                    <a:pt x="32" y="49"/>
                    <a:pt x="32" y="49"/>
                    <a:pt x="32" y="49"/>
                  </a:cubicBezTo>
                  <a:cubicBezTo>
                    <a:pt x="31" y="51"/>
                    <a:pt x="30" y="52"/>
                    <a:pt x="30" y="54"/>
                  </a:cubicBezTo>
                  <a:cubicBezTo>
                    <a:pt x="11" y="54"/>
                    <a:pt x="11" y="54"/>
                    <a:pt x="11" y="54"/>
                  </a:cubicBezTo>
                  <a:cubicBezTo>
                    <a:pt x="10" y="54"/>
                    <a:pt x="9" y="53"/>
                    <a:pt x="9" y="51"/>
                  </a:cubicBezTo>
                  <a:cubicBezTo>
                    <a:pt x="9" y="50"/>
                    <a:pt x="10" y="49"/>
                    <a:pt x="11" y="49"/>
                  </a:cubicBezTo>
                  <a:close/>
                  <a:moveTo>
                    <a:pt x="33" y="46"/>
                  </a:moveTo>
                  <a:cubicBezTo>
                    <a:pt x="11" y="46"/>
                    <a:pt x="11" y="46"/>
                    <a:pt x="11" y="46"/>
                  </a:cubicBezTo>
                  <a:cubicBezTo>
                    <a:pt x="10" y="46"/>
                    <a:pt x="9" y="45"/>
                    <a:pt x="9" y="44"/>
                  </a:cubicBezTo>
                  <a:cubicBezTo>
                    <a:pt x="9" y="42"/>
                    <a:pt x="10" y="41"/>
                    <a:pt x="11" y="41"/>
                  </a:cubicBezTo>
                  <a:cubicBezTo>
                    <a:pt x="38" y="41"/>
                    <a:pt x="38" y="41"/>
                    <a:pt x="38" y="41"/>
                  </a:cubicBezTo>
                  <a:cubicBezTo>
                    <a:pt x="36" y="43"/>
                    <a:pt x="35" y="44"/>
                    <a:pt x="33" y="46"/>
                  </a:cubicBezTo>
                  <a:close/>
                  <a:moveTo>
                    <a:pt x="11" y="30"/>
                  </a:moveTo>
                  <a:cubicBezTo>
                    <a:pt x="10" y="30"/>
                    <a:pt x="9" y="29"/>
                    <a:pt x="9" y="28"/>
                  </a:cubicBezTo>
                  <a:cubicBezTo>
                    <a:pt x="9" y="26"/>
                    <a:pt x="10" y="25"/>
                    <a:pt x="11" y="25"/>
                  </a:cubicBezTo>
                  <a:cubicBezTo>
                    <a:pt x="43" y="25"/>
                    <a:pt x="43" y="25"/>
                    <a:pt x="43" y="25"/>
                  </a:cubicBezTo>
                  <a:cubicBezTo>
                    <a:pt x="44" y="25"/>
                    <a:pt x="45" y="26"/>
                    <a:pt x="45" y="28"/>
                  </a:cubicBezTo>
                  <a:cubicBezTo>
                    <a:pt x="45" y="29"/>
                    <a:pt x="44" y="30"/>
                    <a:pt x="43" y="30"/>
                  </a:cubicBezTo>
                  <a:lnTo>
                    <a:pt x="11" y="30"/>
                  </a:lnTo>
                  <a:close/>
                  <a:moveTo>
                    <a:pt x="11" y="38"/>
                  </a:moveTo>
                  <a:cubicBezTo>
                    <a:pt x="10" y="38"/>
                    <a:pt x="9" y="37"/>
                    <a:pt x="9" y="36"/>
                  </a:cubicBezTo>
                  <a:cubicBezTo>
                    <a:pt x="9" y="34"/>
                    <a:pt x="10" y="33"/>
                    <a:pt x="11" y="33"/>
                  </a:cubicBezTo>
                  <a:cubicBezTo>
                    <a:pt x="43" y="33"/>
                    <a:pt x="43" y="33"/>
                    <a:pt x="43" y="33"/>
                  </a:cubicBezTo>
                  <a:cubicBezTo>
                    <a:pt x="43" y="33"/>
                    <a:pt x="44" y="33"/>
                    <a:pt x="44" y="33"/>
                  </a:cubicBezTo>
                  <a:cubicBezTo>
                    <a:pt x="44" y="37"/>
                    <a:pt x="44" y="37"/>
                    <a:pt x="44" y="37"/>
                  </a:cubicBezTo>
                  <a:cubicBezTo>
                    <a:pt x="43" y="38"/>
                    <a:pt x="43" y="38"/>
                    <a:pt x="43" y="38"/>
                  </a:cubicBezTo>
                  <a:lnTo>
                    <a:pt x="11" y="38"/>
                  </a:lnTo>
                  <a:close/>
                  <a:moveTo>
                    <a:pt x="50" y="21"/>
                  </a:moveTo>
                  <a:cubicBezTo>
                    <a:pt x="50" y="16"/>
                    <a:pt x="47" y="13"/>
                    <a:pt x="42" y="13"/>
                  </a:cubicBezTo>
                  <a:cubicBezTo>
                    <a:pt x="42" y="13"/>
                    <a:pt x="42" y="13"/>
                    <a:pt x="42" y="13"/>
                  </a:cubicBezTo>
                  <a:cubicBezTo>
                    <a:pt x="42" y="13"/>
                    <a:pt x="42" y="13"/>
                    <a:pt x="42" y="14"/>
                  </a:cubicBezTo>
                  <a:cubicBezTo>
                    <a:pt x="42" y="17"/>
                    <a:pt x="40" y="19"/>
                    <a:pt x="37" y="19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5" y="19"/>
                    <a:pt x="12" y="17"/>
                    <a:pt x="12" y="14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8" y="13"/>
                    <a:pt x="4" y="16"/>
                    <a:pt x="4" y="21"/>
                  </a:cubicBezTo>
                  <a:cubicBezTo>
                    <a:pt x="4" y="67"/>
                    <a:pt x="4" y="67"/>
                    <a:pt x="4" y="67"/>
                  </a:cubicBezTo>
                  <a:cubicBezTo>
                    <a:pt x="4" y="71"/>
                    <a:pt x="8" y="74"/>
                    <a:pt x="12" y="74"/>
                  </a:cubicBezTo>
                  <a:cubicBezTo>
                    <a:pt x="34" y="74"/>
                    <a:pt x="34" y="74"/>
                    <a:pt x="34" y="74"/>
                  </a:cubicBezTo>
                  <a:cubicBezTo>
                    <a:pt x="36" y="76"/>
                    <a:pt x="38" y="78"/>
                    <a:pt x="39" y="79"/>
                  </a:cubicBezTo>
                  <a:cubicBezTo>
                    <a:pt x="9" y="79"/>
                    <a:pt x="9" y="79"/>
                    <a:pt x="9" y="79"/>
                  </a:cubicBezTo>
                  <a:cubicBezTo>
                    <a:pt x="5" y="79"/>
                    <a:pt x="0" y="76"/>
                    <a:pt x="0" y="7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3"/>
                    <a:pt x="5" y="10"/>
                    <a:pt x="9" y="10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5" y="9"/>
                    <a:pt x="16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9" y="4"/>
                    <a:pt x="23" y="0"/>
                    <a:pt x="27" y="0"/>
                  </a:cubicBezTo>
                  <a:cubicBezTo>
                    <a:pt x="32" y="0"/>
                    <a:pt x="35" y="4"/>
                    <a:pt x="36" y="8"/>
                  </a:cubicBezTo>
                  <a:cubicBezTo>
                    <a:pt x="37" y="8"/>
                    <a:pt x="37" y="8"/>
                    <a:pt x="37" y="8"/>
                  </a:cubicBezTo>
                  <a:cubicBezTo>
                    <a:pt x="38" y="8"/>
                    <a:pt x="40" y="9"/>
                    <a:pt x="41" y="10"/>
                  </a:cubicBezTo>
                  <a:cubicBezTo>
                    <a:pt x="45" y="10"/>
                    <a:pt x="45" y="10"/>
                    <a:pt x="45" y="10"/>
                  </a:cubicBezTo>
                  <a:cubicBezTo>
                    <a:pt x="50" y="10"/>
                    <a:pt x="55" y="13"/>
                    <a:pt x="55" y="17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0" y="32"/>
                    <a:pt x="50" y="32"/>
                    <a:pt x="50" y="32"/>
                  </a:cubicBezTo>
                  <a:lnTo>
                    <a:pt x="50" y="21"/>
                  </a:lnTo>
                  <a:close/>
                  <a:moveTo>
                    <a:pt x="27" y="4"/>
                  </a:moveTo>
                  <a:cubicBezTo>
                    <a:pt x="25" y="4"/>
                    <a:pt x="23" y="6"/>
                    <a:pt x="23" y="9"/>
                  </a:cubicBezTo>
                  <a:cubicBezTo>
                    <a:pt x="23" y="11"/>
                    <a:pt x="25" y="13"/>
                    <a:pt x="27" y="13"/>
                  </a:cubicBezTo>
                  <a:cubicBezTo>
                    <a:pt x="30" y="13"/>
                    <a:pt x="32" y="11"/>
                    <a:pt x="32" y="9"/>
                  </a:cubicBezTo>
                  <a:cubicBezTo>
                    <a:pt x="32" y="6"/>
                    <a:pt x="30" y="4"/>
                    <a:pt x="27" y="4"/>
                  </a:cubicBez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132" name="矩形 5131"/>
          <p:cNvSpPr/>
          <p:nvPr/>
        </p:nvSpPr>
        <p:spPr>
          <a:xfrm>
            <a:off x="5812155" y="2825750"/>
            <a:ext cx="1789430" cy="40005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>
            <a:spAutoFit/>
          </a:bodyPr>
          <a:lstStyle/>
          <a:p>
            <a:r>
              <a:rPr lang="zh-CN" altLang="en-US" sz="1000" b="1" dirty="0">
                <a:solidFill>
                  <a:srgbClr val="88714E"/>
                </a:solidFill>
                <a:latin typeface="Arial" panose="020B0604020202020204" pitchFamily="34" charset="0"/>
              </a:rPr>
              <a:t>Database Objects</a:t>
            </a:r>
          </a:p>
          <a:p>
            <a:r>
              <a:rPr sz="800" dirty="0">
                <a:solidFill>
                  <a:schemeClr val="bg2"/>
                </a:solidFill>
                <a:latin typeface="Arial" panose="020B0604020202020204" pitchFamily="34" charset="0"/>
              </a:rPr>
              <a:t>DDLs, Stored Procedures, Views, Triggers, Encryption</a:t>
            </a:r>
          </a:p>
        </p:txBody>
      </p:sp>
      <p:grpSp>
        <p:nvGrpSpPr>
          <p:cNvPr id="5133" name="组合 5132"/>
          <p:cNvGrpSpPr/>
          <p:nvPr/>
        </p:nvGrpSpPr>
        <p:grpSpPr>
          <a:xfrm>
            <a:off x="4968875" y="2749550"/>
            <a:ext cx="581025" cy="581025"/>
            <a:chOff x="0" y="0"/>
            <a:chExt cx="366" cy="366"/>
          </a:xfrm>
        </p:grpSpPr>
        <p:sp>
          <p:nvSpPr>
            <p:cNvPr id="5134" name="椭圆 5133"/>
            <p:cNvSpPr/>
            <p:nvPr/>
          </p:nvSpPr>
          <p:spPr>
            <a:xfrm>
              <a:off x="0" y="0"/>
              <a:ext cx="366" cy="366"/>
            </a:xfrm>
            <a:prstGeom prst="ellipse">
              <a:avLst/>
            </a:prstGeom>
            <a:solidFill>
              <a:srgbClr val="000000"/>
            </a:solidFill>
            <a:ln w="12700" cap="flat" cmpd="sng">
              <a:solidFill>
                <a:srgbClr val="88714E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5" name="任意多边形 5134"/>
            <p:cNvSpPr>
              <a:spLocks noEditPoints="1"/>
            </p:cNvSpPr>
            <p:nvPr/>
          </p:nvSpPr>
          <p:spPr>
            <a:xfrm>
              <a:off x="102" y="102"/>
              <a:ext cx="162" cy="162"/>
            </a:xfrm>
            <a:custGeom>
              <a:avLst/>
              <a:gdLst/>
              <a:ahLst/>
              <a:cxnLst/>
              <a:rect l="0" t="0" r="0" b="0"/>
              <a:pathLst>
                <a:path w="78" h="78">
                  <a:moveTo>
                    <a:pt x="50" y="40"/>
                  </a:moveTo>
                  <a:cubicBezTo>
                    <a:pt x="53" y="41"/>
                    <a:pt x="55" y="41"/>
                    <a:pt x="58" y="41"/>
                  </a:cubicBezTo>
                  <a:cubicBezTo>
                    <a:pt x="69" y="41"/>
                    <a:pt x="78" y="32"/>
                    <a:pt x="78" y="21"/>
                  </a:cubicBezTo>
                  <a:cubicBezTo>
                    <a:pt x="78" y="20"/>
                    <a:pt x="78" y="19"/>
                    <a:pt x="78" y="18"/>
                  </a:cubicBezTo>
                  <a:cubicBezTo>
                    <a:pt x="64" y="33"/>
                    <a:pt x="64" y="33"/>
                    <a:pt x="64" y="33"/>
                  </a:cubicBezTo>
                  <a:cubicBezTo>
                    <a:pt x="50" y="31"/>
                    <a:pt x="50" y="31"/>
                    <a:pt x="50" y="31"/>
                  </a:cubicBezTo>
                  <a:cubicBezTo>
                    <a:pt x="46" y="18"/>
                    <a:pt x="46" y="18"/>
                    <a:pt x="46" y="18"/>
                  </a:cubicBezTo>
                  <a:cubicBezTo>
                    <a:pt x="61" y="2"/>
                    <a:pt x="61" y="2"/>
                    <a:pt x="61" y="2"/>
                  </a:cubicBezTo>
                  <a:cubicBezTo>
                    <a:pt x="60" y="2"/>
                    <a:pt x="59" y="1"/>
                    <a:pt x="58" y="1"/>
                  </a:cubicBezTo>
                  <a:cubicBezTo>
                    <a:pt x="47" y="1"/>
                    <a:pt x="38" y="10"/>
                    <a:pt x="38" y="21"/>
                  </a:cubicBezTo>
                  <a:cubicBezTo>
                    <a:pt x="38" y="24"/>
                    <a:pt x="39" y="27"/>
                    <a:pt x="40" y="29"/>
                  </a:cubicBezTo>
                  <a:cubicBezTo>
                    <a:pt x="34" y="40"/>
                    <a:pt x="24" y="49"/>
                    <a:pt x="21" y="53"/>
                  </a:cubicBezTo>
                  <a:cubicBezTo>
                    <a:pt x="20" y="52"/>
                    <a:pt x="18" y="52"/>
                    <a:pt x="17" y="52"/>
                  </a:cubicBezTo>
                  <a:cubicBezTo>
                    <a:pt x="10" y="52"/>
                    <a:pt x="5" y="58"/>
                    <a:pt x="5" y="64"/>
                  </a:cubicBezTo>
                  <a:cubicBezTo>
                    <a:pt x="5" y="71"/>
                    <a:pt x="10" y="77"/>
                    <a:pt x="17" y="77"/>
                  </a:cubicBezTo>
                  <a:cubicBezTo>
                    <a:pt x="24" y="77"/>
                    <a:pt x="29" y="71"/>
                    <a:pt x="29" y="64"/>
                  </a:cubicBezTo>
                  <a:cubicBezTo>
                    <a:pt x="29" y="63"/>
                    <a:pt x="29" y="61"/>
                    <a:pt x="29" y="60"/>
                  </a:cubicBezTo>
                  <a:cubicBezTo>
                    <a:pt x="31" y="56"/>
                    <a:pt x="39" y="47"/>
                    <a:pt x="50" y="40"/>
                  </a:cubicBezTo>
                  <a:close/>
                  <a:moveTo>
                    <a:pt x="17" y="71"/>
                  </a:moveTo>
                  <a:cubicBezTo>
                    <a:pt x="14" y="71"/>
                    <a:pt x="11" y="68"/>
                    <a:pt x="11" y="64"/>
                  </a:cubicBezTo>
                  <a:cubicBezTo>
                    <a:pt x="11" y="61"/>
                    <a:pt x="14" y="58"/>
                    <a:pt x="17" y="58"/>
                  </a:cubicBezTo>
                  <a:cubicBezTo>
                    <a:pt x="21" y="58"/>
                    <a:pt x="24" y="61"/>
                    <a:pt x="24" y="64"/>
                  </a:cubicBezTo>
                  <a:cubicBezTo>
                    <a:pt x="24" y="68"/>
                    <a:pt x="21" y="71"/>
                    <a:pt x="17" y="71"/>
                  </a:cubicBezTo>
                  <a:close/>
                  <a:moveTo>
                    <a:pt x="18" y="24"/>
                  </a:moveTo>
                  <a:cubicBezTo>
                    <a:pt x="30" y="36"/>
                    <a:pt x="30" y="36"/>
                    <a:pt x="30" y="36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24" y="19"/>
                    <a:pt x="24" y="19"/>
                    <a:pt x="24" y="19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16" y="27"/>
                    <a:pt x="16" y="27"/>
                    <a:pt x="16" y="27"/>
                  </a:cubicBezTo>
                  <a:lnTo>
                    <a:pt x="18" y="24"/>
                  </a:lnTo>
                  <a:close/>
                  <a:moveTo>
                    <a:pt x="55" y="42"/>
                  </a:moveTo>
                  <a:cubicBezTo>
                    <a:pt x="55" y="42"/>
                    <a:pt x="45" y="45"/>
                    <a:pt x="38" y="57"/>
                  </a:cubicBezTo>
                  <a:cubicBezTo>
                    <a:pt x="38" y="56"/>
                    <a:pt x="56" y="75"/>
                    <a:pt x="56" y="75"/>
                  </a:cubicBezTo>
                  <a:cubicBezTo>
                    <a:pt x="59" y="78"/>
                    <a:pt x="64" y="78"/>
                    <a:pt x="67" y="75"/>
                  </a:cubicBezTo>
                  <a:cubicBezTo>
                    <a:pt x="72" y="70"/>
                    <a:pt x="72" y="70"/>
                    <a:pt x="72" y="70"/>
                  </a:cubicBezTo>
                  <a:cubicBezTo>
                    <a:pt x="75" y="67"/>
                    <a:pt x="75" y="62"/>
                    <a:pt x="72" y="59"/>
                  </a:cubicBezTo>
                  <a:lnTo>
                    <a:pt x="55" y="42"/>
                  </a:lnTo>
                  <a:close/>
                  <a:moveTo>
                    <a:pt x="62" y="71"/>
                  </a:moveTo>
                  <a:cubicBezTo>
                    <a:pt x="62" y="72"/>
                    <a:pt x="60" y="72"/>
                    <a:pt x="60" y="71"/>
                  </a:cubicBezTo>
                  <a:cubicBezTo>
                    <a:pt x="45" y="57"/>
                    <a:pt x="45" y="57"/>
                    <a:pt x="45" y="57"/>
                  </a:cubicBezTo>
                  <a:cubicBezTo>
                    <a:pt x="44" y="56"/>
                    <a:pt x="44" y="55"/>
                    <a:pt x="45" y="54"/>
                  </a:cubicBezTo>
                  <a:cubicBezTo>
                    <a:pt x="46" y="54"/>
                    <a:pt x="47" y="54"/>
                    <a:pt x="48" y="54"/>
                  </a:cubicBezTo>
                  <a:cubicBezTo>
                    <a:pt x="62" y="69"/>
                    <a:pt x="62" y="69"/>
                    <a:pt x="62" y="69"/>
                  </a:cubicBezTo>
                  <a:cubicBezTo>
                    <a:pt x="63" y="69"/>
                    <a:pt x="63" y="71"/>
                    <a:pt x="62" y="71"/>
                  </a:cubicBezTo>
                  <a:close/>
                  <a:moveTo>
                    <a:pt x="69" y="65"/>
                  </a:moveTo>
                  <a:cubicBezTo>
                    <a:pt x="68" y="66"/>
                    <a:pt x="67" y="66"/>
                    <a:pt x="66" y="65"/>
                  </a:cubicBezTo>
                  <a:cubicBezTo>
                    <a:pt x="52" y="51"/>
                    <a:pt x="52" y="51"/>
                    <a:pt x="52" y="51"/>
                  </a:cubicBezTo>
                  <a:cubicBezTo>
                    <a:pt x="51" y="50"/>
                    <a:pt x="51" y="49"/>
                    <a:pt x="52" y="48"/>
                  </a:cubicBezTo>
                  <a:cubicBezTo>
                    <a:pt x="52" y="47"/>
                    <a:pt x="54" y="47"/>
                    <a:pt x="54" y="48"/>
                  </a:cubicBezTo>
                  <a:cubicBezTo>
                    <a:pt x="69" y="62"/>
                    <a:pt x="69" y="62"/>
                    <a:pt x="69" y="62"/>
                  </a:cubicBezTo>
                  <a:cubicBezTo>
                    <a:pt x="69" y="63"/>
                    <a:pt x="69" y="64"/>
                    <a:pt x="69" y="65"/>
                  </a:cubicBez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144" name="文本框 5143"/>
          <p:cNvSpPr txBox="1"/>
          <p:nvPr/>
        </p:nvSpPr>
        <p:spPr>
          <a:xfrm>
            <a:off x="4040188" y="860425"/>
            <a:ext cx="749300" cy="7016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4000">
                <a:solidFill>
                  <a:schemeClr val="bg1"/>
                </a:solidFill>
                <a:latin typeface="Arial" panose="020B0604020202020204" pitchFamily="34" charset="0"/>
              </a:rPr>
              <a:t>01</a:t>
            </a:r>
          </a:p>
        </p:txBody>
      </p:sp>
      <p:sp>
        <p:nvSpPr>
          <p:cNvPr id="5145" name="文本框 5144"/>
          <p:cNvSpPr txBox="1"/>
          <p:nvPr/>
        </p:nvSpPr>
        <p:spPr>
          <a:xfrm>
            <a:off x="4040188" y="1760538"/>
            <a:ext cx="749300" cy="7016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4000">
                <a:solidFill>
                  <a:schemeClr val="bg1"/>
                </a:solidFill>
                <a:latin typeface="Arial" panose="020B0604020202020204" pitchFamily="34" charset="0"/>
              </a:rPr>
              <a:t>02</a:t>
            </a:r>
          </a:p>
        </p:txBody>
      </p:sp>
      <p:sp>
        <p:nvSpPr>
          <p:cNvPr id="5146" name="文本框 5145"/>
          <p:cNvSpPr txBox="1"/>
          <p:nvPr/>
        </p:nvSpPr>
        <p:spPr>
          <a:xfrm>
            <a:off x="4040188" y="2676525"/>
            <a:ext cx="749300" cy="7016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4000">
                <a:solidFill>
                  <a:schemeClr val="bg1"/>
                </a:solidFill>
                <a:latin typeface="Arial" panose="020B0604020202020204" pitchFamily="34" charset="0"/>
              </a:rPr>
              <a:t>03</a:t>
            </a:r>
          </a:p>
        </p:txBody>
      </p:sp>
      <p:sp>
        <p:nvSpPr>
          <p:cNvPr id="5149" name="直接连接符 5148"/>
          <p:cNvSpPr/>
          <p:nvPr/>
        </p:nvSpPr>
        <p:spPr>
          <a:xfrm>
            <a:off x="609600" y="2190750"/>
            <a:ext cx="2286000" cy="0"/>
          </a:xfrm>
          <a:prstGeom prst="line">
            <a:avLst/>
          </a:prstGeom>
          <a:ln w="6350" cap="flat" cmpd="sng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150" name="文本框 5149"/>
          <p:cNvSpPr txBox="1"/>
          <p:nvPr/>
        </p:nvSpPr>
        <p:spPr>
          <a:xfrm>
            <a:off x="609283" y="2393633"/>
            <a:ext cx="1584325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algn="ctr"/>
            <a:r>
              <a:rPr lang="en-US" altLang="zh-CN" sz="2000" b="1">
                <a:solidFill>
                  <a:schemeClr val="bg1"/>
                </a:solidFill>
                <a:latin typeface="Arial" panose="020B0604020202020204" pitchFamily="34" charset="0"/>
              </a:rPr>
              <a:t>CONTENTS</a:t>
            </a:r>
          </a:p>
        </p:txBody>
      </p:sp>
      <p:sp>
        <p:nvSpPr>
          <p:cNvPr id="5152" name="直接连接符 5151"/>
          <p:cNvSpPr/>
          <p:nvPr/>
        </p:nvSpPr>
        <p:spPr>
          <a:xfrm>
            <a:off x="609600" y="2982913"/>
            <a:ext cx="2286000" cy="0"/>
          </a:xfrm>
          <a:prstGeom prst="line">
            <a:avLst/>
          </a:prstGeom>
          <a:ln w="6350" cap="flat" cmpd="sng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 r="-64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文本框 25601"/>
          <p:cNvSpPr txBox="1"/>
          <p:nvPr/>
        </p:nvSpPr>
        <p:spPr>
          <a:xfrm>
            <a:off x="1837055" y="177483"/>
            <a:ext cx="546989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algn="l"/>
            <a:r>
              <a:rPr lang="en-US" altLang="zh-CN" sz="1800" b="1">
                <a:latin typeface="Arial" panose="020B0604020202020204" pitchFamily="34" charset="0"/>
              </a:rPr>
              <a:t>01 Objectives - </a:t>
            </a:r>
            <a:r>
              <a:rPr lang="en-US" altLang="zh-CN" sz="1800" b="1">
                <a:solidFill>
                  <a:srgbClr val="88714E"/>
                </a:solidFill>
                <a:latin typeface="Arial" panose="020B0604020202020204" pitchFamily="34" charset="0"/>
              </a:rPr>
              <a:t>Northeastern University' Hospital</a:t>
            </a:r>
            <a:r>
              <a:rPr lang="en-US" altLang="zh-CN" sz="1800" b="1"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25604" name="直接连接符 25603"/>
          <p:cNvSpPr/>
          <p:nvPr/>
        </p:nvSpPr>
        <p:spPr>
          <a:xfrm>
            <a:off x="0" y="361950"/>
            <a:ext cx="1837055" cy="635"/>
          </a:xfrm>
          <a:prstGeom prst="line">
            <a:avLst/>
          </a:prstGeom>
          <a:ln w="635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grpSp>
        <p:nvGrpSpPr>
          <p:cNvPr id="25682" name="组合 25681"/>
          <p:cNvGrpSpPr/>
          <p:nvPr/>
        </p:nvGrpSpPr>
        <p:grpSpPr>
          <a:xfrm>
            <a:off x="509905" y="1974215"/>
            <a:ext cx="3479800" cy="2344738"/>
            <a:chOff x="0" y="0"/>
            <a:chExt cx="2724" cy="1835"/>
          </a:xfrm>
        </p:grpSpPr>
        <p:sp>
          <p:nvSpPr>
            <p:cNvPr id="25683" name="椭圆 25682"/>
            <p:cNvSpPr/>
            <p:nvPr/>
          </p:nvSpPr>
          <p:spPr>
            <a:xfrm flipV="1">
              <a:off x="0" y="1755"/>
              <a:ext cx="2724" cy="80"/>
            </a:xfrm>
            <a:prstGeom prst="ellipse">
              <a:avLst/>
            </a:prstGeom>
            <a:gradFill rotWithShape="1">
              <a:gsLst>
                <a:gs pos="0">
                  <a:schemeClr val="tx1">
                    <a:alpha val="20000"/>
                  </a:schemeClr>
                </a:gs>
                <a:gs pos="100000">
                  <a:schemeClr val="tx1">
                    <a:gamma/>
                    <a:shade val="46275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5684" name="组合 25683"/>
            <p:cNvGrpSpPr/>
            <p:nvPr/>
          </p:nvGrpSpPr>
          <p:grpSpPr>
            <a:xfrm>
              <a:off x="240" y="0"/>
              <a:ext cx="2246" cy="1810"/>
              <a:chOff x="0" y="0"/>
              <a:chExt cx="2556" cy="1958"/>
            </a:xfrm>
          </p:grpSpPr>
          <p:pic>
            <p:nvPicPr>
              <p:cNvPr id="25685" name="图片 25684" descr="apple icons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2556" cy="1958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25686" name="矩形 25685" descr="public-domain-images-free-stock-photos-high-quality-resolution-downloads-public-domain-archive-10-1000x750-160436_1000x675"/>
              <p:cNvSpPr/>
              <p:nvPr/>
            </p:nvSpPr>
            <p:spPr>
              <a:xfrm>
                <a:off x="99" y="100"/>
                <a:ext cx="2358" cy="1336"/>
              </a:xfrm>
              <a:prstGeom prst="rect">
                <a:avLst/>
              </a:prstGeom>
              <a:blipFill rotWithShape="1">
                <a:blip r:embed="rId4"/>
                <a:stretch>
                  <a:fillRect b="-19135"/>
                </a:stretch>
              </a:blip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25687" name="矩形 25686"/>
          <p:cNvSpPr/>
          <p:nvPr/>
        </p:nvSpPr>
        <p:spPr>
          <a:xfrm>
            <a:off x="816610" y="1332230"/>
            <a:ext cx="3158490" cy="3987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en-US" altLang="zh-CN" sz="1000" b="1" i="1" u="sng" dirty="0">
                <a:solidFill>
                  <a:srgbClr val="957B55"/>
                </a:solidFill>
                <a:latin typeface="Arial" panose="020B0604020202020204" pitchFamily="34" charset="0"/>
              </a:rPr>
              <a:t>Topic:</a:t>
            </a:r>
            <a:r>
              <a:rPr lang="en-US" altLang="zh-CN" sz="1000" b="1" dirty="0">
                <a:solidFill>
                  <a:srgbClr val="957B55"/>
                </a:solidFill>
                <a:latin typeface="Arial" panose="020B0604020202020204" pitchFamily="34" charset="0"/>
              </a:rPr>
              <a:t>  </a:t>
            </a:r>
            <a:r>
              <a:rPr lang="en-US" altLang="zh-CN" sz="1000" dirty="0">
                <a:solidFill>
                  <a:schemeClr val="bg2"/>
                </a:solidFill>
                <a:latin typeface="Arial" panose="020B0604020202020204" pitchFamily="34" charset="0"/>
              </a:rPr>
              <a:t>Design a database and an application for Northeastern University’s</a:t>
            </a:r>
            <a:r>
              <a:rPr lang="en-US" altLang="zh-CN" sz="1000" dirty="0">
                <a:latin typeface="Arial" panose="020B0604020202020204" pitchFamily="34" charset="0"/>
              </a:rPr>
              <a:t> </a:t>
            </a:r>
            <a:r>
              <a:rPr lang="en-US" altLang="zh-CN" sz="1000" dirty="0">
                <a:solidFill>
                  <a:srgbClr val="88714E"/>
                </a:solidFill>
                <a:latin typeface="Arial" panose="020B0604020202020204" pitchFamily="34" charset="0"/>
              </a:rPr>
              <a:t>hospital</a:t>
            </a:r>
            <a:r>
              <a:rPr lang="en-US" altLang="zh-CN" sz="1000" dirty="0">
                <a:solidFill>
                  <a:schemeClr val="bg2"/>
                </a:solidFill>
                <a:latin typeface="Arial" panose="020B0604020202020204" pitchFamily="34" charset="0"/>
              </a:rPr>
              <a:t>. </a:t>
            </a:r>
          </a:p>
        </p:txBody>
      </p:sp>
      <p:sp>
        <p:nvSpPr>
          <p:cNvPr id="23557" name="直接连接符 23556"/>
          <p:cNvSpPr/>
          <p:nvPr/>
        </p:nvSpPr>
        <p:spPr>
          <a:xfrm>
            <a:off x="7306310" y="361950"/>
            <a:ext cx="1837690" cy="635"/>
          </a:xfrm>
          <a:prstGeom prst="line">
            <a:avLst/>
          </a:prstGeom>
          <a:ln w="635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graphicFrame>
        <p:nvGraphicFramePr>
          <p:cNvPr id="3" name="表格 2"/>
          <p:cNvGraphicFramePr/>
          <p:nvPr/>
        </p:nvGraphicFramePr>
        <p:xfrm>
          <a:off x="4357370" y="1256665"/>
          <a:ext cx="3857625" cy="20415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0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9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63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4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59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0830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000">
                          <a:cs typeface="+mn-lt"/>
                        </a:rPr>
                        <a:t>Patient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9050">
                      <a:solidFill>
                        <a:srgbClr val="88714E"/>
                      </a:solidFill>
                      <a:prstDash val="solid"/>
                    </a:lnT>
                    <a:lnB w="12700">
                      <a:solidFill>
                        <a:srgbClr val="88714E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57B5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000">
                          <a:cs typeface="+mn-lt"/>
                        </a:rPr>
                        <a:t>Doctor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9050">
                      <a:solidFill>
                        <a:srgbClr val="88714E"/>
                      </a:solidFill>
                      <a:prstDash val="solid"/>
                    </a:lnT>
                    <a:lnB w="12700">
                      <a:solidFill>
                        <a:srgbClr val="88714E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57B5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000">
                          <a:cs typeface="+mn-lt"/>
                        </a:rPr>
                        <a:t>Department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9050">
                      <a:solidFill>
                        <a:srgbClr val="88714E"/>
                      </a:solidFill>
                      <a:prstDash val="solid"/>
                    </a:lnT>
                    <a:lnB w="12700">
                      <a:solidFill>
                        <a:srgbClr val="88714E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57B5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000">
                          <a:cs typeface="+mn-lt"/>
                          <a:sym typeface="+mn-ea"/>
                        </a:rPr>
                        <a:t>Appointment</a:t>
                      </a:r>
                      <a:endParaRPr lang="en-US" altLang="zh-CN" sz="1000">
                        <a:cs typeface="+mn-l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9050">
                      <a:solidFill>
                        <a:srgbClr val="88714E"/>
                      </a:solidFill>
                      <a:prstDash val="solid"/>
                    </a:lnT>
                    <a:lnB w="12700">
                      <a:solidFill>
                        <a:srgbClr val="88714E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57B5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000">
                          <a:cs typeface="+mn-lt"/>
                        </a:rPr>
                        <a:t>……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9050">
                      <a:solidFill>
                        <a:srgbClr val="88714E"/>
                      </a:solidFill>
                      <a:prstDash val="solid"/>
                    </a:lnT>
                    <a:lnB w="12700">
                      <a:solidFill>
                        <a:srgbClr val="88714E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57B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830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0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cs typeface="+mn-lt"/>
                        </a:rPr>
                        <a:t>001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rgbClr val="88714E"/>
                      </a:solidFill>
                      <a:prstDash val="solid"/>
                    </a:lnT>
                    <a:lnB w="12700">
                      <a:solidFill>
                        <a:srgbClr val="88714E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0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cs typeface="+mn-lt"/>
                        </a:rPr>
                        <a:t>Ann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rgbClr val="88714E"/>
                      </a:solidFill>
                      <a:prstDash val="solid"/>
                    </a:lnT>
                    <a:lnB w="12700">
                      <a:solidFill>
                        <a:srgbClr val="88714E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0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cs typeface="+mn-lt"/>
                        </a:rPr>
                        <a:t>General surgery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rgbClr val="88714E"/>
                      </a:solidFill>
                      <a:prstDash val="solid"/>
                    </a:lnT>
                    <a:lnB w="12700">
                      <a:solidFill>
                        <a:srgbClr val="88714E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0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cs typeface="+mn-lt"/>
                        </a:rPr>
                        <a:t>2021/04/24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rgbClr val="88714E"/>
                      </a:solidFill>
                      <a:prstDash val="solid"/>
                    </a:lnT>
                    <a:lnB w="12700">
                      <a:solidFill>
                        <a:srgbClr val="88714E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0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cs typeface="+mn-lt"/>
                          <a:sym typeface="+mn-ea"/>
                        </a:rPr>
                        <a:t>……</a:t>
                      </a:r>
                      <a:endParaRPr lang="en-US" altLang="zh-CN" sz="10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cs typeface="+mn-l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rgbClr val="88714E"/>
                      </a:solidFill>
                      <a:prstDash val="solid"/>
                    </a:lnT>
                    <a:lnB w="12700">
                      <a:solidFill>
                        <a:srgbClr val="88714E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830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0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cs typeface="+mn-lt"/>
                        </a:rPr>
                        <a:t>002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rgbClr val="88714E"/>
                      </a:solidFill>
                      <a:prstDash val="solid"/>
                    </a:lnT>
                    <a:lnB w="12700">
                      <a:solidFill>
                        <a:srgbClr val="88714E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0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cs typeface="+mn-lt"/>
                        </a:rPr>
                        <a:t>Julia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rgbClr val="88714E"/>
                      </a:solidFill>
                      <a:prstDash val="solid"/>
                    </a:lnT>
                    <a:lnB w="12700">
                      <a:solidFill>
                        <a:srgbClr val="88714E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0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cs typeface="+mn-lt"/>
                        </a:rPr>
                        <a:t>Internal medicine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rgbClr val="88714E"/>
                      </a:solidFill>
                      <a:prstDash val="solid"/>
                    </a:lnT>
                    <a:lnB w="12700">
                      <a:solidFill>
                        <a:srgbClr val="88714E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0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cs typeface="+mn-lt"/>
                        </a:rPr>
                        <a:t>2021/03/05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rgbClr val="88714E"/>
                      </a:solidFill>
                      <a:prstDash val="solid"/>
                    </a:lnT>
                    <a:lnB w="12700">
                      <a:solidFill>
                        <a:srgbClr val="88714E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0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cs typeface="+mn-lt"/>
                          <a:sym typeface="+mn-ea"/>
                        </a:rPr>
                        <a:t>……</a:t>
                      </a:r>
                      <a:endParaRPr lang="en-US" altLang="zh-CN" sz="10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cs typeface="+mn-l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rgbClr val="88714E"/>
                      </a:solidFill>
                      <a:prstDash val="solid"/>
                    </a:lnT>
                    <a:lnB w="12700">
                      <a:solidFill>
                        <a:srgbClr val="88714E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830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0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cs typeface="+mn-lt"/>
                        </a:rPr>
                        <a:t>003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rgbClr val="88714E"/>
                      </a:solidFill>
                      <a:prstDash val="solid"/>
                    </a:lnT>
                    <a:lnB w="12700">
                      <a:solidFill>
                        <a:srgbClr val="88714E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0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cs typeface="+mn-lt"/>
                        </a:rPr>
                        <a:t>Jack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rgbClr val="88714E"/>
                      </a:solidFill>
                      <a:prstDash val="solid"/>
                    </a:lnT>
                    <a:lnB w="12700">
                      <a:solidFill>
                        <a:srgbClr val="88714E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0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cs typeface="+mn-lt"/>
                        </a:rPr>
                        <a:t>Stomatology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rgbClr val="88714E"/>
                      </a:solidFill>
                      <a:prstDash val="solid"/>
                    </a:lnT>
                    <a:lnB w="12700">
                      <a:solidFill>
                        <a:srgbClr val="88714E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0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cs typeface="+mn-lt"/>
                        </a:rPr>
                        <a:t>2021/01/23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rgbClr val="88714E"/>
                      </a:solidFill>
                      <a:prstDash val="solid"/>
                    </a:lnT>
                    <a:lnB w="12700">
                      <a:solidFill>
                        <a:srgbClr val="88714E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0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cs typeface="+mn-lt"/>
                          <a:sym typeface="+mn-ea"/>
                        </a:rPr>
                        <a:t>……</a:t>
                      </a:r>
                      <a:endParaRPr lang="en-US" altLang="zh-CN" sz="10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cs typeface="+mn-l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rgbClr val="88714E"/>
                      </a:solidFill>
                      <a:prstDash val="solid"/>
                    </a:lnT>
                    <a:lnB w="12700">
                      <a:solidFill>
                        <a:srgbClr val="88714E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830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0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cs typeface="+mn-lt"/>
                        </a:rPr>
                        <a:t>……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rgbClr val="88714E"/>
                      </a:solidFill>
                      <a:prstDash val="solid"/>
                    </a:lnT>
                    <a:lnB w="19050">
                      <a:solidFill>
                        <a:srgbClr val="88714E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0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cs typeface="+mn-lt"/>
                        </a:rPr>
                        <a:t>……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rgbClr val="88714E"/>
                      </a:solidFill>
                      <a:prstDash val="solid"/>
                    </a:lnT>
                    <a:lnB w="19050">
                      <a:solidFill>
                        <a:srgbClr val="88714E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0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cs typeface="+mn-lt"/>
                        </a:rPr>
                        <a:t>……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rgbClr val="88714E"/>
                      </a:solidFill>
                      <a:prstDash val="solid"/>
                    </a:lnT>
                    <a:lnB w="19050">
                      <a:solidFill>
                        <a:srgbClr val="88714E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0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cs typeface="+mn-lt"/>
                          <a:sym typeface="+mn-ea"/>
                        </a:rPr>
                        <a:t>……</a:t>
                      </a:r>
                      <a:endParaRPr lang="en-US" altLang="zh-CN" sz="10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cs typeface="+mn-l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rgbClr val="88714E"/>
                      </a:solidFill>
                      <a:prstDash val="solid"/>
                    </a:lnT>
                    <a:lnB w="19050">
                      <a:solidFill>
                        <a:srgbClr val="88714E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0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cs typeface="+mn-lt"/>
                        </a:rPr>
                        <a:t>……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rgbClr val="88714E"/>
                      </a:solidFill>
                      <a:prstDash val="solid"/>
                    </a:lnT>
                    <a:lnB w="19050">
                      <a:solidFill>
                        <a:srgbClr val="88714E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4201160" y="3469640"/>
            <a:ext cx="4354195" cy="861774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en-US" altLang="zh-CN" sz="1000" b="1" i="1" u="sng" dirty="0">
                <a:solidFill>
                  <a:srgbClr val="957B55"/>
                </a:solidFill>
                <a:latin typeface="Arial" panose="020B0604020202020204" pitchFamily="34" charset="0"/>
              </a:rPr>
              <a:t>Purpose:</a:t>
            </a:r>
            <a:endParaRPr lang="en-US" altLang="zh-CN" sz="1000" dirty="0">
              <a:solidFill>
                <a:schemeClr val="bg2"/>
              </a:solidFill>
              <a:latin typeface="Arial" panose="020B0604020202020204" pitchFamily="34" charset="0"/>
            </a:endParaRPr>
          </a:p>
          <a:p>
            <a:r>
              <a:rPr lang="en-US" altLang="zh-CN" sz="1000" dirty="0">
                <a:solidFill>
                  <a:schemeClr val="bg2"/>
                </a:solidFill>
                <a:latin typeface="Arial" panose="020B0604020202020204" pitchFamily="34" charset="0"/>
              </a:rPr>
              <a:t>Build a database for school hospitals that stores all patient and doctor data, as well as treatment history.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000" dirty="0">
                <a:solidFill>
                  <a:schemeClr val="bg2"/>
                </a:solidFill>
                <a:latin typeface="Arial" panose="020B0604020202020204" pitchFamily="34" charset="0"/>
              </a:rPr>
              <a:t>This database can provide query functions for staff as well as students.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000" dirty="0">
                <a:solidFill>
                  <a:schemeClr val="bg2"/>
                </a:solidFill>
                <a:latin typeface="Arial" panose="020B0604020202020204" pitchFamily="34" charset="0"/>
              </a:rPr>
              <a:t>Users can track inventory levels of medicine or vaccines </a:t>
            </a:r>
            <a:r>
              <a:rPr lang="en-US" altLang="zh-CN" sz="1000">
                <a:solidFill>
                  <a:schemeClr val="bg2"/>
                </a:solidFill>
                <a:latin typeface="Arial" panose="020B0604020202020204" pitchFamily="34" charset="0"/>
              </a:rPr>
              <a:t>in database</a:t>
            </a:r>
            <a:endParaRPr lang="en-US" altLang="zh-CN" sz="10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 r="-64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矩形 7169" descr="Money副本"/>
          <p:cNvSpPr/>
          <p:nvPr/>
        </p:nvSpPr>
        <p:spPr>
          <a:xfrm>
            <a:off x="0" y="2444750"/>
            <a:ext cx="9144000" cy="2739390"/>
          </a:xfrm>
          <a:prstGeom prst="rect">
            <a:avLst/>
          </a:prstGeom>
          <a:blipFill rotWithShape="1">
            <a:blip r:embed="rId3"/>
            <a:stretch>
              <a:fillRect r="-347"/>
            </a:stretch>
          </a:blip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171" name="矩形 7170"/>
          <p:cNvSpPr/>
          <p:nvPr/>
        </p:nvSpPr>
        <p:spPr>
          <a:xfrm>
            <a:off x="0" y="2444750"/>
            <a:ext cx="9144000" cy="2739390"/>
          </a:xfrm>
          <a:prstGeom prst="rect">
            <a:avLst/>
          </a:prstGeom>
          <a:solidFill>
            <a:srgbClr val="000000">
              <a:alpha val="89999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172" name="文本框 7171"/>
          <p:cNvSpPr txBox="1"/>
          <p:nvPr/>
        </p:nvSpPr>
        <p:spPr>
          <a:xfrm>
            <a:off x="2191385" y="162560"/>
            <a:ext cx="4736465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l"/>
            <a:r>
              <a:rPr lang="en-US" altLang="zh-CN" sz="2000" b="1">
                <a:sym typeface="+mn-ea"/>
              </a:rPr>
              <a:t>02 High Level Design &amp; </a:t>
            </a:r>
            <a:r>
              <a:rPr lang="en-US" altLang="zh-CN" sz="2000" b="1">
                <a:solidFill>
                  <a:srgbClr val="957B55"/>
                </a:solidFill>
                <a:sym typeface="+mn-ea"/>
              </a:rPr>
              <a:t>E-R Diagram</a:t>
            </a:r>
          </a:p>
        </p:txBody>
      </p:sp>
      <p:sp>
        <p:nvSpPr>
          <p:cNvPr id="7174" name="直接连接符 7173"/>
          <p:cNvSpPr/>
          <p:nvPr/>
        </p:nvSpPr>
        <p:spPr>
          <a:xfrm>
            <a:off x="0" y="361950"/>
            <a:ext cx="2209800" cy="0"/>
          </a:xfrm>
          <a:prstGeom prst="line">
            <a:avLst/>
          </a:prstGeom>
          <a:ln w="635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175" name="直接连接符 7174"/>
          <p:cNvSpPr/>
          <p:nvPr/>
        </p:nvSpPr>
        <p:spPr>
          <a:xfrm>
            <a:off x="6807835" y="361950"/>
            <a:ext cx="2336165" cy="635"/>
          </a:xfrm>
          <a:prstGeom prst="line">
            <a:avLst/>
          </a:prstGeom>
          <a:ln w="635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176" name="文本框 7175"/>
          <p:cNvSpPr txBox="1"/>
          <p:nvPr/>
        </p:nvSpPr>
        <p:spPr>
          <a:xfrm>
            <a:off x="3449638" y="3637915"/>
            <a:ext cx="2225675" cy="10134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>
                <a:solidFill>
                  <a:srgbClr val="88714E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Drug I</a:t>
            </a:r>
            <a:r>
              <a:rPr sz="1000" b="1" dirty="0">
                <a:solidFill>
                  <a:srgbClr val="88714E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nventory </a:t>
            </a:r>
            <a:r>
              <a:rPr lang="en-US" sz="1000" b="1" dirty="0">
                <a:solidFill>
                  <a:srgbClr val="88714E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Si</a:t>
            </a:r>
            <a:r>
              <a:rPr sz="1000" b="1" dirty="0">
                <a:solidFill>
                  <a:srgbClr val="88714E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tuation</a:t>
            </a:r>
          </a:p>
          <a:p>
            <a:pPr algn="ctr">
              <a:lnSpc>
                <a:spcPct val="120000"/>
              </a:lnSpc>
            </a:pPr>
            <a:endParaRPr lang="zh-CN" altLang="en-US" sz="800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171450" indent="-171450" algn="l">
              <a:lnSpc>
                <a:spcPct val="120000"/>
              </a:lnSpc>
              <a:buFont typeface="Wingdings" panose="05000000000000000000" charset="0"/>
              <a:buChar char="Ø"/>
            </a:pPr>
            <a:r>
              <a:rPr lang="en-US" sz="8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Query the status of drug item inventory in the hospital, and according to the inventory situation to decide whether to make orders;</a:t>
            </a:r>
          </a:p>
        </p:txBody>
      </p:sp>
      <p:sp>
        <p:nvSpPr>
          <p:cNvPr id="7177" name="文本框 7176"/>
          <p:cNvSpPr txBox="1"/>
          <p:nvPr/>
        </p:nvSpPr>
        <p:spPr>
          <a:xfrm>
            <a:off x="5935663" y="3637915"/>
            <a:ext cx="2225675" cy="10502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1000" b="1" dirty="0">
                <a:solidFill>
                  <a:srgbClr val="88714E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Patient Information and Data</a:t>
            </a:r>
          </a:p>
          <a:p>
            <a:pPr algn="ctr">
              <a:lnSpc>
                <a:spcPct val="120000"/>
              </a:lnSpc>
            </a:pPr>
            <a:endParaRPr lang="zh-CN" altLang="en-US" sz="1000" b="1" dirty="0">
              <a:solidFill>
                <a:srgbClr val="88714E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171450" indent="-171450" algn="l">
              <a:lnSpc>
                <a:spcPct val="120000"/>
              </a:lnSpc>
              <a:buFont typeface="Wingdings" panose="05000000000000000000" charset="0"/>
              <a:buChar char="Ø"/>
            </a:pPr>
            <a:r>
              <a:rPr lang="en-US" sz="8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Facilitate the inquiry and statistics of basic patient information and data, corresponding prescriptions and billing invoice data;</a:t>
            </a:r>
          </a:p>
        </p:txBody>
      </p:sp>
      <p:sp>
        <p:nvSpPr>
          <p:cNvPr id="7178" name="椭圆 7177"/>
          <p:cNvSpPr/>
          <p:nvPr/>
        </p:nvSpPr>
        <p:spPr>
          <a:xfrm>
            <a:off x="1562100" y="1985963"/>
            <a:ext cx="914400" cy="914400"/>
          </a:xfrm>
          <a:prstGeom prst="ellipse">
            <a:avLst/>
          </a:prstGeom>
          <a:solidFill>
            <a:srgbClr val="88714E"/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7179" name="组合 7178"/>
          <p:cNvGrpSpPr/>
          <p:nvPr/>
        </p:nvGrpSpPr>
        <p:grpSpPr>
          <a:xfrm>
            <a:off x="1803400" y="2232025"/>
            <a:ext cx="457200" cy="419100"/>
            <a:chOff x="0" y="0"/>
            <a:chExt cx="378" cy="347"/>
          </a:xfrm>
        </p:grpSpPr>
        <p:sp>
          <p:nvSpPr>
            <p:cNvPr id="7180" name="任意多边形 7179"/>
            <p:cNvSpPr/>
            <p:nvPr/>
          </p:nvSpPr>
          <p:spPr>
            <a:xfrm>
              <a:off x="330" y="0"/>
              <a:ext cx="48" cy="48"/>
            </a:xfrm>
            <a:custGeom>
              <a:avLst/>
              <a:gdLst/>
              <a:ahLst/>
              <a:cxnLst/>
              <a:rect l="0" t="0" r="0" b="0"/>
              <a:pathLst>
                <a:path w="23" h="23">
                  <a:moveTo>
                    <a:pt x="19" y="4"/>
                  </a:moveTo>
                  <a:cubicBezTo>
                    <a:pt x="15" y="2"/>
                    <a:pt x="15" y="2"/>
                    <a:pt x="15" y="2"/>
                  </a:cubicBezTo>
                  <a:cubicBezTo>
                    <a:pt x="11" y="0"/>
                    <a:pt x="7" y="1"/>
                    <a:pt x="5" y="5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21" y="15"/>
                    <a:pt x="21" y="15"/>
                    <a:pt x="21" y="15"/>
                  </a:cubicBezTo>
                  <a:cubicBezTo>
                    <a:pt x="23" y="11"/>
                    <a:pt x="22" y="7"/>
                    <a:pt x="19" y="4"/>
                  </a:cubicBez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1" name="任意多边形 7180"/>
            <p:cNvSpPr/>
            <p:nvPr/>
          </p:nvSpPr>
          <p:spPr>
            <a:xfrm>
              <a:off x="158" y="123"/>
              <a:ext cx="108" cy="19"/>
            </a:xfrm>
            <a:custGeom>
              <a:avLst/>
              <a:gdLst/>
              <a:ahLst/>
              <a:cxnLst/>
              <a:rect l="0" t="0" r="0" b="0"/>
              <a:pathLst>
                <a:path w="108" h="19">
                  <a:moveTo>
                    <a:pt x="108" y="0"/>
                  </a:moveTo>
                  <a:lnTo>
                    <a:pt x="0" y="0"/>
                  </a:lnTo>
                  <a:lnTo>
                    <a:pt x="0" y="19"/>
                  </a:lnTo>
                  <a:lnTo>
                    <a:pt x="97" y="19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2" name="任意多边形 7181"/>
            <p:cNvSpPr/>
            <p:nvPr/>
          </p:nvSpPr>
          <p:spPr>
            <a:xfrm>
              <a:off x="158" y="162"/>
              <a:ext cx="85" cy="19"/>
            </a:xfrm>
            <a:custGeom>
              <a:avLst/>
              <a:gdLst/>
              <a:ahLst/>
              <a:cxnLst/>
              <a:rect l="0" t="0" r="0" b="0"/>
              <a:pathLst>
                <a:path w="85" h="19">
                  <a:moveTo>
                    <a:pt x="0" y="0"/>
                  </a:moveTo>
                  <a:lnTo>
                    <a:pt x="0" y="19"/>
                  </a:lnTo>
                  <a:lnTo>
                    <a:pt x="79" y="19"/>
                  </a:lnTo>
                  <a:lnTo>
                    <a:pt x="8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3" name="任意多边形 7182"/>
            <p:cNvSpPr/>
            <p:nvPr/>
          </p:nvSpPr>
          <p:spPr>
            <a:xfrm>
              <a:off x="237" y="173"/>
              <a:ext cx="41" cy="50"/>
            </a:xfrm>
            <a:custGeom>
              <a:avLst/>
              <a:gdLst/>
              <a:ahLst/>
              <a:cxnLst/>
              <a:rect l="0" t="0" r="0" b="0"/>
              <a:pathLst>
                <a:path w="41" h="50">
                  <a:moveTo>
                    <a:pt x="0" y="50"/>
                  </a:moveTo>
                  <a:lnTo>
                    <a:pt x="41" y="21"/>
                  </a:lnTo>
                  <a:lnTo>
                    <a:pt x="6" y="0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4" name="任意多边形 7183"/>
            <p:cNvSpPr/>
            <p:nvPr/>
          </p:nvSpPr>
          <p:spPr>
            <a:xfrm>
              <a:off x="245" y="206"/>
              <a:ext cx="42" cy="19"/>
            </a:xfrm>
            <a:custGeom>
              <a:avLst/>
              <a:gdLst/>
              <a:ahLst/>
              <a:cxnLst/>
              <a:rect l="0" t="0" r="0" b="0"/>
              <a:pathLst>
                <a:path w="42" h="19">
                  <a:moveTo>
                    <a:pt x="42" y="0"/>
                  </a:moveTo>
                  <a:lnTo>
                    <a:pt x="25" y="0"/>
                  </a:lnTo>
                  <a:lnTo>
                    <a:pt x="0" y="19"/>
                  </a:lnTo>
                  <a:lnTo>
                    <a:pt x="42" y="19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5" name="任意多边形 7184"/>
            <p:cNvSpPr>
              <a:spLocks noEditPoints="1"/>
            </p:cNvSpPr>
            <p:nvPr/>
          </p:nvSpPr>
          <p:spPr>
            <a:xfrm>
              <a:off x="245" y="31"/>
              <a:ext cx="116" cy="161"/>
            </a:xfrm>
            <a:custGeom>
              <a:avLst/>
              <a:gdLst/>
              <a:ahLst/>
              <a:cxnLst/>
              <a:rect l="0" t="0" r="0" b="0"/>
              <a:pathLst>
                <a:path w="56" h="77">
                  <a:moveTo>
                    <a:pt x="0" y="67"/>
                  </a:moveTo>
                  <a:cubicBezTo>
                    <a:pt x="16" y="77"/>
                    <a:pt x="16" y="77"/>
                    <a:pt x="16" y="77"/>
                  </a:cubicBezTo>
                  <a:cubicBezTo>
                    <a:pt x="56" y="10"/>
                    <a:pt x="56" y="10"/>
                    <a:pt x="56" y="10"/>
                  </a:cubicBezTo>
                  <a:cubicBezTo>
                    <a:pt x="40" y="0"/>
                    <a:pt x="40" y="0"/>
                    <a:pt x="40" y="0"/>
                  </a:cubicBezTo>
                  <a:lnTo>
                    <a:pt x="0" y="67"/>
                  </a:lnTo>
                  <a:close/>
                  <a:moveTo>
                    <a:pt x="53" y="10"/>
                  </a:moveTo>
                  <a:cubicBezTo>
                    <a:pt x="26" y="55"/>
                    <a:pt x="26" y="55"/>
                    <a:pt x="26" y="55"/>
                  </a:cubicBezTo>
                  <a:cubicBezTo>
                    <a:pt x="25" y="56"/>
                    <a:pt x="24" y="57"/>
                    <a:pt x="23" y="56"/>
                  </a:cubicBezTo>
                  <a:cubicBezTo>
                    <a:pt x="22" y="55"/>
                    <a:pt x="22" y="54"/>
                    <a:pt x="23" y="52"/>
                  </a:cubicBezTo>
                  <a:cubicBezTo>
                    <a:pt x="49" y="8"/>
                    <a:pt x="49" y="8"/>
                    <a:pt x="49" y="8"/>
                  </a:cubicBezTo>
                  <a:lnTo>
                    <a:pt x="53" y="10"/>
                  </a:lnTo>
                  <a:close/>
                  <a:moveTo>
                    <a:pt x="45" y="5"/>
                  </a:moveTo>
                  <a:cubicBezTo>
                    <a:pt x="19" y="50"/>
                    <a:pt x="19" y="50"/>
                    <a:pt x="19" y="50"/>
                  </a:cubicBezTo>
                  <a:cubicBezTo>
                    <a:pt x="18" y="52"/>
                    <a:pt x="16" y="52"/>
                    <a:pt x="15" y="52"/>
                  </a:cubicBezTo>
                  <a:cubicBezTo>
                    <a:pt x="14" y="51"/>
                    <a:pt x="14" y="49"/>
                    <a:pt x="15" y="48"/>
                  </a:cubicBezTo>
                  <a:cubicBezTo>
                    <a:pt x="42" y="3"/>
                    <a:pt x="42" y="3"/>
                    <a:pt x="42" y="3"/>
                  </a:cubicBezTo>
                  <a:lnTo>
                    <a:pt x="45" y="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6" name="任意多边形 7185"/>
            <p:cNvSpPr/>
            <p:nvPr/>
          </p:nvSpPr>
          <p:spPr>
            <a:xfrm>
              <a:off x="112" y="81"/>
              <a:ext cx="179" cy="115"/>
            </a:xfrm>
            <a:custGeom>
              <a:avLst/>
              <a:gdLst/>
              <a:ahLst/>
              <a:cxnLst/>
              <a:rect l="0" t="0" r="0" b="0"/>
              <a:pathLst>
                <a:path w="179" h="115">
                  <a:moveTo>
                    <a:pt x="23" y="23"/>
                  </a:moveTo>
                  <a:lnTo>
                    <a:pt x="166" y="23"/>
                  </a:lnTo>
                  <a:lnTo>
                    <a:pt x="179" y="0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23" y="115"/>
                  </a:lnTo>
                  <a:lnTo>
                    <a:pt x="23" y="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7" name="任意多边形 7186"/>
            <p:cNvSpPr/>
            <p:nvPr/>
          </p:nvSpPr>
          <p:spPr>
            <a:xfrm>
              <a:off x="226" y="115"/>
              <a:ext cx="104" cy="191"/>
            </a:xfrm>
            <a:custGeom>
              <a:avLst/>
              <a:gdLst/>
              <a:ahLst/>
              <a:cxnLst/>
              <a:rect l="0" t="0" r="0" b="0"/>
              <a:pathLst>
                <a:path w="50" h="92">
                  <a:moveTo>
                    <a:pt x="39" y="81"/>
                  </a:moveTo>
                  <a:cubicBezTo>
                    <a:pt x="0" y="81"/>
                    <a:pt x="0" y="81"/>
                    <a:pt x="0" y="81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48" y="92"/>
                    <a:pt x="48" y="92"/>
                    <a:pt x="48" y="92"/>
                  </a:cubicBezTo>
                  <a:cubicBezTo>
                    <a:pt x="48" y="92"/>
                    <a:pt x="48" y="92"/>
                    <a:pt x="48" y="91"/>
                  </a:cubicBezTo>
                  <a:cubicBezTo>
                    <a:pt x="50" y="91"/>
                    <a:pt x="50" y="91"/>
                    <a:pt x="50" y="91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39" y="19"/>
                    <a:pt x="39" y="19"/>
                    <a:pt x="39" y="19"/>
                  </a:cubicBezTo>
                  <a:lnTo>
                    <a:pt x="39" y="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8" name="矩形 7187"/>
            <p:cNvSpPr/>
            <p:nvPr/>
          </p:nvSpPr>
          <p:spPr>
            <a:xfrm>
              <a:off x="226" y="246"/>
              <a:ext cx="61" cy="18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9" name="任意多边形 7188"/>
            <p:cNvSpPr/>
            <p:nvPr/>
          </p:nvSpPr>
          <p:spPr>
            <a:xfrm>
              <a:off x="0" y="202"/>
              <a:ext cx="220" cy="27"/>
            </a:xfrm>
            <a:custGeom>
              <a:avLst/>
              <a:gdLst/>
              <a:ahLst/>
              <a:cxnLst/>
              <a:rect l="0" t="0" r="0" b="0"/>
              <a:pathLst>
                <a:path w="106" h="13">
                  <a:moveTo>
                    <a:pt x="101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5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106" y="13"/>
                    <a:pt x="106" y="13"/>
                    <a:pt x="106" y="13"/>
                  </a:cubicBezTo>
                  <a:cubicBezTo>
                    <a:pt x="106" y="5"/>
                    <a:pt x="106" y="5"/>
                    <a:pt x="106" y="5"/>
                  </a:cubicBezTo>
                  <a:cubicBezTo>
                    <a:pt x="106" y="2"/>
                    <a:pt x="104" y="0"/>
                    <a:pt x="101" y="0"/>
                  </a:cubicBez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0" name="任意多边形 7189"/>
            <p:cNvSpPr/>
            <p:nvPr/>
          </p:nvSpPr>
          <p:spPr>
            <a:xfrm>
              <a:off x="224" y="206"/>
              <a:ext cx="11" cy="19"/>
            </a:xfrm>
            <a:custGeom>
              <a:avLst/>
              <a:gdLst/>
              <a:ahLst/>
              <a:cxnLst/>
              <a:rect l="0" t="0" r="0" b="0"/>
              <a:pathLst>
                <a:path w="5" h="9">
                  <a:moveTo>
                    <a:pt x="1" y="9"/>
                  </a:moveTo>
                  <a:cubicBezTo>
                    <a:pt x="3" y="9"/>
                    <a:pt x="3" y="9"/>
                    <a:pt x="3" y="9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1" y="2"/>
                    <a:pt x="1" y="3"/>
                  </a:cubicBezTo>
                  <a:lnTo>
                    <a:pt x="1" y="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1" name="任意多边形 7190"/>
            <p:cNvSpPr>
              <a:spLocks noEditPoints="1"/>
            </p:cNvSpPr>
            <p:nvPr/>
          </p:nvSpPr>
          <p:spPr>
            <a:xfrm>
              <a:off x="0" y="241"/>
              <a:ext cx="220" cy="106"/>
            </a:xfrm>
            <a:custGeom>
              <a:avLst/>
              <a:gdLst/>
              <a:ahLst/>
              <a:cxnLst/>
              <a:rect l="0" t="0" r="0" b="0"/>
              <a:pathLst>
                <a:path w="106" h="51">
                  <a:moveTo>
                    <a:pt x="0" y="46"/>
                  </a:moveTo>
                  <a:cubicBezTo>
                    <a:pt x="0" y="49"/>
                    <a:pt x="3" y="51"/>
                    <a:pt x="6" y="51"/>
                  </a:cubicBezTo>
                  <a:cubicBezTo>
                    <a:pt x="101" y="51"/>
                    <a:pt x="101" y="51"/>
                    <a:pt x="101" y="51"/>
                  </a:cubicBezTo>
                  <a:cubicBezTo>
                    <a:pt x="104" y="51"/>
                    <a:pt x="106" y="49"/>
                    <a:pt x="106" y="46"/>
                  </a:cubicBezTo>
                  <a:cubicBezTo>
                    <a:pt x="106" y="0"/>
                    <a:pt x="106" y="0"/>
                    <a:pt x="106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46"/>
                  </a:lnTo>
                  <a:close/>
                  <a:moveTo>
                    <a:pt x="63" y="14"/>
                  </a:moveTo>
                  <a:cubicBezTo>
                    <a:pt x="99" y="14"/>
                    <a:pt x="99" y="14"/>
                    <a:pt x="99" y="14"/>
                  </a:cubicBezTo>
                  <a:cubicBezTo>
                    <a:pt x="99" y="36"/>
                    <a:pt x="99" y="36"/>
                    <a:pt x="99" y="36"/>
                  </a:cubicBezTo>
                  <a:cubicBezTo>
                    <a:pt x="63" y="36"/>
                    <a:pt x="63" y="36"/>
                    <a:pt x="63" y="36"/>
                  </a:cubicBezTo>
                  <a:lnTo>
                    <a:pt x="63" y="14"/>
                  </a:lnTo>
                  <a:close/>
                  <a:moveTo>
                    <a:pt x="8" y="14"/>
                  </a:moveTo>
                  <a:cubicBezTo>
                    <a:pt x="50" y="14"/>
                    <a:pt x="50" y="14"/>
                    <a:pt x="50" y="14"/>
                  </a:cubicBezTo>
                  <a:cubicBezTo>
                    <a:pt x="50" y="21"/>
                    <a:pt x="50" y="21"/>
                    <a:pt x="50" y="21"/>
                  </a:cubicBezTo>
                  <a:cubicBezTo>
                    <a:pt x="8" y="21"/>
                    <a:pt x="8" y="21"/>
                    <a:pt x="8" y="21"/>
                  </a:cubicBezTo>
                  <a:lnTo>
                    <a:pt x="8" y="14"/>
                  </a:lnTo>
                  <a:close/>
                  <a:moveTo>
                    <a:pt x="8" y="30"/>
                  </a:moveTo>
                  <a:cubicBezTo>
                    <a:pt x="50" y="30"/>
                    <a:pt x="50" y="30"/>
                    <a:pt x="50" y="30"/>
                  </a:cubicBezTo>
                  <a:cubicBezTo>
                    <a:pt x="50" y="36"/>
                    <a:pt x="50" y="36"/>
                    <a:pt x="50" y="36"/>
                  </a:cubicBezTo>
                  <a:cubicBezTo>
                    <a:pt x="8" y="36"/>
                    <a:pt x="8" y="36"/>
                    <a:pt x="8" y="36"/>
                  </a:cubicBezTo>
                  <a:lnTo>
                    <a:pt x="8" y="3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192" name="组合 7191"/>
          <p:cNvGrpSpPr/>
          <p:nvPr/>
        </p:nvGrpSpPr>
        <p:grpSpPr>
          <a:xfrm>
            <a:off x="1670050" y="1931988"/>
            <a:ext cx="222250" cy="222250"/>
            <a:chOff x="0" y="0"/>
            <a:chExt cx="140" cy="140"/>
          </a:xfrm>
        </p:grpSpPr>
        <p:sp>
          <p:nvSpPr>
            <p:cNvPr id="7193" name="椭圆 7192"/>
            <p:cNvSpPr/>
            <p:nvPr/>
          </p:nvSpPr>
          <p:spPr>
            <a:xfrm>
              <a:off x="0" y="0"/>
              <a:ext cx="140" cy="140"/>
            </a:xfrm>
            <a:prstGeom prst="ellipse">
              <a:avLst/>
            </a:prstGeom>
            <a:solidFill>
              <a:srgbClr val="000000"/>
            </a:solidFill>
            <a:ln w="12700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4" name="矩形 7193"/>
            <p:cNvSpPr/>
            <p:nvPr/>
          </p:nvSpPr>
          <p:spPr>
            <a:xfrm>
              <a:off x="43" y="19"/>
              <a:ext cx="52" cy="10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100">
                  <a:solidFill>
                    <a:srgbClr val="FFFFFF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1</a:t>
              </a:r>
              <a:endParaRPr lang="en-US" altLang="zh-CN">
                <a:latin typeface="Arial" panose="020B0604020202020204" pitchFamily="34" charset="0"/>
              </a:endParaRPr>
            </a:p>
          </p:txBody>
        </p:sp>
      </p:grpSp>
      <p:sp>
        <p:nvSpPr>
          <p:cNvPr id="7195" name="文本框 7194"/>
          <p:cNvSpPr txBox="1"/>
          <p:nvPr/>
        </p:nvSpPr>
        <p:spPr>
          <a:xfrm>
            <a:off x="906463" y="3637915"/>
            <a:ext cx="2225675" cy="10134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>
                <a:solidFill>
                  <a:srgbClr val="88714E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D</a:t>
            </a:r>
            <a:r>
              <a:rPr sz="1000" b="1" dirty="0">
                <a:solidFill>
                  <a:srgbClr val="88714E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octor's time </a:t>
            </a:r>
            <a:r>
              <a:rPr lang="en-US" sz="1000" b="1" dirty="0">
                <a:solidFill>
                  <a:srgbClr val="88714E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S</a:t>
            </a:r>
            <a:r>
              <a:rPr sz="1000" b="1" dirty="0">
                <a:solidFill>
                  <a:srgbClr val="88714E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chedule</a:t>
            </a:r>
          </a:p>
          <a:p>
            <a:pPr algn="ctr">
              <a:lnSpc>
                <a:spcPct val="120000"/>
              </a:lnSpc>
            </a:pPr>
            <a:endParaRPr lang="en-US" altLang="zh-CN" sz="800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171450" indent="-171450" algn="l">
              <a:lnSpc>
                <a:spcPct val="120000"/>
              </a:lnSpc>
              <a:buFont typeface="Wingdings" panose="05000000000000000000" charset="0"/>
              <a:buChar char="Ø"/>
            </a:pPr>
            <a:r>
              <a:rPr lang="en-US" altLang="zh-CN" sz="8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 It can query the doctor's time schedule through the database so as to provide the  patient with the proper appointment;</a:t>
            </a:r>
          </a:p>
        </p:txBody>
      </p:sp>
      <p:sp>
        <p:nvSpPr>
          <p:cNvPr id="7196" name="直接连接符 7195"/>
          <p:cNvSpPr/>
          <p:nvPr/>
        </p:nvSpPr>
        <p:spPr>
          <a:xfrm>
            <a:off x="2025650" y="3027045"/>
            <a:ext cx="0" cy="468000"/>
          </a:xfrm>
          <a:prstGeom prst="line">
            <a:avLst/>
          </a:prstGeom>
          <a:ln w="6350" cap="flat" cmpd="sng">
            <a:solidFill>
              <a:srgbClr val="FFFFFF"/>
            </a:solidFill>
            <a:prstDash val="dash"/>
            <a:headEnd type="none" w="med" len="med"/>
            <a:tailEnd type="oval" w="med" len="med"/>
          </a:ln>
        </p:spPr>
      </p:sp>
      <p:sp>
        <p:nvSpPr>
          <p:cNvPr id="7197" name="直接连接符 7196"/>
          <p:cNvSpPr/>
          <p:nvPr/>
        </p:nvSpPr>
        <p:spPr>
          <a:xfrm>
            <a:off x="4564063" y="3027045"/>
            <a:ext cx="0" cy="468000"/>
          </a:xfrm>
          <a:prstGeom prst="line">
            <a:avLst/>
          </a:prstGeom>
          <a:ln w="6350" cap="flat" cmpd="sng">
            <a:solidFill>
              <a:srgbClr val="FFFFFF"/>
            </a:solidFill>
            <a:prstDash val="dash"/>
            <a:headEnd type="none" w="med" len="med"/>
            <a:tailEnd type="oval" w="med" len="med"/>
          </a:ln>
        </p:spPr>
      </p:sp>
      <p:sp>
        <p:nvSpPr>
          <p:cNvPr id="7198" name="直接连接符 7197"/>
          <p:cNvSpPr/>
          <p:nvPr/>
        </p:nvSpPr>
        <p:spPr>
          <a:xfrm>
            <a:off x="7048500" y="3027045"/>
            <a:ext cx="0" cy="468000"/>
          </a:xfrm>
          <a:prstGeom prst="line">
            <a:avLst/>
          </a:prstGeom>
          <a:ln w="6350" cap="flat" cmpd="sng">
            <a:solidFill>
              <a:srgbClr val="FFFFFF"/>
            </a:solidFill>
            <a:prstDash val="dash"/>
            <a:headEnd type="none" w="med" len="med"/>
            <a:tailEnd type="oval" w="med" len="med"/>
          </a:ln>
        </p:spPr>
      </p:sp>
      <p:sp>
        <p:nvSpPr>
          <p:cNvPr id="7199" name="椭圆 7198"/>
          <p:cNvSpPr/>
          <p:nvPr/>
        </p:nvSpPr>
        <p:spPr>
          <a:xfrm>
            <a:off x="4114800" y="1985963"/>
            <a:ext cx="914400" cy="914400"/>
          </a:xfrm>
          <a:prstGeom prst="ellipse">
            <a:avLst/>
          </a:prstGeom>
          <a:solidFill>
            <a:srgbClr val="88714E"/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7200" name="组合 7199"/>
          <p:cNvGrpSpPr/>
          <p:nvPr/>
        </p:nvGrpSpPr>
        <p:grpSpPr>
          <a:xfrm>
            <a:off x="4351338" y="2273300"/>
            <a:ext cx="438150" cy="342900"/>
            <a:chOff x="0" y="0"/>
            <a:chExt cx="359" cy="282"/>
          </a:xfrm>
        </p:grpSpPr>
        <p:sp>
          <p:nvSpPr>
            <p:cNvPr id="7201" name="任意多边形 7200"/>
            <p:cNvSpPr>
              <a:spLocks noEditPoints="1"/>
            </p:cNvSpPr>
            <p:nvPr/>
          </p:nvSpPr>
          <p:spPr>
            <a:xfrm>
              <a:off x="0" y="232"/>
              <a:ext cx="343" cy="50"/>
            </a:xfrm>
            <a:custGeom>
              <a:avLst/>
              <a:gdLst/>
              <a:ahLst/>
              <a:cxnLst/>
              <a:rect l="0" t="0" r="0" b="0"/>
              <a:pathLst>
                <a:path w="343" h="50">
                  <a:moveTo>
                    <a:pt x="337" y="0"/>
                  </a:moveTo>
                  <a:lnTo>
                    <a:pt x="6" y="0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0" y="50"/>
                  </a:lnTo>
                  <a:lnTo>
                    <a:pt x="343" y="50"/>
                  </a:lnTo>
                  <a:lnTo>
                    <a:pt x="343" y="23"/>
                  </a:lnTo>
                  <a:lnTo>
                    <a:pt x="343" y="23"/>
                  </a:lnTo>
                  <a:lnTo>
                    <a:pt x="337" y="0"/>
                  </a:lnTo>
                  <a:close/>
                  <a:moveTo>
                    <a:pt x="226" y="40"/>
                  </a:moveTo>
                  <a:lnTo>
                    <a:pt x="116" y="40"/>
                  </a:lnTo>
                  <a:lnTo>
                    <a:pt x="116" y="27"/>
                  </a:lnTo>
                  <a:lnTo>
                    <a:pt x="226" y="27"/>
                  </a:lnTo>
                  <a:lnTo>
                    <a:pt x="226" y="4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2" name="任意多边形 7201"/>
            <p:cNvSpPr/>
            <p:nvPr/>
          </p:nvSpPr>
          <p:spPr>
            <a:xfrm>
              <a:off x="25" y="0"/>
              <a:ext cx="291" cy="226"/>
            </a:xfrm>
            <a:custGeom>
              <a:avLst/>
              <a:gdLst/>
              <a:ahLst/>
              <a:cxnLst/>
              <a:rect l="0" t="0" r="0" b="0"/>
              <a:pathLst>
                <a:path w="140" h="109">
                  <a:moveTo>
                    <a:pt x="140" y="50"/>
                  </a:moveTo>
                  <a:cubicBezTo>
                    <a:pt x="128" y="62"/>
                    <a:pt x="128" y="62"/>
                    <a:pt x="128" y="62"/>
                  </a:cubicBezTo>
                  <a:cubicBezTo>
                    <a:pt x="128" y="97"/>
                    <a:pt x="128" y="97"/>
                    <a:pt x="128" y="97"/>
                  </a:cubicBezTo>
                  <a:cubicBezTo>
                    <a:pt x="12" y="97"/>
                    <a:pt x="12" y="97"/>
                    <a:pt x="12" y="97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8" y="12"/>
                    <a:pt x="128" y="12"/>
                    <a:pt x="128" y="12"/>
                  </a:cubicBezTo>
                  <a:cubicBezTo>
                    <a:pt x="128" y="46"/>
                    <a:pt x="128" y="46"/>
                    <a:pt x="128" y="46"/>
                  </a:cubicBezTo>
                  <a:cubicBezTo>
                    <a:pt x="138" y="36"/>
                    <a:pt x="138" y="36"/>
                    <a:pt x="138" y="36"/>
                  </a:cubicBezTo>
                  <a:cubicBezTo>
                    <a:pt x="137" y="34"/>
                    <a:pt x="137" y="31"/>
                    <a:pt x="137" y="29"/>
                  </a:cubicBezTo>
                  <a:cubicBezTo>
                    <a:pt x="137" y="26"/>
                    <a:pt x="138" y="23"/>
                    <a:pt x="140" y="20"/>
                  </a:cubicBezTo>
                  <a:cubicBezTo>
                    <a:pt x="140" y="0"/>
                    <a:pt x="140" y="0"/>
                    <a:pt x="14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09"/>
                    <a:pt x="0" y="109"/>
                    <a:pt x="0" y="109"/>
                  </a:cubicBezTo>
                  <a:cubicBezTo>
                    <a:pt x="140" y="109"/>
                    <a:pt x="140" y="109"/>
                    <a:pt x="140" y="109"/>
                  </a:cubicBezTo>
                  <a:lnTo>
                    <a:pt x="140" y="5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3" name="任意多边形 7202"/>
            <p:cNvSpPr/>
            <p:nvPr/>
          </p:nvSpPr>
          <p:spPr>
            <a:xfrm>
              <a:off x="72" y="37"/>
              <a:ext cx="287" cy="145"/>
            </a:xfrm>
            <a:custGeom>
              <a:avLst/>
              <a:gdLst/>
              <a:ahLst/>
              <a:cxnLst/>
              <a:rect l="0" t="0" r="0" b="0"/>
              <a:pathLst>
                <a:path w="138" h="70">
                  <a:moveTo>
                    <a:pt x="127" y="0"/>
                  </a:moveTo>
                  <a:cubicBezTo>
                    <a:pt x="121" y="0"/>
                    <a:pt x="117" y="5"/>
                    <a:pt x="117" y="11"/>
                  </a:cubicBezTo>
                  <a:cubicBezTo>
                    <a:pt x="117" y="14"/>
                    <a:pt x="118" y="16"/>
                    <a:pt x="120" y="18"/>
                  </a:cubicBezTo>
                  <a:cubicBezTo>
                    <a:pt x="91" y="47"/>
                    <a:pt x="91" y="47"/>
                    <a:pt x="91" y="47"/>
                  </a:cubicBezTo>
                  <a:cubicBezTo>
                    <a:pt x="90" y="46"/>
                    <a:pt x="88" y="46"/>
                    <a:pt x="87" y="46"/>
                  </a:cubicBezTo>
                  <a:cubicBezTo>
                    <a:pt x="85" y="46"/>
                    <a:pt x="83" y="47"/>
                    <a:pt x="81" y="48"/>
                  </a:cubicBezTo>
                  <a:cubicBezTo>
                    <a:pt x="60" y="23"/>
                    <a:pt x="60" y="23"/>
                    <a:pt x="60" y="23"/>
                  </a:cubicBezTo>
                  <a:cubicBezTo>
                    <a:pt x="61" y="22"/>
                    <a:pt x="62" y="20"/>
                    <a:pt x="62" y="17"/>
                  </a:cubicBezTo>
                  <a:cubicBezTo>
                    <a:pt x="62" y="12"/>
                    <a:pt x="57" y="7"/>
                    <a:pt x="51" y="7"/>
                  </a:cubicBezTo>
                  <a:cubicBezTo>
                    <a:pt x="45" y="7"/>
                    <a:pt x="41" y="12"/>
                    <a:pt x="41" y="17"/>
                  </a:cubicBezTo>
                  <a:cubicBezTo>
                    <a:pt x="41" y="20"/>
                    <a:pt x="41" y="21"/>
                    <a:pt x="42" y="23"/>
                  </a:cubicBezTo>
                  <a:cubicBezTo>
                    <a:pt x="15" y="50"/>
                    <a:pt x="15" y="50"/>
                    <a:pt x="15" y="50"/>
                  </a:cubicBezTo>
                  <a:cubicBezTo>
                    <a:pt x="14" y="49"/>
                    <a:pt x="12" y="49"/>
                    <a:pt x="10" y="49"/>
                  </a:cubicBezTo>
                  <a:cubicBezTo>
                    <a:pt x="5" y="49"/>
                    <a:pt x="0" y="53"/>
                    <a:pt x="0" y="59"/>
                  </a:cubicBezTo>
                  <a:cubicBezTo>
                    <a:pt x="0" y="65"/>
                    <a:pt x="5" y="70"/>
                    <a:pt x="10" y="70"/>
                  </a:cubicBezTo>
                  <a:cubicBezTo>
                    <a:pt x="16" y="70"/>
                    <a:pt x="21" y="65"/>
                    <a:pt x="21" y="59"/>
                  </a:cubicBezTo>
                  <a:cubicBezTo>
                    <a:pt x="21" y="57"/>
                    <a:pt x="20" y="55"/>
                    <a:pt x="19" y="53"/>
                  </a:cubicBezTo>
                  <a:cubicBezTo>
                    <a:pt x="46" y="26"/>
                    <a:pt x="46" y="26"/>
                    <a:pt x="46" y="26"/>
                  </a:cubicBezTo>
                  <a:cubicBezTo>
                    <a:pt x="47" y="27"/>
                    <a:pt x="49" y="28"/>
                    <a:pt x="51" y="28"/>
                  </a:cubicBezTo>
                  <a:cubicBezTo>
                    <a:pt x="53" y="28"/>
                    <a:pt x="55" y="27"/>
                    <a:pt x="56" y="26"/>
                  </a:cubicBezTo>
                  <a:cubicBezTo>
                    <a:pt x="78" y="51"/>
                    <a:pt x="78" y="51"/>
                    <a:pt x="78" y="51"/>
                  </a:cubicBezTo>
                  <a:cubicBezTo>
                    <a:pt x="77" y="53"/>
                    <a:pt x="77" y="54"/>
                    <a:pt x="77" y="56"/>
                  </a:cubicBezTo>
                  <a:cubicBezTo>
                    <a:pt x="77" y="62"/>
                    <a:pt x="81" y="67"/>
                    <a:pt x="87" y="67"/>
                  </a:cubicBezTo>
                  <a:cubicBezTo>
                    <a:pt x="93" y="67"/>
                    <a:pt x="98" y="62"/>
                    <a:pt x="98" y="56"/>
                  </a:cubicBezTo>
                  <a:cubicBezTo>
                    <a:pt x="98" y="54"/>
                    <a:pt x="97" y="51"/>
                    <a:pt x="95" y="49"/>
                  </a:cubicBezTo>
                  <a:cubicBezTo>
                    <a:pt x="124" y="21"/>
                    <a:pt x="124" y="21"/>
                    <a:pt x="124" y="21"/>
                  </a:cubicBezTo>
                  <a:cubicBezTo>
                    <a:pt x="125" y="21"/>
                    <a:pt x="126" y="21"/>
                    <a:pt x="127" y="21"/>
                  </a:cubicBezTo>
                  <a:cubicBezTo>
                    <a:pt x="133" y="21"/>
                    <a:pt x="138" y="17"/>
                    <a:pt x="138" y="11"/>
                  </a:cubicBezTo>
                  <a:cubicBezTo>
                    <a:pt x="138" y="5"/>
                    <a:pt x="133" y="0"/>
                    <a:pt x="127" y="0"/>
                  </a:cubicBez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4" name="任意多边形 7203"/>
            <p:cNvSpPr/>
            <p:nvPr/>
          </p:nvSpPr>
          <p:spPr>
            <a:xfrm>
              <a:off x="66" y="97"/>
              <a:ext cx="13" cy="31"/>
            </a:xfrm>
            <a:custGeom>
              <a:avLst/>
              <a:gdLst/>
              <a:ahLst/>
              <a:cxnLst/>
              <a:rect l="0" t="0" r="0" b="0"/>
              <a:pathLst>
                <a:path w="13" h="31">
                  <a:moveTo>
                    <a:pt x="13" y="31"/>
                  </a:moveTo>
                  <a:lnTo>
                    <a:pt x="13" y="0"/>
                  </a:lnTo>
                  <a:lnTo>
                    <a:pt x="6" y="0"/>
                  </a:lnTo>
                  <a:lnTo>
                    <a:pt x="0" y="4"/>
                  </a:lnTo>
                  <a:lnTo>
                    <a:pt x="0" y="11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31"/>
                  </a:lnTo>
                  <a:lnTo>
                    <a:pt x="13" y="3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5" name="任意多边形 7204"/>
            <p:cNvSpPr/>
            <p:nvPr/>
          </p:nvSpPr>
          <p:spPr>
            <a:xfrm>
              <a:off x="214" y="45"/>
              <a:ext cx="23" cy="31"/>
            </a:xfrm>
            <a:custGeom>
              <a:avLst/>
              <a:gdLst/>
              <a:ahLst/>
              <a:cxnLst/>
              <a:rect l="0" t="0" r="0" b="0"/>
              <a:pathLst>
                <a:path w="11" h="15">
                  <a:moveTo>
                    <a:pt x="2" y="11"/>
                  </a:moveTo>
                  <a:cubicBezTo>
                    <a:pt x="0" y="13"/>
                    <a:pt x="0" y="13"/>
                    <a:pt x="0" y="13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11" y="15"/>
                    <a:pt x="11" y="15"/>
                    <a:pt x="11" y="15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8" y="9"/>
                    <a:pt x="10" y="7"/>
                    <a:pt x="10" y="5"/>
                  </a:cubicBezTo>
                  <a:cubicBezTo>
                    <a:pt x="10" y="2"/>
                    <a:pt x="8" y="0"/>
                    <a:pt x="5" y="0"/>
                  </a:cubicBezTo>
                  <a:cubicBezTo>
                    <a:pt x="3" y="0"/>
                    <a:pt x="2" y="1"/>
                    <a:pt x="0" y="2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2" y="4"/>
                    <a:pt x="3" y="3"/>
                    <a:pt x="4" y="3"/>
                  </a:cubicBezTo>
                  <a:cubicBezTo>
                    <a:pt x="6" y="3"/>
                    <a:pt x="7" y="4"/>
                    <a:pt x="7" y="5"/>
                  </a:cubicBezTo>
                  <a:cubicBezTo>
                    <a:pt x="7" y="7"/>
                    <a:pt x="5" y="8"/>
                    <a:pt x="2" y="11"/>
                  </a:cubicBez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6" name="任意多边形 7205"/>
            <p:cNvSpPr/>
            <p:nvPr/>
          </p:nvSpPr>
          <p:spPr>
            <a:xfrm>
              <a:off x="203" y="166"/>
              <a:ext cx="21" cy="31"/>
            </a:xfrm>
            <a:custGeom>
              <a:avLst/>
              <a:gdLst/>
              <a:ahLst/>
              <a:cxnLst/>
              <a:rect l="0" t="0" r="0" b="0"/>
              <a:pathLst>
                <a:path w="10" h="15">
                  <a:moveTo>
                    <a:pt x="4" y="12"/>
                  </a:moveTo>
                  <a:cubicBezTo>
                    <a:pt x="3" y="12"/>
                    <a:pt x="1" y="12"/>
                    <a:pt x="1" y="12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1" y="15"/>
                    <a:pt x="3" y="15"/>
                    <a:pt x="4" y="15"/>
                  </a:cubicBezTo>
                  <a:cubicBezTo>
                    <a:pt x="8" y="15"/>
                    <a:pt x="10" y="13"/>
                    <a:pt x="10" y="11"/>
                  </a:cubicBezTo>
                  <a:cubicBezTo>
                    <a:pt x="10" y="9"/>
                    <a:pt x="9" y="8"/>
                    <a:pt x="7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9" y="7"/>
                    <a:pt x="10" y="5"/>
                    <a:pt x="10" y="4"/>
                  </a:cubicBezTo>
                  <a:cubicBezTo>
                    <a:pt x="10" y="2"/>
                    <a:pt x="8" y="0"/>
                    <a:pt x="5" y="0"/>
                  </a:cubicBezTo>
                  <a:cubicBezTo>
                    <a:pt x="3" y="0"/>
                    <a:pt x="2" y="1"/>
                    <a:pt x="1" y="1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2" y="3"/>
                    <a:pt x="3" y="3"/>
                    <a:pt x="4" y="3"/>
                  </a:cubicBezTo>
                  <a:cubicBezTo>
                    <a:pt x="6" y="3"/>
                    <a:pt x="6" y="4"/>
                    <a:pt x="6" y="4"/>
                  </a:cubicBezTo>
                  <a:cubicBezTo>
                    <a:pt x="6" y="6"/>
                    <a:pt x="5" y="6"/>
                    <a:pt x="4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5" y="8"/>
                    <a:pt x="7" y="9"/>
                    <a:pt x="7" y="11"/>
                  </a:cubicBezTo>
                  <a:cubicBezTo>
                    <a:pt x="7" y="12"/>
                    <a:pt x="6" y="12"/>
                    <a:pt x="4" y="12"/>
                  </a:cubicBez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7" name="任意多边形 7206"/>
            <p:cNvSpPr>
              <a:spLocks noEditPoints="1"/>
            </p:cNvSpPr>
            <p:nvPr/>
          </p:nvSpPr>
          <p:spPr>
            <a:xfrm>
              <a:off x="330" y="0"/>
              <a:ext cx="23" cy="29"/>
            </a:xfrm>
            <a:custGeom>
              <a:avLst/>
              <a:gdLst/>
              <a:ahLst/>
              <a:cxnLst/>
              <a:rect l="0" t="0" r="0" b="0"/>
              <a:pathLst>
                <a:path w="11" h="14">
                  <a:moveTo>
                    <a:pt x="7" y="14"/>
                  </a:moveTo>
                  <a:cubicBezTo>
                    <a:pt x="10" y="14"/>
                    <a:pt x="10" y="14"/>
                    <a:pt x="10" y="14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7" y="11"/>
                    <a:pt x="7" y="11"/>
                    <a:pt x="7" y="11"/>
                  </a:cubicBezTo>
                  <a:lnTo>
                    <a:pt x="7" y="14"/>
                  </a:lnTo>
                  <a:close/>
                  <a:moveTo>
                    <a:pt x="3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6" y="4"/>
                    <a:pt x="6" y="3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3"/>
                    <a:pt x="7" y="4"/>
                    <a:pt x="7" y="5"/>
                  </a:cubicBezTo>
                  <a:cubicBezTo>
                    <a:pt x="7" y="8"/>
                    <a:pt x="7" y="8"/>
                    <a:pt x="7" y="8"/>
                  </a:cubicBezTo>
                  <a:lnTo>
                    <a:pt x="3" y="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208" name="组合 7207"/>
          <p:cNvGrpSpPr/>
          <p:nvPr/>
        </p:nvGrpSpPr>
        <p:grpSpPr>
          <a:xfrm>
            <a:off x="4208463" y="1931988"/>
            <a:ext cx="220662" cy="222250"/>
            <a:chOff x="0" y="0"/>
            <a:chExt cx="139" cy="140"/>
          </a:xfrm>
        </p:grpSpPr>
        <p:sp>
          <p:nvSpPr>
            <p:cNvPr id="7209" name="椭圆 7208"/>
            <p:cNvSpPr/>
            <p:nvPr/>
          </p:nvSpPr>
          <p:spPr>
            <a:xfrm>
              <a:off x="0" y="0"/>
              <a:ext cx="139" cy="140"/>
            </a:xfrm>
            <a:prstGeom prst="ellipse">
              <a:avLst/>
            </a:prstGeom>
            <a:solidFill>
              <a:srgbClr val="000000"/>
            </a:solidFill>
            <a:ln w="12700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10" name="矩形 7209"/>
            <p:cNvSpPr/>
            <p:nvPr/>
          </p:nvSpPr>
          <p:spPr>
            <a:xfrm>
              <a:off x="42" y="19"/>
              <a:ext cx="52" cy="10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100">
                  <a:solidFill>
                    <a:srgbClr val="FFFFFF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2</a:t>
              </a:r>
              <a:endParaRPr lang="en-US" altLang="zh-CN">
                <a:latin typeface="Arial" panose="020B0604020202020204" pitchFamily="34" charset="0"/>
              </a:endParaRPr>
            </a:p>
          </p:txBody>
        </p:sp>
      </p:grpSp>
      <p:sp>
        <p:nvSpPr>
          <p:cNvPr id="7211" name="椭圆 7210"/>
          <p:cNvSpPr/>
          <p:nvPr/>
        </p:nvSpPr>
        <p:spPr>
          <a:xfrm>
            <a:off x="6591300" y="1985963"/>
            <a:ext cx="914400" cy="914400"/>
          </a:xfrm>
          <a:prstGeom prst="ellipse">
            <a:avLst/>
          </a:prstGeom>
          <a:solidFill>
            <a:srgbClr val="88714E"/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7212" name="组合 7211"/>
          <p:cNvGrpSpPr/>
          <p:nvPr/>
        </p:nvGrpSpPr>
        <p:grpSpPr>
          <a:xfrm>
            <a:off x="6807200" y="2286000"/>
            <a:ext cx="574675" cy="317500"/>
            <a:chOff x="0" y="0"/>
            <a:chExt cx="474" cy="262"/>
          </a:xfrm>
        </p:grpSpPr>
        <p:sp>
          <p:nvSpPr>
            <p:cNvPr id="7213" name="任意多边形 7212"/>
            <p:cNvSpPr>
              <a:spLocks noEditPoints="1"/>
            </p:cNvSpPr>
            <p:nvPr/>
          </p:nvSpPr>
          <p:spPr>
            <a:xfrm>
              <a:off x="0" y="214"/>
              <a:ext cx="318" cy="48"/>
            </a:xfrm>
            <a:custGeom>
              <a:avLst/>
              <a:gdLst/>
              <a:ahLst/>
              <a:cxnLst/>
              <a:rect l="0" t="0" r="0" b="0"/>
              <a:pathLst>
                <a:path w="318" h="48">
                  <a:moveTo>
                    <a:pt x="312" y="0"/>
                  </a:moveTo>
                  <a:lnTo>
                    <a:pt x="6" y="0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0" y="48"/>
                  </a:lnTo>
                  <a:lnTo>
                    <a:pt x="318" y="48"/>
                  </a:lnTo>
                  <a:lnTo>
                    <a:pt x="318" y="23"/>
                  </a:lnTo>
                  <a:lnTo>
                    <a:pt x="318" y="23"/>
                  </a:lnTo>
                  <a:lnTo>
                    <a:pt x="312" y="0"/>
                  </a:lnTo>
                  <a:close/>
                  <a:moveTo>
                    <a:pt x="210" y="37"/>
                  </a:moveTo>
                  <a:lnTo>
                    <a:pt x="108" y="37"/>
                  </a:lnTo>
                  <a:lnTo>
                    <a:pt x="108" y="25"/>
                  </a:lnTo>
                  <a:lnTo>
                    <a:pt x="210" y="25"/>
                  </a:lnTo>
                  <a:lnTo>
                    <a:pt x="210" y="3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14" name="矩形 7213"/>
            <p:cNvSpPr/>
            <p:nvPr/>
          </p:nvSpPr>
          <p:spPr>
            <a:xfrm>
              <a:off x="64" y="56"/>
              <a:ext cx="123" cy="21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15" name="矩形 7214"/>
            <p:cNvSpPr/>
            <p:nvPr/>
          </p:nvSpPr>
          <p:spPr>
            <a:xfrm>
              <a:off x="64" y="100"/>
              <a:ext cx="123" cy="20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16" name="矩形 7215"/>
            <p:cNvSpPr/>
            <p:nvPr/>
          </p:nvSpPr>
          <p:spPr>
            <a:xfrm>
              <a:off x="64" y="143"/>
              <a:ext cx="123" cy="21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17" name="任意多边形 7216"/>
            <p:cNvSpPr/>
            <p:nvPr/>
          </p:nvSpPr>
          <p:spPr>
            <a:xfrm>
              <a:off x="23" y="0"/>
              <a:ext cx="270" cy="210"/>
            </a:xfrm>
            <a:custGeom>
              <a:avLst/>
              <a:gdLst/>
              <a:ahLst/>
              <a:cxnLst/>
              <a:rect l="0" t="0" r="0" b="0"/>
              <a:pathLst>
                <a:path w="130" h="101">
                  <a:moveTo>
                    <a:pt x="130" y="98"/>
                  </a:moveTo>
                  <a:cubicBezTo>
                    <a:pt x="121" y="98"/>
                    <a:pt x="112" y="95"/>
                    <a:pt x="105" y="90"/>
                  </a:cubicBezTo>
                  <a:cubicBezTo>
                    <a:pt x="11" y="90"/>
                    <a:pt x="11" y="90"/>
                    <a:pt x="11" y="90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10" y="11"/>
                    <a:pt x="110" y="11"/>
                    <a:pt x="110" y="11"/>
                  </a:cubicBezTo>
                  <a:cubicBezTo>
                    <a:pt x="116" y="8"/>
                    <a:pt x="122" y="7"/>
                    <a:pt x="129" y="7"/>
                  </a:cubicBezTo>
                  <a:cubicBezTo>
                    <a:pt x="129" y="7"/>
                    <a:pt x="129" y="7"/>
                    <a:pt x="130" y="7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130" y="101"/>
                    <a:pt x="130" y="101"/>
                    <a:pt x="130" y="101"/>
                  </a:cubicBezTo>
                  <a:lnTo>
                    <a:pt x="130" y="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18" name="任意多边形 7217"/>
            <p:cNvSpPr>
              <a:spLocks noEditPoints="1"/>
            </p:cNvSpPr>
            <p:nvPr/>
          </p:nvSpPr>
          <p:spPr>
            <a:xfrm>
              <a:off x="193" y="8"/>
              <a:ext cx="281" cy="239"/>
            </a:xfrm>
            <a:custGeom>
              <a:avLst/>
              <a:gdLst/>
              <a:ahLst/>
              <a:cxnLst/>
              <a:rect l="0" t="0" r="0" b="0"/>
              <a:pathLst>
                <a:path w="135" h="115">
                  <a:moveTo>
                    <a:pt x="129" y="92"/>
                  </a:moveTo>
                  <a:cubicBezTo>
                    <a:pt x="90" y="64"/>
                    <a:pt x="90" y="64"/>
                    <a:pt x="90" y="64"/>
                  </a:cubicBezTo>
                  <a:cubicBezTo>
                    <a:pt x="89" y="63"/>
                    <a:pt x="89" y="63"/>
                    <a:pt x="88" y="62"/>
                  </a:cubicBezTo>
                  <a:cubicBezTo>
                    <a:pt x="91" y="52"/>
                    <a:pt x="90" y="40"/>
                    <a:pt x="85" y="30"/>
                  </a:cubicBezTo>
                  <a:cubicBezTo>
                    <a:pt x="75" y="9"/>
                    <a:pt x="49" y="0"/>
                    <a:pt x="29" y="10"/>
                  </a:cubicBezTo>
                  <a:cubicBezTo>
                    <a:pt x="9" y="20"/>
                    <a:pt x="0" y="46"/>
                    <a:pt x="11" y="67"/>
                  </a:cubicBezTo>
                  <a:cubicBezTo>
                    <a:pt x="21" y="88"/>
                    <a:pt x="47" y="97"/>
                    <a:pt x="67" y="87"/>
                  </a:cubicBezTo>
                  <a:cubicBezTo>
                    <a:pt x="69" y="85"/>
                    <a:pt x="72" y="84"/>
                    <a:pt x="74" y="82"/>
                  </a:cubicBezTo>
                  <a:cubicBezTo>
                    <a:pt x="74" y="83"/>
                    <a:pt x="75" y="84"/>
                    <a:pt x="76" y="84"/>
                  </a:cubicBezTo>
                  <a:cubicBezTo>
                    <a:pt x="114" y="112"/>
                    <a:pt x="114" y="112"/>
                    <a:pt x="114" y="112"/>
                  </a:cubicBezTo>
                  <a:cubicBezTo>
                    <a:pt x="119" y="115"/>
                    <a:pt x="126" y="114"/>
                    <a:pt x="129" y="110"/>
                  </a:cubicBezTo>
                  <a:cubicBezTo>
                    <a:pt x="131" y="107"/>
                    <a:pt x="131" y="107"/>
                    <a:pt x="131" y="107"/>
                  </a:cubicBezTo>
                  <a:cubicBezTo>
                    <a:pt x="135" y="102"/>
                    <a:pt x="134" y="95"/>
                    <a:pt x="129" y="92"/>
                  </a:cubicBezTo>
                  <a:close/>
                  <a:moveTo>
                    <a:pt x="61" y="75"/>
                  </a:moveTo>
                  <a:cubicBezTo>
                    <a:pt x="47" y="82"/>
                    <a:pt x="30" y="75"/>
                    <a:pt x="23" y="61"/>
                  </a:cubicBezTo>
                  <a:cubicBezTo>
                    <a:pt x="16" y="46"/>
                    <a:pt x="21" y="29"/>
                    <a:pt x="35" y="22"/>
                  </a:cubicBezTo>
                  <a:cubicBezTo>
                    <a:pt x="49" y="15"/>
                    <a:pt x="66" y="21"/>
                    <a:pt x="73" y="36"/>
                  </a:cubicBezTo>
                  <a:cubicBezTo>
                    <a:pt x="80" y="50"/>
                    <a:pt x="75" y="68"/>
                    <a:pt x="61" y="75"/>
                  </a:cubicBez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219" name="组合 7218"/>
          <p:cNvGrpSpPr/>
          <p:nvPr/>
        </p:nvGrpSpPr>
        <p:grpSpPr>
          <a:xfrm>
            <a:off x="6669088" y="1931988"/>
            <a:ext cx="220662" cy="222250"/>
            <a:chOff x="0" y="0"/>
            <a:chExt cx="139" cy="140"/>
          </a:xfrm>
        </p:grpSpPr>
        <p:sp>
          <p:nvSpPr>
            <p:cNvPr id="7220" name="椭圆 7219"/>
            <p:cNvSpPr/>
            <p:nvPr/>
          </p:nvSpPr>
          <p:spPr>
            <a:xfrm>
              <a:off x="0" y="0"/>
              <a:ext cx="139" cy="140"/>
            </a:xfrm>
            <a:prstGeom prst="ellipse">
              <a:avLst/>
            </a:prstGeom>
            <a:solidFill>
              <a:srgbClr val="000000"/>
            </a:solidFill>
            <a:ln w="12700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21" name="矩形 7220"/>
            <p:cNvSpPr/>
            <p:nvPr/>
          </p:nvSpPr>
          <p:spPr>
            <a:xfrm>
              <a:off x="42" y="19"/>
              <a:ext cx="52" cy="10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100">
                  <a:solidFill>
                    <a:srgbClr val="FFFFFF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3</a:t>
              </a:r>
              <a:endParaRPr lang="en-US" altLang="zh-CN">
                <a:latin typeface="Arial" panose="020B0604020202020204" pitchFamily="34" charset="0"/>
              </a:endParaRPr>
            </a:p>
          </p:txBody>
        </p:sp>
      </p:grpSp>
      <p:sp>
        <p:nvSpPr>
          <p:cNvPr id="25687" name="矩形 25686"/>
          <p:cNvSpPr/>
          <p:nvPr/>
        </p:nvSpPr>
        <p:spPr>
          <a:xfrm>
            <a:off x="291465" y="1833245"/>
            <a:ext cx="1378585" cy="3987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en-US" altLang="zh-CN" sz="1000" b="1" i="1" u="sng" dirty="0">
                <a:solidFill>
                  <a:srgbClr val="957B55"/>
                </a:solidFill>
                <a:latin typeface="Arial" panose="020B0604020202020204" pitchFamily="34" charset="0"/>
              </a:rPr>
              <a:t>Solved Business Problems:</a:t>
            </a:r>
          </a:p>
        </p:txBody>
      </p:sp>
      <p:sp>
        <p:nvSpPr>
          <p:cNvPr id="2" name="矩形 1"/>
          <p:cNvSpPr/>
          <p:nvPr/>
        </p:nvSpPr>
        <p:spPr>
          <a:xfrm>
            <a:off x="286385" y="791210"/>
            <a:ext cx="5760085" cy="2451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en-US" altLang="zh-CN" sz="1000" b="1" i="1" u="sng" dirty="0">
                <a:solidFill>
                  <a:srgbClr val="957B55"/>
                </a:solidFill>
                <a:latin typeface="Arial" panose="020B0604020202020204" pitchFamily="34" charset="0"/>
              </a:rPr>
              <a:t>Mission: </a:t>
            </a:r>
            <a:r>
              <a:rPr lang="en-US" altLang="zh-CN" sz="1000" dirty="0">
                <a:solidFill>
                  <a:schemeClr val="bg2"/>
                </a:solidFill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6" name="矩形 5"/>
          <p:cNvSpPr/>
          <p:nvPr/>
        </p:nvSpPr>
        <p:spPr>
          <a:xfrm>
            <a:off x="1174115" y="791210"/>
            <a:ext cx="3983990" cy="7067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000" dirty="0">
                <a:solidFill>
                  <a:schemeClr val="bg2"/>
                </a:solidFill>
                <a:latin typeface="Arial" panose="020B0604020202020204" pitchFamily="34" charset="0"/>
              </a:rPr>
              <a:t>Store hospital-related data more efficiently.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000" dirty="0">
                <a:solidFill>
                  <a:schemeClr val="bg2"/>
                </a:solidFill>
                <a:latin typeface="Arial" panose="020B0604020202020204" pitchFamily="34" charset="0"/>
              </a:rPr>
              <a:t>Students are able to query data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000" dirty="0">
                <a:solidFill>
                  <a:schemeClr val="bg2"/>
                </a:solidFill>
                <a:latin typeface="Arial" panose="020B0604020202020204" pitchFamily="34" charset="0"/>
              </a:rPr>
              <a:t>Medical staff can inquire about the patient's historical condition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000" dirty="0">
                <a:solidFill>
                  <a:schemeClr val="bg2"/>
                </a:solidFill>
                <a:latin typeface="Arial" panose="020B0604020202020204" pitchFamily="34" charset="0"/>
              </a:rPr>
              <a:t>Ability to effectively download and transfer data. </a:t>
            </a:r>
          </a:p>
        </p:txBody>
      </p:sp>
      <p:sp>
        <p:nvSpPr>
          <p:cNvPr id="7" name="矩形 6"/>
          <p:cNvSpPr/>
          <p:nvPr/>
        </p:nvSpPr>
        <p:spPr>
          <a:xfrm>
            <a:off x="5159375" y="791210"/>
            <a:ext cx="3923665" cy="7067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000" dirty="0">
                <a:solidFill>
                  <a:schemeClr val="bg2"/>
                </a:solidFill>
                <a:latin typeface="Arial" panose="020B0604020202020204" pitchFamily="34" charset="0"/>
              </a:rPr>
              <a:t>Managing inventory of vaccine and medical items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000" dirty="0">
                <a:solidFill>
                  <a:schemeClr val="bg2"/>
                </a:solidFill>
                <a:latin typeface="Arial" panose="020B0604020202020204" pitchFamily="34" charset="0"/>
              </a:rPr>
              <a:t>Find the people who are tested positive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000" dirty="0">
                <a:solidFill>
                  <a:schemeClr val="bg2"/>
                </a:solidFill>
                <a:latin typeface="Arial" panose="020B0604020202020204" pitchFamily="34" charset="0"/>
              </a:rPr>
              <a:t>People are able download and customize the app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000" dirty="0">
                <a:solidFill>
                  <a:schemeClr val="bg2"/>
                </a:solidFill>
                <a:latin typeface="Arial" panose="020B0604020202020204" pitchFamily="34" charset="0"/>
              </a:rPr>
              <a:t>Ability to effectively download and transfer data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 r="-64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文本框 12289"/>
          <p:cNvSpPr txBox="1"/>
          <p:nvPr/>
        </p:nvSpPr>
        <p:spPr>
          <a:xfrm>
            <a:off x="3077210" y="169228"/>
            <a:ext cx="2989580" cy="70675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algn="l"/>
            <a:r>
              <a:rPr lang="en-US" altLang="zh-CN" sz="2000" b="1">
                <a:latin typeface="Arial" panose="020B0604020202020204" pitchFamily="34" charset="0"/>
              </a:rPr>
              <a:t>02 Entity - </a:t>
            </a:r>
            <a:r>
              <a:rPr lang="en-US" altLang="zh-CN" sz="2000" b="1">
                <a:solidFill>
                  <a:srgbClr val="957B55"/>
                </a:solidFill>
                <a:sym typeface="+mn-ea"/>
              </a:rPr>
              <a:t>E-R Diagram</a:t>
            </a:r>
          </a:p>
          <a:p>
            <a:pPr algn="l"/>
            <a:endParaRPr lang="en-US" altLang="zh-CN" sz="2000" b="1">
              <a:latin typeface="Arial" panose="020B0604020202020204" pitchFamily="34" charset="0"/>
            </a:endParaRPr>
          </a:p>
        </p:txBody>
      </p:sp>
      <p:sp>
        <p:nvSpPr>
          <p:cNvPr id="12292" name="直接连接符 12291"/>
          <p:cNvSpPr/>
          <p:nvPr/>
        </p:nvSpPr>
        <p:spPr>
          <a:xfrm>
            <a:off x="0" y="361950"/>
            <a:ext cx="2209800" cy="0"/>
          </a:xfrm>
          <a:prstGeom prst="line">
            <a:avLst/>
          </a:prstGeom>
          <a:ln w="635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2293" name="直接连接符 12292"/>
          <p:cNvSpPr/>
          <p:nvPr/>
        </p:nvSpPr>
        <p:spPr>
          <a:xfrm>
            <a:off x="6934200" y="361950"/>
            <a:ext cx="2209800" cy="0"/>
          </a:xfrm>
          <a:prstGeom prst="line">
            <a:avLst/>
          </a:prstGeom>
          <a:ln w="635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grpSp>
        <p:nvGrpSpPr>
          <p:cNvPr id="14" name="组合 13"/>
          <p:cNvGrpSpPr/>
          <p:nvPr/>
        </p:nvGrpSpPr>
        <p:grpSpPr>
          <a:xfrm>
            <a:off x="636968" y="1527810"/>
            <a:ext cx="3998024" cy="1843664"/>
            <a:chOff x="2015" y="2130"/>
            <a:chExt cx="10478" cy="5035"/>
          </a:xfrm>
        </p:grpSpPr>
        <p:sp>
          <p:nvSpPr>
            <p:cNvPr id="12295" name="矩形 12294"/>
            <p:cNvSpPr/>
            <p:nvPr/>
          </p:nvSpPr>
          <p:spPr>
            <a:xfrm>
              <a:off x="4678" y="2130"/>
              <a:ext cx="2492" cy="2493"/>
            </a:xfrm>
            <a:prstGeom prst="rect">
              <a:avLst/>
            </a:prstGeom>
            <a:solidFill>
              <a:srgbClr val="000000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97" name="矩形 12296"/>
            <p:cNvSpPr/>
            <p:nvPr/>
          </p:nvSpPr>
          <p:spPr>
            <a:xfrm>
              <a:off x="9775" y="2130"/>
              <a:ext cx="2493" cy="2493"/>
            </a:xfrm>
            <a:prstGeom prst="rect">
              <a:avLst/>
            </a:prstGeom>
            <a:solidFill>
              <a:srgbClr val="88714E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98" name="矩形 12297"/>
            <p:cNvSpPr/>
            <p:nvPr/>
          </p:nvSpPr>
          <p:spPr>
            <a:xfrm>
              <a:off x="2128" y="4673"/>
              <a:ext cx="2492" cy="2492"/>
            </a:xfrm>
            <a:prstGeom prst="rect">
              <a:avLst/>
            </a:prstGeom>
            <a:solidFill>
              <a:srgbClr val="88714E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0" name="矩形 12299"/>
            <p:cNvSpPr/>
            <p:nvPr/>
          </p:nvSpPr>
          <p:spPr>
            <a:xfrm>
              <a:off x="7225" y="4673"/>
              <a:ext cx="2495" cy="2492"/>
            </a:xfrm>
            <a:prstGeom prst="rect">
              <a:avLst/>
            </a:prstGeom>
            <a:solidFill>
              <a:srgbClr val="000000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9" name="矩形 12308"/>
            <p:cNvSpPr/>
            <p:nvPr/>
          </p:nvSpPr>
          <p:spPr>
            <a:xfrm>
              <a:off x="2015" y="5583"/>
              <a:ext cx="2719" cy="66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algn="ctr"/>
              <a:r>
                <a:rPr lang="en-US" altLang="zh-CN" sz="1000" b="1">
                  <a:solidFill>
                    <a:schemeClr val="bg1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Department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4920" y="3043"/>
              <a:ext cx="2006" cy="66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algn="ctr"/>
              <a:r>
                <a:rPr lang="en-US" altLang="zh-CN" sz="1000" b="1">
                  <a:solidFill>
                    <a:schemeClr val="bg1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Doctor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7208" y="5585"/>
              <a:ext cx="2528" cy="66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algn="ctr"/>
              <a:r>
                <a:rPr lang="en-US" altLang="zh-CN" sz="1000" b="1">
                  <a:solidFill>
                    <a:schemeClr val="bg1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Item</a:t>
              </a:r>
            </a:p>
          </p:txBody>
        </p:sp>
        <p:sp>
          <p:nvSpPr>
            <p:cNvPr id="11" name="矩形 10"/>
            <p:cNvSpPr/>
            <p:nvPr/>
          </p:nvSpPr>
          <p:spPr>
            <a:xfrm>
              <a:off x="9552" y="3041"/>
              <a:ext cx="2941" cy="66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algn="ctr"/>
              <a:r>
                <a:rPr lang="en-US" altLang="zh-CN" sz="1000" b="1">
                  <a:solidFill>
                    <a:schemeClr val="bg1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Appointment</a:t>
              </a: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4549140" y="1527810"/>
            <a:ext cx="3869055" cy="1843665"/>
            <a:chOff x="2128" y="2130"/>
            <a:chExt cx="10140" cy="5035"/>
          </a:xfrm>
        </p:grpSpPr>
        <p:sp>
          <p:nvSpPr>
            <p:cNvPr id="51" name="矩形 50"/>
            <p:cNvSpPr/>
            <p:nvPr/>
          </p:nvSpPr>
          <p:spPr>
            <a:xfrm>
              <a:off x="4678" y="2130"/>
              <a:ext cx="2492" cy="2493"/>
            </a:xfrm>
            <a:prstGeom prst="rect">
              <a:avLst/>
            </a:prstGeom>
            <a:solidFill>
              <a:srgbClr val="000000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9775" y="2130"/>
              <a:ext cx="2493" cy="2493"/>
            </a:xfrm>
            <a:prstGeom prst="rect">
              <a:avLst/>
            </a:prstGeom>
            <a:solidFill>
              <a:srgbClr val="88714E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矩形 52"/>
            <p:cNvSpPr/>
            <p:nvPr/>
          </p:nvSpPr>
          <p:spPr>
            <a:xfrm>
              <a:off x="2128" y="4673"/>
              <a:ext cx="2492" cy="2492"/>
            </a:xfrm>
            <a:prstGeom prst="rect">
              <a:avLst/>
            </a:prstGeom>
            <a:solidFill>
              <a:srgbClr val="88714E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矩形 53"/>
            <p:cNvSpPr/>
            <p:nvPr/>
          </p:nvSpPr>
          <p:spPr>
            <a:xfrm>
              <a:off x="7225" y="4673"/>
              <a:ext cx="2495" cy="2492"/>
            </a:xfrm>
            <a:prstGeom prst="rect">
              <a:avLst/>
            </a:prstGeom>
            <a:solidFill>
              <a:srgbClr val="000000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" name="矩形 54"/>
            <p:cNvSpPr/>
            <p:nvPr/>
          </p:nvSpPr>
          <p:spPr>
            <a:xfrm>
              <a:off x="2325" y="5585"/>
              <a:ext cx="2097" cy="66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algn="ctr"/>
              <a:r>
                <a:rPr lang="en-US" altLang="zh-CN" sz="1000" b="1">
                  <a:solidFill>
                    <a:schemeClr val="bg1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Payment</a:t>
              </a:r>
            </a:p>
          </p:txBody>
        </p:sp>
        <p:sp>
          <p:nvSpPr>
            <p:cNvPr id="58" name="矩形 57"/>
            <p:cNvSpPr/>
            <p:nvPr/>
          </p:nvSpPr>
          <p:spPr>
            <a:xfrm>
              <a:off x="4920" y="3041"/>
              <a:ext cx="2006" cy="66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algn="ctr"/>
              <a:r>
                <a:rPr lang="en-US" altLang="zh-CN" sz="1000" b="1">
                  <a:solidFill>
                    <a:schemeClr val="bg1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Zip</a:t>
              </a:r>
            </a:p>
          </p:txBody>
        </p:sp>
        <p:sp>
          <p:nvSpPr>
            <p:cNvPr id="61" name="矩形 60"/>
            <p:cNvSpPr/>
            <p:nvPr/>
          </p:nvSpPr>
          <p:spPr>
            <a:xfrm>
              <a:off x="6975" y="5585"/>
              <a:ext cx="2994" cy="66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algn="ctr"/>
              <a:r>
                <a:rPr lang="en-US" altLang="zh-CN" sz="1000" b="1">
                  <a:solidFill>
                    <a:schemeClr val="bg1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MedicalOrder</a:t>
              </a:r>
            </a:p>
          </p:txBody>
        </p:sp>
        <p:sp>
          <p:nvSpPr>
            <p:cNvPr id="64" name="矩形 63"/>
            <p:cNvSpPr/>
            <p:nvPr/>
          </p:nvSpPr>
          <p:spPr>
            <a:xfrm>
              <a:off x="9843" y="2831"/>
              <a:ext cx="2357" cy="108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algn="ctr"/>
              <a:r>
                <a:rPr lang="en-US" altLang="zh-CN" sz="1000" b="1">
                  <a:solidFill>
                    <a:schemeClr val="bg1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Medical</a:t>
              </a:r>
            </a:p>
            <a:p>
              <a:pPr algn="ctr"/>
              <a:r>
                <a:rPr lang="en-US" altLang="zh-CN" sz="1000" b="1">
                  <a:solidFill>
                    <a:schemeClr val="bg1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OrderItem</a:t>
              </a:r>
            </a:p>
          </p:txBody>
        </p:sp>
      </p:grpSp>
      <p:sp>
        <p:nvSpPr>
          <p:cNvPr id="67" name="矩形 66"/>
          <p:cNvSpPr/>
          <p:nvPr/>
        </p:nvSpPr>
        <p:spPr>
          <a:xfrm>
            <a:off x="749783" y="1861284"/>
            <a:ext cx="811586" cy="24496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1000" b="1">
                <a:solidFill>
                  <a:schemeClr val="tx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Hospital</a:t>
            </a:r>
          </a:p>
        </p:txBody>
      </p:sp>
      <p:sp>
        <p:nvSpPr>
          <p:cNvPr id="68" name="矩形 67"/>
          <p:cNvSpPr/>
          <p:nvPr/>
        </p:nvSpPr>
        <p:spPr>
          <a:xfrm>
            <a:off x="1722603" y="2792829"/>
            <a:ext cx="811586" cy="24511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1000" b="1">
                <a:solidFill>
                  <a:schemeClr val="tx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Patient</a:t>
            </a:r>
          </a:p>
        </p:txBody>
      </p:sp>
      <p:sp>
        <p:nvSpPr>
          <p:cNvPr id="69" name="矩形 68"/>
          <p:cNvSpPr/>
          <p:nvPr/>
        </p:nvSpPr>
        <p:spPr>
          <a:xfrm>
            <a:off x="2695423" y="1861284"/>
            <a:ext cx="811586" cy="24511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1000" b="1">
                <a:solidFill>
                  <a:schemeClr val="tx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Supplier</a:t>
            </a:r>
          </a:p>
        </p:txBody>
      </p:sp>
      <p:sp>
        <p:nvSpPr>
          <p:cNvPr id="70" name="矩形 69"/>
          <p:cNvSpPr/>
          <p:nvPr/>
        </p:nvSpPr>
        <p:spPr>
          <a:xfrm>
            <a:off x="3564890" y="2792730"/>
            <a:ext cx="1016635" cy="24511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1000" b="1">
                <a:solidFill>
                  <a:schemeClr val="tx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Prescription</a:t>
            </a:r>
          </a:p>
        </p:txBody>
      </p:sp>
      <p:sp>
        <p:nvSpPr>
          <p:cNvPr id="71" name="矩形 70"/>
          <p:cNvSpPr/>
          <p:nvPr/>
        </p:nvSpPr>
        <p:spPr>
          <a:xfrm>
            <a:off x="4628998" y="1861919"/>
            <a:ext cx="811586" cy="24511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1000" b="1">
                <a:solidFill>
                  <a:schemeClr val="tx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Bill</a:t>
            </a:r>
          </a:p>
        </p:txBody>
      </p:sp>
      <p:sp>
        <p:nvSpPr>
          <p:cNvPr id="72" name="矩形 71"/>
          <p:cNvSpPr/>
          <p:nvPr/>
        </p:nvSpPr>
        <p:spPr>
          <a:xfrm>
            <a:off x="5591023" y="2792194"/>
            <a:ext cx="811586" cy="24511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1000" b="1">
                <a:solidFill>
                  <a:schemeClr val="tx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Address</a:t>
            </a:r>
          </a:p>
        </p:txBody>
      </p:sp>
      <p:sp>
        <p:nvSpPr>
          <p:cNvPr id="73" name="矩形 72"/>
          <p:cNvSpPr/>
          <p:nvPr/>
        </p:nvSpPr>
        <p:spPr>
          <a:xfrm>
            <a:off x="6521450" y="1784985"/>
            <a:ext cx="909955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1000" b="1">
                <a:solidFill>
                  <a:schemeClr val="tx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PatientHasAddress</a:t>
            </a:r>
          </a:p>
        </p:txBody>
      </p:sp>
      <p:sp>
        <p:nvSpPr>
          <p:cNvPr id="74" name="矩形 73"/>
          <p:cNvSpPr/>
          <p:nvPr/>
        </p:nvSpPr>
        <p:spPr>
          <a:xfrm>
            <a:off x="7392670" y="2715895"/>
            <a:ext cx="1099820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1000" b="1">
                <a:solidFill>
                  <a:schemeClr val="tx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Supplier</a:t>
            </a:r>
          </a:p>
          <a:p>
            <a:pPr algn="ctr"/>
            <a:r>
              <a:rPr lang="en-US" altLang="zh-CN" sz="1000" b="1">
                <a:solidFill>
                  <a:schemeClr val="tx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SuppliesItem</a:t>
            </a:r>
          </a:p>
        </p:txBody>
      </p:sp>
      <p:sp>
        <p:nvSpPr>
          <p:cNvPr id="25687" name="矩形 25686"/>
          <p:cNvSpPr/>
          <p:nvPr/>
        </p:nvSpPr>
        <p:spPr>
          <a:xfrm>
            <a:off x="749935" y="3798570"/>
            <a:ext cx="5478145" cy="2451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en-US" altLang="zh-CN" sz="1000" b="1" i="1" u="sng" dirty="0">
                <a:solidFill>
                  <a:srgbClr val="957B55"/>
                </a:solidFill>
                <a:latin typeface="Arial" panose="020B0604020202020204" pitchFamily="34" charset="0"/>
              </a:rPr>
              <a:t>CREATE --&gt;  INSERT</a:t>
            </a:r>
            <a:r>
              <a:rPr lang="en-US" altLang="zh-CN" sz="1000" b="1" dirty="0">
                <a:solidFill>
                  <a:srgbClr val="957B55"/>
                </a:solidFill>
                <a:latin typeface="Arial" panose="020B0604020202020204" pitchFamily="34" charset="0"/>
              </a:rPr>
              <a:t> </a:t>
            </a:r>
            <a:r>
              <a:rPr lang="en-US" altLang="zh-CN" sz="1000" dirty="0">
                <a:solidFill>
                  <a:schemeClr val="bg2"/>
                </a:solidFill>
                <a:latin typeface="Arial" panose="020B0604020202020204" pitchFamily="34" charset="0"/>
              </a:rPr>
              <a:t>: According to the Entities and Relationships in the E-R Diagram</a:t>
            </a:r>
          </a:p>
        </p:txBody>
      </p:sp>
      <p:sp>
        <p:nvSpPr>
          <p:cNvPr id="75" name="矩形 74"/>
          <p:cNvSpPr/>
          <p:nvPr/>
        </p:nvSpPr>
        <p:spPr>
          <a:xfrm>
            <a:off x="749935" y="1096010"/>
            <a:ext cx="5478145" cy="27559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en-US" altLang="zh-CN" sz="1200" b="1" i="1" u="sng" dirty="0">
                <a:solidFill>
                  <a:srgbClr val="957B55"/>
                </a:solidFill>
                <a:latin typeface="Arial" panose="020B0604020202020204" pitchFamily="34" charset="0"/>
              </a:rPr>
              <a:t>Entity:</a:t>
            </a:r>
            <a:endParaRPr lang="en-US" altLang="zh-CN" sz="12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 r="-64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直接连接符 12291"/>
          <p:cNvSpPr/>
          <p:nvPr/>
        </p:nvSpPr>
        <p:spPr>
          <a:xfrm>
            <a:off x="0" y="361950"/>
            <a:ext cx="2209800" cy="0"/>
          </a:xfrm>
          <a:prstGeom prst="line">
            <a:avLst/>
          </a:prstGeom>
          <a:ln w="635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2293" name="直接连接符 12292"/>
          <p:cNvSpPr/>
          <p:nvPr/>
        </p:nvSpPr>
        <p:spPr>
          <a:xfrm>
            <a:off x="6934200" y="361950"/>
            <a:ext cx="2209800" cy="0"/>
          </a:xfrm>
          <a:prstGeom prst="line">
            <a:avLst/>
          </a:prstGeom>
          <a:ln w="635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172" name="文本框 7171"/>
          <p:cNvSpPr txBox="1"/>
          <p:nvPr/>
        </p:nvSpPr>
        <p:spPr>
          <a:xfrm>
            <a:off x="2409825" y="163830"/>
            <a:ext cx="4258945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2000" b="1">
                <a:sym typeface="+mn-ea"/>
              </a:rPr>
              <a:t>02 Final </a:t>
            </a:r>
            <a:r>
              <a:rPr lang="en-US" altLang="zh-CN" sz="2000" b="1">
                <a:solidFill>
                  <a:srgbClr val="957B55"/>
                </a:solidFill>
                <a:sym typeface="+mn-ea"/>
              </a:rPr>
              <a:t>E-R Diagram</a:t>
            </a:r>
          </a:p>
        </p:txBody>
      </p:sp>
      <p:sp>
        <p:nvSpPr>
          <p:cNvPr id="75" name="矩形 74"/>
          <p:cNvSpPr/>
          <p:nvPr/>
        </p:nvSpPr>
        <p:spPr>
          <a:xfrm>
            <a:off x="387985" y="723265"/>
            <a:ext cx="5478145" cy="27559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en-US" altLang="zh-CN" sz="1200" b="1" i="1" u="sng" dirty="0">
                <a:solidFill>
                  <a:srgbClr val="957B55"/>
                </a:solidFill>
                <a:latin typeface="Arial" panose="020B0604020202020204" pitchFamily="34" charset="0"/>
              </a:rPr>
              <a:t>Final E-R Diagram:</a:t>
            </a:r>
            <a:endParaRPr lang="en-US" altLang="zh-CN" sz="12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3155" y="1108075"/>
            <a:ext cx="6852285" cy="380873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 r="-64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文本框 12289"/>
          <p:cNvSpPr txBox="1"/>
          <p:nvPr/>
        </p:nvSpPr>
        <p:spPr>
          <a:xfrm>
            <a:off x="2429510" y="162243"/>
            <a:ext cx="4285615" cy="39878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algn="l"/>
            <a:r>
              <a:rPr lang="en-US" altLang="zh-CN" sz="2000" b="1">
                <a:latin typeface="Arial" panose="020B0604020202020204" pitchFamily="34" charset="0"/>
              </a:rPr>
              <a:t>03 Database Objects - </a:t>
            </a:r>
            <a:r>
              <a:rPr lang="en-US" altLang="zh-CN" sz="2000" b="1">
                <a:solidFill>
                  <a:srgbClr val="88714E"/>
                </a:solidFill>
                <a:latin typeface="Arial" panose="020B0604020202020204" pitchFamily="34" charset="0"/>
              </a:rPr>
              <a:t>Procedures</a:t>
            </a:r>
          </a:p>
        </p:txBody>
      </p:sp>
      <p:sp>
        <p:nvSpPr>
          <p:cNvPr id="12291" name="文本框 12290"/>
          <p:cNvSpPr txBox="1"/>
          <p:nvPr/>
        </p:nvSpPr>
        <p:spPr>
          <a:xfrm>
            <a:off x="367665" y="1489710"/>
            <a:ext cx="4155440" cy="2399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l">
              <a:buFont typeface="Wingdings" panose="05000000000000000000" charset="0"/>
            </a:pPr>
            <a:r>
              <a:rPr lang="en-US" altLang="zh-CN" sz="1000">
                <a:solidFill>
                  <a:schemeClr val="bg2"/>
                </a:solidFill>
                <a:latin typeface="Arial" panose="020B0604020202020204" pitchFamily="34" charset="0"/>
              </a:rPr>
              <a:t>CREATE PROCEDURE GetPatientAppointments</a:t>
            </a:r>
          </a:p>
          <a:p>
            <a:pPr algn="l">
              <a:buFont typeface="Wingdings" panose="05000000000000000000" charset="0"/>
            </a:pPr>
            <a:r>
              <a:rPr lang="en-US" altLang="zh-CN" sz="1000">
                <a:solidFill>
                  <a:schemeClr val="bg2"/>
                </a:solidFill>
                <a:latin typeface="Arial" panose="020B0604020202020204" pitchFamily="34" charset="0"/>
              </a:rPr>
              <a:t>(</a:t>
            </a:r>
          </a:p>
          <a:p>
            <a:pPr algn="l">
              <a:buFont typeface="Wingdings" panose="05000000000000000000" charset="0"/>
            </a:pPr>
            <a:r>
              <a:rPr lang="en-US" altLang="zh-CN" sz="1000">
                <a:solidFill>
                  <a:schemeClr val="bg2"/>
                </a:solidFill>
                <a:latin typeface="Arial" panose="020B0604020202020204" pitchFamily="34" charset="0"/>
              </a:rPr>
              <a:t>@patient INT,</a:t>
            </a:r>
          </a:p>
          <a:p>
            <a:pPr algn="l">
              <a:buFont typeface="Wingdings" panose="05000000000000000000" charset="0"/>
            </a:pPr>
            <a:r>
              <a:rPr lang="en-US" altLang="zh-CN" sz="1000">
                <a:solidFill>
                  <a:schemeClr val="bg2"/>
                </a:solidFill>
                <a:latin typeface="Arial" panose="020B0604020202020204" pitchFamily="34" charset="0"/>
              </a:rPr>
              <a:t>@appointmentReason VARCHAR(40) OUTPUT,</a:t>
            </a:r>
          </a:p>
          <a:p>
            <a:pPr algn="l">
              <a:buFont typeface="Wingdings" panose="05000000000000000000" charset="0"/>
            </a:pPr>
            <a:r>
              <a:rPr lang="en-US" altLang="zh-CN" sz="1000">
                <a:solidFill>
                  <a:schemeClr val="bg2"/>
                </a:solidFill>
                <a:latin typeface="Arial" panose="020B0604020202020204" pitchFamily="34" charset="0"/>
              </a:rPr>
              <a:t>@appointmentStartTime DATETIME OUTPUT</a:t>
            </a:r>
          </a:p>
          <a:p>
            <a:pPr algn="l">
              <a:buFont typeface="Wingdings" panose="05000000000000000000" charset="0"/>
            </a:pPr>
            <a:r>
              <a:rPr lang="en-US" altLang="zh-CN" sz="1000">
                <a:solidFill>
                  <a:schemeClr val="bg2"/>
                </a:solidFill>
                <a:latin typeface="Arial" panose="020B0604020202020204" pitchFamily="34" charset="0"/>
              </a:rPr>
              <a:t>)</a:t>
            </a:r>
          </a:p>
          <a:p>
            <a:pPr algn="l">
              <a:buFont typeface="Wingdings" panose="05000000000000000000" charset="0"/>
            </a:pPr>
            <a:r>
              <a:rPr lang="en-US" altLang="zh-CN" sz="1000">
                <a:solidFill>
                  <a:schemeClr val="bg2"/>
                </a:solidFill>
                <a:latin typeface="Arial" panose="020B0604020202020204" pitchFamily="34" charset="0"/>
              </a:rPr>
              <a:t>AS </a:t>
            </a:r>
          </a:p>
          <a:p>
            <a:pPr algn="l">
              <a:buFont typeface="Wingdings" panose="05000000000000000000" charset="0"/>
            </a:pPr>
            <a:r>
              <a:rPr lang="en-US" altLang="zh-CN" sz="1000">
                <a:solidFill>
                  <a:schemeClr val="bg2"/>
                </a:solidFill>
                <a:latin typeface="Arial" panose="020B0604020202020204" pitchFamily="34" charset="0"/>
              </a:rPr>
              <a:t>BEGIN</a:t>
            </a:r>
          </a:p>
          <a:p>
            <a:pPr algn="l">
              <a:buFont typeface="Wingdings" panose="05000000000000000000" charset="0"/>
            </a:pPr>
            <a:endParaRPr lang="en-US" altLang="zh-CN" sz="1000">
              <a:solidFill>
                <a:schemeClr val="bg2"/>
              </a:solidFill>
              <a:latin typeface="Arial" panose="020B0604020202020204" pitchFamily="34" charset="0"/>
            </a:endParaRPr>
          </a:p>
          <a:p>
            <a:pPr algn="l">
              <a:buFont typeface="Wingdings" panose="05000000000000000000" charset="0"/>
            </a:pPr>
            <a:endParaRPr lang="en-US" altLang="zh-CN" sz="1000">
              <a:solidFill>
                <a:schemeClr val="bg2"/>
              </a:solidFill>
              <a:latin typeface="Arial" panose="020B0604020202020204" pitchFamily="34" charset="0"/>
            </a:endParaRPr>
          </a:p>
          <a:p>
            <a:pPr algn="l">
              <a:buFont typeface="Wingdings" panose="05000000000000000000" charset="0"/>
            </a:pPr>
            <a:r>
              <a:rPr lang="en-US" altLang="zh-CN" sz="1000">
                <a:solidFill>
                  <a:schemeClr val="bg2"/>
                </a:solidFill>
                <a:latin typeface="Arial" panose="020B0604020202020204" pitchFamily="34" charset="0"/>
              </a:rPr>
              <a:t>Select Appointment.Appointment_Reason as Appointment_Reason, Appointment.Start_Time as Appointments from Appointment</a:t>
            </a:r>
          </a:p>
          <a:p>
            <a:pPr algn="l">
              <a:buFont typeface="Wingdings" panose="05000000000000000000" charset="0"/>
            </a:pPr>
            <a:r>
              <a:rPr lang="en-US" altLang="zh-CN" sz="1000">
                <a:solidFill>
                  <a:schemeClr val="bg2"/>
                </a:solidFill>
                <a:latin typeface="Arial" panose="020B0604020202020204" pitchFamily="34" charset="0"/>
              </a:rPr>
              <a:t>inner join Patient on Patient.Patient_ID = Appointment.Patient_ID</a:t>
            </a:r>
          </a:p>
          <a:p>
            <a:pPr algn="l">
              <a:buFont typeface="Wingdings" panose="05000000000000000000" charset="0"/>
            </a:pPr>
            <a:r>
              <a:rPr lang="en-US" altLang="zh-CN" sz="1000">
                <a:solidFill>
                  <a:schemeClr val="bg2"/>
                </a:solidFill>
                <a:latin typeface="Arial" panose="020B0604020202020204" pitchFamily="34" charset="0"/>
              </a:rPr>
              <a:t>where Patient.Patient_ID=@patient;</a:t>
            </a:r>
          </a:p>
          <a:p>
            <a:pPr algn="l">
              <a:buFont typeface="Wingdings" panose="05000000000000000000" charset="0"/>
            </a:pPr>
            <a:r>
              <a:rPr lang="en-US" altLang="zh-CN" sz="1000">
                <a:solidFill>
                  <a:schemeClr val="bg2"/>
                </a:solidFill>
                <a:latin typeface="Arial" panose="020B0604020202020204" pitchFamily="34" charset="0"/>
              </a:rPr>
              <a:t>END</a:t>
            </a:r>
          </a:p>
        </p:txBody>
      </p:sp>
      <p:sp>
        <p:nvSpPr>
          <p:cNvPr id="12292" name="直接连接符 12291"/>
          <p:cNvSpPr/>
          <p:nvPr/>
        </p:nvSpPr>
        <p:spPr>
          <a:xfrm>
            <a:off x="0" y="361950"/>
            <a:ext cx="2209800" cy="0"/>
          </a:xfrm>
          <a:prstGeom prst="line">
            <a:avLst/>
          </a:prstGeom>
          <a:ln w="635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2293" name="直接连接符 12292"/>
          <p:cNvSpPr/>
          <p:nvPr/>
        </p:nvSpPr>
        <p:spPr>
          <a:xfrm>
            <a:off x="6934200" y="361950"/>
            <a:ext cx="2209800" cy="0"/>
          </a:xfrm>
          <a:prstGeom prst="line">
            <a:avLst/>
          </a:prstGeom>
          <a:ln w="635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" name="文本框 3"/>
          <p:cNvSpPr txBox="1"/>
          <p:nvPr/>
        </p:nvSpPr>
        <p:spPr>
          <a:xfrm>
            <a:off x="321945" y="1109980"/>
            <a:ext cx="3853815" cy="2603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>
              <a:buFont typeface="Wingdings" panose="05000000000000000000" charset="0"/>
            </a:pPr>
            <a:r>
              <a:rPr lang="en-US" altLang="zh-CN" sz="1100" b="1" i="1" u="sng" dirty="0">
                <a:solidFill>
                  <a:srgbClr val="957B55"/>
                </a:solidFill>
                <a:sym typeface="+mn-ea"/>
              </a:rPr>
              <a:t>Create Procedure to get All Appointments of a patient:</a:t>
            </a:r>
          </a:p>
        </p:txBody>
      </p:sp>
      <p:grpSp>
        <p:nvGrpSpPr>
          <p:cNvPr id="25682" name="组合 25681"/>
          <p:cNvGrpSpPr/>
          <p:nvPr/>
        </p:nvGrpSpPr>
        <p:grpSpPr>
          <a:xfrm>
            <a:off x="4272915" y="2958465"/>
            <a:ext cx="4462780" cy="1907540"/>
            <a:chOff x="0" y="0"/>
            <a:chExt cx="2724" cy="1835"/>
          </a:xfrm>
        </p:grpSpPr>
        <p:sp>
          <p:nvSpPr>
            <p:cNvPr id="25683" name="椭圆 25682"/>
            <p:cNvSpPr/>
            <p:nvPr/>
          </p:nvSpPr>
          <p:spPr>
            <a:xfrm flipV="1">
              <a:off x="0" y="1755"/>
              <a:ext cx="2724" cy="80"/>
            </a:xfrm>
            <a:prstGeom prst="ellipse">
              <a:avLst/>
            </a:prstGeom>
            <a:gradFill rotWithShape="1">
              <a:gsLst>
                <a:gs pos="0">
                  <a:schemeClr val="tx1">
                    <a:alpha val="20000"/>
                  </a:schemeClr>
                </a:gs>
                <a:gs pos="100000">
                  <a:schemeClr val="tx1">
                    <a:gamma/>
                    <a:shade val="46275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pic>
          <p:nvPicPr>
            <p:cNvPr id="25685" name="图片 25684" descr="apple icons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0" y="0"/>
              <a:ext cx="2246" cy="1810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5" name="文本框 4"/>
          <p:cNvSpPr txBox="1"/>
          <p:nvPr/>
        </p:nvSpPr>
        <p:spPr>
          <a:xfrm>
            <a:off x="4523105" y="1109980"/>
            <a:ext cx="1433195" cy="26035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>
              <a:buFont typeface="Wingdings" panose="05000000000000000000" charset="0"/>
            </a:pPr>
            <a:r>
              <a:rPr lang="en-US" altLang="zh-CN" sz="1100" b="1" i="1" u="sng" dirty="0">
                <a:solidFill>
                  <a:srgbClr val="957B55"/>
                </a:solidFill>
                <a:sym typeface="+mn-ea"/>
              </a:rPr>
              <a:t>EXEC Procedure</a:t>
            </a:r>
            <a:r>
              <a:rPr lang="zh-CN" altLang="en-US" sz="1100" b="1" i="1" u="sng" dirty="0">
                <a:solidFill>
                  <a:srgbClr val="957B55"/>
                </a:solidFill>
                <a:sym typeface="+mn-ea"/>
              </a:rPr>
              <a:t>：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4523105" y="1428115"/>
            <a:ext cx="4461510" cy="13220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l">
              <a:buFont typeface="Wingdings" panose="05000000000000000000" charset="0"/>
            </a:pPr>
            <a:r>
              <a:rPr lang="en-US" altLang="zh-CN" sz="1000">
                <a:solidFill>
                  <a:schemeClr val="bg2"/>
                </a:solidFill>
                <a:latin typeface="Arial" panose="020B0604020202020204" pitchFamily="34" charset="0"/>
              </a:rPr>
              <a:t>DECLARE </a:t>
            </a:r>
          </a:p>
          <a:p>
            <a:pPr algn="l">
              <a:buFont typeface="Wingdings" panose="05000000000000000000" charset="0"/>
            </a:pPr>
            <a:r>
              <a:rPr lang="en-US" altLang="zh-CN" sz="1000">
                <a:solidFill>
                  <a:schemeClr val="bg2"/>
                </a:solidFill>
                <a:latin typeface="Arial" panose="020B0604020202020204" pitchFamily="34" charset="0"/>
              </a:rPr>
              <a:t>@patient_id INT,</a:t>
            </a:r>
          </a:p>
          <a:p>
            <a:pPr algn="l">
              <a:buFont typeface="Wingdings" panose="05000000000000000000" charset="0"/>
            </a:pPr>
            <a:r>
              <a:rPr lang="en-US" altLang="zh-CN" sz="1000">
                <a:solidFill>
                  <a:schemeClr val="bg2"/>
                </a:solidFill>
                <a:latin typeface="Arial" panose="020B0604020202020204" pitchFamily="34" charset="0"/>
              </a:rPr>
              <a:t>@appointment_reason VARCHAR (40),</a:t>
            </a:r>
          </a:p>
          <a:p>
            <a:pPr algn="l">
              <a:buFont typeface="Wingdings" panose="05000000000000000000" charset="0"/>
            </a:pPr>
            <a:r>
              <a:rPr lang="en-US" altLang="zh-CN" sz="1000">
                <a:solidFill>
                  <a:schemeClr val="bg2"/>
                </a:solidFill>
                <a:latin typeface="Arial" panose="020B0604020202020204" pitchFamily="34" charset="0"/>
              </a:rPr>
              <a:t>@appointment_start DATETIME</a:t>
            </a:r>
          </a:p>
          <a:p>
            <a:pPr algn="l">
              <a:buFont typeface="Wingdings" panose="05000000000000000000" charset="0"/>
            </a:pPr>
            <a:r>
              <a:rPr lang="en-US" altLang="zh-CN" sz="1000">
                <a:solidFill>
                  <a:schemeClr val="bg2"/>
                </a:solidFill>
                <a:latin typeface="Arial" panose="020B0604020202020204" pitchFamily="34" charset="0"/>
              </a:rPr>
              <a:t>EXEC GetPatientAppointments</a:t>
            </a:r>
          </a:p>
          <a:p>
            <a:pPr algn="l">
              <a:buFont typeface="Wingdings" panose="05000000000000000000" charset="0"/>
            </a:pPr>
            <a:r>
              <a:rPr lang="en-US" altLang="zh-CN" sz="1000">
                <a:solidFill>
                  <a:schemeClr val="bg2"/>
                </a:solidFill>
                <a:latin typeface="Arial" panose="020B0604020202020204" pitchFamily="34" charset="0"/>
              </a:rPr>
              <a:t>    @patient = 102,</a:t>
            </a:r>
          </a:p>
          <a:p>
            <a:pPr algn="l">
              <a:buFont typeface="Wingdings" panose="05000000000000000000" charset="0"/>
            </a:pPr>
            <a:r>
              <a:rPr lang="en-US" altLang="zh-CN" sz="1000">
                <a:solidFill>
                  <a:schemeClr val="bg2"/>
                </a:solidFill>
                <a:latin typeface="Arial" panose="020B0604020202020204" pitchFamily="34" charset="0"/>
              </a:rPr>
              <a:t>    @appointmentReason = @appointment_reason OUTPUT,</a:t>
            </a:r>
          </a:p>
          <a:p>
            <a:pPr algn="l">
              <a:buFont typeface="Wingdings" panose="05000000000000000000" charset="0"/>
            </a:pPr>
            <a:r>
              <a:rPr lang="en-US" altLang="zh-CN" sz="1000">
                <a:solidFill>
                  <a:schemeClr val="bg2"/>
                </a:solidFill>
                <a:latin typeface="Arial" panose="020B0604020202020204" pitchFamily="34" charset="0"/>
              </a:rPr>
              <a:t>	@appointmentStartTime= @appointment_start OUTPUT;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0765" y="3202305"/>
            <a:ext cx="3307080" cy="93726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 r="-64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文本框 12289"/>
          <p:cNvSpPr txBox="1"/>
          <p:nvPr/>
        </p:nvSpPr>
        <p:spPr>
          <a:xfrm>
            <a:off x="2770505" y="162243"/>
            <a:ext cx="3603625" cy="39878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algn="l"/>
            <a:r>
              <a:rPr lang="en-US" altLang="zh-CN" sz="2000" b="1">
                <a:latin typeface="Arial" panose="020B0604020202020204" pitchFamily="34" charset="0"/>
              </a:rPr>
              <a:t>03 Database Objects - </a:t>
            </a:r>
            <a:r>
              <a:rPr lang="en-US" altLang="zh-CN" sz="2000" b="1">
                <a:solidFill>
                  <a:srgbClr val="88714E"/>
                </a:solidFill>
                <a:latin typeface="Arial" panose="020B0604020202020204" pitchFamily="34" charset="0"/>
              </a:rPr>
              <a:t>Views</a:t>
            </a:r>
          </a:p>
        </p:txBody>
      </p:sp>
      <p:sp>
        <p:nvSpPr>
          <p:cNvPr id="12291" name="文本框 12290"/>
          <p:cNvSpPr txBox="1"/>
          <p:nvPr/>
        </p:nvSpPr>
        <p:spPr>
          <a:xfrm>
            <a:off x="480695" y="1576070"/>
            <a:ext cx="4155440" cy="13220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l">
              <a:buFont typeface="Wingdings" panose="05000000000000000000" charset="0"/>
            </a:pPr>
            <a:r>
              <a:rPr lang="en-US" altLang="zh-CN" sz="1000">
                <a:solidFill>
                  <a:schemeClr val="bg2"/>
                </a:solidFill>
                <a:latin typeface="Arial" panose="020B0604020202020204" pitchFamily="34" charset="0"/>
              </a:rPr>
              <a:t>CREATE VIEW MedicalOrderDetails AS</a:t>
            </a:r>
          </a:p>
          <a:p>
            <a:pPr algn="l">
              <a:buFont typeface="Wingdings" panose="05000000000000000000" charset="0"/>
            </a:pPr>
            <a:r>
              <a:rPr lang="en-US" altLang="zh-CN" sz="1000">
                <a:solidFill>
                  <a:schemeClr val="bg2"/>
                </a:solidFill>
                <a:latin typeface="Arial" panose="020B0604020202020204" pitchFamily="34" charset="0"/>
              </a:rPr>
              <a:t>SELECT MedicalOrderItem.Order_ID, MedicalOrderItem.Item_ID, Item.Item_Name, Item.Item_Price, MedicalOrderItem.Quantity,</a:t>
            </a:r>
          </a:p>
          <a:p>
            <a:pPr algn="l">
              <a:buFont typeface="Wingdings" panose="05000000000000000000" charset="0"/>
            </a:pPr>
            <a:r>
              <a:rPr lang="en-US" altLang="zh-CN" sz="1000">
                <a:solidFill>
                  <a:schemeClr val="bg2"/>
                </a:solidFill>
                <a:latin typeface="Arial" panose="020B0604020202020204" pitchFamily="34" charset="0"/>
              </a:rPr>
              <a:t>ROUND(Item.Item_Price * MedicalOrderItem.Quantity,0) AS "ExtendedPrice"</a:t>
            </a:r>
          </a:p>
          <a:p>
            <a:pPr algn="l">
              <a:buFont typeface="Wingdings" panose="05000000000000000000" charset="0"/>
            </a:pPr>
            <a:r>
              <a:rPr lang="en-US" altLang="zh-CN" sz="1000">
                <a:solidFill>
                  <a:schemeClr val="bg2"/>
                </a:solidFill>
                <a:latin typeface="Arial" panose="020B0604020202020204" pitchFamily="34" charset="0"/>
              </a:rPr>
              <a:t>FROM Item</a:t>
            </a:r>
          </a:p>
          <a:p>
            <a:pPr algn="l">
              <a:buFont typeface="Wingdings" panose="05000000000000000000" charset="0"/>
            </a:pPr>
            <a:r>
              <a:rPr lang="en-US" altLang="zh-CN" sz="1000">
                <a:solidFill>
                  <a:schemeClr val="bg2"/>
                </a:solidFill>
                <a:latin typeface="Arial" panose="020B0604020202020204" pitchFamily="34" charset="0"/>
              </a:rPr>
              <a:t>JOIN MedicalOrderItem</a:t>
            </a:r>
          </a:p>
          <a:p>
            <a:pPr algn="l">
              <a:buFont typeface="Wingdings" panose="05000000000000000000" charset="0"/>
            </a:pPr>
            <a:r>
              <a:rPr lang="en-US" altLang="zh-CN" sz="1000">
                <a:solidFill>
                  <a:schemeClr val="bg2"/>
                </a:solidFill>
                <a:latin typeface="Arial" panose="020B0604020202020204" pitchFamily="34" charset="0"/>
              </a:rPr>
              <a:t>ON Item.Item_ID = MedicalOrderItem.Item_ID;</a:t>
            </a:r>
          </a:p>
        </p:txBody>
      </p:sp>
      <p:sp>
        <p:nvSpPr>
          <p:cNvPr id="12292" name="直接连接符 12291"/>
          <p:cNvSpPr/>
          <p:nvPr/>
        </p:nvSpPr>
        <p:spPr>
          <a:xfrm>
            <a:off x="0" y="361950"/>
            <a:ext cx="2209800" cy="0"/>
          </a:xfrm>
          <a:prstGeom prst="line">
            <a:avLst/>
          </a:prstGeom>
          <a:ln w="635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2293" name="直接连接符 12292"/>
          <p:cNvSpPr/>
          <p:nvPr/>
        </p:nvSpPr>
        <p:spPr>
          <a:xfrm>
            <a:off x="6934200" y="361950"/>
            <a:ext cx="2209800" cy="0"/>
          </a:xfrm>
          <a:prstGeom prst="line">
            <a:avLst/>
          </a:prstGeom>
          <a:ln w="635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" name="文本框 3"/>
          <p:cNvSpPr txBox="1"/>
          <p:nvPr/>
        </p:nvSpPr>
        <p:spPr>
          <a:xfrm>
            <a:off x="434975" y="1196340"/>
            <a:ext cx="3853815" cy="2603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>
              <a:buFont typeface="Wingdings" panose="05000000000000000000" charset="0"/>
            </a:pPr>
            <a:r>
              <a:rPr lang="en-US" altLang="zh-CN" sz="1100" b="1" i="1" u="sng" dirty="0">
                <a:solidFill>
                  <a:srgbClr val="957B55"/>
                </a:solidFill>
                <a:sym typeface="+mn-ea"/>
              </a:rPr>
              <a:t>View to get the Medical Order Deatils:</a:t>
            </a:r>
          </a:p>
        </p:txBody>
      </p:sp>
      <p:grpSp>
        <p:nvGrpSpPr>
          <p:cNvPr id="25682" name="组合 25681"/>
          <p:cNvGrpSpPr/>
          <p:nvPr/>
        </p:nvGrpSpPr>
        <p:grpSpPr>
          <a:xfrm>
            <a:off x="4286885" y="1370330"/>
            <a:ext cx="4462780" cy="3027680"/>
            <a:chOff x="0" y="40"/>
            <a:chExt cx="2724" cy="1795"/>
          </a:xfrm>
        </p:grpSpPr>
        <p:sp>
          <p:nvSpPr>
            <p:cNvPr id="25683" name="椭圆 25682"/>
            <p:cNvSpPr/>
            <p:nvPr/>
          </p:nvSpPr>
          <p:spPr>
            <a:xfrm flipV="1">
              <a:off x="0" y="1755"/>
              <a:ext cx="2724" cy="80"/>
            </a:xfrm>
            <a:prstGeom prst="ellipse">
              <a:avLst/>
            </a:prstGeom>
            <a:gradFill rotWithShape="1">
              <a:gsLst>
                <a:gs pos="0">
                  <a:schemeClr val="tx1">
                    <a:alpha val="20000"/>
                  </a:schemeClr>
                </a:gs>
                <a:gs pos="100000">
                  <a:schemeClr val="tx1">
                    <a:gamma/>
                    <a:shade val="46275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pic>
          <p:nvPicPr>
            <p:cNvPr id="25685" name="图片 25684" descr="apple icons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0" y="40"/>
              <a:ext cx="2213" cy="1667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5" name="文本框 4"/>
          <p:cNvSpPr txBox="1"/>
          <p:nvPr/>
        </p:nvSpPr>
        <p:spPr>
          <a:xfrm>
            <a:off x="480695" y="3192780"/>
            <a:ext cx="1061085" cy="26035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>
              <a:buFont typeface="Wingdings" panose="05000000000000000000" charset="0"/>
            </a:pPr>
            <a:r>
              <a:rPr lang="en-US" altLang="zh-CN" sz="1100" b="1" i="1" u="sng" dirty="0">
                <a:solidFill>
                  <a:srgbClr val="957B55"/>
                </a:solidFill>
                <a:sym typeface="+mn-ea"/>
              </a:rPr>
              <a:t>EXEC View</a:t>
            </a:r>
            <a:r>
              <a:rPr lang="zh-CN" altLang="en-US" sz="1100" b="1" i="1" u="sng" dirty="0">
                <a:solidFill>
                  <a:srgbClr val="957B55"/>
                </a:solidFill>
                <a:sym typeface="+mn-ea"/>
              </a:rPr>
              <a:t>：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480695" y="3510915"/>
            <a:ext cx="4461510" cy="24511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l">
              <a:buFont typeface="Wingdings" panose="05000000000000000000" charset="0"/>
            </a:pPr>
            <a:r>
              <a:rPr lang="en-US" altLang="zh-CN" sz="1000">
                <a:solidFill>
                  <a:schemeClr val="bg2"/>
                </a:solidFill>
                <a:latin typeface="Arial" panose="020B0604020202020204" pitchFamily="34" charset="0"/>
              </a:rPr>
              <a:t>EXEC('SELECT * FROM MedicalOrderDetails;')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2830" y="1576070"/>
            <a:ext cx="3200400" cy="179197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 r="-64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文本框 12289"/>
          <p:cNvSpPr txBox="1"/>
          <p:nvPr/>
        </p:nvSpPr>
        <p:spPr>
          <a:xfrm>
            <a:off x="2691130" y="162243"/>
            <a:ext cx="3890010" cy="39878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algn="l"/>
            <a:r>
              <a:rPr lang="en-US" altLang="zh-CN" sz="2000" b="1">
                <a:latin typeface="Arial" panose="020B0604020202020204" pitchFamily="34" charset="0"/>
              </a:rPr>
              <a:t>03 Database Objects - </a:t>
            </a:r>
            <a:r>
              <a:rPr lang="en-US" altLang="zh-CN" sz="2000" b="1">
                <a:solidFill>
                  <a:srgbClr val="88714E"/>
                </a:solidFill>
                <a:latin typeface="Arial" panose="020B0604020202020204" pitchFamily="34" charset="0"/>
              </a:rPr>
              <a:t>Triggers</a:t>
            </a:r>
          </a:p>
        </p:txBody>
      </p:sp>
      <p:sp>
        <p:nvSpPr>
          <p:cNvPr id="12291" name="文本框 12290"/>
          <p:cNvSpPr txBox="1"/>
          <p:nvPr/>
        </p:nvSpPr>
        <p:spPr>
          <a:xfrm>
            <a:off x="895985" y="1448435"/>
            <a:ext cx="7480935" cy="22453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l">
              <a:buFont typeface="Wingdings" panose="05000000000000000000" charset="0"/>
            </a:pPr>
            <a:r>
              <a:rPr lang="en-US" altLang="zh-CN" sz="1000">
                <a:solidFill>
                  <a:schemeClr val="bg2"/>
                </a:solidFill>
                <a:latin typeface="Arial" panose="020B0604020202020204" pitchFamily="34" charset="0"/>
              </a:rPr>
              <a:t>CREATE TRIGGER UpdateItemStockQuantity</a:t>
            </a:r>
          </a:p>
          <a:p>
            <a:pPr algn="l">
              <a:buFont typeface="Wingdings" panose="05000000000000000000" charset="0"/>
            </a:pPr>
            <a:r>
              <a:rPr lang="en-US" altLang="zh-CN" sz="1000">
                <a:solidFill>
                  <a:schemeClr val="bg2"/>
                </a:solidFill>
                <a:latin typeface="Arial" panose="020B0604020202020204" pitchFamily="34" charset="0"/>
              </a:rPr>
              <a:t>ON MedicalOrder </a:t>
            </a:r>
          </a:p>
          <a:p>
            <a:pPr algn="l">
              <a:buFont typeface="Wingdings" panose="05000000000000000000" charset="0"/>
            </a:pPr>
            <a:r>
              <a:rPr lang="en-US" altLang="zh-CN" sz="1000">
                <a:solidFill>
                  <a:schemeClr val="bg2"/>
                </a:solidFill>
                <a:latin typeface="Arial" panose="020B0604020202020204" pitchFamily="34" charset="0"/>
              </a:rPr>
              <a:t>AFTER UPDATE</a:t>
            </a:r>
          </a:p>
          <a:p>
            <a:pPr algn="l">
              <a:buFont typeface="Wingdings" panose="05000000000000000000" charset="0"/>
            </a:pPr>
            <a:r>
              <a:rPr lang="en-US" altLang="zh-CN" sz="1000">
                <a:solidFill>
                  <a:schemeClr val="bg2"/>
                </a:solidFill>
                <a:latin typeface="Arial" panose="020B0604020202020204" pitchFamily="34" charset="0"/>
              </a:rPr>
              <a:t>AS </a:t>
            </a:r>
          </a:p>
          <a:p>
            <a:pPr algn="l">
              <a:buFont typeface="Wingdings" panose="05000000000000000000" charset="0"/>
            </a:pPr>
            <a:r>
              <a:rPr lang="en-US" altLang="zh-CN" sz="1000">
                <a:solidFill>
                  <a:schemeClr val="bg2"/>
                </a:solidFill>
                <a:latin typeface="Arial" panose="020B0604020202020204" pitchFamily="34" charset="0"/>
              </a:rPr>
              <a:t>BEGIN</a:t>
            </a:r>
          </a:p>
          <a:p>
            <a:pPr algn="l">
              <a:buFont typeface="Wingdings" panose="05000000000000000000" charset="0"/>
            </a:pPr>
            <a:r>
              <a:rPr lang="en-US" altLang="zh-CN" sz="1000">
                <a:solidFill>
                  <a:schemeClr val="bg2"/>
                </a:solidFill>
                <a:latin typeface="Arial" panose="020B0604020202020204" pitchFamily="34" charset="0"/>
              </a:rPr>
              <a:t>UPDATE Item</a:t>
            </a:r>
          </a:p>
          <a:p>
            <a:pPr algn="l">
              <a:buFont typeface="Wingdings" panose="05000000000000000000" charset="0"/>
            </a:pPr>
            <a:r>
              <a:rPr lang="en-US" altLang="zh-CN" sz="1000">
                <a:solidFill>
                  <a:schemeClr val="bg2"/>
                </a:solidFill>
                <a:latin typeface="Arial" panose="020B0604020202020204" pitchFamily="34" charset="0"/>
              </a:rPr>
              <a:t>SET Item.Stock_Quantity = Item.Stock_Quantity + MedicalOrderItem.Quantity</a:t>
            </a:r>
          </a:p>
          <a:p>
            <a:pPr algn="l">
              <a:buFont typeface="Wingdings" panose="05000000000000000000" charset="0"/>
            </a:pPr>
            <a:r>
              <a:rPr lang="en-US" altLang="zh-CN" sz="1000">
                <a:solidFill>
                  <a:schemeClr val="bg2"/>
                </a:solidFill>
                <a:latin typeface="Arial" panose="020B0604020202020204" pitchFamily="34" charset="0"/>
              </a:rPr>
              <a:t>FROM MedicalOrder</a:t>
            </a:r>
          </a:p>
          <a:p>
            <a:pPr algn="l">
              <a:buFont typeface="Wingdings" panose="05000000000000000000" charset="0"/>
            </a:pPr>
            <a:r>
              <a:rPr lang="en-US" altLang="zh-CN" sz="1000">
                <a:solidFill>
                  <a:schemeClr val="bg2"/>
                </a:solidFill>
                <a:latin typeface="Arial" panose="020B0604020202020204" pitchFamily="34" charset="0"/>
              </a:rPr>
              <a:t>INNER JOIN MedicalOrderItem</a:t>
            </a:r>
          </a:p>
          <a:p>
            <a:pPr algn="l">
              <a:buFont typeface="Wingdings" panose="05000000000000000000" charset="0"/>
            </a:pPr>
            <a:r>
              <a:rPr lang="en-US" altLang="zh-CN" sz="1000">
                <a:solidFill>
                  <a:schemeClr val="bg2"/>
                </a:solidFill>
                <a:latin typeface="Arial" panose="020B0604020202020204" pitchFamily="34" charset="0"/>
              </a:rPr>
              <a:t>ON MedicalOrderItem.Order_ID = MedicalOrder.Order_ID</a:t>
            </a:r>
          </a:p>
          <a:p>
            <a:pPr algn="l">
              <a:buFont typeface="Wingdings" panose="05000000000000000000" charset="0"/>
            </a:pPr>
            <a:r>
              <a:rPr lang="en-US" altLang="zh-CN" sz="1000">
                <a:solidFill>
                  <a:schemeClr val="bg2"/>
                </a:solidFill>
                <a:latin typeface="Arial" panose="020B0604020202020204" pitchFamily="34" charset="0"/>
              </a:rPr>
              <a:t>INNER JOIN Item</a:t>
            </a:r>
          </a:p>
          <a:p>
            <a:pPr algn="l">
              <a:buFont typeface="Wingdings" panose="05000000000000000000" charset="0"/>
            </a:pPr>
            <a:r>
              <a:rPr lang="en-US" altLang="zh-CN" sz="1000">
                <a:solidFill>
                  <a:schemeClr val="bg2"/>
                </a:solidFill>
                <a:latin typeface="Arial" panose="020B0604020202020204" pitchFamily="34" charset="0"/>
              </a:rPr>
              <a:t>ON Item.Item_ID = MedicalOrderItem.Item_ID</a:t>
            </a:r>
          </a:p>
          <a:p>
            <a:pPr algn="l">
              <a:buFont typeface="Wingdings" panose="05000000000000000000" charset="0"/>
            </a:pPr>
            <a:r>
              <a:rPr lang="en-US" altLang="zh-CN" sz="1000">
                <a:solidFill>
                  <a:schemeClr val="bg2"/>
                </a:solidFill>
                <a:latin typeface="Arial" panose="020B0604020202020204" pitchFamily="34" charset="0"/>
              </a:rPr>
              <a:t>where MedicalOrder.Status='Completed' AND EXISTS (SELECT 1 FROM inserted i WHERE i.Order_ID=MedicalOrder.Order_ID)</a:t>
            </a:r>
          </a:p>
          <a:p>
            <a:pPr algn="l">
              <a:buFont typeface="Wingdings" panose="05000000000000000000" charset="0"/>
            </a:pPr>
            <a:r>
              <a:rPr lang="en-US" altLang="zh-CN" sz="1000">
                <a:solidFill>
                  <a:schemeClr val="bg2"/>
                </a:solidFill>
                <a:latin typeface="Arial" panose="020B0604020202020204" pitchFamily="34" charset="0"/>
              </a:rPr>
              <a:t>END</a:t>
            </a:r>
          </a:p>
        </p:txBody>
      </p:sp>
      <p:sp>
        <p:nvSpPr>
          <p:cNvPr id="12292" name="直接连接符 12291"/>
          <p:cNvSpPr/>
          <p:nvPr/>
        </p:nvSpPr>
        <p:spPr>
          <a:xfrm>
            <a:off x="0" y="361950"/>
            <a:ext cx="2209800" cy="0"/>
          </a:xfrm>
          <a:prstGeom prst="line">
            <a:avLst/>
          </a:prstGeom>
          <a:ln w="635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2293" name="直接连接符 12292"/>
          <p:cNvSpPr/>
          <p:nvPr/>
        </p:nvSpPr>
        <p:spPr>
          <a:xfrm>
            <a:off x="6934200" y="361950"/>
            <a:ext cx="2209800" cy="0"/>
          </a:xfrm>
          <a:prstGeom prst="line">
            <a:avLst/>
          </a:prstGeom>
          <a:ln w="635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" name="文本框 3"/>
          <p:cNvSpPr txBox="1"/>
          <p:nvPr/>
        </p:nvSpPr>
        <p:spPr>
          <a:xfrm>
            <a:off x="895985" y="1136650"/>
            <a:ext cx="3853815" cy="2603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>
              <a:buFont typeface="Wingdings" panose="05000000000000000000" charset="0"/>
            </a:pPr>
            <a:r>
              <a:rPr lang="en-US" altLang="zh-CN" sz="1100" b="1" i="1" u="sng" dirty="0">
                <a:solidFill>
                  <a:srgbClr val="957B55"/>
                </a:solidFill>
                <a:sym typeface="+mn-ea"/>
              </a:rPr>
              <a:t>Trigger to get an Update on Stock  Quantity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729</Words>
  <Application>Microsoft Office PowerPoint</Application>
  <PresentationFormat>Custom</PresentationFormat>
  <Paragraphs>152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微软雅黑</vt:lpstr>
      <vt:lpstr>Arial</vt:lpstr>
      <vt:lpstr>Wingdings</vt:lpstr>
      <vt:lpstr>默认设计模板</vt:lpstr>
      <vt:lpstr>1_默认设计模板</vt:lpstr>
      <vt:lpstr>2_默认设计模板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X-DOG</dc:creator>
  <cp:lastModifiedBy>zijian zhang</cp:lastModifiedBy>
  <cp:revision>72</cp:revision>
  <dcterms:created xsi:type="dcterms:W3CDTF">2015-06-22T07:54:00Z</dcterms:created>
  <dcterms:modified xsi:type="dcterms:W3CDTF">2021-04-25T21:05:09Z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1</vt:r8>
  </property>
  <property fmtid="{D5CDD505-2E9C-101B-9397-08002B2CF9AE}" pid="3" name="KSOProductBuildVer">
    <vt:lpwstr>2052-11.1.0.9192</vt:lpwstr>
  </property>
</Properties>
</file>