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
      <p:font typeface="Open Sans" charset="1" panose="020B0606030504020204"/>
      <p:regular r:id="rId24"/>
    </p:embeddedFont>
    <p:embeddedFont>
      <p:font typeface="Open Sans Bold" charset="1" panose="020B0806030504020204"/>
      <p:regular r:id="rId25"/>
    </p:embeddedFont>
    <p:embeddedFont>
      <p:font typeface="Open Sans Italics" charset="1" panose="020B0606030504020204"/>
      <p:regular r:id="rId26"/>
    </p:embeddedFont>
    <p:embeddedFont>
      <p:font typeface="Open Sans Bold Italics" charset="1" panose="020B0806030504020204"/>
      <p:regular r:id="rId27"/>
    </p:embeddedFont>
    <p:embeddedFont>
      <p:font typeface="Open Sans Light" charset="1" panose="020B0306030504020204"/>
      <p:regular r:id="rId28"/>
    </p:embeddedFont>
    <p:embeddedFont>
      <p:font typeface="Open Sans Light Italics" charset="1" panose="020B0306030504020204"/>
      <p:regular r:id="rId29"/>
    </p:embeddedFont>
    <p:embeddedFont>
      <p:font typeface="Open Sans Ultra-Bold" charset="1" panose="00000000000000000000"/>
      <p:regular r:id="rId30"/>
    </p:embeddedFont>
    <p:embeddedFont>
      <p:font typeface="Open Sans Ultra-Bold Italics" charset="1" panose="00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303516"/>
            <a:ext cx="10910396" cy="2743200"/>
          </a:xfrm>
          <a:prstGeom prst="rect">
            <a:avLst/>
          </a:prstGeom>
        </p:spPr>
        <p:txBody>
          <a:bodyPr anchor="t" rtlCol="false" tIns="0" lIns="0" bIns="0" rIns="0">
            <a:spAutoFit/>
          </a:bodyPr>
          <a:lstStyle/>
          <a:p>
            <a:pPr algn="ctr">
              <a:lnSpc>
                <a:spcPts val="7050"/>
              </a:lnSpc>
            </a:pPr>
            <a:r>
              <a:rPr lang="en-US" sz="7500">
                <a:solidFill>
                  <a:srgbClr val="000000"/>
                </a:solidFill>
                <a:latin typeface="DM Sans Bold"/>
              </a:rPr>
              <a:t> INDIAN GENRE CLASSIFICATION AND INDENTIFICATION </a:t>
            </a:r>
          </a:p>
        </p:txBody>
      </p:sp>
      <p:sp>
        <p:nvSpPr>
          <p:cNvPr name="TextBox 18" id="18"/>
          <p:cNvSpPr txBox="true"/>
          <p:nvPr/>
        </p:nvSpPr>
        <p:spPr>
          <a:xfrm rot="0">
            <a:off x="9500034" y="6999306"/>
            <a:ext cx="8459795" cy="16829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R020 - Kaushal Jain</a:t>
            </a:r>
          </a:p>
          <a:p>
            <a:pPr algn="ctr">
              <a:lnSpc>
                <a:spcPts val="4381"/>
              </a:lnSpc>
            </a:pPr>
            <a:r>
              <a:rPr lang="en-US" sz="4381" spc="-87">
                <a:solidFill>
                  <a:srgbClr val="000000"/>
                </a:solidFill>
                <a:latin typeface="DM Sans Bold"/>
              </a:rPr>
              <a:t>R021 Keshav Kothari</a:t>
            </a:r>
          </a:p>
          <a:p>
            <a:pPr algn="ctr">
              <a:lnSpc>
                <a:spcPts val="4381"/>
              </a:lnSpc>
            </a:pPr>
            <a:r>
              <a:rPr lang="en-US" sz="4381" spc="-87">
                <a:solidFill>
                  <a:srgbClr val="000000"/>
                </a:solidFill>
                <a:latin typeface="DM Sans Bold"/>
              </a:rPr>
              <a:t>R022 - Krishna Bansal</a:t>
            </a:r>
          </a:p>
        </p:txBody>
      </p:sp>
      <p:sp>
        <p:nvSpPr>
          <p:cNvPr name="Freeform 19" id="19"/>
          <p:cNvSpPr/>
          <p:nvPr/>
        </p:nvSpPr>
        <p:spPr>
          <a:xfrm flipH="false" flipV="false" rot="0">
            <a:off x="1050833" y="2192400"/>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371754" y="912256"/>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Success cases</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1028700" y="2323405"/>
            <a:ext cx="17259300" cy="7633821"/>
          </a:xfrm>
          <a:prstGeom prst="rect">
            <a:avLst/>
          </a:prstGeom>
        </p:spPr>
        <p:txBody>
          <a:bodyPr anchor="t" rtlCol="false" tIns="0" lIns="0" bIns="0" rIns="0">
            <a:spAutoFit/>
          </a:bodyPr>
          <a:lstStyle/>
          <a:p>
            <a:pPr algn="l" marL="814915" indent="-407458" lvl="1">
              <a:lnSpc>
                <a:spcPts val="5095"/>
              </a:lnSpc>
              <a:spcBef>
                <a:spcPct val="0"/>
              </a:spcBef>
              <a:buFont typeface="Arial"/>
              <a:buChar char="•"/>
            </a:pPr>
            <a:r>
              <a:rPr lang="en-US" sz="3774" spc="226">
                <a:solidFill>
                  <a:srgbClr val="000000"/>
                </a:solidFill>
                <a:latin typeface="DM Sans"/>
              </a:rPr>
              <a:t>K – nearest neighbor(KNN)</a:t>
            </a:r>
            <a:r>
              <a:rPr lang="en-US" sz="3774" spc="226" strike="noStrike" u="none">
                <a:solidFill>
                  <a:srgbClr val="000000"/>
                </a:solidFill>
                <a:latin typeface="DM Sans"/>
              </a:rPr>
              <a:t>-  60% </a:t>
            </a:r>
          </a:p>
          <a:p>
            <a:pPr algn="l" marL="814915" indent="-407458" lvl="1">
              <a:lnSpc>
                <a:spcPts val="5095"/>
              </a:lnSpc>
              <a:spcBef>
                <a:spcPct val="0"/>
              </a:spcBef>
              <a:buFont typeface="Arial"/>
              <a:buChar char="•"/>
            </a:pPr>
            <a:r>
              <a:rPr lang="en-US" sz="3774" spc="226" strike="noStrike" u="none">
                <a:solidFill>
                  <a:srgbClr val="000000"/>
                </a:solidFill>
                <a:latin typeface="DM Sans"/>
              </a:rPr>
              <a:t>Support vector machine(SVM)- 62%</a:t>
            </a:r>
          </a:p>
          <a:p>
            <a:pPr algn="l" marL="814915" indent="-407458" lvl="1">
              <a:lnSpc>
                <a:spcPts val="5095"/>
              </a:lnSpc>
              <a:spcBef>
                <a:spcPct val="0"/>
              </a:spcBef>
              <a:buFont typeface="Arial"/>
              <a:buChar char="•"/>
            </a:pPr>
            <a:r>
              <a:rPr lang="en-US" sz="3774" spc="226" strike="noStrike" u="none">
                <a:solidFill>
                  <a:srgbClr val="000000"/>
                </a:solidFill>
                <a:latin typeface="DM Sans"/>
              </a:rPr>
              <a:t>Gradient Boosting- 74%</a:t>
            </a:r>
          </a:p>
          <a:p>
            <a:pPr algn="l" marL="814915" indent="-407458" lvl="1">
              <a:lnSpc>
                <a:spcPts val="5095"/>
              </a:lnSpc>
              <a:spcBef>
                <a:spcPct val="0"/>
              </a:spcBef>
              <a:buFont typeface="Arial"/>
              <a:buChar char="•"/>
            </a:pPr>
            <a:r>
              <a:rPr lang="en-US" sz="3774" spc="226" strike="noStrike" u="none">
                <a:solidFill>
                  <a:srgbClr val="000000"/>
                </a:solidFill>
                <a:latin typeface="DM Sans"/>
              </a:rPr>
              <a:t>Decision Trees- 45% </a:t>
            </a:r>
          </a:p>
          <a:p>
            <a:pPr algn="l" marL="814915" indent="-407458" lvl="1">
              <a:lnSpc>
                <a:spcPts val="5095"/>
              </a:lnSpc>
              <a:spcBef>
                <a:spcPct val="0"/>
              </a:spcBef>
              <a:buFont typeface="Arial"/>
              <a:buChar char="•"/>
            </a:pPr>
            <a:r>
              <a:rPr lang="en-US" sz="3774" spc="226" strike="noStrike" u="none">
                <a:solidFill>
                  <a:srgbClr val="000000"/>
                </a:solidFill>
                <a:latin typeface="DM Sans"/>
              </a:rPr>
              <a:t>Random forest - 45%</a:t>
            </a:r>
          </a:p>
          <a:p>
            <a:pPr algn="l">
              <a:lnSpc>
                <a:spcPts val="5095"/>
              </a:lnSpc>
              <a:spcBef>
                <a:spcPct val="0"/>
              </a:spcBef>
            </a:pPr>
          </a:p>
          <a:p>
            <a:pPr algn="l" marL="814915" indent="-407458" lvl="1">
              <a:lnSpc>
                <a:spcPts val="5095"/>
              </a:lnSpc>
              <a:spcBef>
                <a:spcPct val="0"/>
              </a:spcBef>
              <a:buFont typeface="Arial"/>
              <a:buChar char="•"/>
            </a:pPr>
            <a:r>
              <a:rPr lang="en-US" sz="3774" spc="226" strike="noStrike" u="none">
                <a:solidFill>
                  <a:srgbClr val="000000"/>
                </a:solidFill>
                <a:latin typeface="DM Sans"/>
              </a:rPr>
              <a:t> 74% success rate in Gradient Boosting means your music genre classifier is identifying some songs correctly (2 out of 3), but there's room for improvement. It needs to be more accurate to reach your 95% mission goal.</a:t>
            </a:r>
          </a:p>
          <a:p>
            <a:pPr algn="l">
              <a:lnSpc>
                <a:spcPts val="5095"/>
              </a:lnSpc>
              <a:spcBef>
                <a:spcPct val="0"/>
              </a:spcBef>
            </a:pPr>
          </a:p>
          <a:p>
            <a:pPr algn="l">
              <a:lnSpc>
                <a:spcPts val="509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604521"/>
            <a:ext cx="4738909" cy="3216572"/>
            <a:chOff x="0" y="0"/>
            <a:chExt cx="986463" cy="669570"/>
          </a:xfrm>
        </p:grpSpPr>
        <p:sp>
          <p:nvSpPr>
            <p:cNvPr name="Freeform 4" id="4"/>
            <p:cNvSpPr/>
            <p:nvPr/>
          </p:nvSpPr>
          <p:spPr>
            <a:xfrm flipH="false" flipV="false" rot="0">
              <a:off x="0" y="0"/>
              <a:ext cx="986463" cy="669570"/>
            </a:xfrm>
            <a:custGeom>
              <a:avLst/>
              <a:gdLst/>
              <a:ahLst/>
              <a:cxnLst/>
              <a:rect r="r" b="b" t="t" l="l"/>
              <a:pathLst>
                <a:path h="669570" w="986463">
                  <a:moveTo>
                    <a:pt x="55546" y="0"/>
                  </a:moveTo>
                  <a:lnTo>
                    <a:pt x="930918" y="0"/>
                  </a:lnTo>
                  <a:cubicBezTo>
                    <a:pt x="945649" y="0"/>
                    <a:pt x="959778" y="5852"/>
                    <a:pt x="970194" y="16269"/>
                  </a:cubicBezTo>
                  <a:cubicBezTo>
                    <a:pt x="980611" y="26686"/>
                    <a:pt x="986463" y="40814"/>
                    <a:pt x="986463" y="55546"/>
                  </a:cubicBezTo>
                  <a:lnTo>
                    <a:pt x="986463" y="614024"/>
                  </a:lnTo>
                  <a:cubicBezTo>
                    <a:pt x="986463" y="644701"/>
                    <a:pt x="961595" y="669570"/>
                    <a:pt x="930918" y="669570"/>
                  </a:cubicBezTo>
                  <a:lnTo>
                    <a:pt x="55546" y="669570"/>
                  </a:lnTo>
                  <a:cubicBezTo>
                    <a:pt x="40814" y="669570"/>
                    <a:pt x="26686" y="663718"/>
                    <a:pt x="16269" y="653301"/>
                  </a:cubicBezTo>
                  <a:cubicBezTo>
                    <a:pt x="5852" y="642884"/>
                    <a:pt x="0" y="628756"/>
                    <a:pt x="0" y="614024"/>
                  </a:cubicBezTo>
                  <a:lnTo>
                    <a:pt x="0" y="55546"/>
                  </a:lnTo>
                  <a:cubicBezTo>
                    <a:pt x="0" y="40814"/>
                    <a:pt x="5852" y="26686"/>
                    <a:pt x="16269" y="16269"/>
                  </a:cubicBezTo>
                  <a:cubicBezTo>
                    <a:pt x="26686" y="5852"/>
                    <a:pt x="40814" y="0"/>
                    <a:pt x="55546"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986463" cy="70767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016443" y="3686394"/>
            <a:ext cx="4762529" cy="3216572"/>
            <a:chOff x="0" y="0"/>
            <a:chExt cx="991380" cy="669570"/>
          </a:xfrm>
        </p:grpSpPr>
        <p:sp>
          <p:nvSpPr>
            <p:cNvPr name="Freeform 10" id="10"/>
            <p:cNvSpPr/>
            <p:nvPr/>
          </p:nvSpPr>
          <p:spPr>
            <a:xfrm flipH="false" flipV="false" rot="0">
              <a:off x="0" y="0"/>
              <a:ext cx="991380" cy="669570"/>
            </a:xfrm>
            <a:custGeom>
              <a:avLst/>
              <a:gdLst/>
              <a:ahLst/>
              <a:cxnLst/>
              <a:rect r="r" b="b" t="t" l="l"/>
              <a:pathLst>
                <a:path h="669570" w="991380">
                  <a:moveTo>
                    <a:pt x="55270" y="0"/>
                  </a:moveTo>
                  <a:lnTo>
                    <a:pt x="936110" y="0"/>
                  </a:lnTo>
                  <a:cubicBezTo>
                    <a:pt x="950769" y="0"/>
                    <a:pt x="964827" y="5823"/>
                    <a:pt x="975192" y="16188"/>
                  </a:cubicBezTo>
                  <a:cubicBezTo>
                    <a:pt x="985557" y="26553"/>
                    <a:pt x="991380" y="40612"/>
                    <a:pt x="991380" y="55270"/>
                  </a:cubicBezTo>
                  <a:lnTo>
                    <a:pt x="991380" y="614300"/>
                  </a:lnTo>
                  <a:cubicBezTo>
                    <a:pt x="991380" y="644825"/>
                    <a:pt x="966635" y="669570"/>
                    <a:pt x="936110" y="669570"/>
                  </a:cubicBezTo>
                  <a:lnTo>
                    <a:pt x="55270" y="669570"/>
                  </a:lnTo>
                  <a:cubicBezTo>
                    <a:pt x="24745" y="669570"/>
                    <a:pt x="0" y="644825"/>
                    <a:pt x="0" y="614300"/>
                  </a:cubicBezTo>
                  <a:lnTo>
                    <a:pt x="0" y="55270"/>
                  </a:lnTo>
                  <a:cubicBezTo>
                    <a:pt x="0" y="24745"/>
                    <a:pt x="24745" y="0"/>
                    <a:pt x="55270"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991380" cy="70767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848544" y="2224392"/>
            <a:ext cx="3099220" cy="2030307"/>
          </a:xfrm>
          <a:prstGeom prst="rect">
            <a:avLst/>
          </a:prstGeom>
        </p:spPr>
        <p:txBody>
          <a:bodyPr anchor="t" rtlCol="false" tIns="0" lIns="0" bIns="0" rIns="0">
            <a:spAutoFit/>
          </a:bodyPr>
          <a:lstStyle/>
          <a:p>
            <a:pPr marL="0" indent="0" lvl="0">
              <a:lnSpc>
                <a:spcPts val="3269"/>
              </a:lnSpc>
              <a:spcBef>
                <a:spcPct val="0"/>
              </a:spcBef>
            </a:pPr>
            <a:r>
              <a:rPr lang="en-US" sz="2422" spc="145">
                <a:solidFill>
                  <a:srgbClr val="000000"/>
                </a:solidFill>
                <a:latin typeface="DM Sans Bold"/>
              </a:rPr>
              <a:t>1 .some songs may have more than one genre so we are not able to classify them</a:t>
            </a:r>
          </a:p>
        </p:txBody>
      </p:sp>
      <p:sp>
        <p:nvSpPr>
          <p:cNvPr name="TextBox 14" id="14"/>
          <p:cNvSpPr txBox="true"/>
          <p:nvPr/>
        </p:nvSpPr>
        <p:spPr>
          <a:xfrm rot="0">
            <a:off x="7328732" y="4366945"/>
            <a:ext cx="4137951" cy="1807846"/>
          </a:xfrm>
          <a:prstGeom prst="rect">
            <a:avLst/>
          </a:prstGeom>
        </p:spPr>
        <p:txBody>
          <a:bodyPr anchor="t" rtlCol="false" tIns="0" lIns="0" bIns="0" rIns="0">
            <a:spAutoFit/>
          </a:bodyPr>
          <a:lstStyle/>
          <a:p>
            <a:pPr marL="0" indent="0" lvl="0">
              <a:lnSpc>
                <a:spcPts val="4859"/>
              </a:lnSpc>
              <a:spcBef>
                <a:spcPct val="0"/>
              </a:spcBef>
            </a:pPr>
            <a:r>
              <a:rPr lang="en-US" sz="3599" spc="215">
                <a:solidFill>
                  <a:srgbClr val="000000"/>
                </a:solidFill>
                <a:latin typeface="DM Sans Bold"/>
              </a:rPr>
              <a:t>3. limited knowledge and experience</a:t>
            </a:r>
          </a:p>
        </p:txBody>
      </p:sp>
      <p:sp>
        <p:nvSpPr>
          <p:cNvPr name="TextBox 15" id="15"/>
          <p:cNvSpPr txBox="true"/>
          <p:nvPr/>
        </p:nvSpPr>
        <p:spPr>
          <a:xfrm rot="0">
            <a:off x="1345712" y="6468018"/>
            <a:ext cx="4137951" cy="588646"/>
          </a:xfrm>
          <a:prstGeom prst="rect">
            <a:avLst/>
          </a:prstGeom>
        </p:spPr>
        <p:txBody>
          <a:bodyPr anchor="t" rtlCol="false" tIns="0" lIns="0" bIns="0" rIns="0">
            <a:spAutoFit/>
          </a:bodyPr>
          <a:lstStyle/>
          <a:p>
            <a:pPr marL="777230" indent="-388615" lvl="1">
              <a:lnSpc>
                <a:spcPts val="4859"/>
              </a:lnSpc>
              <a:buFont typeface="Arial"/>
              <a:buChar char="•"/>
            </a:pPr>
            <a:r>
              <a:rPr lang="en-US" sz="3599" spc="215">
                <a:solidFill>
                  <a:srgbClr val="000000"/>
                </a:solidFill>
                <a:latin typeface="DM Sans Bold"/>
              </a:rPr>
              <a:t>2.Accuracy </a:t>
            </a:r>
          </a:p>
        </p:txBody>
      </p:sp>
      <p:sp>
        <p:nvSpPr>
          <p:cNvPr name="Freeform 16" id="1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0" id="2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1" id="2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2" id="2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23" id="23"/>
          <p:cNvSpPr txBox="true"/>
          <p:nvPr/>
        </p:nvSpPr>
        <p:spPr>
          <a:xfrm rot="0">
            <a:off x="5085134" y="667385"/>
            <a:ext cx="5038071" cy="752477"/>
          </a:xfrm>
          <a:prstGeom prst="rect">
            <a:avLst/>
          </a:prstGeom>
        </p:spPr>
        <p:txBody>
          <a:bodyPr anchor="t" rtlCol="false" tIns="0" lIns="0" bIns="0" rIns="0">
            <a:spAutoFit/>
          </a:bodyPr>
          <a:lstStyle/>
          <a:p>
            <a:pPr algn="ctr">
              <a:lnSpc>
                <a:spcPts val="6299"/>
              </a:lnSpc>
              <a:spcBef>
                <a:spcPct val="0"/>
              </a:spcBef>
            </a:pPr>
            <a:r>
              <a:rPr lang="en-US" sz="4499">
                <a:solidFill>
                  <a:srgbClr val="000000"/>
                </a:solidFill>
                <a:latin typeface="Open Sans Bold"/>
              </a:rPr>
              <a:t>Weaknesses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Final reflections and future steps</a:t>
            </a:r>
          </a:p>
        </p:txBody>
      </p:sp>
      <p:sp>
        <p:nvSpPr>
          <p:cNvPr name="TextBox 6" id="6"/>
          <p:cNvSpPr txBox="true"/>
          <p:nvPr/>
        </p:nvSpPr>
        <p:spPr>
          <a:xfrm rot="0">
            <a:off x="1504950" y="5398770"/>
            <a:ext cx="7707571" cy="4657725"/>
          </a:xfrm>
          <a:prstGeom prst="rect">
            <a:avLst/>
          </a:prstGeom>
        </p:spPr>
        <p:txBody>
          <a:bodyPr anchor="t" rtlCol="false" tIns="0" lIns="0" bIns="0" rIns="0">
            <a:spAutoFit/>
          </a:bodyPr>
          <a:lstStyle/>
          <a:p>
            <a:pPr marL="431799" indent="-215899" lvl="1">
              <a:lnSpc>
                <a:spcPts val="2699"/>
              </a:lnSpc>
              <a:buFont typeface="Arial"/>
              <a:buChar char="•"/>
            </a:pPr>
            <a:r>
              <a:rPr lang="en-US" sz="1999" spc="119">
                <a:solidFill>
                  <a:srgbClr val="000000"/>
                </a:solidFill>
                <a:latin typeface="DM Sans Bold"/>
              </a:rPr>
              <a:t>User Interface (GUI):</a:t>
            </a:r>
            <a:r>
              <a:rPr lang="en-US" sz="1999" spc="119">
                <a:solidFill>
                  <a:srgbClr val="000000"/>
                </a:solidFill>
                <a:latin typeface="DM Sans"/>
              </a:rPr>
              <a:t> Develop a user-friendly interface for easy music upload/selection and result display.</a:t>
            </a:r>
          </a:p>
          <a:p>
            <a:pPr marL="431799" indent="-215899" lvl="1">
              <a:lnSpc>
                <a:spcPts val="2699"/>
              </a:lnSpc>
              <a:buFont typeface="Arial"/>
              <a:buChar char="•"/>
            </a:pPr>
            <a:r>
              <a:rPr lang="en-US" sz="1999" spc="119">
                <a:solidFill>
                  <a:srgbClr val="000000"/>
                </a:solidFill>
                <a:latin typeface="DM Sans Bold"/>
              </a:rPr>
              <a:t>Web &amp; Mobile App Deployment:</a:t>
            </a:r>
            <a:r>
              <a:rPr lang="en-US" sz="1999" spc="119">
                <a:solidFill>
                  <a:srgbClr val="000000"/>
                </a:solidFill>
                <a:latin typeface="DM Sans"/>
              </a:rPr>
              <a:t> Increase accessibility by hosting on web and mobile platforms (consider technical aspects).</a:t>
            </a:r>
          </a:p>
          <a:p>
            <a:pPr marL="431799" indent="-215899" lvl="1">
              <a:lnSpc>
                <a:spcPts val="2699"/>
              </a:lnSpc>
              <a:buFont typeface="Arial"/>
              <a:buChar char="•"/>
            </a:pPr>
            <a:r>
              <a:rPr lang="en-US" sz="1999" spc="119">
                <a:solidFill>
                  <a:srgbClr val="000000"/>
                </a:solidFill>
                <a:latin typeface="DM Sans Bold"/>
              </a:rPr>
              <a:t>Artist Image Processing :</a:t>
            </a:r>
            <a:r>
              <a:rPr lang="en-US" sz="1999" spc="119">
                <a:solidFill>
                  <a:srgbClr val="000000"/>
                </a:solidFill>
                <a:latin typeface="DM Sans"/>
              </a:rPr>
              <a:t> Display artist image (complex - audio identification or artist database integration needed).</a:t>
            </a:r>
          </a:p>
          <a:p>
            <a:pPr marL="431799" indent="-215899" lvl="1">
              <a:lnSpc>
                <a:spcPts val="2699"/>
              </a:lnSpc>
              <a:buFont typeface="Arial"/>
              <a:buChar char="•"/>
            </a:pPr>
            <a:r>
              <a:rPr lang="en-US" sz="1999" spc="119">
                <a:solidFill>
                  <a:srgbClr val="000000"/>
                </a:solidFill>
                <a:latin typeface="DM Sans Bold"/>
              </a:rPr>
              <a:t>Recommendation System :</a:t>
            </a:r>
            <a:r>
              <a:rPr lang="en-US" sz="1999" spc="119">
                <a:solidFill>
                  <a:srgbClr val="000000"/>
                </a:solidFill>
                <a:latin typeface="DM Sans"/>
              </a:rPr>
              <a:t> Personalize user experience with recommendations based on listening history (requires data collection &amp; recommendation algorithms).</a:t>
            </a:r>
          </a:p>
          <a:p>
            <a:pPr marL="0" indent="0" lvl="0">
              <a:lnSpc>
                <a:spcPts val="269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644885" y="3698997"/>
            <a:ext cx="4614415" cy="4496957"/>
          </a:xfrm>
          <a:custGeom>
            <a:avLst/>
            <a:gdLst/>
            <a:ahLst/>
            <a:cxnLst/>
            <a:rect r="r" b="b" t="t" l="l"/>
            <a:pathLst>
              <a:path h="4496957" w="4614415">
                <a:moveTo>
                  <a:pt x="0" y="0"/>
                </a:moveTo>
                <a:lnTo>
                  <a:pt x="4614415" y="0"/>
                </a:lnTo>
                <a:lnTo>
                  <a:pt x="4614415" y="4496958"/>
                </a:lnTo>
                <a:lnTo>
                  <a:pt x="0" y="44969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1943457"/>
            <a:ext cx="5644443" cy="1744610"/>
          </a:xfrm>
          <a:prstGeom prst="rect">
            <a:avLst/>
          </a:prstGeom>
        </p:spPr>
        <p:txBody>
          <a:bodyPr anchor="t" rtlCol="false" tIns="0" lIns="0" bIns="0" rIns="0">
            <a:spAutoFit/>
          </a:bodyPr>
          <a:lstStyle/>
          <a:p>
            <a:pPr>
              <a:lnSpc>
                <a:spcPts val="6693"/>
              </a:lnSpc>
            </a:pPr>
            <a:r>
              <a:rPr lang="en-US" sz="6900">
                <a:solidFill>
                  <a:srgbClr val="000000"/>
                </a:solidFill>
                <a:latin typeface="DM Sans Bold"/>
              </a:rPr>
              <a:t>Origin of the creative idea</a:t>
            </a:r>
          </a:p>
        </p:txBody>
      </p:sp>
      <p:sp>
        <p:nvSpPr>
          <p:cNvPr name="TextBox 5" id="5"/>
          <p:cNvSpPr txBox="true"/>
          <p:nvPr/>
        </p:nvSpPr>
        <p:spPr>
          <a:xfrm rot="0">
            <a:off x="1028700" y="3660897"/>
            <a:ext cx="8987423" cy="6328410"/>
          </a:xfrm>
          <a:prstGeom prst="rect">
            <a:avLst/>
          </a:prstGeom>
        </p:spPr>
        <p:txBody>
          <a:bodyPr anchor="t" rtlCol="false" tIns="0" lIns="0" bIns="0" rIns="0">
            <a:spAutoFit/>
          </a:bodyPr>
          <a:lstStyle/>
          <a:p>
            <a:pPr>
              <a:lnSpc>
                <a:spcPts val="3104"/>
              </a:lnSpc>
            </a:pPr>
            <a:r>
              <a:rPr lang="en-US" sz="2299" spc="137">
                <a:solidFill>
                  <a:srgbClr val="000000"/>
                </a:solidFill>
                <a:latin typeface="DM Sans"/>
              </a:rPr>
              <a:t>This project classifies Indian music genres (Hindustani, Carnatic, etc.) using automated algorithms. It's challenging because India has many regional genres.</a:t>
            </a:r>
          </a:p>
          <a:p>
            <a:pPr marL="496567" indent="-248284" lvl="1">
              <a:lnSpc>
                <a:spcPts val="3104"/>
              </a:lnSpc>
              <a:buFont typeface="Arial"/>
              <a:buChar char="•"/>
            </a:pPr>
            <a:r>
              <a:rPr lang="en-US" sz="2299" spc="137">
                <a:solidFill>
                  <a:srgbClr val="000000"/>
                </a:solidFill>
                <a:latin typeface="DM Sans"/>
              </a:rPr>
              <a:t>They test features describing music's sound (spectral shape) and how humans perceive it (perceptual).</a:t>
            </a:r>
          </a:p>
          <a:p>
            <a:pPr marL="539746" indent="-269873" lvl="1">
              <a:lnSpc>
                <a:spcPts val="3374"/>
              </a:lnSpc>
              <a:buFont typeface="Arial"/>
              <a:buChar char="•"/>
            </a:pPr>
            <a:r>
              <a:rPr lang="en-US" sz="2499" spc="149">
                <a:solidFill>
                  <a:srgbClr val="000000"/>
                </a:solidFill>
                <a:latin typeface="DM Sans"/>
              </a:rPr>
              <a:t>Four </a:t>
            </a:r>
            <a:r>
              <a:rPr lang="en-US" sz="2499" spc="149">
                <a:solidFill>
                  <a:srgbClr val="000000"/>
                </a:solidFill>
                <a:latin typeface="DM Sans"/>
              </a:rPr>
              <a:t>algorithms</a:t>
            </a:r>
            <a:r>
              <a:rPr lang="en-US" sz="2499" spc="149">
                <a:solidFill>
                  <a:srgbClr val="000000"/>
                </a:solidFill>
                <a:latin typeface="DM Sans Bold"/>
              </a:rPr>
              <a:t> (kNN , SVM, Decision trees, Gradient Boosting)</a:t>
            </a:r>
            <a:r>
              <a:rPr lang="en-US" sz="2499" spc="149">
                <a:solidFill>
                  <a:srgbClr val="000000"/>
                </a:solidFill>
                <a:latin typeface="DM Sans"/>
              </a:rPr>
              <a:t> are compared to categorize the music.</a:t>
            </a:r>
          </a:p>
          <a:p>
            <a:pPr marL="496567" indent="-248284" lvl="1">
              <a:lnSpc>
                <a:spcPts val="3104"/>
              </a:lnSpc>
              <a:buFont typeface="Arial"/>
              <a:buChar char="•"/>
            </a:pPr>
            <a:r>
              <a:rPr lang="en-US" sz="2299" spc="137">
                <a:solidFill>
                  <a:srgbClr val="000000"/>
                </a:solidFill>
                <a:latin typeface="DM Sans Bold"/>
              </a:rPr>
              <a:t>Gradient Boosting</a:t>
            </a:r>
            <a:r>
              <a:rPr lang="en-US" sz="2299" spc="137">
                <a:solidFill>
                  <a:srgbClr val="000000"/>
                </a:solidFill>
                <a:latin typeface="DM Sans"/>
              </a:rPr>
              <a:t> </a:t>
            </a:r>
            <a:r>
              <a:rPr lang="en-US" sz="2299" spc="137">
                <a:solidFill>
                  <a:srgbClr val="000000"/>
                </a:solidFill>
                <a:latin typeface="DM Sans"/>
              </a:rPr>
              <a:t>performed better, with the most accurate combination achieving</a:t>
            </a:r>
            <a:r>
              <a:rPr lang="en-US" sz="2299" spc="137">
                <a:solidFill>
                  <a:srgbClr val="000000"/>
                </a:solidFill>
                <a:latin typeface="DM Sans Bold"/>
              </a:rPr>
              <a:t> 74% </a:t>
            </a:r>
          </a:p>
          <a:p>
            <a:pPr marL="496567" indent="-248284" lvl="1">
              <a:lnSpc>
                <a:spcPts val="3104"/>
              </a:lnSpc>
              <a:buFont typeface="Arial"/>
              <a:buChar char="•"/>
            </a:pPr>
            <a:r>
              <a:rPr lang="en-US" sz="2299" spc="137">
                <a:solidFill>
                  <a:srgbClr val="000000"/>
                </a:solidFill>
                <a:latin typeface="DM Sans"/>
              </a:rPr>
              <a:t>Adding unnecessary features often reduced accuracy.</a:t>
            </a:r>
          </a:p>
          <a:p>
            <a:pPr>
              <a:lnSpc>
                <a:spcPts val="3104"/>
              </a:lnSpc>
            </a:pPr>
            <a:r>
              <a:rPr lang="en-US" sz="2299" spc="137">
                <a:solidFill>
                  <a:srgbClr val="000000"/>
                </a:solidFill>
                <a:latin typeface="DM Sans"/>
              </a:rPr>
              <a:t>This helps your project by suggesting good features and an effective algorithm </a:t>
            </a:r>
            <a:r>
              <a:rPr lang="en-US" sz="2299" spc="137">
                <a:solidFill>
                  <a:srgbClr val="000000"/>
                </a:solidFill>
                <a:latin typeface="DM Sans Bold"/>
              </a:rPr>
              <a:t>(Gradient Boosting)</a:t>
            </a:r>
            <a:r>
              <a:rPr lang="en-US" sz="2299" spc="137">
                <a:solidFill>
                  <a:srgbClr val="000000"/>
                </a:solidFill>
                <a:latin typeface="DM Sans"/>
              </a:rPr>
              <a:t>. You can also consider including more music sub-genres and explore additional features in the future.</a:t>
            </a:r>
          </a:p>
          <a:p>
            <a:pPr marL="0" indent="0" lvl="0">
              <a:lnSpc>
                <a:spcPts val="3104"/>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803819" y="921801"/>
            <a:ext cx="5841529" cy="2413140"/>
          </a:xfrm>
          <a:prstGeom prst="rect">
            <a:avLst/>
          </a:prstGeom>
        </p:spPr>
        <p:txBody>
          <a:bodyPr anchor="t" rtlCol="false" tIns="0" lIns="0" bIns="0" rIns="0">
            <a:spAutoFit/>
          </a:bodyPr>
          <a:lstStyle/>
          <a:p>
            <a:pPr>
              <a:lnSpc>
                <a:spcPts val="6291"/>
              </a:lnSpc>
            </a:pPr>
            <a:r>
              <a:rPr lang="en-US" sz="6486">
                <a:solidFill>
                  <a:srgbClr val="000000"/>
                </a:solidFill>
                <a:latin typeface="DM Sans Bold"/>
              </a:rPr>
              <a:t>Pre-Processing</a:t>
            </a:r>
          </a:p>
          <a:p>
            <a:pPr>
              <a:lnSpc>
                <a:spcPts val="6291"/>
              </a:lnSpc>
            </a:pPr>
            <a:r>
              <a:rPr lang="en-US" sz="6486">
                <a:solidFill>
                  <a:srgbClr val="000000"/>
                </a:solidFill>
                <a:latin typeface="DM Sans Bold"/>
              </a:rPr>
              <a:t>of Audio</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02.</a:t>
            </a:r>
          </a:p>
        </p:txBody>
      </p:sp>
      <p:sp>
        <p:nvSpPr>
          <p:cNvPr name="TextBox 15" id="15"/>
          <p:cNvSpPr txBox="true"/>
          <p:nvPr/>
        </p:nvSpPr>
        <p:spPr>
          <a:xfrm rot="0">
            <a:off x="10491672" y="7528776"/>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03.</a:t>
            </a:r>
          </a:p>
        </p:txBody>
      </p:sp>
      <p:sp>
        <p:nvSpPr>
          <p:cNvPr name="TextBox 16" id="16"/>
          <p:cNvSpPr txBox="true"/>
          <p:nvPr/>
        </p:nvSpPr>
        <p:spPr>
          <a:xfrm rot="0">
            <a:off x="11999131" y="1975971"/>
            <a:ext cx="4732304" cy="904875"/>
          </a:xfrm>
          <a:prstGeom prst="rect">
            <a:avLst/>
          </a:prstGeom>
        </p:spPr>
        <p:txBody>
          <a:bodyPr anchor="t" rtlCol="false" tIns="0" lIns="0" bIns="0" rIns="0">
            <a:spAutoFit/>
          </a:bodyPr>
          <a:lstStyle/>
          <a:p>
            <a:pPr algn="just" marL="0" indent="0" lvl="0">
              <a:lnSpc>
                <a:spcPts val="7424"/>
              </a:lnSpc>
              <a:spcBef>
                <a:spcPct val="0"/>
              </a:spcBef>
            </a:pPr>
            <a:r>
              <a:rPr lang="en-US" sz="5499" spc="87">
                <a:solidFill>
                  <a:srgbClr val="000000"/>
                </a:solidFill>
                <a:latin typeface="DM Sans Bold"/>
              </a:rPr>
              <a:t> Trimming </a:t>
            </a:r>
          </a:p>
        </p:txBody>
      </p:sp>
      <p:sp>
        <p:nvSpPr>
          <p:cNvPr name="TextBox 17" id="17"/>
          <p:cNvSpPr txBox="true"/>
          <p:nvPr/>
        </p:nvSpPr>
        <p:spPr>
          <a:xfrm rot="0">
            <a:off x="12189371" y="4460608"/>
            <a:ext cx="4542064" cy="904875"/>
          </a:xfrm>
          <a:prstGeom prst="rect">
            <a:avLst/>
          </a:prstGeom>
        </p:spPr>
        <p:txBody>
          <a:bodyPr anchor="t" rtlCol="false" tIns="0" lIns="0" bIns="0" rIns="0">
            <a:spAutoFit/>
          </a:bodyPr>
          <a:lstStyle/>
          <a:p>
            <a:pPr algn="just" marL="0" indent="0" lvl="0">
              <a:lnSpc>
                <a:spcPts val="7424"/>
              </a:lnSpc>
              <a:spcBef>
                <a:spcPct val="0"/>
              </a:spcBef>
            </a:pPr>
            <a:r>
              <a:rPr lang="en-US" sz="5499" spc="87" strike="noStrike" u="none">
                <a:solidFill>
                  <a:srgbClr val="000000"/>
                </a:solidFill>
                <a:latin typeface="DM Sans Bold"/>
              </a:rPr>
              <a:t>Sampling</a:t>
            </a:r>
          </a:p>
        </p:txBody>
      </p:sp>
      <p:sp>
        <p:nvSpPr>
          <p:cNvPr name="TextBox 18" id="18"/>
          <p:cNvSpPr txBox="true"/>
          <p:nvPr/>
        </p:nvSpPr>
        <p:spPr>
          <a:xfrm rot="0">
            <a:off x="11913820" y="7280428"/>
            <a:ext cx="4902925" cy="904875"/>
          </a:xfrm>
          <a:prstGeom prst="rect">
            <a:avLst/>
          </a:prstGeom>
        </p:spPr>
        <p:txBody>
          <a:bodyPr anchor="t" rtlCol="false" tIns="0" lIns="0" bIns="0" rIns="0">
            <a:spAutoFit/>
          </a:bodyPr>
          <a:lstStyle/>
          <a:p>
            <a:pPr algn="just" marL="0" indent="0" lvl="0">
              <a:lnSpc>
                <a:spcPts val="7424"/>
              </a:lnSpc>
              <a:spcBef>
                <a:spcPct val="0"/>
              </a:spcBef>
            </a:pPr>
            <a:r>
              <a:rPr lang="en-US" sz="5499" spc="87" strike="noStrike" u="none">
                <a:solidFill>
                  <a:srgbClr val="000000"/>
                </a:solidFill>
                <a:latin typeface="DM Sans Bold"/>
              </a:rPr>
              <a:t>Normalization </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23" id="23"/>
          <p:cNvGrpSpPr/>
          <p:nvPr/>
        </p:nvGrpSpPr>
        <p:grpSpPr>
          <a:xfrm rot="0">
            <a:off x="1562541" y="5256553"/>
            <a:ext cx="5761464" cy="2377859"/>
            <a:chOff x="0" y="0"/>
            <a:chExt cx="1928697" cy="796008"/>
          </a:xfrm>
        </p:grpSpPr>
        <p:sp>
          <p:nvSpPr>
            <p:cNvPr name="Freeform 24" id="24"/>
            <p:cNvSpPr/>
            <p:nvPr/>
          </p:nvSpPr>
          <p:spPr>
            <a:xfrm flipH="false" flipV="false" rot="0">
              <a:off x="0" y="0"/>
              <a:ext cx="1928697" cy="796008"/>
            </a:xfrm>
            <a:custGeom>
              <a:avLst/>
              <a:gdLst/>
              <a:ahLst/>
              <a:cxnLst/>
              <a:rect r="r" b="b" t="t" l="l"/>
              <a:pathLst>
                <a:path h="796008" w="1928697">
                  <a:moveTo>
                    <a:pt x="20156" y="0"/>
                  </a:moveTo>
                  <a:lnTo>
                    <a:pt x="1908541" y="0"/>
                  </a:lnTo>
                  <a:cubicBezTo>
                    <a:pt x="1919673" y="0"/>
                    <a:pt x="1928697" y="9024"/>
                    <a:pt x="1928697" y="20156"/>
                  </a:cubicBezTo>
                  <a:lnTo>
                    <a:pt x="1928697" y="775852"/>
                  </a:lnTo>
                  <a:cubicBezTo>
                    <a:pt x="1928697" y="786984"/>
                    <a:pt x="1919673" y="796008"/>
                    <a:pt x="1908541" y="796008"/>
                  </a:cubicBezTo>
                  <a:lnTo>
                    <a:pt x="20156" y="796008"/>
                  </a:lnTo>
                  <a:cubicBezTo>
                    <a:pt x="9024" y="796008"/>
                    <a:pt x="0" y="786984"/>
                    <a:pt x="0" y="775852"/>
                  </a:cubicBezTo>
                  <a:lnTo>
                    <a:pt x="0" y="20156"/>
                  </a:lnTo>
                  <a:cubicBezTo>
                    <a:pt x="0" y="9024"/>
                    <a:pt x="9024" y="0"/>
                    <a:pt x="20156" y="0"/>
                  </a:cubicBezTo>
                  <a:close/>
                </a:path>
              </a:pathLst>
            </a:custGeom>
            <a:solidFill>
              <a:srgbClr val="8AB7E2"/>
            </a:solidFill>
          </p:spPr>
        </p:sp>
        <p:sp>
          <p:nvSpPr>
            <p:cNvPr name="TextBox 25" id="25"/>
            <p:cNvSpPr txBox="true"/>
            <p:nvPr/>
          </p:nvSpPr>
          <p:spPr>
            <a:xfrm>
              <a:off x="0" y="85725"/>
              <a:ext cx="1928697" cy="710283"/>
            </a:xfrm>
            <a:prstGeom prst="rect">
              <a:avLst/>
            </a:prstGeom>
          </p:spPr>
          <p:txBody>
            <a:bodyPr anchor="ctr" rtlCol="false" tIns="50800" lIns="50800" bIns="50800" rIns="50800"/>
            <a:lstStyle/>
            <a:p>
              <a:pPr algn="ctr">
                <a:lnSpc>
                  <a:spcPts val="1925"/>
                </a:lnSpc>
              </a:pPr>
            </a:p>
          </p:txBody>
        </p:sp>
      </p:grpSp>
      <p:sp>
        <p:nvSpPr>
          <p:cNvPr name="TextBox 26" id="26"/>
          <p:cNvSpPr txBox="true"/>
          <p:nvPr/>
        </p:nvSpPr>
        <p:spPr>
          <a:xfrm rot="0">
            <a:off x="2232899" y="5883277"/>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04.</a:t>
            </a:r>
          </a:p>
        </p:txBody>
      </p:sp>
      <p:sp>
        <p:nvSpPr>
          <p:cNvPr name="TextBox 27" id="27"/>
          <p:cNvSpPr txBox="true"/>
          <p:nvPr/>
        </p:nvSpPr>
        <p:spPr>
          <a:xfrm rot="0">
            <a:off x="3811851" y="5798826"/>
            <a:ext cx="3512153" cy="927100"/>
          </a:xfrm>
          <a:prstGeom prst="rect">
            <a:avLst/>
          </a:prstGeom>
        </p:spPr>
        <p:txBody>
          <a:bodyPr anchor="t" rtlCol="false" tIns="0" lIns="0" bIns="0" rIns="0">
            <a:spAutoFit/>
          </a:bodyPr>
          <a:lstStyle/>
          <a:p>
            <a:pPr algn="ctr">
              <a:lnSpc>
                <a:spcPts val="7699"/>
              </a:lnSpc>
              <a:spcBef>
                <a:spcPct val="0"/>
              </a:spcBef>
            </a:pPr>
            <a:r>
              <a:rPr lang="en-US" sz="5499" spc="-450">
                <a:solidFill>
                  <a:srgbClr val="000000"/>
                </a:solidFill>
                <a:latin typeface="DM Sans Bold"/>
              </a:rPr>
              <a:t>PCA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312453" y="-1865593"/>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7" id="7"/>
          <p:cNvSpPr txBox="true"/>
          <p:nvPr/>
        </p:nvSpPr>
        <p:spPr>
          <a:xfrm rot="0">
            <a:off x="1066800" y="3130455"/>
            <a:ext cx="15001013" cy="4955359"/>
          </a:xfrm>
          <a:prstGeom prst="rect">
            <a:avLst/>
          </a:prstGeom>
        </p:spPr>
        <p:txBody>
          <a:bodyPr anchor="t" rtlCol="false" tIns="0" lIns="0" bIns="0" rIns="0">
            <a:spAutoFit/>
          </a:bodyPr>
          <a:lstStyle/>
          <a:p>
            <a:pPr marL="793326" indent="-396663" lvl="1">
              <a:lnSpc>
                <a:spcPts val="4960"/>
              </a:lnSpc>
              <a:buFont typeface="Arial"/>
              <a:buChar char="•"/>
            </a:pPr>
            <a:r>
              <a:rPr lang="en-US" sz="3674" spc="220" strike="noStrike" u="none">
                <a:solidFill>
                  <a:srgbClr val="000000"/>
                </a:solidFill>
                <a:latin typeface="DM Sans"/>
              </a:rPr>
              <a:t>Simple, instance-based learning.</a:t>
            </a:r>
          </a:p>
          <a:p>
            <a:pPr marL="793326" indent="-396663" lvl="1">
              <a:lnSpc>
                <a:spcPts val="4960"/>
              </a:lnSpc>
              <a:buFont typeface="Arial"/>
              <a:buChar char="•"/>
            </a:pPr>
            <a:r>
              <a:rPr lang="en-US" sz="3674" spc="220" strike="noStrike" u="none">
                <a:solidFill>
                  <a:srgbClr val="000000"/>
                </a:solidFill>
                <a:latin typeface="DM Sans"/>
              </a:rPr>
              <a:t>Classifies based on majority label among k nearest neighbors.</a:t>
            </a:r>
          </a:p>
          <a:p>
            <a:pPr marL="793326" indent="-396663" lvl="1">
              <a:lnSpc>
                <a:spcPts val="4960"/>
              </a:lnSpc>
              <a:buFont typeface="Arial"/>
              <a:buChar char="•"/>
            </a:pPr>
            <a:r>
              <a:rPr lang="en-US" sz="3674" spc="220" strike="noStrike" u="none">
                <a:solidFill>
                  <a:srgbClr val="000000"/>
                </a:solidFill>
                <a:latin typeface="DM Sans"/>
              </a:rPr>
              <a:t>Useful for multi-dimensional feature spaces like tempo, rhythm.</a:t>
            </a:r>
          </a:p>
          <a:p>
            <a:pPr marL="793326" indent="-396663" lvl="1">
              <a:lnSpc>
                <a:spcPts val="4960"/>
              </a:lnSpc>
              <a:buFont typeface="Arial"/>
              <a:buChar char="•"/>
            </a:pPr>
            <a:r>
              <a:rPr lang="en-US" sz="3674" spc="220" strike="noStrike" u="none">
                <a:solidFill>
                  <a:srgbClr val="000000"/>
                </a:solidFill>
                <a:latin typeface="DM Sans"/>
              </a:rPr>
              <a:t>Depends heavily on the choice of k and distance metric.</a:t>
            </a:r>
          </a:p>
          <a:p>
            <a:pPr marL="793326" indent="-396663" lvl="1">
              <a:lnSpc>
                <a:spcPts val="4960"/>
              </a:lnSpc>
              <a:buFont typeface="Arial"/>
              <a:buChar char="•"/>
            </a:pPr>
            <a:r>
              <a:rPr lang="en-US" sz="3674" spc="220" strike="noStrike" u="none">
                <a:solidFill>
                  <a:srgbClr val="000000"/>
                </a:solidFill>
                <a:latin typeface="DM Sans"/>
              </a:rPr>
              <a:t>Potentially slow for large datasets due to distance calculations for every prediction.</a:t>
            </a:r>
          </a:p>
        </p:txBody>
      </p:sp>
      <p:sp>
        <p:nvSpPr>
          <p:cNvPr name="TextBox 8" id="8"/>
          <p:cNvSpPr txBox="true"/>
          <p:nvPr/>
        </p:nvSpPr>
        <p:spPr>
          <a:xfrm rot="0">
            <a:off x="3838099" y="866775"/>
            <a:ext cx="10611802" cy="1377944"/>
          </a:xfrm>
          <a:prstGeom prst="rect">
            <a:avLst/>
          </a:prstGeom>
        </p:spPr>
        <p:txBody>
          <a:bodyPr anchor="t" rtlCol="false" tIns="0" lIns="0" bIns="0" rIns="0">
            <a:spAutoFit/>
          </a:bodyPr>
          <a:lstStyle/>
          <a:p>
            <a:pPr algn="ctr">
              <a:lnSpc>
                <a:spcPts val="11200"/>
              </a:lnSpc>
              <a:spcBef>
                <a:spcPct val="0"/>
              </a:spcBef>
            </a:pPr>
            <a:r>
              <a:rPr lang="en-US" sz="8000" spc="-656">
                <a:solidFill>
                  <a:srgbClr val="000000"/>
                </a:solidFill>
                <a:latin typeface="DM Sans"/>
              </a:rPr>
              <a:t>k-Nearest Neighbors (kNN)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312453" y="-1865593"/>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7" id="7"/>
          <p:cNvSpPr txBox="true"/>
          <p:nvPr/>
        </p:nvSpPr>
        <p:spPr>
          <a:xfrm rot="0">
            <a:off x="1028700" y="3130455"/>
            <a:ext cx="17259300" cy="3749526"/>
          </a:xfrm>
          <a:prstGeom prst="rect">
            <a:avLst/>
          </a:prstGeom>
        </p:spPr>
        <p:txBody>
          <a:bodyPr anchor="t" rtlCol="false" tIns="0" lIns="0" bIns="0" rIns="0">
            <a:spAutoFit/>
          </a:bodyPr>
          <a:lstStyle/>
          <a:p>
            <a:pPr marL="793326" indent="-396663" lvl="1">
              <a:lnSpc>
                <a:spcPts val="4960"/>
              </a:lnSpc>
              <a:buFont typeface="Arial"/>
              <a:buChar char="•"/>
            </a:pPr>
            <a:r>
              <a:rPr lang="en-US" sz="3674" spc="220">
                <a:solidFill>
                  <a:srgbClr val="000000"/>
                </a:solidFill>
                <a:latin typeface="DM Sans"/>
              </a:rPr>
              <a:t>Powerful for both linear and non-linear classification.</a:t>
            </a:r>
          </a:p>
          <a:p>
            <a:pPr marL="793326" indent="-396663" lvl="1">
              <a:lnSpc>
                <a:spcPts val="4960"/>
              </a:lnSpc>
              <a:buFont typeface="Arial"/>
              <a:buChar char="•"/>
            </a:pPr>
            <a:r>
              <a:rPr lang="en-US" sz="3674" spc="220">
                <a:solidFill>
                  <a:srgbClr val="000000"/>
                </a:solidFill>
                <a:latin typeface="DM Sans"/>
              </a:rPr>
              <a:t>Finds the best separating hyperplane with maximum margin.</a:t>
            </a:r>
          </a:p>
          <a:p>
            <a:pPr marL="793326" indent="-396663" lvl="1">
              <a:lnSpc>
                <a:spcPts val="4960"/>
              </a:lnSpc>
              <a:buFont typeface="Arial"/>
              <a:buChar char="•"/>
            </a:pPr>
            <a:r>
              <a:rPr lang="en-US" sz="3674" spc="220">
                <a:solidFill>
                  <a:srgbClr val="000000"/>
                </a:solidFill>
                <a:latin typeface="DM Sans"/>
              </a:rPr>
              <a:t>Uses kernel tricks to handle complex data transformations.</a:t>
            </a:r>
          </a:p>
          <a:p>
            <a:pPr marL="793326" indent="-396663" lvl="1">
              <a:lnSpc>
                <a:spcPts val="4960"/>
              </a:lnSpc>
              <a:buFont typeface="Arial"/>
              <a:buChar char="•"/>
            </a:pPr>
            <a:r>
              <a:rPr lang="en-US" sz="3674" spc="220">
                <a:solidFill>
                  <a:srgbClr val="000000"/>
                </a:solidFill>
                <a:latin typeface="DM Sans"/>
              </a:rPr>
              <a:t>High accuracy in complex feature relationships.</a:t>
            </a:r>
          </a:p>
          <a:p>
            <a:pPr marL="793326" indent="-396663" lvl="1">
              <a:lnSpc>
                <a:spcPts val="4960"/>
              </a:lnSpc>
              <a:buFont typeface="Arial"/>
              <a:buChar char="•"/>
            </a:pPr>
            <a:r>
              <a:rPr lang="en-US" sz="3674" spc="220">
                <a:solidFill>
                  <a:srgbClr val="000000"/>
                </a:solidFill>
                <a:latin typeface="DM Sans"/>
              </a:rPr>
              <a:t>Computationally intensive, especially with large datasets and non-linear kernels.</a:t>
            </a:r>
          </a:p>
        </p:txBody>
      </p:sp>
      <p:sp>
        <p:nvSpPr>
          <p:cNvPr name="TextBox 8" id="8"/>
          <p:cNvSpPr txBox="true"/>
          <p:nvPr/>
        </p:nvSpPr>
        <p:spPr>
          <a:xfrm rot="0">
            <a:off x="3129558" y="885825"/>
            <a:ext cx="12028884" cy="1325880"/>
          </a:xfrm>
          <a:prstGeom prst="rect">
            <a:avLst/>
          </a:prstGeom>
        </p:spPr>
        <p:txBody>
          <a:bodyPr anchor="t" rtlCol="false" tIns="0" lIns="0" bIns="0" rIns="0">
            <a:spAutoFit/>
          </a:bodyPr>
          <a:lstStyle/>
          <a:p>
            <a:pPr algn="ctr">
              <a:lnSpc>
                <a:spcPts val="10919"/>
              </a:lnSpc>
              <a:spcBef>
                <a:spcPct val="0"/>
              </a:spcBef>
            </a:pPr>
            <a:r>
              <a:rPr lang="en-US" sz="7800" spc="-639">
                <a:solidFill>
                  <a:srgbClr val="000000"/>
                </a:solidFill>
                <a:latin typeface="DM Sans"/>
              </a:rPr>
              <a:t>Support Vector Machine (SVM)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312453" y="-1865593"/>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7" id="7"/>
          <p:cNvSpPr txBox="true"/>
          <p:nvPr/>
        </p:nvSpPr>
        <p:spPr>
          <a:xfrm rot="0">
            <a:off x="514350" y="3244925"/>
            <a:ext cx="17259300" cy="3749526"/>
          </a:xfrm>
          <a:prstGeom prst="rect">
            <a:avLst/>
          </a:prstGeom>
        </p:spPr>
        <p:txBody>
          <a:bodyPr anchor="t" rtlCol="false" tIns="0" lIns="0" bIns="0" rIns="0">
            <a:spAutoFit/>
          </a:bodyPr>
          <a:lstStyle/>
          <a:p>
            <a:pPr marL="793326" indent="-396663" lvl="1">
              <a:lnSpc>
                <a:spcPts val="4960"/>
              </a:lnSpc>
              <a:buFont typeface="Arial"/>
              <a:buChar char="•"/>
            </a:pPr>
            <a:r>
              <a:rPr lang="en-US" sz="3674" spc="220">
                <a:solidFill>
                  <a:srgbClr val="000000"/>
                </a:solidFill>
                <a:latin typeface="DM Sans"/>
              </a:rPr>
              <a:t>Flowchart-like structure, easy to interpret.</a:t>
            </a:r>
          </a:p>
          <a:p>
            <a:pPr marL="793326" indent="-396663" lvl="1">
              <a:lnSpc>
                <a:spcPts val="4960"/>
              </a:lnSpc>
              <a:buFont typeface="Arial"/>
              <a:buChar char="•"/>
            </a:pPr>
            <a:r>
              <a:rPr lang="en-US" sz="3674" spc="220">
                <a:solidFill>
                  <a:srgbClr val="000000"/>
                </a:solidFill>
                <a:latin typeface="DM Sans"/>
              </a:rPr>
              <a:t>Splits data based on feature values to classify music genres.</a:t>
            </a:r>
          </a:p>
          <a:p>
            <a:pPr marL="793326" indent="-396663" lvl="1">
              <a:lnSpc>
                <a:spcPts val="4960"/>
              </a:lnSpc>
              <a:buFont typeface="Arial"/>
              <a:buChar char="•"/>
            </a:pPr>
            <a:r>
              <a:rPr lang="en-US" sz="3674" spc="220">
                <a:solidFill>
                  <a:srgbClr val="000000"/>
                </a:solidFill>
                <a:latin typeface="DM Sans"/>
              </a:rPr>
              <a:t>Can handle both numerical and categorical data.</a:t>
            </a:r>
          </a:p>
          <a:p>
            <a:pPr marL="793326" indent="-396663" lvl="1">
              <a:lnSpc>
                <a:spcPts val="4960"/>
              </a:lnSpc>
              <a:buFont typeface="Arial"/>
              <a:buChar char="•"/>
            </a:pPr>
            <a:r>
              <a:rPr lang="en-US" sz="3674" spc="220">
                <a:solidFill>
                  <a:srgbClr val="000000"/>
                </a:solidFill>
                <a:latin typeface="DM Sans"/>
              </a:rPr>
              <a:t>Risk of overfitting with very deep trees.</a:t>
            </a:r>
          </a:p>
          <a:p>
            <a:pPr marL="793326" indent="-396663" lvl="1">
              <a:lnSpc>
                <a:spcPts val="4960"/>
              </a:lnSpc>
              <a:buFont typeface="Arial"/>
              <a:buChar char="•"/>
            </a:pPr>
            <a:r>
              <a:rPr lang="en-US" sz="3674" spc="220">
                <a:solidFill>
                  <a:srgbClr val="000000"/>
                </a:solidFill>
                <a:latin typeface="DM Sans"/>
              </a:rPr>
              <a:t>Fast predictions once the tree is built, but building a large tree can be time-consuming.</a:t>
            </a:r>
          </a:p>
        </p:txBody>
      </p:sp>
      <p:sp>
        <p:nvSpPr>
          <p:cNvPr name="TextBox 8" id="8"/>
          <p:cNvSpPr txBox="true"/>
          <p:nvPr/>
        </p:nvSpPr>
        <p:spPr>
          <a:xfrm rot="0">
            <a:off x="6343055" y="885825"/>
            <a:ext cx="5601891" cy="1325880"/>
          </a:xfrm>
          <a:prstGeom prst="rect">
            <a:avLst/>
          </a:prstGeom>
        </p:spPr>
        <p:txBody>
          <a:bodyPr anchor="t" rtlCol="false" tIns="0" lIns="0" bIns="0" rIns="0">
            <a:spAutoFit/>
          </a:bodyPr>
          <a:lstStyle/>
          <a:p>
            <a:pPr algn="ctr">
              <a:lnSpc>
                <a:spcPts val="10919"/>
              </a:lnSpc>
              <a:spcBef>
                <a:spcPct val="0"/>
              </a:spcBef>
            </a:pPr>
            <a:r>
              <a:rPr lang="en-US" sz="7800" spc="-639">
                <a:solidFill>
                  <a:srgbClr val="000000"/>
                </a:solidFill>
                <a:latin typeface="DM Sans"/>
              </a:rPr>
              <a:t>Decision Trees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312453" y="-1865593"/>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7" id="7"/>
          <p:cNvSpPr txBox="true"/>
          <p:nvPr/>
        </p:nvSpPr>
        <p:spPr>
          <a:xfrm rot="0">
            <a:off x="514350" y="2724133"/>
            <a:ext cx="17773650" cy="5635476"/>
          </a:xfrm>
          <a:prstGeom prst="rect">
            <a:avLst/>
          </a:prstGeom>
        </p:spPr>
        <p:txBody>
          <a:bodyPr anchor="t" rtlCol="false" tIns="0" lIns="0" bIns="0" rIns="0">
            <a:spAutoFit/>
          </a:bodyPr>
          <a:lstStyle/>
          <a:p>
            <a:pPr marL="793326" indent="-396663" lvl="1">
              <a:lnSpc>
                <a:spcPts val="4960"/>
              </a:lnSpc>
              <a:buFont typeface="Arial"/>
              <a:buChar char="•"/>
            </a:pPr>
            <a:r>
              <a:rPr lang="en-US" sz="3674" spc="220">
                <a:solidFill>
                  <a:srgbClr val="000000"/>
                </a:solidFill>
                <a:latin typeface="DM Sans"/>
              </a:rPr>
              <a:t>Ensemble learning technique for regression and classification.</a:t>
            </a:r>
          </a:p>
          <a:p>
            <a:pPr marL="793326" indent="-396663" lvl="1">
              <a:lnSpc>
                <a:spcPts val="4960"/>
              </a:lnSpc>
              <a:buFont typeface="Arial"/>
              <a:buChar char="•"/>
            </a:pPr>
            <a:r>
              <a:rPr lang="en-US" sz="3674" spc="220">
                <a:solidFill>
                  <a:srgbClr val="000000"/>
                </a:solidFill>
                <a:latin typeface="DM Sans"/>
              </a:rPr>
              <a:t>Sequentially combines multiple weak learners (typically decision trees).</a:t>
            </a:r>
          </a:p>
          <a:p>
            <a:pPr marL="793326" indent="-396663" lvl="1">
              <a:lnSpc>
                <a:spcPts val="4960"/>
              </a:lnSpc>
              <a:buFont typeface="Arial"/>
              <a:buChar char="•"/>
            </a:pPr>
            <a:r>
              <a:rPr lang="en-US" sz="3674" spc="220">
                <a:solidFill>
                  <a:srgbClr val="000000"/>
                </a:solidFill>
                <a:latin typeface="DM Sans"/>
              </a:rPr>
              <a:t>Focuses on correcting errors of previous models to build a strong learner.</a:t>
            </a:r>
          </a:p>
          <a:p>
            <a:pPr marL="793326" indent="-396663" lvl="1">
              <a:lnSpc>
                <a:spcPts val="4960"/>
              </a:lnSpc>
              <a:buFont typeface="Arial"/>
              <a:buChar char="•"/>
            </a:pPr>
            <a:r>
              <a:rPr lang="en-US" sz="3674" spc="220">
                <a:solidFill>
                  <a:srgbClr val="000000"/>
                </a:solidFill>
                <a:latin typeface="DM Sans"/>
              </a:rPr>
              <a:t>High accuracy due to iterative improvement.</a:t>
            </a:r>
          </a:p>
          <a:p>
            <a:pPr marL="793326" indent="-396663" lvl="1">
              <a:lnSpc>
                <a:spcPts val="4960"/>
              </a:lnSpc>
              <a:buFont typeface="Arial"/>
              <a:buChar char="•"/>
            </a:pPr>
            <a:r>
              <a:rPr lang="en-US" sz="3674" spc="220">
                <a:solidFill>
                  <a:srgbClr val="000000"/>
                </a:solidFill>
                <a:latin typeface="DM Sans"/>
              </a:rPr>
              <a:t>Effective for classifying songs into various genres.</a:t>
            </a:r>
          </a:p>
          <a:p>
            <a:pPr marL="793326" indent="-396663" lvl="1">
              <a:lnSpc>
                <a:spcPts val="4960"/>
              </a:lnSpc>
              <a:buFont typeface="Arial"/>
              <a:buChar char="•"/>
            </a:pPr>
            <a:r>
              <a:rPr lang="en-US" sz="3674" spc="220">
                <a:solidFill>
                  <a:srgbClr val="000000"/>
                </a:solidFill>
                <a:latin typeface="DM Sans"/>
              </a:rPr>
              <a:t>Captures complex relationships between features and genres.</a:t>
            </a:r>
          </a:p>
          <a:p>
            <a:pPr>
              <a:lnSpc>
                <a:spcPts val="4960"/>
              </a:lnSpc>
            </a:pPr>
          </a:p>
        </p:txBody>
      </p:sp>
      <p:sp>
        <p:nvSpPr>
          <p:cNvPr name="TextBox 8" id="8"/>
          <p:cNvSpPr txBox="true"/>
          <p:nvPr/>
        </p:nvSpPr>
        <p:spPr>
          <a:xfrm rot="0">
            <a:off x="5695176" y="885825"/>
            <a:ext cx="6897648" cy="1325880"/>
          </a:xfrm>
          <a:prstGeom prst="rect">
            <a:avLst/>
          </a:prstGeom>
        </p:spPr>
        <p:txBody>
          <a:bodyPr anchor="t" rtlCol="false" tIns="0" lIns="0" bIns="0" rIns="0">
            <a:spAutoFit/>
          </a:bodyPr>
          <a:lstStyle/>
          <a:p>
            <a:pPr algn="ctr">
              <a:lnSpc>
                <a:spcPts val="10919"/>
              </a:lnSpc>
              <a:spcBef>
                <a:spcPct val="0"/>
              </a:spcBef>
            </a:pPr>
            <a:r>
              <a:rPr lang="en-US" sz="7800" spc="-639">
                <a:solidFill>
                  <a:srgbClr val="000000"/>
                </a:solidFill>
                <a:latin typeface="DM Sans"/>
              </a:rPr>
              <a:t>Gradient Boosting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386253" y="3546212"/>
            <a:ext cx="7025086" cy="33870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Project vision and mission</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03.</a:t>
            </a:r>
          </a:p>
        </p:txBody>
      </p:sp>
      <p:sp>
        <p:nvSpPr>
          <p:cNvPr name="TextBox 16" id="16"/>
          <p:cNvSpPr txBox="true"/>
          <p:nvPr/>
        </p:nvSpPr>
        <p:spPr>
          <a:xfrm rot="0">
            <a:off x="11618731" y="1721410"/>
            <a:ext cx="4732304" cy="1634302"/>
          </a:xfrm>
          <a:prstGeom prst="rect">
            <a:avLst/>
          </a:prstGeom>
        </p:spPr>
        <p:txBody>
          <a:bodyPr anchor="t" rtlCol="false" tIns="0" lIns="0" bIns="0" rIns="0">
            <a:spAutoFit/>
          </a:bodyPr>
          <a:lstStyle/>
          <a:p>
            <a:pPr algn="just">
              <a:lnSpc>
                <a:spcPts val="2164"/>
              </a:lnSpc>
            </a:pPr>
            <a:r>
              <a:rPr lang="en-US" sz="1603" spc="25">
                <a:solidFill>
                  <a:srgbClr val="000000"/>
                </a:solidFill>
                <a:latin typeface="DM Sans"/>
              </a:rPr>
              <a:t>To revolutionize music organization and accessibility in India by creating a highly accurate and comprehensive automatic music genre classification system specifically tailored to the diverse musical landscape of the country.</a:t>
            </a:r>
          </a:p>
          <a:p>
            <a:pPr algn="just" marL="0" indent="0" lvl="0">
              <a:lnSpc>
                <a:spcPts val="2164"/>
              </a:lnSpc>
              <a:spcBef>
                <a:spcPct val="0"/>
              </a:spcBef>
            </a:pPr>
          </a:p>
        </p:txBody>
      </p:sp>
      <p:sp>
        <p:nvSpPr>
          <p:cNvPr name="TextBox 17" id="17"/>
          <p:cNvSpPr txBox="true"/>
          <p:nvPr/>
        </p:nvSpPr>
        <p:spPr>
          <a:xfrm rot="0">
            <a:off x="11808971" y="4424417"/>
            <a:ext cx="4542064" cy="1560226"/>
          </a:xfrm>
          <a:prstGeom prst="rect">
            <a:avLst/>
          </a:prstGeom>
        </p:spPr>
        <p:txBody>
          <a:bodyPr anchor="t" rtlCol="false" tIns="0" lIns="0" bIns="0" rIns="0">
            <a:spAutoFit/>
          </a:bodyPr>
          <a:lstStyle/>
          <a:p>
            <a:pPr algn="just">
              <a:lnSpc>
                <a:spcPts val="2077"/>
              </a:lnSpc>
            </a:pPr>
            <a:r>
              <a:rPr lang="en-US" sz="1538" spc="24">
                <a:solidFill>
                  <a:srgbClr val="000000"/>
                </a:solidFill>
                <a:latin typeface="DM Sans Medium"/>
              </a:rPr>
              <a:t>To empower the preservation and promotion of India's rich musical heritage by developing a genre classification system that recognizes and categorizes the multitude of regional and sub-genres present throughout the country.</a:t>
            </a:r>
          </a:p>
          <a:p>
            <a:pPr algn="just" marL="0" indent="0" lvl="0">
              <a:lnSpc>
                <a:spcPts val="2077"/>
              </a:lnSpc>
              <a:spcBef>
                <a:spcPct val="0"/>
              </a:spcBef>
            </a:pPr>
          </a:p>
        </p:txBody>
      </p:sp>
      <p:sp>
        <p:nvSpPr>
          <p:cNvPr name="TextBox 18" id="18"/>
          <p:cNvSpPr txBox="true"/>
          <p:nvPr/>
        </p:nvSpPr>
        <p:spPr>
          <a:xfrm rot="0">
            <a:off x="11808971" y="6904727"/>
            <a:ext cx="4660810" cy="1341451"/>
          </a:xfrm>
          <a:prstGeom prst="rect">
            <a:avLst/>
          </a:prstGeom>
        </p:spPr>
        <p:txBody>
          <a:bodyPr anchor="t" rtlCol="false" tIns="0" lIns="0" bIns="0" rIns="0">
            <a:spAutoFit/>
          </a:bodyPr>
          <a:lstStyle/>
          <a:p>
            <a:pPr algn="just">
              <a:lnSpc>
                <a:spcPts val="2131"/>
              </a:lnSpc>
            </a:pPr>
            <a:r>
              <a:rPr lang="en-US" sz="1579" spc="25">
                <a:solidFill>
                  <a:srgbClr val="000000"/>
                </a:solidFill>
                <a:latin typeface="DM Sans Medium"/>
              </a:rPr>
              <a:t>Contribute to the revitalization of lesser-known genres by creating a platform for easier discovery and appreciation, ensuring their continued legacy for future generations.</a:t>
            </a:r>
          </a:p>
          <a:p>
            <a:pPr algn="just" marL="0" indent="0" lvl="0">
              <a:lnSpc>
                <a:spcPts val="2131"/>
              </a:lnSpc>
              <a:spcBef>
                <a:spcPct val="0"/>
              </a:spcBef>
            </a:pP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Ideation process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02</a:t>
            </a:r>
          </a:p>
        </p:txBody>
      </p:sp>
      <p:sp>
        <p:nvSpPr>
          <p:cNvPr name="TextBox 19" id="19"/>
          <p:cNvSpPr txBox="true"/>
          <p:nvPr/>
        </p:nvSpPr>
        <p:spPr>
          <a:xfrm rot="0">
            <a:off x="1671983" y="6438366"/>
            <a:ext cx="3201575" cy="1769745"/>
          </a:xfrm>
          <a:prstGeom prst="rect">
            <a:avLst/>
          </a:prstGeom>
        </p:spPr>
        <p:txBody>
          <a:bodyPr anchor="t" rtlCol="false" tIns="0" lIns="0" bIns="0" rIns="0">
            <a:spAutoFit/>
          </a:bodyPr>
          <a:lstStyle/>
          <a:p>
            <a:pPr>
              <a:lnSpc>
                <a:spcPts val="2830"/>
              </a:lnSpc>
            </a:pPr>
            <a:r>
              <a:rPr lang="en-US" sz="1814">
                <a:solidFill>
                  <a:srgbClr val="000000"/>
                </a:solidFill>
                <a:latin typeface="DM Sans"/>
              </a:rPr>
              <a:t>B</a:t>
            </a:r>
            <a:r>
              <a:rPr lang="en-US" sz="1814">
                <a:solidFill>
                  <a:srgbClr val="000000"/>
                </a:solidFill>
                <a:latin typeface="DM Sans"/>
              </a:rPr>
              <a:t>rainstorm Wildly: Think of crazy solutions! How can users categorize music? Data sources? Special features?</a:t>
            </a:r>
          </a:p>
          <a:p>
            <a:pPr>
              <a:lnSpc>
                <a:spcPts val="2830"/>
              </a:lnSpc>
            </a:pPr>
          </a:p>
        </p:txBody>
      </p:sp>
      <p:sp>
        <p:nvSpPr>
          <p:cNvPr name="TextBox 20" id="20"/>
          <p:cNvSpPr txBox="true"/>
          <p:nvPr/>
        </p:nvSpPr>
        <p:spPr>
          <a:xfrm rot="0">
            <a:off x="5375269" y="6438366"/>
            <a:ext cx="3306060" cy="1769745"/>
          </a:xfrm>
          <a:prstGeom prst="rect">
            <a:avLst/>
          </a:prstGeom>
        </p:spPr>
        <p:txBody>
          <a:bodyPr anchor="t" rtlCol="false" tIns="0" lIns="0" bIns="0" rIns="0">
            <a:spAutoFit/>
          </a:bodyPr>
          <a:lstStyle/>
          <a:p>
            <a:pPr>
              <a:lnSpc>
                <a:spcPts val="2830"/>
              </a:lnSpc>
            </a:pPr>
            <a:r>
              <a:rPr lang="en-US" sz="1814">
                <a:solidFill>
                  <a:srgbClr val="000000"/>
                </a:solidFill>
                <a:latin typeface="DM Sans"/>
              </a:rPr>
              <a:t>Refine the Mix:</a:t>
            </a:r>
            <a:r>
              <a:rPr lang="en-US" sz="1814">
                <a:solidFill>
                  <a:srgbClr val="000000"/>
                </a:solidFill>
                <a:latin typeface="DM Sans"/>
              </a:rPr>
              <a:t> Discuss and pick the most promising ideas that fit your mission and user needs.</a:t>
            </a:r>
          </a:p>
          <a:p>
            <a:pPr>
              <a:lnSpc>
                <a:spcPts val="2830"/>
              </a:lnSpc>
            </a:pP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03</a:t>
            </a:r>
          </a:p>
        </p:txBody>
      </p:sp>
      <p:sp>
        <p:nvSpPr>
          <p:cNvPr name="TextBox 22" id="22"/>
          <p:cNvSpPr txBox="true"/>
          <p:nvPr/>
        </p:nvSpPr>
        <p:spPr>
          <a:xfrm rot="0">
            <a:off x="9144000" y="6447891"/>
            <a:ext cx="3275921" cy="1735403"/>
          </a:xfrm>
          <a:prstGeom prst="rect">
            <a:avLst/>
          </a:prstGeom>
        </p:spPr>
        <p:txBody>
          <a:bodyPr anchor="t" rtlCol="false" tIns="0" lIns="0" bIns="0" rIns="0">
            <a:spAutoFit/>
          </a:bodyPr>
          <a:lstStyle/>
          <a:p>
            <a:pPr>
              <a:lnSpc>
                <a:spcPts val="2789"/>
              </a:lnSpc>
            </a:pPr>
            <a:r>
              <a:rPr lang="en-US" sz="1788">
                <a:solidFill>
                  <a:srgbClr val="000000"/>
                </a:solidFill>
                <a:latin typeface="DM Sans"/>
              </a:rPr>
              <a:t>Build a Quick Mockup:</a:t>
            </a:r>
            <a:r>
              <a:rPr lang="en-US" sz="1788">
                <a:solidFill>
                  <a:srgbClr val="000000"/>
                </a:solidFill>
                <a:latin typeface="DM Sans"/>
              </a:rPr>
              <a:t> Create a simple prototype (drawing, code snippet) to visualize your core concept.</a:t>
            </a:r>
          </a:p>
          <a:p>
            <a:pPr>
              <a:lnSpc>
                <a:spcPts val="2789"/>
              </a:lnSpc>
            </a:pP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04</a:t>
            </a:r>
          </a:p>
        </p:txBody>
      </p:sp>
      <p:sp>
        <p:nvSpPr>
          <p:cNvPr name="TextBox 24" id="24"/>
          <p:cNvSpPr txBox="true"/>
          <p:nvPr/>
        </p:nvSpPr>
        <p:spPr>
          <a:xfrm rot="0">
            <a:off x="12924746" y="6447891"/>
            <a:ext cx="3136188" cy="1375526"/>
          </a:xfrm>
          <a:prstGeom prst="rect">
            <a:avLst/>
          </a:prstGeom>
        </p:spPr>
        <p:txBody>
          <a:bodyPr anchor="t" rtlCol="false" tIns="0" lIns="0" bIns="0" rIns="0">
            <a:spAutoFit/>
          </a:bodyPr>
          <a:lstStyle/>
          <a:p>
            <a:pPr>
              <a:lnSpc>
                <a:spcPts val="2772"/>
              </a:lnSpc>
            </a:pPr>
            <a:r>
              <a:rPr lang="en-US" sz="1777">
                <a:solidFill>
                  <a:srgbClr val="000000"/>
                </a:solidFill>
                <a:latin typeface="DM Sans"/>
              </a:rPr>
              <a:t>Test &amp; Adapt</a:t>
            </a:r>
            <a:r>
              <a:rPr lang="en-US" sz="1777">
                <a:solidFill>
                  <a:srgbClr val="000000"/>
                </a:solidFill>
                <a:latin typeface="DM Sans Bold"/>
              </a:rPr>
              <a:t>:</a:t>
            </a:r>
            <a:r>
              <a:rPr lang="en-US" sz="1777">
                <a:solidFill>
                  <a:srgbClr val="000000"/>
                </a:solidFill>
                <a:latin typeface="DM Sans"/>
              </a:rPr>
              <a:t> Get feedback from music lovers - how can you improve your idea based on their input?</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DAGAqtK-rkc</dc:identifier>
  <dcterms:modified xsi:type="dcterms:W3CDTF">2011-08-01T06:04:30Z</dcterms:modified>
  <cp:revision>1</cp:revision>
  <dc:title>ML_Presentation</dc:title>
</cp:coreProperties>
</file>