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9" r:id="rId6"/>
    <p:sldId id="266" r:id="rId7"/>
    <p:sldId id="267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11" y="1329516"/>
            <a:ext cx="3927657" cy="29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59" y="548639"/>
            <a:ext cx="733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Running in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338" y="1329137"/>
            <a:ext cx="92105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cbil</a:t>
            </a:r>
            <a:r>
              <a:rPr lang="en-US" sz="1600" dirty="0"/>
              <a:t>&lt;-read.csv("D:/Training/TraningMaterial/CBIL.csv",header = TRUE)</a:t>
            </a:r>
          </a:p>
          <a:p>
            <a:r>
              <a:rPr lang="en-US" sz="1600" dirty="0" err="1"/>
              <a:t>cbil</a:t>
            </a:r>
            <a:endParaRPr lang="en-US" sz="1600" dirty="0"/>
          </a:p>
          <a:p>
            <a:r>
              <a:rPr lang="en-US" sz="1600" dirty="0"/>
              <a:t>with(</a:t>
            </a:r>
            <a:r>
              <a:rPr lang="en-US" sz="1600" dirty="0" err="1"/>
              <a:t>cbil,plot</a:t>
            </a:r>
            <a:r>
              <a:rPr lang="en-US" sz="1600" dirty="0"/>
              <a:t>(</a:t>
            </a:r>
            <a:r>
              <a:rPr lang="en-US" sz="1600" dirty="0" err="1"/>
              <a:t>CBIL,Approval</a:t>
            </a:r>
            <a:r>
              <a:rPr lang="en-US" sz="1600" dirty="0"/>
              <a:t>))</a:t>
            </a:r>
          </a:p>
          <a:p>
            <a:r>
              <a:rPr lang="en-US" sz="1600" dirty="0"/>
              <a:t>train &lt;- </a:t>
            </a:r>
            <a:r>
              <a:rPr lang="en-US" sz="1600" dirty="0" err="1"/>
              <a:t>cbil</a:t>
            </a:r>
            <a:r>
              <a:rPr lang="en-US" sz="1600" dirty="0"/>
              <a:t>[1:45,]</a:t>
            </a:r>
          </a:p>
          <a:p>
            <a:r>
              <a:rPr lang="en-US" sz="1600" dirty="0"/>
              <a:t>test &lt;- </a:t>
            </a:r>
            <a:r>
              <a:rPr lang="en-US" sz="1600" dirty="0" err="1"/>
              <a:t>cbil</a:t>
            </a:r>
            <a:r>
              <a:rPr lang="en-US" sz="1600" dirty="0"/>
              <a:t>[46:50,]</a:t>
            </a:r>
          </a:p>
          <a:p>
            <a:r>
              <a:rPr lang="en-US" sz="1600" dirty="0"/>
              <a:t>model &lt;- </a:t>
            </a:r>
            <a:r>
              <a:rPr lang="en-US" sz="1600" dirty="0" err="1"/>
              <a:t>glm</a:t>
            </a:r>
            <a:r>
              <a:rPr lang="en-US" sz="1600" dirty="0"/>
              <a:t>(Approval ~</a:t>
            </a:r>
            <a:r>
              <a:rPr lang="en-US" sz="1600" dirty="0" err="1"/>
              <a:t>CBIL,family</a:t>
            </a:r>
            <a:r>
              <a:rPr lang="en-US" sz="1600" dirty="0"/>
              <a:t>=binomial(link='logit'),data=train)</a:t>
            </a:r>
          </a:p>
          <a:p>
            <a:r>
              <a:rPr lang="en-US" sz="1600" dirty="0"/>
              <a:t>summary(model)</a:t>
            </a:r>
          </a:p>
          <a:p>
            <a:endParaRPr lang="en-US" sz="1600" dirty="0"/>
          </a:p>
          <a:p>
            <a:r>
              <a:rPr lang="en-US" sz="1600" dirty="0"/>
              <a:t>p &lt;- predict(model, </a:t>
            </a:r>
            <a:r>
              <a:rPr lang="en-US" sz="1600" dirty="0" err="1"/>
              <a:t>newdata</a:t>
            </a:r>
            <a:r>
              <a:rPr lang="en-US" sz="1600" dirty="0"/>
              <a:t>=test, type="response")</a:t>
            </a:r>
          </a:p>
          <a:p>
            <a:r>
              <a:rPr lang="en-US" sz="1600" dirty="0" err="1"/>
              <a:t>pr</a:t>
            </a:r>
            <a:r>
              <a:rPr lang="en-US" sz="1600" dirty="0"/>
              <a:t> &lt;- prediction(p, </a:t>
            </a:r>
            <a:r>
              <a:rPr lang="en-US" sz="1600" dirty="0" err="1"/>
              <a:t>test$Approval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prf</a:t>
            </a:r>
            <a:r>
              <a:rPr lang="en-US" sz="1600" dirty="0"/>
              <a:t> &lt;- performance(</a:t>
            </a:r>
            <a:r>
              <a:rPr lang="en-US" sz="1600" dirty="0" err="1"/>
              <a:t>pr</a:t>
            </a:r>
            <a:r>
              <a:rPr lang="en-US" sz="1600" dirty="0"/>
              <a:t>, measure = "</a:t>
            </a:r>
            <a:r>
              <a:rPr lang="en-US" sz="1600" dirty="0" err="1"/>
              <a:t>tpr</a:t>
            </a:r>
            <a:r>
              <a:rPr lang="en-US" sz="1600" dirty="0"/>
              <a:t>", </a:t>
            </a:r>
            <a:r>
              <a:rPr lang="en-US" sz="1600" dirty="0" err="1"/>
              <a:t>x.measure</a:t>
            </a:r>
            <a:r>
              <a:rPr lang="en-US" sz="1600" dirty="0"/>
              <a:t> = "</a:t>
            </a:r>
            <a:r>
              <a:rPr lang="en-US" sz="1600" dirty="0" err="1"/>
              <a:t>fpr</a:t>
            </a:r>
            <a:r>
              <a:rPr lang="en-US" sz="1600" dirty="0"/>
              <a:t>")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prf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auc</a:t>
            </a:r>
            <a:r>
              <a:rPr lang="en-US" sz="1600" dirty="0"/>
              <a:t> &lt;- performance(</a:t>
            </a:r>
            <a:r>
              <a:rPr lang="en-US" sz="1600" dirty="0" err="1"/>
              <a:t>pr</a:t>
            </a:r>
            <a:r>
              <a:rPr lang="en-US" sz="1600" dirty="0"/>
              <a:t>, measure = "</a:t>
            </a:r>
            <a:r>
              <a:rPr lang="en-US" sz="1600" dirty="0" err="1"/>
              <a:t>auc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auc</a:t>
            </a:r>
            <a:r>
              <a:rPr lang="en-US" sz="1600" dirty="0"/>
              <a:t> &lt;- </a:t>
            </a:r>
            <a:r>
              <a:rPr lang="en-US" sz="1600" dirty="0" err="1"/>
              <a:t>auc@y.values</a:t>
            </a:r>
            <a:r>
              <a:rPr lang="en-US" sz="1600" dirty="0"/>
              <a:t>[[1]]</a:t>
            </a:r>
          </a:p>
          <a:p>
            <a:r>
              <a:rPr lang="en-US" sz="1600" dirty="0" err="1" smtClean="0"/>
              <a:t>Auc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" y="5447434"/>
            <a:ext cx="73342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38" y="3644099"/>
            <a:ext cx="4729942" cy="28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5" y="532014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Introduction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526" y="2031189"/>
            <a:ext cx="988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i="1" dirty="0" smtClean="0"/>
              <a:t>logistic regression is a statistical </a:t>
            </a:r>
            <a:r>
              <a:rPr lang="en-US" i="1" dirty="0"/>
              <a:t>technique of modeling the </a:t>
            </a:r>
            <a:r>
              <a:rPr lang="en-US" i="1" dirty="0" smtClean="0"/>
              <a:t>probability of occurrence of an event depending on the values of independent variable which could be continuous or discrete in nature.”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7526" y="3408218"/>
            <a:ext cx="9775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take a case: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I</a:t>
            </a:r>
            <a:r>
              <a:rPr lang="en-US" dirty="0" smtClean="0"/>
              <a:t>ndia, </a:t>
            </a:r>
            <a:r>
              <a:rPr lang="en-US" dirty="0"/>
              <a:t>t</a:t>
            </a:r>
            <a:r>
              <a:rPr lang="en-US" dirty="0" smtClean="0"/>
              <a:t>he CIBIL (</a:t>
            </a:r>
            <a:r>
              <a:rPr lang="en-US" b="1" dirty="0"/>
              <a:t>Credit Information Bureau (India) Limited</a:t>
            </a:r>
            <a:r>
              <a:rPr lang="en-US" dirty="0" smtClean="0"/>
              <a:t>) </a:t>
            </a:r>
            <a:r>
              <a:rPr lang="en-US" dirty="0"/>
              <a:t>credit score ranges from </a:t>
            </a:r>
            <a:r>
              <a:rPr lang="en-US" b="1" dirty="0"/>
              <a:t>300 to 900</a:t>
            </a:r>
            <a:r>
              <a:rPr lang="en-US" dirty="0"/>
              <a:t>. The closer you are to </a:t>
            </a:r>
            <a:r>
              <a:rPr lang="en-US" b="1" dirty="0"/>
              <a:t>900</a:t>
            </a:r>
            <a:r>
              <a:rPr lang="en-US" dirty="0"/>
              <a:t>, the more confidence the credit institution will have in your ability to repay the loan and hence, the better the chances of your application getting approved. Anything above </a:t>
            </a:r>
            <a:r>
              <a:rPr lang="en-US" b="1" dirty="0"/>
              <a:t>750</a:t>
            </a:r>
            <a:r>
              <a:rPr lang="en-US" dirty="0"/>
              <a:t> is considered a good credit score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Lets say you are looking for a home loan and you carry a CBIL score of </a:t>
            </a:r>
            <a:r>
              <a:rPr lang="en-US" b="1" dirty="0" smtClean="0"/>
              <a:t>760. </a:t>
            </a:r>
            <a:r>
              <a:rPr lang="en-US" dirty="0" smtClean="0"/>
              <a:t>You are interested in knowing your chances of getting the loan approved. Over the internet you are able to retrieve a data set of individuals with scores and their approval status.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70300"/>
              </p:ext>
            </p:extLst>
          </p:nvPr>
        </p:nvGraphicFramePr>
        <p:xfrm>
          <a:off x="9716250" y="1411836"/>
          <a:ext cx="1228725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Macro-Enabled Worksheet" r:id="rId3" imgW="1228835" imgH="4962600" progId="Excel.SheetMacroEnabled.12">
                  <p:embed/>
                </p:oleObj>
              </mc:Choice>
              <mc:Fallback>
                <p:oleObj name="Macro-Enabled Worksheet" r:id="rId3" imgW="1228835" imgH="4962600" progId="Excel.SheetMacroEnabled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250" y="1411836"/>
                        <a:ext cx="1228725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5265" y="532014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Logistic Model</a:t>
            </a:r>
            <a:endParaRPr lang="en-US" sz="32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956" y="1579418"/>
            <a:ext cx="799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model which predicts the probability for a given CBIL score the chances of the loan being approved. Consider a threshold of 0.7 or 70% to consider the loan being approved. </a:t>
            </a:r>
          </a:p>
          <a:p>
            <a:r>
              <a:rPr lang="en-US" dirty="0" smtClean="0"/>
              <a:t>Input your score of 780 into the model to determine your chances of loan being approved.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906" y="3289352"/>
            <a:ext cx="5529523" cy="329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5265" y="532014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Logistic Model</a:t>
            </a:r>
            <a:endParaRPr lang="en-US" sz="32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65" y="1554479"/>
            <a:ext cx="808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 -&gt; Estimate -&gt; Predict -&gt; Classify</a:t>
            </a:r>
            <a:endParaRPr lang="en-US" sz="20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96321"/>
              </p:ext>
            </p:extLst>
          </p:nvPr>
        </p:nvGraphicFramePr>
        <p:xfrm>
          <a:off x="638752" y="2076854"/>
          <a:ext cx="1228725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Macro-Enabled Worksheet" r:id="rId3" imgW="1228835" imgH="4962600" progId="Excel.SheetMacroEnabled.12">
                  <p:embed/>
                </p:oleObj>
              </mc:Choice>
              <mc:Fallback>
                <p:oleObj name="Macro-Enabled Worksheet" r:id="rId3" imgW="1228835" imgH="4962600" progId="Excel.SheetMacroEnabled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752" y="2076854"/>
                        <a:ext cx="1228725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>
          <a:xfrm>
            <a:off x="2310938" y="3915295"/>
            <a:ext cx="1313411" cy="8478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65418" y="2959331"/>
            <a:ext cx="3225338" cy="25353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9458092">
            <a:off x="7450975" y="3025834"/>
            <a:ext cx="1313411" cy="8478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4728">
            <a:off x="7451514" y="4339243"/>
            <a:ext cx="1313411" cy="8478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33820" y="1754534"/>
            <a:ext cx="2449484" cy="18078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Approved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933820" y="4592465"/>
            <a:ext cx="2449484" cy="18078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Not Approved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0527" y="663725"/>
            <a:ext cx="665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 not linear Statistical Model ?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38596" y="2069870"/>
            <a:ext cx="7606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linear regression is one continuous variable evaluating another.</a:t>
            </a:r>
          </a:p>
          <a:p>
            <a:r>
              <a:rPr lang="en-US" dirty="0" smtClean="0"/>
              <a:t>Multiple linear regression is again linear regression with multiple dependent variables. </a:t>
            </a:r>
          </a:p>
          <a:p>
            <a:endParaRPr lang="en-US" dirty="0"/>
          </a:p>
          <a:p>
            <a:r>
              <a:rPr lang="en-US" dirty="0" smtClean="0"/>
              <a:t>Logistics regression predicts dependent variable which is dichotomous in nature.</a:t>
            </a:r>
          </a:p>
          <a:p>
            <a:r>
              <a:rPr lang="en-US" dirty="0" smtClean="0"/>
              <a:t>The dependent variable ranges between 0 – 1. </a:t>
            </a:r>
          </a:p>
          <a:p>
            <a:r>
              <a:rPr lang="en-US" dirty="0" smtClean="0"/>
              <a:t>It predicts probability from 0 to 1. and based on a decided threshold we classify the out come into 0 (Not approved) or 1 (approved) categories.     </a:t>
            </a:r>
          </a:p>
        </p:txBody>
      </p:sp>
    </p:spTree>
    <p:extLst>
      <p:ext uri="{BB962C8B-B14F-4D97-AF65-F5344CB8AC3E}">
        <p14:creationId xmlns:p14="http://schemas.microsoft.com/office/powerpoint/2010/main" val="31207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0527" y="663725"/>
            <a:ext cx="665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Probability Re-visited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55465" y="1597630"/>
            <a:ext cx="7606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Probability</a:t>
            </a:r>
            <a:r>
              <a:rPr lang="en-US" dirty="0" smtClean="0"/>
              <a:t> of an event is = Chance of its Occurrence/All possible Outcomes</a:t>
            </a:r>
          </a:p>
          <a:p>
            <a:endParaRPr lang="en-US" dirty="0"/>
          </a:p>
          <a:p>
            <a:r>
              <a:rPr lang="en-US" dirty="0" smtClean="0"/>
              <a:t>Example- What is the probability of a 1 on a fair roll of dice. </a:t>
            </a:r>
          </a:p>
          <a:p>
            <a:endParaRPr lang="en-US" dirty="0"/>
          </a:p>
          <a:p>
            <a:r>
              <a:rPr lang="en-US" dirty="0" smtClean="0"/>
              <a:t>Possible values of a dice = {1,2,3,4,5,6} = 6</a:t>
            </a:r>
          </a:p>
          <a:p>
            <a:r>
              <a:rPr lang="en-US" dirty="0" smtClean="0"/>
              <a:t>Probability of a 1  = {1}/{1,2,3,4,5,6} = 1/6 = 0.1667 or 16.67 %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0527" y="3868439"/>
            <a:ext cx="7955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ODDS</a:t>
            </a:r>
          </a:p>
          <a:p>
            <a:endParaRPr lang="en-US" b="1" dirty="0"/>
          </a:p>
          <a:p>
            <a:r>
              <a:rPr lang="en-US" dirty="0" smtClean="0"/>
              <a:t>Odds is the chance of an event occurring Vs not occurring</a:t>
            </a:r>
          </a:p>
          <a:p>
            <a:r>
              <a:rPr lang="en-US" dirty="0" smtClean="0"/>
              <a:t>On a roll of dice, if p is the probability of getting a 6, Simply put Odds of getting a 6 = p/(1-p) </a:t>
            </a:r>
          </a:p>
          <a:p>
            <a:r>
              <a:rPr lang="en-US" dirty="0" smtClean="0"/>
              <a:t>P = 1/6</a:t>
            </a:r>
          </a:p>
          <a:p>
            <a:r>
              <a:rPr lang="en-US" dirty="0" smtClean="0"/>
              <a:t>1-p = 1-1/6 = 5/6 </a:t>
            </a:r>
          </a:p>
          <a:p>
            <a:r>
              <a:rPr lang="en-US" dirty="0" smtClean="0"/>
              <a:t>Odds = 1/6 / 5/6 = 1/5 = 0.20 or 20 % </a:t>
            </a:r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0527" y="663725"/>
            <a:ext cx="665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Probability Re-visited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55465" y="1597630"/>
            <a:ext cx="7606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ODDS Ratio: </a:t>
            </a:r>
            <a:r>
              <a:rPr lang="en-US" dirty="0" smtClean="0"/>
              <a:t>As the name suggests, it’s the probability of odds of occurrence of two events. </a:t>
            </a:r>
          </a:p>
          <a:p>
            <a:endParaRPr lang="en-US" b="1" dirty="0"/>
          </a:p>
          <a:p>
            <a:r>
              <a:rPr lang="en-US" b="1" dirty="0" smtClean="0"/>
              <a:t>ODDS Ratio of 6 in a roll of dice Vs a 2 or 6 ?</a:t>
            </a:r>
          </a:p>
          <a:p>
            <a:endParaRPr lang="en-US" b="1" dirty="0"/>
          </a:p>
          <a:p>
            <a:r>
              <a:rPr lang="en-US" dirty="0" smtClean="0"/>
              <a:t>As we had calculated the odds for a 6  = 1/5  = 0.2</a:t>
            </a:r>
          </a:p>
          <a:p>
            <a:r>
              <a:rPr lang="en-US" dirty="0" smtClean="0"/>
              <a:t>Let’s calculate for a 2 or 6 </a:t>
            </a:r>
          </a:p>
          <a:p>
            <a:r>
              <a:rPr lang="en-US" dirty="0" smtClean="0"/>
              <a:t>p  = {2,6}/{1,2,3,4,5,6} = 1/3</a:t>
            </a:r>
          </a:p>
          <a:p>
            <a:r>
              <a:rPr lang="en-US" dirty="0" smtClean="0"/>
              <a:t>1-p  = 1-1/3 = 2/3 There for ODDS for 2 or 6  = 1/3 / 2/3 = ½ or 0.5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Odds Ratio  = 0.5/0.2 = 2.5 </a:t>
            </a:r>
          </a:p>
          <a:p>
            <a:endParaRPr lang="en-US" dirty="0" smtClean="0"/>
          </a:p>
          <a:p>
            <a:r>
              <a:rPr lang="en-US" b="1" dirty="0" smtClean="0"/>
              <a:t>Hence we conclude that the probability of getting a 2 or a 6 is 2.5 times greater then getting just a 6 </a:t>
            </a:r>
          </a:p>
        </p:txBody>
      </p:sp>
    </p:spTree>
    <p:extLst>
      <p:ext uri="{BB962C8B-B14F-4D97-AF65-F5344CB8AC3E}">
        <p14:creationId xmlns:p14="http://schemas.microsoft.com/office/powerpoint/2010/main" val="1674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0527" y="663725"/>
            <a:ext cx="665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 Logit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1" y="1800180"/>
            <a:ext cx="7349316" cy="118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4" y="3334270"/>
            <a:ext cx="4175760" cy="31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0527" y="663725"/>
            <a:ext cx="665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Inverse Logit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61" y="1343457"/>
            <a:ext cx="6981134" cy="3859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0" y="5298498"/>
            <a:ext cx="4401243" cy="13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5137</TotalTime>
  <Words>525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Macro-Enabled Worksheet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Singh, Keshav</dc:creator>
  <cp:lastModifiedBy>Singh, Keshav</cp:lastModifiedBy>
  <cp:revision>95</cp:revision>
  <dcterms:created xsi:type="dcterms:W3CDTF">2017-05-09T06:41:47Z</dcterms:created>
  <dcterms:modified xsi:type="dcterms:W3CDTF">2017-06-09T09:02:01Z</dcterms:modified>
</cp:coreProperties>
</file>