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71" r:id="rId5"/>
    <p:sldId id="272" r:id="rId6"/>
    <p:sldId id="273" r:id="rId7"/>
    <p:sldId id="274" r:id="rId8"/>
    <p:sldId id="275" r:id="rId9"/>
    <p:sldId id="266" r:id="rId10"/>
    <p:sldId id="276" r:id="rId11"/>
    <p:sldId id="262" r:id="rId12"/>
    <p:sldId id="267" r:id="rId13"/>
    <p:sldId id="277" r:id="rId14"/>
    <p:sldId id="270"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8/31/2017</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8/31/2017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8/31/2017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8/31/2017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8/31/2017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8/31/2017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8/31/2017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8/31/2017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8/31/2017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8/31/2017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8/31/2017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8/31/2017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8/31/2017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8/31/2017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8/31/2017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8/31/2017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8/31/2017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8/31/2017</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125" y="4754880"/>
            <a:ext cx="9244268" cy="1502166"/>
          </a:xfrm>
        </p:spPr>
        <p:txBody>
          <a:bodyPr/>
          <a:lstStyle/>
          <a:p>
            <a:r>
              <a:rPr lang="en-US" sz="4000" dirty="0" smtClean="0"/>
              <a:t>Artificial Neural Network - ANN</a:t>
            </a:r>
            <a:r>
              <a:rPr lang="en-US" sz="4000" dirty="0" smtClean="0"/>
              <a:t/>
            </a:r>
            <a:br>
              <a:rPr lang="en-US" sz="4000" dirty="0" smtClean="0"/>
            </a:br>
            <a:endParaRPr lang="en-US" sz="4000" dirty="0"/>
          </a:p>
        </p:txBody>
      </p:sp>
      <p:pic>
        <p:nvPicPr>
          <p:cNvPr id="3" name="Picture 2"/>
          <p:cNvPicPr>
            <a:picLocks noChangeAspect="1"/>
          </p:cNvPicPr>
          <p:nvPr/>
        </p:nvPicPr>
        <p:blipFill>
          <a:blip r:embed="rId2"/>
          <a:stretch>
            <a:fillRect/>
          </a:stretch>
        </p:blipFill>
        <p:spPr>
          <a:xfrm>
            <a:off x="6581342" y="1386314"/>
            <a:ext cx="4931786" cy="3435130"/>
          </a:xfrm>
          <a:prstGeom prst="rect">
            <a:avLst/>
          </a:prstGeom>
        </p:spPr>
      </p:pic>
    </p:spTree>
    <p:extLst>
      <p:ext uri="{BB962C8B-B14F-4D97-AF65-F5344CB8AC3E}">
        <p14:creationId xmlns:p14="http://schemas.microsoft.com/office/powerpoint/2010/main" val="3097393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3" y="631767"/>
            <a:ext cx="2497800" cy="369332"/>
          </a:xfrm>
          <a:prstGeom prst="rect">
            <a:avLst/>
          </a:prstGeom>
          <a:noFill/>
        </p:spPr>
        <p:txBody>
          <a:bodyPr wrap="none" rtlCol="0">
            <a:spAutoFit/>
          </a:bodyPr>
          <a:lstStyle/>
          <a:p>
            <a:r>
              <a:rPr lang="en-US" b="1" dirty="0" smtClean="0"/>
              <a:t>Hierarchal Clustering</a:t>
            </a:r>
            <a:endParaRPr lang="en-US" b="1" dirty="0"/>
          </a:p>
        </p:txBody>
      </p:sp>
      <p:sp>
        <p:nvSpPr>
          <p:cNvPr id="2" name="TextBox 1"/>
          <p:cNvSpPr txBox="1"/>
          <p:nvPr/>
        </p:nvSpPr>
        <p:spPr>
          <a:xfrm>
            <a:off x="980902" y="1255221"/>
            <a:ext cx="10133214" cy="1754326"/>
          </a:xfrm>
          <a:prstGeom prst="rect">
            <a:avLst/>
          </a:prstGeom>
          <a:noFill/>
        </p:spPr>
        <p:txBody>
          <a:bodyPr wrap="square" rtlCol="0">
            <a:spAutoFit/>
          </a:bodyPr>
          <a:lstStyle/>
          <a:p>
            <a:r>
              <a:rPr lang="en-US" dirty="0" smtClean="0"/>
              <a:t>Builds hierarchy of clusters. </a:t>
            </a:r>
          </a:p>
          <a:p>
            <a:r>
              <a:rPr lang="en-US" dirty="0" smtClean="0"/>
              <a:t>The two nearest clusters are merged into a single clusters.</a:t>
            </a:r>
          </a:p>
          <a:p>
            <a:r>
              <a:rPr lang="en-US" dirty="0" smtClean="0"/>
              <a:t>The process terminates once there is a single cluster.</a:t>
            </a:r>
          </a:p>
          <a:p>
            <a:endParaRPr lang="en-US" dirty="0"/>
          </a:p>
          <a:p>
            <a:r>
              <a:rPr lang="en-US" dirty="0"/>
              <a:t>The results of hierarchical clustering can be shown using </a:t>
            </a:r>
            <a:r>
              <a:rPr lang="en-US" dirty="0" err="1"/>
              <a:t>dendrogram</a:t>
            </a:r>
            <a:r>
              <a:rPr lang="en-US" dirty="0"/>
              <a:t>. The </a:t>
            </a:r>
            <a:r>
              <a:rPr lang="en-US" dirty="0" err="1"/>
              <a:t>dendrogram</a:t>
            </a:r>
            <a:r>
              <a:rPr lang="en-US" dirty="0"/>
              <a:t> can be interpreted as:</a:t>
            </a:r>
          </a:p>
        </p:txBody>
      </p:sp>
      <p:pic>
        <p:nvPicPr>
          <p:cNvPr id="4" name="Picture 3"/>
          <p:cNvPicPr>
            <a:picLocks noChangeAspect="1"/>
          </p:cNvPicPr>
          <p:nvPr/>
        </p:nvPicPr>
        <p:blipFill>
          <a:blip r:embed="rId2"/>
          <a:stretch>
            <a:fillRect/>
          </a:stretch>
        </p:blipFill>
        <p:spPr>
          <a:xfrm>
            <a:off x="3047134" y="3361026"/>
            <a:ext cx="4933950" cy="2962275"/>
          </a:xfrm>
          <a:prstGeom prst="rect">
            <a:avLst/>
          </a:prstGeom>
        </p:spPr>
      </p:pic>
    </p:spTree>
    <p:extLst>
      <p:ext uri="{BB962C8B-B14F-4D97-AF65-F5344CB8AC3E}">
        <p14:creationId xmlns:p14="http://schemas.microsoft.com/office/powerpoint/2010/main" val="3030726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5347" y="1546937"/>
            <a:ext cx="9319183" cy="4247317"/>
          </a:xfrm>
          <a:prstGeom prst="rect">
            <a:avLst/>
          </a:prstGeom>
          <a:noFill/>
        </p:spPr>
        <p:txBody>
          <a:bodyPr wrap="square" rtlCol="0">
            <a:spAutoFit/>
          </a:bodyPr>
          <a:lstStyle/>
          <a:p>
            <a:r>
              <a:rPr lang="en-US" b="1" dirty="0"/>
              <a:t>H</a:t>
            </a:r>
            <a:r>
              <a:rPr lang="en-US" b="1" dirty="0" smtClean="0"/>
              <a:t>ierarchical </a:t>
            </a:r>
            <a:r>
              <a:rPr lang="en-US" b="1" dirty="0"/>
              <a:t>clustering are:</a:t>
            </a:r>
          </a:p>
          <a:p>
            <a:r>
              <a:rPr lang="en-US" dirty="0"/>
              <a:t>This algorithm has been implemented above using bottom up approach. </a:t>
            </a:r>
            <a:endParaRPr lang="en-US" dirty="0" smtClean="0"/>
          </a:p>
          <a:p>
            <a:endParaRPr lang="en-US" dirty="0" smtClean="0"/>
          </a:p>
          <a:p>
            <a:r>
              <a:rPr lang="en-US" dirty="0" smtClean="0"/>
              <a:t>It </a:t>
            </a:r>
            <a:r>
              <a:rPr lang="en-US" dirty="0"/>
              <a:t>is also possible to follow top-down approach starting with all data points assigned in the same cluster and recursively performing splits till each data point is assigned a separate cluster</a:t>
            </a:r>
            <a:r>
              <a:rPr lang="en-US" dirty="0" smtClean="0"/>
              <a:t>.</a:t>
            </a:r>
          </a:p>
          <a:p>
            <a:endParaRPr lang="en-US" dirty="0"/>
          </a:p>
          <a:p>
            <a:r>
              <a:rPr lang="en-US" dirty="0"/>
              <a:t>The decision of merging two clusters is taken on the basis of closeness of these clusters. There are multiple metrics for deciding the closeness of two clusters :</a:t>
            </a:r>
          </a:p>
          <a:p>
            <a:pPr lvl="1"/>
            <a:r>
              <a:rPr lang="en-US" dirty="0"/>
              <a:t>Euclidean distance: ||a-b||</a:t>
            </a:r>
            <a:r>
              <a:rPr lang="en-US" baseline="-25000" dirty="0"/>
              <a:t>2</a:t>
            </a:r>
            <a:r>
              <a:rPr lang="en-US" dirty="0"/>
              <a:t> = √(Σ(</a:t>
            </a:r>
            <a:r>
              <a:rPr lang="en-US" dirty="0" err="1"/>
              <a:t>a</a:t>
            </a:r>
            <a:r>
              <a:rPr lang="en-US" baseline="-25000" dirty="0" err="1"/>
              <a:t>i</a:t>
            </a:r>
            <a:r>
              <a:rPr lang="en-US" dirty="0"/>
              <a:t>-b</a:t>
            </a:r>
            <a:r>
              <a:rPr lang="en-US" baseline="-25000" dirty="0"/>
              <a:t>i</a:t>
            </a:r>
            <a:r>
              <a:rPr lang="en-US" dirty="0"/>
              <a:t>))</a:t>
            </a:r>
          </a:p>
          <a:p>
            <a:pPr lvl="1"/>
            <a:r>
              <a:rPr lang="en-US" dirty="0"/>
              <a:t>Squared Euclidean distance: ||a-b||</a:t>
            </a:r>
            <a:r>
              <a:rPr lang="en-US" baseline="-25000" dirty="0"/>
              <a:t>2</a:t>
            </a:r>
            <a:r>
              <a:rPr lang="en-US" baseline="30000" dirty="0"/>
              <a:t>2</a:t>
            </a:r>
            <a:r>
              <a:rPr lang="en-US" dirty="0"/>
              <a:t> = Σ((</a:t>
            </a:r>
            <a:r>
              <a:rPr lang="en-US" dirty="0" err="1"/>
              <a:t>a</a:t>
            </a:r>
            <a:r>
              <a:rPr lang="en-US" baseline="-25000" dirty="0" err="1"/>
              <a:t>i</a:t>
            </a:r>
            <a:r>
              <a:rPr lang="en-US" dirty="0"/>
              <a:t>-b</a:t>
            </a:r>
            <a:r>
              <a:rPr lang="en-US" baseline="-25000" dirty="0"/>
              <a:t>i</a:t>
            </a:r>
            <a:r>
              <a:rPr lang="en-US" dirty="0"/>
              <a:t>)</a:t>
            </a:r>
            <a:r>
              <a:rPr lang="en-US" baseline="30000" dirty="0"/>
              <a:t>2</a:t>
            </a:r>
            <a:r>
              <a:rPr lang="en-US" dirty="0"/>
              <a:t>)</a:t>
            </a:r>
          </a:p>
          <a:p>
            <a:pPr lvl="1"/>
            <a:r>
              <a:rPr lang="en-US" dirty="0"/>
              <a:t>Manhattan distance: ||a-b||</a:t>
            </a:r>
            <a:r>
              <a:rPr lang="en-US" baseline="-25000" dirty="0"/>
              <a:t>1</a:t>
            </a:r>
            <a:r>
              <a:rPr lang="en-US" dirty="0"/>
              <a:t> = </a:t>
            </a:r>
            <a:r>
              <a:rPr lang="en-US" dirty="0" err="1"/>
              <a:t>Σ|a</a:t>
            </a:r>
            <a:r>
              <a:rPr lang="en-US" baseline="-25000" dirty="0" err="1"/>
              <a:t>i</a:t>
            </a:r>
            <a:r>
              <a:rPr lang="en-US" dirty="0" err="1"/>
              <a:t>-b</a:t>
            </a:r>
            <a:r>
              <a:rPr lang="en-US" baseline="-25000" dirty="0" err="1"/>
              <a:t>i</a:t>
            </a:r>
            <a:r>
              <a:rPr lang="en-US" dirty="0"/>
              <a:t>|</a:t>
            </a:r>
          </a:p>
          <a:p>
            <a:pPr lvl="1"/>
            <a:r>
              <a:rPr lang="en-US" dirty="0"/>
              <a:t>Maximum distance:||a-b||</a:t>
            </a:r>
            <a:r>
              <a:rPr lang="en-US" baseline="-25000" dirty="0"/>
              <a:t>INFINITY</a:t>
            </a:r>
            <a:r>
              <a:rPr lang="en-US" dirty="0"/>
              <a:t> = </a:t>
            </a:r>
            <a:r>
              <a:rPr lang="en-US" dirty="0" err="1"/>
              <a:t>max</a:t>
            </a:r>
            <a:r>
              <a:rPr lang="en-US" baseline="-25000" dirty="0" err="1"/>
              <a:t>i</a:t>
            </a:r>
            <a:r>
              <a:rPr lang="en-US" dirty="0" err="1"/>
              <a:t>|a</a:t>
            </a:r>
            <a:r>
              <a:rPr lang="en-US" baseline="-25000" dirty="0" err="1"/>
              <a:t>i</a:t>
            </a:r>
            <a:r>
              <a:rPr lang="en-US" dirty="0" err="1"/>
              <a:t>-b</a:t>
            </a:r>
            <a:r>
              <a:rPr lang="en-US" baseline="-25000" dirty="0" err="1"/>
              <a:t>i</a:t>
            </a:r>
            <a:r>
              <a:rPr lang="en-US" dirty="0"/>
              <a:t>|</a:t>
            </a:r>
          </a:p>
          <a:p>
            <a:pPr lvl="1"/>
            <a:r>
              <a:rPr lang="en-US" dirty="0" err="1"/>
              <a:t>Mahalanobis</a:t>
            </a:r>
            <a:r>
              <a:rPr lang="en-US" dirty="0"/>
              <a:t> distance: √((a-b)</a:t>
            </a:r>
            <a:r>
              <a:rPr lang="en-US" baseline="30000" dirty="0"/>
              <a:t>T</a:t>
            </a:r>
            <a:r>
              <a:rPr lang="en-US" dirty="0"/>
              <a:t> S</a:t>
            </a:r>
            <a:r>
              <a:rPr lang="en-US" baseline="30000" dirty="0"/>
              <a:t>-1</a:t>
            </a:r>
            <a:r>
              <a:rPr lang="en-US" dirty="0"/>
              <a:t> (-b))   {where, s : covariance matrix}</a:t>
            </a:r>
          </a:p>
          <a:p>
            <a:endParaRPr lang="en-US" dirty="0"/>
          </a:p>
        </p:txBody>
      </p:sp>
    </p:spTree>
    <p:extLst>
      <p:ext uri="{BB962C8B-B14F-4D97-AF65-F5344CB8AC3E}">
        <p14:creationId xmlns:p14="http://schemas.microsoft.com/office/powerpoint/2010/main" val="2588733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07622" y="1463041"/>
            <a:ext cx="7129549" cy="4297679"/>
            <a:chOff x="1407622" y="1463041"/>
            <a:chExt cx="7129549" cy="4297679"/>
          </a:xfrm>
        </p:grpSpPr>
        <p:sp>
          <p:nvSpPr>
            <p:cNvPr id="3" name="6-Point Star 2"/>
            <p:cNvSpPr/>
            <p:nvPr/>
          </p:nvSpPr>
          <p:spPr>
            <a:xfrm>
              <a:off x="2776451" y="146304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4" name="6-Point Star 3"/>
            <p:cNvSpPr/>
            <p:nvPr/>
          </p:nvSpPr>
          <p:spPr>
            <a:xfrm>
              <a:off x="1407622" y="1920240"/>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5" name="6-Point Star 4"/>
            <p:cNvSpPr/>
            <p:nvPr/>
          </p:nvSpPr>
          <p:spPr>
            <a:xfrm>
              <a:off x="3796145" y="4613564"/>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a:t>
              </a:r>
              <a:endParaRPr lang="en-US" b="1" dirty="0">
                <a:solidFill>
                  <a:schemeClr val="tx1"/>
                </a:solidFill>
              </a:endParaRPr>
            </a:p>
          </p:txBody>
        </p:sp>
        <p:sp>
          <p:nvSpPr>
            <p:cNvPr id="6" name="6-Point Star 5"/>
            <p:cNvSpPr/>
            <p:nvPr/>
          </p:nvSpPr>
          <p:spPr>
            <a:xfrm>
              <a:off x="7348451" y="1845426"/>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
              </a:r>
            </a:p>
          </p:txBody>
        </p:sp>
        <p:sp>
          <p:nvSpPr>
            <p:cNvPr id="7" name="6-Point Star 6"/>
            <p:cNvSpPr/>
            <p:nvPr/>
          </p:nvSpPr>
          <p:spPr>
            <a:xfrm>
              <a:off x="5746866" y="2643447"/>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8" name="6-Point Star 7"/>
            <p:cNvSpPr/>
            <p:nvPr/>
          </p:nvSpPr>
          <p:spPr>
            <a:xfrm>
              <a:off x="7672647" y="3585557"/>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a:t>
              </a:r>
            </a:p>
          </p:txBody>
        </p:sp>
      </p:grpSp>
    </p:spTree>
    <p:extLst>
      <p:ext uri="{BB962C8B-B14F-4D97-AF65-F5344CB8AC3E}">
        <p14:creationId xmlns:p14="http://schemas.microsoft.com/office/powerpoint/2010/main" val="1764157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019993" y="789710"/>
            <a:ext cx="7437120" cy="5514689"/>
            <a:chOff x="2776451" y="1463041"/>
            <a:chExt cx="7437120" cy="5514689"/>
          </a:xfrm>
        </p:grpSpPr>
        <p:sp>
          <p:nvSpPr>
            <p:cNvPr id="3" name="6-Point Star 2"/>
            <p:cNvSpPr/>
            <p:nvPr/>
          </p:nvSpPr>
          <p:spPr>
            <a:xfrm>
              <a:off x="2776451" y="146304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4" name="6-Point Star 3"/>
            <p:cNvSpPr/>
            <p:nvPr/>
          </p:nvSpPr>
          <p:spPr>
            <a:xfrm>
              <a:off x="4145281" y="149629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5" name="6-Point Star 4"/>
            <p:cNvSpPr/>
            <p:nvPr/>
          </p:nvSpPr>
          <p:spPr>
            <a:xfrm>
              <a:off x="9349047" y="146304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a:t>
              </a:r>
              <a:endParaRPr lang="en-US" b="1" dirty="0">
                <a:solidFill>
                  <a:schemeClr val="tx1"/>
                </a:solidFill>
              </a:endParaRPr>
            </a:p>
          </p:txBody>
        </p:sp>
        <p:sp>
          <p:nvSpPr>
            <p:cNvPr id="6" name="6-Point Star 5"/>
            <p:cNvSpPr/>
            <p:nvPr/>
          </p:nvSpPr>
          <p:spPr>
            <a:xfrm>
              <a:off x="6874625" y="149629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
              </a:r>
            </a:p>
          </p:txBody>
        </p:sp>
        <p:sp>
          <p:nvSpPr>
            <p:cNvPr id="7" name="6-Point Star 6"/>
            <p:cNvSpPr/>
            <p:nvPr/>
          </p:nvSpPr>
          <p:spPr>
            <a:xfrm>
              <a:off x="5547359" y="149629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8" name="6-Point Star 7"/>
            <p:cNvSpPr/>
            <p:nvPr/>
          </p:nvSpPr>
          <p:spPr>
            <a:xfrm>
              <a:off x="8055033" y="149629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a:t>
              </a:r>
            </a:p>
          </p:txBody>
        </p:sp>
        <p:sp>
          <p:nvSpPr>
            <p:cNvPr id="2" name="Oval 1"/>
            <p:cNvSpPr/>
            <p:nvPr/>
          </p:nvSpPr>
          <p:spPr>
            <a:xfrm>
              <a:off x="3275215" y="3059085"/>
              <a:ext cx="1122218" cy="103077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a:t>
              </a:r>
              <a:endParaRPr lang="en-US" dirty="0">
                <a:solidFill>
                  <a:schemeClr val="tx1"/>
                </a:solidFill>
              </a:endParaRPr>
            </a:p>
          </p:txBody>
        </p:sp>
        <p:sp>
          <p:nvSpPr>
            <p:cNvPr id="9" name="Right Arrow 8"/>
            <p:cNvSpPr/>
            <p:nvPr/>
          </p:nvSpPr>
          <p:spPr>
            <a:xfrm rot="3947256">
              <a:off x="3183250" y="2785636"/>
              <a:ext cx="490450" cy="15577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6993992">
              <a:off x="4071751" y="2787066"/>
              <a:ext cx="490450" cy="15577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96000" y="3690852"/>
              <a:ext cx="1122218" cy="103077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CD</a:t>
              </a:r>
              <a:endParaRPr lang="en-US" dirty="0">
                <a:solidFill>
                  <a:schemeClr val="tx1"/>
                </a:solidFill>
              </a:endParaRPr>
            </a:p>
          </p:txBody>
        </p:sp>
        <p:sp>
          <p:nvSpPr>
            <p:cNvPr id="12" name="Right Arrow 11"/>
            <p:cNvSpPr/>
            <p:nvPr/>
          </p:nvSpPr>
          <p:spPr>
            <a:xfrm rot="3947256">
              <a:off x="5763951" y="3110298"/>
              <a:ext cx="1055416" cy="11108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6453688">
              <a:off x="6493775" y="3088029"/>
              <a:ext cx="1055416" cy="11108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6453688">
              <a:off x="7244058" y="3567518"/>
              <a:ext cx="1881702" cy="1833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157506" y="4568006"/>
              <a:ext cx="1122218" cy="103077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CD,E</a:t>
              </a:r>
              <a:endParaRPr lang="en-US" dirty="0">
                <a:solidFill>
                  <a:schemeClr val="tx1"/>
                </a:solidFill>
              </a:endParaRPr>
            </a:p>
          </p:txBody>
        </p:sp>
        <p:sp>
          <p:nvSpPr>
            <p:cNvPr id="16" name="Right Arrow 15"/>
            <p:cNvSpPr/>
            <p:nvPr/>
          </p:nvSpPr>
          <p:spPr>
            <a:xfrm rot="3947256">
              <a:off x="7098008" y="4554212"/>
              <a:ext cx="197760" cy="7991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614235">
              <a:off x="3854669" y="4750960"/>
              <a:ext cx="2291392" cy="2220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906960" y="5139026"/>
              <a:ext cx="1122218" cy="103077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AB,CD,E</a:t>
              </a:r>
              <a:endParaRPr lang="en-US" sz="1400" dirty="0">
                <a:solidFill>
                  <a:schemeClr val="tx1"/>
                </a:solidFill>
              </a:endParaRPr>
            </a:p>
          </p:txBody>
        </p:sp>
        <p:sp>
          <p:nvSpPr>
            <p:cNvPr id="19" name="Right Arrow 18"/>
            <p:cNvSpPr/>
            <p:nvPr/>
          </p:nvSpPr>
          <p:spPr>
            <a:xfrm rot="8225837">
              <a:off x="7032493" y="5492230"/>
              <a:ext cx="238195" cy="1520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704760" y="5827222"/>
              <a:ext cx="1307452" cy="115050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AB,CD,E,F</a:t>
              </a:r>
              <a:endParaRPr lang="en-US" sz="1400" dirty="0">
                <a:solidFill>
                  <a:schemeClr val="tx1"/>
                </a:solidFill>
              </a:endParaRPr>
            </a:p>
          </p:txBody>
        </p:sp>
        <p:sp>
          <p:nvSpPr>
            <p:cNvPr id="21" name="Right Arrow 20"/>
            <p:cNvSpPr/>
            <p:nvPr/>
          </p:nvSpPr>
          <p:spPr>
            <a:xfrm rot="1850451">
              <a:off x="7005788" y="5966228"/>
              <a:ext cx="701315" cy="1843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6453688">
              <a:off x="7489257" y="4156470"/>
              <a:ext cx="3277588" cy="19396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6565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3330" y="914400"/>
            <a:ext cx="7373390" cy="461665"/>
          </a:xfrm>
          <a:prstGeom prst="rect">
            <a:avLst/>
          </a:prstGeom>
          <a:noFill/>
        </p:spPr>
        <p:txBody>
          <a:bodyPr wrap="square" rtlCol="0">
            <a:spAutoFit/>
          </a:bodyPr>
          <a:lstStyle/>
          <a:p>
            <a:r>
              <a:rPr lang="en-US" sz="2400" dirty="0" smtClean="0"/>
              <a:t>Defining Clusters</a:t>
            </a:r>
            <a:endParaRPr lang="en-US" sz="2400" dirty="0"/>
          </a:p>
        </p:txBody>
      </p:sp>
      <p:pic>
        <p:nvPicPr>
          <p:cNvPr id="4" name="Picture 3"/>
          <p:cNvPicPr>
            <a:picLocks noChangeAspect="1"/>
          </p:cNvPicPr>
          <p:nvPr/>
        </p:nvPicPr>
        <p:blipFill>
          <a:blip r:embed="rId2"/>
          <a:stretch>
            <a:fillRect/>
          </a:stretch>
        </p:blipFill>
        <p:spPr>
          <a:xfrm>
            <a:off x="3283180" y="1902401"/>
            <a:ext cx="5885757" cy="4730405"/>
          </a:xfrm>
          <a:prstGeom prst="rect">
            <a:avLst/>
          </a:prstGeom>
        </p:spPr>
      </p:pic>
    </p:spTree>
    <p:extLst>
      <p:ext uri="{BB962C8B-B14F-4D97-AF65-F5344CB8AC3E}">
        <p14:creationId xmlns:p14="http://schemas.microsoft.com/office/powerpoint/2010/main" val="3129968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2095" y="1238596"/>
            <a:ext cx="3817071" cy="369332"/>
          </a:xfrm>
          <a:prstGeom prst="rect">
            <a:avLst/>
          </a:prstGeom>
          <a:noFill/>
        </p:spPr>
        <p:txBody>
          <a:bodyPr wrap="none" rtlCol="0">
            <a:spAutoFit/>
          </a:bodyPr>
          <a:lstStyle/>
          <a:p>
            <a:r>
              <a:rPr lang="en-US" dirty="0" smtClean="0"/>
              <a:t>Hands on Hierarchical Clustering</a:t>
            </a:r>
            <a:endParaRPr lang="en-US" dirty="0"/>
          </a:p>
        </p:txBody>
      </p:sp>
    </p:spTree>
    <p:extLst>
      <p:ext uri="{BB962C8B-B14F-4D97-AF65-F5344CB8AC3E}">
        <p14:creationId xmlns:p14="http://schemas.microsoft.com/office/powerpoint/2010/main" val="222560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265" y="532014"/>
            <a:ext cx="6525491" cy="584775"/>
          </a:xfrm>
          <a:prstGeom prst="rect">
            <a:avLst/>
          </a:prstGeom>
          <a:noFill/>
        </p:spPr>
        <p:txBody>
          <a:bodyPr wrap="square" rtlCol="0">
            <a:spAutoFit/>
          </a:bodyPr>
          <a:lstStyle/>
          <a:p>
            <a:r>
              <a:rPr lang="en-US" sz="3200" dirty="0" smtClean="0">
                <a:latin typeface="+mj-lt"/>
              </a:rPr>
              <a:t>Introduction</a:t>
            </a:r>
            <a:endParaRPr lang="en-US" sz="3200" dirty="0">
              <a:latin typeface="+mj-lt"/>
            </a:endParaRPr>
          </a:p>
        </p:txBody>
      </p:sp>
      <p:sp>
        <p:nvSpPr>
          <p:cNvPr id="3" name="TextBox 2"/>
          <p:cNvSpPr txBox="1"/>
          <p:nvPr/>
        </p:nvSpPr>
        <p:spPr>
          <a:xfrm>
            <a:off x="706582" y="1271847"/>
            <a:ext cx="9942022" cy="369332"/>
          </a:xfrm>
          <a:prstGeom prst="rect">
            <a:avLst/>
          </a:prstGeom>
          <a:noFill/>
        </p:spPr>
        <p:txBody>
          <a:bodyPr wrap="square" rtlCol="0">
            <a:spAutoFit/>
          </a:bodyPr>
          <a:lstStyle/>
          <a:p>
            <a:r>
              <a:rPr lang="en-US" dirty="0" smtClean="0"/>
              <a:t>Interesting area of machine learning, simultaneously one of the oldest and newest.</a:t>
            </a:r>
            <a:endParaRPr lang="en-US" dirty="0"/>
          </a:p>
        </p:txBody>
      </p:sp>
    </p:spTree>
    <p:extLst>
      <p:ext uri="{BB962C8B-B14F-4D97-AF65-F5344CB8AC3E}">
        <p14:creationId xmlns:p14="http://schemas.microsoft.com/office/powerpoint/2010/main" val="7505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24675" cy="369332"/>
          </a:xfrm>
          <a:prstGeom prst="rect">
            <a:avLst/>
          </a:prstGeom>
          <a:noFill/>
        </p:spPr>
        <p:txBody>
          <a:bodyPr wrap="none" rtlCol="0">
            <a:spAutoFit/>
          </a:bodyPr>
          <a:lstStyle/>
          <a:p>
            <a:r>
              <a:rPr lang="en-US" b="1" dirty="0" smtClean="0"/>
              <a:t>Types of Clustering</a:t>
            </a:r>
            <a:endParaRPr lang="en-US" b="1" dirty="0"/>
          </a:p>
        </p:txBody>
      </p:sp>
      <p:sp>
        <p:nvSpPr>
          <p:cNvPr id="4" name="TextBox 3"/>
          <p:cNvSpPr txBox="1"/>
          <p:nvPr/>
        </p:nvSpPr>
        <p:spPr>
          <a:xfrm>
            <a:off x="640081" y="1637606"/>
            <a:ext cx="9676015" cy="4524315"/>
          </a:xfrm>
          <a:prstGeom prst="rect">
            <a:avLst/>
          </a:prstGeom>
          <a:noFill/>
        </p:spPr>
        <p:txBody>
          <a:bodyPr wrap="square" rtlCol="0">
            <a:spAutoFit/>
          </a:bodyPr>
          <a:lstStyle/>
          <a:p>
            <a:r>
              <a:rPr lang="en-US" b="1" dirty="0"/>
              <a:t>Centroid </a:t>
            </a:r>
            <a:r>
              <a:rPr lang="en-US" b="1" dirty="0" smtClean="0"/>
              <a:t>based models - </a:t>
            </a:r>
            <a:r>
              <a:rPr lang="en-US" dirty="0"/>
              <a:t>These are iterative clustering algorithms in which the notion of similarity is derived by the closeness of a data point to the centroid of the clusters. </a:t>
            </a:r>
            <a:r>
              <a:rPr lang="en-US" b="1" dirty="0"/>
              <a:t>K-Means clustering algorithm </a:t>
            </a:r>
            <a:r>
              <a:rPr lang="en-US" dirty="0"/>
              <a:t>is a popular algorithm that falls into this category. In these models, the no. of clusters required at the end have to be mentioned beforehand, which makes it important to have prior knowledge of the dataset. These models run iteratively to find the local optima</a:t>
            </a:r>
            <a:r>
              <a:rPr lang="en-US" dirty="0" smtClean="0"/>
              <a:t>.</a:t>
            </a:r>
          </a:p>
          <a:p>
            <a:endParaRPr lang="en-US" dirty="0"/>
          </a:p>
          <a:p>
            <a:r>
              <a:rPr lang="en-US" b="1" dirty="0"/>
              <a:t>Connectivity models:</a:t>
            </a:r>
            <a:r>
              <a:rPr lang="en-US" dirty="0"/>
              <a:t> As the name suggests, these models are based on the notion that the data points closer in data space exhibit more similarity to each other than the data points lying farther away. These models can follow two approaches. In the first approach, they start with classifying all data points into separate clusters &amp; then aggregating them as the distance decreases. In the second approach, all data points are classified as a single cluster and then partitioned as the distance increases. Also, the choice of distance function is subjective. These models are very easy to interpret but lacks scalability for handling big datasets. Examples of these models are </a:t>
            </a:r>
            <a:r>
              <a:rPr lang="en-US" b="1" dirty="0"/>
              <a:t>hierarchical clustering algorithm </a:t>
            </a:r>
            <a:r>
              <a:rPr lang="en-US" dirty="0"/>
              <a:t>and its variants</a:t>
            </a:r>
            <a:r>
              <a:rPr lang="en-US" dirty="0" smtClean="0"/>
              <a:t>.</a:t>
            </a:r>
            <a:endParaRPr lang="en-US" dirty="0"/>
          </a:p>
        </p:txBody>
      </p:sp>
    </p:spTree>
    <p:extLst>
      <p:ext uri="{BB962C8B-B14F-4D97-AF65-F5344CB8AC3E}">
        <p14:creationId xmlns:p14="http://schemas.microsoft.com/office/powerpoint/2010/main" val="1887391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45514" cy="369332"/>
          </a:xfrm>
          <a:prstGeom prst="rect">
            <a:avLst/>
          </a:prstGeom>
          <a:noFill/>
        </p:spPr>
        <p:txBody>
          <a:bodyPr wrap="none" rtlCol="0">
            <a:spAutoFit/>
          </a:bodyPr>
          <a:lstStyle/>
          <a:p>
            <a:r>
              <a:rPr lang="en-US" b="1" dirty="0" smtClean="0"/>
              <a:t>K-Means Clustering</a:t>
            </a:r>
            <a:endParaRPr lang="en-US" b="1" dirty="0"/>
          </a:p>
        </p:txBody>
      </p:sp>
      <p:sp>
        <p:nvSpPr>
          <p:cNvPr id="4" name="TextBox 3"/>
          <p:cNvSpPr txBox="1"/>
          <p:nvPr/>
        </p:nvSpPr>
        <p:spPr>
          <a:xfrm>
            <a:off x="640081" y="1637606"/>
            <a:ext cx="9676015" cy="1446550"/>
          </a:xfrm>
          <a:prstGeom prst="rect">
            <a:avLst/>
          </a:prstGeom>
          <a:noFill/>
        </p:spPr>
        <p:txBody>
          <a:bodyPr wrap="square" rtlCol="0">
            <a:spAutoFit/>
          </a:bodyPr>
          <a:lstStyle/>
          <a:p>
            <a:r>
              <a:rPr lang="en-US" dirty="0"/>
              <a:t>K means is an iterative clustering algorithm that aims to find local maxima in each iteration</a:t>
            </a:r>
            <a:r>
              <a:rPr lang="en-US" dirty="0" smtClean="0"/>
              <a:t>.</a:t>
            </a:r>
          </a:p>
          <a:p>
            <a:endParaRPr lang="en-US" dirty="0" smtClean="0"/>
          </a:p>
          <a:p>
            <a:r>
              <a:rPr lang="en-US" sz="1600" dirty="0"/>
              <a:t>Specify the desired number of clusters K : Let us choose k=2 for these 5 data </a:t>
            </a:r>
            <a:r>
              <a:rPr lang="en-US" sz="1600" dirty="0" smtClean="0"/>
              <a:t>points.</a:t>
            </a:r>
            <a:endParaRPr lang="en-US" sz="1600" dirty="0"/>
          </a:p>
          <a:p>
            <a:endParaRPr lang="en-US" dirty="0"/>
          </a:p>
        </p:txBody>
      </p:sp>
      <p:grpSp>
        <p:nvGrpSpPr>
          <p:cNvPr id="10" name="Group 9"/>
          <p:cNvGrpSpPr/>
          <p:nvPr/>
        </p:nvGrpSpPr>
        <p:grpSpPr>
          <a:xfrm>
            <a:off x="2743202" y="2975956"/>
            <a:ext cx="5860472" cy="3616037"/>
            <a:chOff x="2693325" y="2751512"/>
            <a:chExt cx="5860472" cy="3616037"/>
          </a:xfrm>
        </p:grpSpPr>
        <p:sp>
          <p:nvSpPr>
            <p:cNvPr id="2" name="Rectangle 1"/>
            <p:cNvSpPr/>
            <p:nvPr/>
          </p:nvSpPr>
          <p:spPr>
            <a:xfrm>
              <a:off x="2693325" y="2751512"/>
              <a:ext cx="5860472" cy="3616037"/>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3622272" y="2856873"/>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3919451" y="4030320"/>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5120640" y="285687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6236624" y="419806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6030883" y="5397596"/>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8398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45514" cy="369332"/>
          </a:xfrm>
          <a:prstGeom prst="rect">
            <a:avLst/>
          </a:prstGeom>
          <a:noFill/>
        </p:spPr>
        <p:txBody>
          <a:bodyPr wrap="none" rtlCol="0">
            <a:spAutoFit/>
          </a:bodyPr>
          <a:lstStyle/>
          <a:p>
            <a:r>
              <a:rPr lang="en-US" b="1" dirty="0" smtClean="0"/>
              <a:t>K-Means Clustering</a:t>
            </a:r>
            <a:endParaRPr lang="en-US" b="1" dirty="0"/>
          </a:p>
        </p:txBody>
      </p:sp>
      <p:sp>
        <p:nvSpPr>
          <p:cNvPr id="4" name="TextBox 3"/>
          <p:cNvSpPr txBox="1"/>
          <p:nvPr/>
        </p:nvSpPr>
        <p:spPr>
          <a:xfrm>
            <a:off x="573579" y="1643918"/>
            <a:ext cx="9676015" cy="584775"/>
          </a:xfrm>
          <a:prstGeom prst="rect">
            <a:avLst/>
          </a:prstGeom>
          <a:noFill/>
        </p:spPr>
        <p:txBody>
          <a:bodyPr wrap="square" rtlCol="0">
            <a:spAutoFit/>
          </a:bodyPr>
          <a:lstStyle/>
          <a:p>
            <a:r>
              <a:rPr lang="en-US" sz="1600" dirty="0"/>
              <a:t>Randomly assign each data point to a cluster : Let’s assign three points in cluster 1 shown using </a:t>
            </a:r>
            <a:r>
              <a:rPr lang="en-US" sz="1600" dirty="0" smtClean="0"/>
              <a:t>yellow </a:t>
            </a:r>
            <a:r>
              <a:rPr lang="en-US" sz="1600" dirty="0"/>
              <a:t>color and two points in cluster 2 shown using </a:t>
            </a:r>
            <a:r>
              <a:rPr lang="en-US" sz="1600" dirty="0" smtClean="0"/>
              <a:t>white </a:t>
            </a:r>
            <a:r>
              <a:rPr lang="en-US" sz="1600" dirty="0"/>
              <a:t>color</a:t>
            </a:r>
            <a:endParaRPr lang="en-US" dirty="0"/>
          </a:p>
        </p:txBody>
      </p:sp>
      <p:grpSp>
        <p:nvGrpSpPr>
          <p:cNvPr id="11" name="Group 10"/>
          <p:cNvGrpSpPr/>
          <p:nvPr/>
        </p:nvGrpSpPr>
        <p:grpSpPr>
          <a:xfrm>
            <a:off x="2743202" y="2975956"/>
            <a:ext cx="5860472" cy="3616037"/>
            <a:chOff x="2693325" y="2751512"/>
            <a:chExt cx="5860472" cy="3616037"/>
          </a:xfrm>
        </p:grpSpPr>
        <p:sp>
          <p:nvSpPr>
            <p:cNvPr id="12" name="Rectangle 11"/>
            <p:cNvSpPr/>
            <p:nvPr/>
          </p:nvSpPr>
          <p:spPr>
            <a:xfrm>
              <a:off x="2693325" y="2751512"/>
              <a:ext cx="5860472" cy="3616037"/>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3622272" y="2856873"/>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3919451" y="4030320"/>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5120640" y="285687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6236624" y="4198062"/>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6030883" y="5397596"/>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911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45514" cy="369332"/>
          </a:xfrm>
          <a:prstGeom prst="rect">
            <a:avLst/>
          </a:prstGeom>
          <a:noFill/>
        </p:spPr>
        <p:txBody>
          <a:bodyPr wrap="none" rtlCol="0">
            <a:spAutoFit/>
          </a:bodyPr>
          <a:lstStyle/>
          <a:p>
            <a:r>
              <a:rPr lang="en-US" b="1" dirty="0" smtClean="0"/>
              <a:t>K-Means Clustering</a:t>
            </a:r>
            <a:endParaRPr lang="en-US" b="1" dirty="0"/>
          </a:p>
        </p:txBody>
      </p:sp>
      <p:sp>
        <p:nvSpPr>
          <p:cNvPr id="4" name="TextBox 3"/>
          <p:cNvSpPr txBox="1"/>
          <p:nvPr/>
        </p:nvSpPr>
        <p:spPr>
          <a:xfrm>
            <a:off x="573579" y="1643918"/>
            <a:ext cx="9676015" cy="646331"/>
          </a:xfrm>
          <a:prstGeom prst="rect">
            <a:avLst/>
          </a:prstGeom>
          <a:noFill/>
        </p:spPr>
        <p:txBody>
          <a:bodyPr wrap="square" rtlCol="0">
            <a:spAutoFit/>
          </a:bodyPr>
          <a:lstStyle/>
          <a:p>
            <a:r>
              <a:rPr lang="en-US" dirty="0"/>
              <a:t>Compute cluster centroids : The centroid of data points in the </a:t>
            </a:r>
            <a:r>
              <a:rPr lang="en-US" dirty="0" smtClean="0"/>
              <a:t>yellow </a:t>
            </a:r>
            <a:r>
              <a:rPr lang="en-US" dirty="0"/>
              <a:t>cluster is shown using </a:t>
            </a:r>
            <a:r>
              <a:rPr lang="en-US" dirty="0" smtClean="0"/>
              <a:t>yellow </a:t>
            </a:r>
            <a:r>
              <a:rPr lang="en-US" dirty="0"/>
              <a:t>cross and those in </a:t>
            </a:r>
            <a:r>
              <a:rPr lang="en-US" dirty="0" smtClean="0"/>
              <a:t>white </a:t>
            </a:r>
            <a:r>
              <a:rPr lang="en-US" dirty="0"/>
              <a:t>cluster using </a:t>
            </a:r>
            <a:r>
              <a:rPr lang="en-US" dirty="0" smtClean="0"/>
              <a:t>white </a:t>
            </a:r>
            <a:r>
              <a:rPr lang="en-US" dirty="0"/>
              <a:t>cross.</a:t>
            </a:r>
          </a:p>
        </p:txBody>
      </p:sp>
      <p:grpSp>
        <p:nvGrpSpPr>
          <p:cNvPr id="27" name="Group 26"/>
          <p:cNvGrpSpPr/>
          <p:nvPr/>
        </p:nvGrpSpPr>
        <p:grpSpPr>
          <a:xfrm>
            <a:off x="2776453" y="2751512"/>
            <a:ext cx="5860472" cy="3616037"/>
            <a:chOff x="2776453" y="2751512"/>
            <a:chExt cx="5860472" cy="3616037"/>
          </a:xfrm>
        </p:grpSpPr>
        <p:grpSp>
          <p:nvGrpSpPr>
            <p:cNvPr id="18" name="Group 17"/>
            <p:cNvGrpSpPr/>
            <p:nvPr/>
          </p:nvGrpSpPr>
          <p:grpSpPr>
            <a:xfrm>
              <a:off x="2776453" y="2751512"/>
              <a:ext cx="5860472" cy="3616037"/>
              <a:chOff x="2693325" y="2751512"/>
              <a:chExt cx="5860472" cy="3616037"/>
            </a:xfrm>
          </p:grpSpPr>
          <p:sp>
            <p:nvSpPr>
              <p:cNvPr id="19" name="Rectangle 18"/>
              <p:cNvSpPr/>
              <p:nvPr/>
            </p:nvSpPr>
            <p:spPr>
              <a:xfrm>
                <a:off x="2693325" y="2751512"/>
                <a:ext cx="5860472" cy="3616037"/>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3622272" y="2856873"/>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3919451" y="4030320"/>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5120640" y="285687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236624" y="4198062"/>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030883" y="5397596"/>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Multiply 24"/>
            <p:cNvSpPr/>
            <p:nvPr/>
          </p:nvSpPr>
          <p:spPr>
            <a:xfrm>
              <a:off x="4874376" y="3663790"/>
              <a:ext cx="357448" cy="472472"/>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5349241" y="4198062"/>
              <a:ext cx="357448" cy="472472"/>
            </a:xfrm>
            <a:prstGeom prst="mathMultipl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8016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45514" cy="369332"/>
          </a:xfrm>
          <a:prstGeom prst="rect">
            <a:avLst/>
          </a:prstGeom>
          <a:noFill/>
        </p:spPr>
        <p:txBody>
          <a:bodyPr wrap="none" rtlCol="0">
            <a:spAutoFit/>
          </a:bodyPr>
          <a:lstStyle/>
          <a:p>
            <a:r>
              <a:rPr lang="en-US" b="1" dirty="0" smtClean="0"/>
              <a:t>K-Means Clustering</a:t>
            </a:r>
            <a:endParaRPr lang="en-US" b="1" dirty="0"/>
          </a:p>
        </p:txBody>
      </p:sp>
      <p:sp>
        <p:nvSpPr>
          <p:cNvPr id="4" name="TextBox 3"/>
          <p:cNvSpPr txBox="1"/>
          <p:nvPr/>
        </p:nvSpPr>
        <p:spPr>
          <a:xfrm>
            <a:off x="573579" y="1643918"/>
            <a:ext cx="9676015" cy="369332"/>
          </a:xfrm>
          <a:prstGeom prst="rect">
            <a:avLst/>
          </a:prstGeom>
          <a:noFill/>
        </p:spPr>
        <p:txBody>
          <a:bodyPr wrap="square" rtlCol="0">
            <a:spAutoFit/>
          </a:bodyPr>
          <a:lstStyle/>
          <a:p>
            <a:r>
              <a:rPr lang="en-US" dirty="0"/>
              <a:t>Re-assign each point to the closest cluster </a:t>
            </a:r>
            <a:r>
              <a:rPr lang="en-US" dirty="0" smtClean="0"/>
              <a:t>centroid.</a:t>
            </a:r>
            <a:endParaRPr lang="en-US" dirty="0"/>
          </a:p>
        </p:txBody>
      </p:sp>
      <p:grpSp>
        <p:nvGrpSpPr>
          <p:cNvPr id="2" name="Group 1"/>
          <p:cNvGrpSpPr/>
          <p:nvPr/>
        </p:nvGrpSpPr>
        <p:grpSpPr>
          <a:xfrm>
            <a:off x="2776453" y="2751512"/>
            <a:ext cx="5860472" cy="3616037"/>
            <a:chOff x="2776453" y="2751512"/>
            <a:chExt cx="5860472" cy="3616037"/>
          </a:xfrm>
        </p:grpSpPr>
        <p:grpSp>
          <p:nvGrpSpPr>
            <p:cNvPr id="18" name="Group 17"/>
            <p:cNvGrpSpPr/>
            <p:nvPr/>
          </p:nvGrpSpPr>
          <p:grpSpPr>
            <a:xfrm>
              <a:off x="2776453" y="2751512"/>
              <a:ext cx="5860472" cy="3616037"/>
              <a:chOff x="2693325" y="2751512"/>
              <a:chExt cx="5860472" cy="3616037"/>
            </a:xfrm>
          </p:grpSpPr>
          <p:sp>
            <p:nvSpPr>
              <p:cNvPr id="19" name="Rectangle 18"/>
              <p:cNvSpPr/>
              <p:nvPr/>
            </p:nvSpPr>
            <p:spPr>
              <a:xfrm>
                <a:off x="2693325" y="2751512"/>
                <a:ext cx="5860472" cy="3616037"/>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3622272" y="2856873"/>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3919451" y="4030320"/>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5120640" y="285687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236624" y="4198062"/>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030883" y="5397596"/>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Multiply 24"/>
            <p:cNvSpPr/>
            <p:nvPr/>
          </p:nvSpPr>
          <p:spPr>
            <a:xfrm>
              <a:off x="4874376" y="3663790"/>
              <a:ext cx="357448" cy="472472"/>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5349241" y="4198062"/>
              <a:ext cx="357448" cy="472472"/>
            </a:xfrm>
            <a:prstGeom prst="mathMultipl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4374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45514" cy="369332"/>
          </a:xfrm>
          <a:prstGeom prst="rect">
            <a:avLst/>
          </a:prstGeom>
          <a:noFill/>
        </p:spPr>
        <p:txBody>
          <a:bodyPr wrap="none" rtlCol="0">
            <a:spAutoFit/>
          </a:bodyPr>
          <a:lstStyle/>
          <a:p>
            <a:r>
              <a:rPr lang="en-US" b="1" dirty="0" smtClean="0"/>
              <a:t>K-Means Clustering</a:t>
            </a:r>
            <a:endParaRPr lang="en-US" b="1" dirty="0"/>
          </a:p>
        </p:txBody>
      </p:sp>
      <p:sp>
        <p:nvSpPr>
          <p:cNvPr id="4" name="TextBox 3"/>
          <p:cNvSpPr txBox="1"/>
          <p:nvPr/>
        </p:nvSpPr>
        <p:spPr>
          <a:xfrm>
            <a:off x="640081" y="1558110"/>
            <a:ext cx="9676015" cy="369332"/>
          </a:xfrm>
          <a:prstGeom prst="rect">
            <a:avLst/>
          </a:prstGeom>
          <a:noFill/>
        </p:spPr>
        <p:txBody>
          <a:bodyPr wrap="square" rtlCol="0">
            <a:spAutoFit/>
          </a:bodyPr>
          <a:lstStyle/>
          <a:p>
            <a:r>
              <a:rPr lang="en-US" dirty="0"/>
              <a:t>Re-compute cluster centroids : Now, re-computing the centroids for both the clusters.</a:t>
            </a:r>
          </a:p>
        </p:txBody>
      </p:sp>
      <p:grpSp>
        <p:nvGrpSpPr>
          <p:cNvPr id="2" name="Group 1"/>
          <p:cNvGrpSpPr/>
          <p:nvPr/>
        </p:nvGrpSpPr>
        <p:grpSpPr>
          <a:xfrm>
            <a:off x="2547852" y="2011130"/>
            <a:ext cx="5860472" cy="3616037"/>
            <a:chOff x="2718264" y="2160257"/>
            <a:chExt cx="5860472" cy="3616037"/>
          </a:xfrm>
        </p:grpSpPr>
        <p:grpSp>
          <p:nvGrpSpPr>
            <p:cNvPr id="18" name="Group 17"/>
            <p:cNvGrpSpPr/>
            <p:nvPr/>
          </p:nvGrpSpPr>
          <p:grpSpPr>
            <a:xfrm>
              <a:off x="2718264" y="2160257"/>
              <a:ext cx="5860472" cy="3616037"/>
              <a:chOff x="2693325" y="2751512"/>
              <a:chExt cx="5860472" cy="3616037"/>
            </a:xfrm>
          </p:grpSpPr>
          <p:sp>
            <p:nvSpPr>
              <p:cNvPr id="19" name="Rectangle 18"/>
              <p:cNvSpPr/>
              <p:nvPr/>
            </p:nvSpPr>
            <p:spPr>
              <a:xfrm>
                <a:off x="2693325" y="2751512"/>
                <a:ext cx="5860472" cy="3616037"/>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3622272" y="2856873"/>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3919451" y="4030320"/>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5120640" y="285687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236624" y="4198062"/>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030883" y="5397596"/>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Multiply 24"/>
            <p:cNvSpPr/>
            <p:nvPr/>
          </p:nvSpPr>
          <p:spPr>
            <a:xfrm>
              <a:off x="4480561" y="2862677"/>
              <a:ext cx="357448" cy="472472"/>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6330143" y="4217462"/>
              <a:ext cx="357448" cy="472472"/>
            </a:xfrm>
            <a:prstGeom prst="mathMultipl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810492" y="5757564"/>
            <a:ext cx="9676015" cy="830997"/>
          </a:xfrm>
          <a:prstGeom prst="rect">
            <a:avLst/>
          </a:prstGeom>
          <a:noFill/>
        </p:spPr>
        <p:txBody>
          <a:bodyPr wrap="square" rtlCol="0">
            <a:spAutoFit/>
          </a:bodyPr>
          <a:lstStyle/>
          <a:p>
            <a:r>
              <a:rPr lang="en-US" sz="1600" dirty="0"/>
              <a:t>Repeat steps 4 and 5 until no improvements are possible : Similarly, we’ll repeat the 4</a:t>
            </a:r>
            <a:r>
              <a:rPr lang="en-US" sz="1600" baseline="30000" dirty="0"/>
              <a:t>th</a:t>
            </a:r>
            <a:r>
              <a:rPr lang="en-US" sz="1600" dirty="0"/>
              <a:t> and 5</a:t>
            </a:r>
            <a:r>
              <a:rPr lang="en-US" sz="1600" baseline="30000" dirty="0"/>
              <a:t>th</a:t>
            </a:r>
            <a:r>
              <a:rPr lang="en-US" sz="1600" dirty="0"/>
              <a:t> steps until we’ll reach global optima. When there will be no further switching of data points between two clusters for two successive repeats</a:t>
            </a:r>
            <a:r>
              <a:rPr lang="en-US" sz="1600" dirty="0" smtClean="0"/>
              <a:t>.</a:t>
            </a:r>
            <a:endParaRPr lang="en-US" sz="1600" dirty="0"/>
          </a:p>
        </p:txBody>
      </p:sp>
    </p:spTree>
    <p:extLst>
      <p:ext uri="{BB962C8B-B14F-4D97-AF65-F5344CB8AC3E}">
        <p14:creationId xmlns:p14="http://schemas.microsoft.com/office/powerpoint/2010/main" val="4152029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2095" y="1238596"/>
            <a:ext cx="3485249" cy="369332"/>
          </a:xfrm>
          <a:prstGeom prst="rect">
            <a:avLst/>
          </a:prstGeom>
          <a:noFill/>
        </p:spPr>
        <p:txBody>
          <a:bodyPr wrap="none" rtlCol="0">
            <a:spAutoFit/>
          </a:bodyPr>
          <a:lstStyle/>
          <a:p>
            <a:r>
              <a:rPr lang="en-US" dirty="0" smtClean="0"/>
              <a:t>Hands on k-Means Clustering</a:t>
            </a:r>
            <a:endParaRPr lang="en-US" dirty="0"/>
          </a:p>
        </p:txBody>
      </p:sp>
    </p:spTree>
    <p:extLst>
      <p:ext uri="{BB962C8B-B14F-4D97-AF65-F5344CB8AC3E}">
        <p14:creationId xmlns:p14="http://schemas.microsoft.com/office/powerpoint/2010/main" val="35284981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1195</TotalTime>
  <Words>409</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Artificial Neural Network - ANN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Singh, Keshav</dc:creator>
  <cp:lastModifiedBy>Keshav Singh</cp:lastModifiedBy>
  <cp:revision>143</cp:revision>
  <dcterms:created xsi:type="dcterms:W3CDTF">2017-05-09T06:41:47Z</dcterms:created>
  <dcterms:modified xsi:type="dcterms:W3CDTF">2017-08-31T15:55:58Z</dcterms:modified>
</cp:coreProperties>
</file>